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61" r:id="rId3"/>
    <p:sldId id="317" r:id="rId4"/>
    <p:sldId id="315" r:id="rId5"/>
    <p:sldId id="316" r:id="rId6"/>
    <p:sldId id="323" r:id="rId7"/>
    <p:sldId id="322" r:id="rId8"/>
    <p:sldId id="319" r:id="rId9"/>
    <p:sldId id="263" r:id="rId10"/>
    <p:sldId id="264" r:id="rId11"/>
    <p:sldId id="265" r:id="rId12"/>
    <p:sldId id="313" r:id="rId13"/>
    <p:sldId id="314" r:id="rId14"/>
    <p:sldId id="320" r:id="rId15"/>
  </p:sldIdLst>
  <p:sldSz cx="9144000" cy="5143500" type="screen16x9"/>
  <p:notesSz cx="6858000" cy="9144000"/>
  <p:embeddedFontLst>
    <p:embeddedFont>
      <p:font typeface="Inter" panose="020B0604020202020204" charset="0"/>
      <p:regular r:id="rId17"/>
      <p:bold r:id="rId18"/>
    </p:embeddedFont>
    <p:embeddedFont>
      <p:font typeface="Manrope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7BD74-C047-43C3-AB94-0B3FEB741522}" v="1362" dt="2024-04-23T02:37:40.751"/>
    <p1510:client id="{25825F45-261A-4B55-833D-47395269B524}" v="1050" dt="2024-04-23T02:15:56.673"/>
    <p1510:client id="{55DE0605-215A-4C77-885D-91667607077D}" v="6" dt="2024-04-23T02:05:19.555"/>
    <p1510:client id="{74AC2FDB-81D8-42A0-9837-E545FBEF1DB5}" v="1486" dt="2024-04-22T22:06:39.122"/>
    <p1510:client id="{896F65AC-5E0E-46A2-BACF-76F39613475E}" v="108" dt="2024-04-23T02:58:50.465"/>
    <p1510:client id="{8E5010E0-C0BB-41E2-A221-6C072AD635C1}" v="97" dt="2024-04-23T01:11:08.609"/>
    <p1510:client id="{922481BD-B489-4563-A5DC-5890C4466E24}" v="196" dt="2024-04-23T01:44:19.785"/>
    <p1510:client id="{CBA67D2E-D819-4224-8CE8-B5E93CFF0D55}" v="398" dt="2024-04-23T00:20:37.130"/>
  </p1510:revLst>
</p1510:revInfo>
</file>

<file path=ppt/tableStyles.xml><?xml version="1.0" encoding="utf-8"?>
<a:tblStyleLst xmlns:a="http://schemas.openxmlformats.org/drawingml/2006/main" def="{3D8A196C-DF8C-4DC2-8BEA-F9E2E4FB116F}">
  <a:tblStyle styleId="{3D8A196C-DF8C-4DC2-8BEA-F9E2E4FB1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 txBox="1">
            <a:spLocks noGrp="1"/>
          </p:cNvSpPr>
          <p:nvPr>
            <p:ph type="title" hasCustomPrompt="1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>
            <a:spLocks noGrp="1"/>
          </p:cNvSpPr>
          <p:nvPr>
            <p:ph type="subTitle" idx="1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14" name="Google Shape;414;p11"/>
          <p:cNvGrpSpPr/>
          <p:nvPr/>
        </p:nvGrpSpPr>
        <p:grpSpPr>
          <a:xfrm flipH="1">
            <a:off x="3200061" y="4600922"/>
            <a:ext cx="2577160" cy="2638569"/>
            <a:chOff x="-1115775" y="4467744"/>
            <a:chExt cx="2577160" cy="2638569"/>
          </a:xfrm>
        </p:grpSpPr>
        <p:sp>
          <p:nvSpPr>
            <p:cNvPr id="415" name="Google Shape;415;p1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16" name="Google Shape;416;p1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31" name="Google Shape;431;p11"/>
          <p:cNvGrpSpPr/>
          <p:nvPr/>
        </p:nvGrpSpPr>
        <p:grpSpPr>
          <a:xfrm>
            <a:off x="8006708" y="-2008234"/>
            <a:ext cx="2750618" cy="2741916"/>
            <a:chOff x="2724182" y="-1866850"/>
            <a:chExt cx="2750618" cy="2741916"/>
          </a:xfrm>
        </p:grpSpPr>
        <p:sp>
          <p:nvSpPr>
            <p:cNvPr id="432" name="Google Shape;432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33" name="Google Shape;433;p1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5400000">
            <a:off x="-1471608" y="-1860634"/>
            <a:ext cx="2750618" cy="2741916"/>
            <a:chOff x="2724182" y="-1866850"/>
            <a:chExt cx="2750618" cy="2741916"/>
          </a:xfrm>
        </p:grpSpPr>
        <p:sp>
          <p:nvSpPr>
            <p:cNvPr id="449" name="Google Shape;449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50" name="Google Shape;450;p1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 rot="5400000" flipH="1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>
            <a:spLocks noGrp="1"/>
          </p:cNvSpPr>
          <p:nvPr>
            <p:ph type="title"/>
          </p:nvPr>
        </p:nvSpPr>
        <p:spPr>
          <a:xfrm>
            <a:off x="5456275" y="21220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00" name="Google Shape;600;p15"/>
          <p:cNvSpPr txBox="1">
            <a:spLocks noGrp="1"/>
          </p:cNvSpPr>
          <p:nvPr>
            <p:ph type="title" idx="2" hasCustomPrompt="1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01" name="Google Shape;601;p15"/>
          <p:cNvGrpSpPr/>
          <p:nvPr/>
        </p:nvGrpSpPr>
        <p:grpSpPr>
          <a:xfrm rot="5400000" flipH="1">
            <a:off x="-1448461" y="4086201"/>
            <a:ext cx="2744275" cy="2727763"/>
            <a:chOff x="5985575" y="4420825"/>
            <a:chExt cx="2744275" cy="2727763"/>
          </a:xfrm>
        </p:grpSpPr>
        <p:sp>
          <p:nvSpPr>
            <p:cNvPr id="602" name="Google Shape;602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03" name="Google Shape;603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04" name="Google Shape;604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rot="5400000" flipH="1">
            <a:off x="8033689" y="4071318"/>
            <a:ext cx="2744275" cy="2727763"/>
            <a:chOff x="5985575" y="4420825"/>
            <a:chExt cx="2744275" cy="2727763"/>
          </a:xfrm>
        </p:grpSpPr>
        <p:sp>
          <p:nvSpPr>
            <p:cNvPr id="619" name="Google Shape;619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20" name="Google Shape;620;p15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21" name="Google Shape;621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35" name="Google Shape;635;p15"/>
          <p:cNvGrpSpPr/>
          <p:nvPr/>
        </p:nvGrpSpPr>
        <p:grpSpPr>
          <a:xfrm rot="10800000">
            <a:off x="3706711" y="-2251481"/>
            <a:ext cx="2577160" cy="2638569"/>
            <a:chOff x="-1115775" y="4467744"/>
            <a:chExt cx="2577160" cy="2638569"/>
          </a:xfrm>
        </p:grpSpPr>
        <p:sp>
          <p:nvSpPr>
            <p:cNvPr id="636" name="Google Shape;636;p1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subTitle" idx="1"/>
          </p:nvPr>
        </p:nvSpPr>
        <p:spPr>
          <a:xfrm>
            <a:off x="792850" y="3218025"/>
            <a:ext cx="2241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title" idx="2" hasCustomPrompt="1"/>
          </p:nvPr>
        </p:nvSpPr>
        <p:spPr>
          <a:xfrm>
            <a:off x="792850" y="1754925"/>
            <a:ext cx="22410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3"/>
          </p:nvPr>
        </p:nvSpPr>
        <p:spPr>
          <a:xfrm>
            <a:off x="792850" y="2748962"/>
            <a:ext cx="2241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657" name="Google Shape;657;p16"/>
          <p:cNvSpPr txBox="1">
            <a:spLocks noGrp="1"/>
          </p:cNvSpPr>
          <p:nvPr>
            <p:ph type="subTitle" idx="4"/>
          </p:nvPr>
        </p:nvSpPr>
        <p:spPr>
          <a:xfrm>
            <a:off x="6110125" y="3218025"/>
            <a:ext cx="2241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6"/>
          <p:cNvSpPr txBox="1">
            <a:spLocks noGrp="1"/>
          </p:cNvSpPr>
          <p:nvPr>
            <p:ph type="title" idx="5" hasCustomPrompt="1"/>
          </p:nvPr>
        </p:nvSpPr>
        <p:spPr>
          <a:xfrm>
            <a:off x="6110125" y="1754925"/>
            <a:ext cx="22410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9" name="Google Shape;659;p16"/>
          <p:cNvSpPr txBox="1">
            <a:spLocks noGrp="1"/>
          </p:cNvSpPr>
          <p:nvPr>
            <p:ph type="subTitle" idx="6"/>
          </p:nvPr>
        </p:nvSpPr>
        <p:spPr>
          <a:xfrm>
            <a:off x="6110125" y="2748962"/>
            <a:ext cx="2241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660" name="Google Shape;660;p16"/>
          <p:cNvSpPr txBox="1">
            <a:spLocks noGrp="1"/>
          </p:cNvSpPr>
          <p:nvPr>
            <p:ph type="subTitle" idx="7"/>
          </p:nvPr>
        </p:nvSpPr>
        <p:spPr>
          <a:xfrm>
            <a:off x="3451500" y="3218025"/>
            <a:ext cx="2241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16"/>
          <p:cNvSpPr txBox="1">
            <a:spLocks noGrp="1"/>
          </p:cNvSpPr>
          <p:nvPr>
            <p:ph type="title" idx="8" hasCustomPrompt="1"/>
          </p:nvPr>
        </p:nvSpPr>
        <p:spPr>
          <a:xfrm>
            <a:off x="3451500" y="1754925"/>
            <a:ext cx="22410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2" name="Google Shape;662;p16"/>
          <p:cNvSpPr txBox="1">
            <a:spLocks noGrp="1"/>
          </p:cNvSpPr>
          <p:nvPr>
            <p:ph type="subTitle" idx="9"/>
          </p:nvPr>
        </p:nvSpPr>
        <p:spPr>
          <a:xfrm>
            <a:off x="3451500" y="2748962"/>
            <a:ext cx="2241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663" name="Google Shape;663;p16"/>
          <p:cNvGrpSpPr/>
          <p:nvPr/>
        </p:nvGrpSpPr>
        <p:grpSpPr>
          <a:xfrm rot="10800000" flipH="1">
            <a:off x="-1512361" y="-1940324"/>
            <a:ext cx="2744275" cy="2727763"/>
            <a:chOff x="5985575" y="4420825"/>
            <a:chExt cx="2744275" cy="2727763"/>
          </a:xfrm>
        </p:grpSpPr>
        <p:sp>
          <p:nvSpPr>
            <p:cNvPr id="664" name="Google Shape;664;p16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65" name="Google Shape;665;p16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66" name="Google Shape;666;p1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80" name="Google Shape;680;p16"/>
          <p:cNvGrpSpPr/>
          <p:nvPr/>
        </p:nvGrpSpPr>
        <p:grpSpPr>
          <a:xfrm flipH="1">
            <a:off x="7926811" y="4383119"/>
            <a:ext cx="2577160" cy="2638569"/>
            <a:chOff x="-1115775" y="4467744"/>
            <a:chExt cx="2577160" cy="2638569"/>
          </a:xfrm>
        </p:grpSpPr>
        <p:sp>
          <p:nvSpPr>
            <p:cNvPr id="681" name="Google Shape;681;p1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82" name="Google Shape;682;p1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83" name="Google Shape;683;p1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_1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1563300" y="3256230"/>
            <a:ext cx="2665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title" idx="2" hasCustomPrompt="1"/>
          </p:nvPr>
        </p:nvSpPr>
        <p:spPr>
          <a:xfrm>
            <a:off x="1563300" y="1676825"/>
            <a:ext cx="26652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1563300" y="2787168"/>
            <a:ext cx="2665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subTitle" idx="4"/>
          </p:nvPr>
        </p:nvSpPr>
        <p:spPr>
          <a:xfrm>
            <a:off x="5522075" y="3256230"/>
            <a:ext cx="2665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title" idx="5" hasCustomPrompt="1"/>
          </p:nvPr>
        </p:nvSpPr>
        <p:spPr>
          <a:xfrm>
            <a:off x="5522075" y="1676825"/>
            <a:ext cx="26652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6"/>
          </p:nvPr>
        </p:nvSpPr>
        <p:spPr>
          <a:xfrm>
            <a:off x="5522075" y="2787168"/>
            <a:ext cx="2665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705" name="Google Shape;705;p17"/>
          <p:cNvGrpSpPr/>
          <p:nvPr/>
        </p:nvGrpSpPr>
        <p:grpSpPr>
          <a:xfrm>
            <a:off x="8329382" y="-1797275"/>
            <a:ext cx="2750618" cy="2741916"/>
            <a:chOff x="2724182" y="-1866850"/>
            <a:chExt cx="2750618" cy="2741916"/>
          </a:xfrm>
        </p:grpSpPr>
        <p:sp>
          <p:nvSpPr>
            <p:cNvPr id="706" name="Google Shape;706;p17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07" name="Google Shape;707;p17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708" name="Google Shape;708;p1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1738593" y="1684322"/>
                <a:ext cx="1119733" cy="11191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1793442" y="1767256"/>
                <a:ext cx="1148861" cy="115518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1903138" y="1863197"/>
                <a:ext cx="1108951" cy="111400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22" name="Google Shape;722;p17"/>
          <p:cNvGrpSpPr/>
          <p:nvPr/>
        </p:nvGrpSpPr>
        <p:grpSpPr>
          <a:xfrm rot="5400000" flipH="1">
            <a:off x="-1534486" y="4335726"/>
            <a:ext cx="2744275" cy="2727763"/>
            <a:chOff x="5985575" y="4420825"/>
            <a:chExt cx="2744275" cy="2727763"/>
          </a:xfrm>
        </p:grpSpPr>
        <p:sp>
          <p:nvSpPr>
            <p:cNvPr id="723" name="Google Shape;723;p17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24" name="Google Shape;724;p17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25" name="Google Shape;725;p1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_1_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8"/>
          <p:cNvSpPr txBox="1">
            <a:spLocks noGrp="1"/>
          </p:cNvSpPr>
          <p:nvPr>
            <p:ph type="subTitle" idx="1"/>
          </p:nvPr>
        </p:nvSpPr>
        <p:spPr>
          <a:xfrm>
            <a:off x="4046963" y="1316525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1" name="Google Shape;741;p18"/>
          <p:cNvSpPr txBox="1">
            <a:spLocks noGrp="1"/>
          </p:cNvSpPr>
          <p:nvPr>
            <p:ph type="title" hasCustomPrompt="1"/>
          </p:nvPr>
        </p:nvSpPr>
        <p:spPr>
          <a:xfrm>
            <a:off x="4046963" y="514200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2"/>
          </p:nvPr>
        </p:nvSpPr>
        <p:spPr>
          <a:xfrm>
            <a:off x="4046963" y="4126275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title" idx="3" hasCustomPrompt="1"/>
          </p:nvPr>
        </p:nvSpPr>
        <p:spPr>
          <a:xfrm>
            <a:off x="4046963" y="3323950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4" name="Google Shape;744;p18"/>
          <p:cNvSpPr txBox="1">
            <a:spLocks noGrp="1"/>
          </p:cNvSpPr>
          <p:nvPr>
            <p:ph type="subTitle" idx="4"/>
          </p:nvPr>
        </p:nvSpPr>
        <p:spPr>
          <a:xfrm>
            <a:off x="4046963" y="2721400"/>
            <a:ext cx="4242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5" name="Google Shape;745;p18"/>
          <p:cNvSpPr txBox="1">
            <a:spLocks noGrp="1"/>
          </p:cNvSpPr>
          <p:nvPr>
            <p:ph type="title" idx="5" hasCustomPrompt="1"/>
          </p:nvPr>
        </p:nvSpPr>
        <p:spPr>
          <a:xfrm>
            <a:off x="4046963" y="1919075"/>
            <a:ext cx="42423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46" name="Google Shape;746;p18"/>
          <p:cNvGrpSpPr/>
          <p:nvPr/>
        </p:nvGrpSpPr>
        <p:grpSpPr>
          <a:xfrm rot="-5400000" flipH="1">
            <a:off x="-1596561" y="4134526"/>
            <a:ext cx="2744275" cy="2727763"/>
            <a:chOff x="5985575" y="4420825"/>
            <a:chExt cx="2744275" cy="2727763"/>
          </a:xfrm>
        </p:grpSpPr>
        <p:sp>
          <p:nvSpPr>
            <p:cNvPr id="747" name="Google Shape;747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48" name="Google Shape;748;p1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 flipH="1">
            <a:off x="178072" y="-2112372"/>
            <a:ext cx="2744275" cy="2727763"/>
            <a:chOff x="5985575" y="4420825"/>
            <a:chExt cx="2744275" cy="2727763"/>
          </a:xfrm>
        </p:grpSpPr>
        <p:sp>
          <p:nvSpPr>
            <p:cNvPr id="764" name="Google Shape;764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65" name="Google Shape;765;p1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66" name="Google Shape;766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80" name="Google Shape;780;p18"/>
          <p:cNvGrpSpPr/>
          <p:nvPr/>
        </p:nvGrpSpPr>
        <p:grpSpPr>
          <a:xfrm rot="10800000">
            <a:off x="7555836" y="-1972581"/>
            <a:ext cx="2577160" cy="2638569"/>
            <a:chOff x="-1115775" y="4467744"/>
            <a:chExt cx="2577160" cy="2638569"/>
          </a:xfrm>
        </p:grpSpPr>
        <p:sp>
          <p:nvSpPr>
            <p:cNvPr id="781" name="Google Shape;781;p1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82" name="Google Shape;782;p1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783" name="Google Shape;783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>
            <a:spLocks noGrp="1"/>
          </p:cNvSpPr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22"/>
          <p:cNvSpPr txBox="1">
            <a:spLocks noGrp="1"/>
          </p:cNvSpPr>
          <p:nvPr>
            <p:ph type="subTitle" idx="1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910" name="Google Shape;910;p22"/>
          <p:cNvGrpSpPr/>
          <p:nvPr/>
        </p:nvGrpSpPr>
        <p:grpSpPr>
          <a:xfrm rot="5400000" flipH="1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rot="10800000" flipH="1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rot="10800000" flipH="1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_1_1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>
            <a:spLocks noGrp="1"/>
          </p:cNvSpPr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1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 rot="-5400000" flipH="1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rot="10800000" flipH="1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rot="10800000" flipH="1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5"/>
          <p:cNvSpPr txBox="1">
            <a:spLocks noGrp="1"/>
          </p:cNvSpPr>
          <p:nvPr>
            <p:ph type="body" idx="1"/>
          </p:nvPr>
        </p:nvSpPr>
        <p:spPr>
          <a:xfrm>
            <a:off x="799050" y="1668575"/>
            <a:ext cx="36078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9" name="Google Shape;1089;p25"/>
          <p:cNvSpPr txBox="1">
            <a:spLocks noGrp="1"/>
          </p:cNvSpPr>
          <p:nvPr>
            <p:ph type="body" idx="2"/>
          </p:nvPr>
        </p:nvSpPr>
        <p:spPr>
          <a:xfrm>
            <a:off x="4737150" y="1668575"/>
            <a:ext cx="3607800" cy="2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3"/>
          </p:nvPr>
        </p:nvSpPr>
        <p:spPr>
          <a:xfrm>
            <a:off x="713250" y="1236325"/>
            <a:ext cx="77175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091" name="Google Shape;1091;p25"/>
          <p:cNvGrpSpPr/>
          <p:nvPr/>
        </p:nvGrpSpPr>
        <p:grpSpPr>
          <a:xfrm rot="10800000" flipH="1">
            <a:off x="-1251039" y="-2106156"/>
            <a:ext cx="2577160" cy="2638569"/>
            <a:chOff x="-1115775" y="4467744"/>
            <a:chExt cx="2577160" cy="2638569"/>
          </a:xfrm>
        </p:grpSpPr>
        <p:sp>
          <p:nvSpPr>
            <p:cNvPr id="1092" name="Google Shape;1092;p2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93" name="Google Shape;1093;p2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94" name="Google Shape;1094;p2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08" name="Google Shape;1108;p25"/>
          <p:cNvGrpSpPr/>
          <p:nvPr/>
        </p:nvGrpSpPr>
        <p:grpSpPr>
          <a:xfrm flipH="1">
            <a:off x="7817886" y="4655919"/>
            <a:ext cx="2577160" cy="2638569"/>
            <a:chOff x="-1115775" y="4467744"/>
            <a:chExt cx="2577160" cy="2638569"/>
          </a:xfrm>
        </p:grpSpPr>
        <p:sp>
          <p:nvSpPr>
            <p:cNvPr id="1109" name="Google Shape;1109;p2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10" name="Google Shape;1110;p2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11" name="Google Shape;1111;p2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6"/>
          <p:cNvSpPr txBox="1">
            <a:spLocks noGrp="1"/>
          </p:cNvSpPr>
          <p:nvPr>
            <p:ph type="subTitle" idx="1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6"/>
          <p:cNvSpPr txBox="1">
            <a:spLocks noGrp="1"/>
          </p:cNvSpPr>
          <p:nvPr>
            <p:ph type="subTitle" idx="2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rot="10800000" flipH="1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7"/>
          <p:cNvSpPr txBox="1">
            <a:spLocks noGrp="1"/>
          </p:cNvSpPr>
          <p:nvPr>
            <p:ph type="subTitle" idx="1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7"/>
          <p:cNvSpPr txBox="1">
            <a:spLocks noGrp="1"/>
          </p:cNvSpPr>
          <p:nvPr>
            <p:ph type="subTitle" idx="2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4" name="Google Shape;1184;p27"/>
          <p:cNvSpPr txBox="1">
            <a:spLocks noGrp="1"/>
          </p:cNvSpPr>
          <p:nvPr>
            <p:ph type="subTitle" idx="3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7"/>
          <p:cNvSpPr txBox="1">
            <a:spLocks noGrp="1"/>
          </p:cNvSpPr>
          <p:nvPr>
            <p:ph type="subTitle" idx="4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5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>
            <a:spLocks noGrp="1"/>
          </p:cNvSpPr>
          <p:nvPr>
            <p:ph type="subTitle" idx="6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1"/>
          </p:nvPr>
        </p:nvSpPr>
        <p:spPr>
          <a:xfrm>
            <a:off x="1076400" y="1135575"/>
            <a:ext cx="6991200" cy="13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 rot="10800000">
            <a:off x="7848403" y="-2001677"/>
            <a:ext cx="2577160" cy="2638569"/>
            <a:chOff x="-1115775" y="4467744"/>
            <a:chExt cx="2577160" cy="2638569"/>
          </a:xfrm>
        </p:grpSpPr>
        <p:sp>
          <p:nvSpPr>
            <p:cNvPr id="103" name="Google Shape;103;p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4" name="Google Shape;104;p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710202" y="1684324"/>
                <a:ext cx="1148172" cy="113129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755915" y="1767243"/>
                <a:ext cx="1186227" cy="115803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883883" y="1863199"/>
                <a:ext cx="1128219" cy="1116995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 rot="10800000" flipH="1">
            <a:off x="-1281563" y="-2090871"/>
            <a:ext cx="2744275" cy="2727763"/>
            <a:chOff x="5985575" y="4420825"/>
            <a:chExt cx="2744275" cy="2727763"/>
          </a:xfrm>
        </p:grpSpPr>
        <p:sp>
          <p:nvSpPr>
            <p:cNvPr id="120" name="Google Shape;120;p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1" name="Google Shape;121;p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710155" y="1684324"/>
                <a:ext cx="1148172" cy="114400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819833" y="1767246"/>
                <a:ext cx="1122307" cy="114343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929532" y="1863199"/>
                <a:ext cx="1082574" cy="109323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31"/>
          <p:cNvSpPr txBox="1">
            <a:spLocks noGrp="1"/>
          </p:cNvSpPr>
          <p:nvPr>
            <p:ph type="subTitle" idx="1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1"/>
          <p:cNvSpPr txBox="1">
            <a:spLocks noGrp="1"/>
          </p:cNvSpPr>
          <p:nvPr>
            <p:ph type="subTitle" idx="2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2" name="Google Shape;1392;p31"/>
          <p:cNvSpPr txBox="1">
            <a:spLocks noGrp="1"/>
          </p:cNvSpPr>
          <p:nvPr>
            <p:ph type="subTitle" idx="3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31"/>
          <p:cNvSpPr txBox="1">
            <a:spLocks noGrp="1"/>
          </p:cNvSpPr>
          <p:nvPr>
            <p:ph type="subTitle" idx="4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4" name="Google Shape;1394;p31"/>
          <p:cNvSpPr txBox="1">
            <a:spLocks noGrp="1"/>
          </p:cNvSpPr>
          <p:nvPr>
            <p:ph type="subTitle" idx="5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31"/>
          <p:cNvSpPr txBox="1">
            <a:spLocks noGrp="1"/>
          </p:cNvSpPr>
          <p:nvPr>
            <p:ph type="subTitle" idx="6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6" name="Google Shape;1396;p31"/>
          <p:cNvSpPr txBox="1">
            <a:spLocks noGrp="1"/>
          </p:cNvSpPr>
          <p:nvPr>
            <p:ph type="subTitle" idx="7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7" name="Google Shape;1397;p31"/>
          <p:cNvSpPr txBox="1">
            <a:spLocks noGrp="1"/>
          </p:cNvSpPr>
          <p:nvPr>
            <p:ph type="subTitle" idx="8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98" name="Google Shape;1398;p31"/>
          <p:cNvSpPr txBox="1">
            <a:spLocks noGrp="1"/>
          </p:cNvSpPr>
          <p:nvPr>
            <p:ph type="subTitle" idx="9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31"/>
          <p:cNvSpPr txBox="1">
            <a:spLocks noGrp="1"/>
          </p:cNvSpPr>
          <p:nvPr>
            <p:ph type="subTitle" idx="13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0" name="Google Shape;1400;p31"/>
          <p:cNvSpPr txBox="1">
            <a:spLocks noGrp="1"/>
          </p:cNvSpPr>
          <p:nvPr>
            <p:ph type="subTitle" idx="14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31"/>
          <p:cNvSpPr txBox="1">
            <a:spLocks noGrp="1"/>
          </p:cNvSpPr>
          <p:nvPr>
            <p:ph type="subTitle" idx="15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02" name="Google Shape;1402;p31"/>
          <p:cNvGrpSpPr/>
          <p:nvPr/>
        </p:nvGrpSpPr>
        <p:grpSpPr>
          <a:xfrm rot="-5400000" flipH="1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rot="10800000" flipH="1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2"/>
          <p:cNvSpPr txBox="1">
            <a:spLocks noGrp="1"/>
          </p:cNvSpPr>
          <p:nvPr>
            <p:ph type="title"/>
          </p:nvPr>
        </p:nvSpPr>
        <p:spPr>
          <a:xfrm>
            <a:off x="4248763" y="567050"/>
            <a:ext cx="38151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438" name="Google Shape;1438;p32"/>
          <p:cNvSpPr txBox="1">
            <a:spLocks noGrp="1"/>
          </p:cNvSpPr>
          <p:nvPr>
            <p:ph type="subTitle" idx="1"/>
          </p:nvPr>
        </p:nvSpPr>
        <p:spPr>
          <a:xfrm>
            <a:off x="4248775" y="2577351"/>
            <a:ext cx="38151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subTitle" idx="2"/>
          </p:nvPr>
        </p:nvSpPr>
        <p:spPr>
          <a:xfrm>
            <a:off x="4248763" y="4069175"/>
            <a:ext cx="3815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440" name="Google Shape;1440;p32"/>
          <p:cNvSpPr txBox="1"/>
          <p:nvPr/>
        </p:nvSpPr>
        <p:spPr>
          <a:xfrm>
            <a:off x="4248775" y="3419624"/>
            <a:ext cx="38151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1" name="Google Shape;1441;p32"/>
          <p:cNvGrpSpPr/>
          <p:nvPr/>
        </p:nvGrpSpPr>
        <p:grpSpPr>
          <a:xfrm rot="-5400000" flipH="1">
            <a:off x="-1219409" y="4501328"/>
            <a:ext cx="2744275" cy="2727763"/>
            <a:chOff x="5985575" y="4420825"/>
            <a:chExt cx="2744275" cy="2727763"/>
          </a:xfrm>
        </p:grpSpPr>
        <p:sp>
          <p:nvSpPr>
            <p:cNvPr id="1442" name="Google Shape;1442;p3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3" name="Google Shape;1443;p3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7" name="Google Shape;1447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58" name="Google Shape;1458;p32"/>
          <p:cNvGrpSpPr/>
          <p:nvPr/>
        </p:nvGrpSpPr>
        <p:grpSpPr>
          <a:xfrm rot="-5400000" flipH="1">
            <a:off x="8002500" y="-1925674"/>
            <a:ext cx="2744275" cy="2727763"/>
            <a:chOff x="5985575" y="4420825"/>
            <a:chExt cx="2744275" cy="2727763"/>
          </a:xfrm>
        </p:grpSpPr>
        <p:sp>
          <p:nvSpPr>
            <p:cNvPr id="1459" name="Google Shape;1459;p3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60" name="Google Shape;1460;p3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75" name="Google Shape;1475;p32"/>
          <p:cNvGrpSpPr/>
          <p:nvPr/>
        </p:nvGrpSpPr>
        <p:grpSpPr>
          <a:xfrm rot="10800000" flipH="1">
            <a:off x="-890039" y="-1952456"/>
            <a:ext cx="2577160" cy="2638569"/>
            <a:chOff x="-1115775" y="4467744"/>
            <a:chExt cx="2577160" cy="2638569"/>
          </a:xfrm>
        </p:grpSpPr>
        <p:sp>
          <p:nvSpPr>
            <p:cNvPr id="1476" name="Google Shape;1476;p3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77" name="Google Shape;1477;p3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78" name="Google Shape;1478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9" name="Google Shape;1479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0" name="Google Shape;1480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3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4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-1550552" y="4335503"/>
            <a:ext cx="2750618" cy="2741916"/>
            <a:chOff x="2724182" y="-1866850"/>
            <a:chExt cx="2750618" cy="2741916"/>
          </a:xfrm>
        </p:grpSpPr>
        <p:sp>
          <p:nvSpPr>
            <p:cNvPr id="143" name="Google Shape;143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" name="Google Shape;144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rot="-5400000">
            <a:off x="-1635677" y="-2138934"/>
            <a:ext cx="2750618" cy="2741916"/>
            <a:chOff x="2724182" y="-1866850"/>
            <a:chExt cx="2750618" cy="2741916"/>
          </a:xfrm>
        </p:grpSpPr>
        <p:sp>
          <p:nvSpPr>
            <p:cNvPr id="160" name="Google Shape;160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7525125" y="4466980"/>
            <a:ext cx="2577160" cy="2638569"/>
            <a:chOff x="-1115775" y="4467744"/>
            <a:chExt cx="2577160" cy="2638569"/>
          </a:xfrm>
        </p:grpSpPr>
        <p:sp>
          <p:nvSpPr>
            <p:cNvPr id="177" name="Google Shape;177;p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78" name="Google Shape;178;p5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title"/>
          </p:nvPr>
        </p:nvSpPr>
        <p:spPr>
          <a:xfrm>
            <a:off x="770463" y="1150300"/>
            <a:ext cx="31866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"/>
          <p:cNvSpPr txBox="1">
            <a:spLocks noGrp="1"/>
          </p:cNvSpPr>
          <p:nvPr>
            <p:ph type="subTitle" idx="1"/>
          </p:nvPr>
        </p:nvSpPr>
        <p:spPr>
          <a:xfrm>
            <a:off x="770463" y="2936600"/>
            <a:ext cx="3186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"/>
          <p:cNvSpPr>
            <a:spLocks noGrp="1"/>
          </p:cNvSpPr>
          <p:nvPr>
            <p:ph type="pic" idx="2"/>
          </p:nvPr>
        </p:nvSpPr>
        <p:spPr>
          <a:xfrm>
            <a:off x="4691300" y="681676"/>
            <a:ext cx="3780300" cy="3780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33" name="Google Shape;233;p7"/>
          <p:cNvGrpSpPr/>
          <p:nvPr/>
        </p:nvGrpSpPr>
        <p:grpSpPr>
          <a:xfrm rot="10800000" flipH="1">
            <a:off x="2327820" y="4608565"/>
            <a:ext cx="2750618" cy="2741916"/>
            <a:chOff x="2724182" y="-1866850"/>
            <a:chExt cx="2750618" cy="2741916"/>
          </a:xfrm>
        </p:grpSpPr>
        <p:sp>
          <p:nvSpPr>
            <p:cNvPr id="234" name="Google Shape;234;p7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35" name="Google Shape;235;p7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748916" y="1684327"/>
                <a:ext cx="1109495" cy="111233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831191" y="1767249"/>
                <a:ext cx="1110926" cy="111177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922602" y="1863202"/>
                <a:ext cx="1089496" cy="108893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50" name="Google Shape;250;p7"/>
          <p:cNvGrpSpPr/>
          <p:nvPr/>
        </p:nvGrpSpPr>
        <p:grpSpPr>
          <a:xfrm rot="10800000" flipH="1">
            <a:off x="-1258174" y="-1940307"/>
            <a:ext cx="2577160" cy="2638569"/>
            <a:chOff x="-1115775" y="4467744"/>
            <a:chExt cx="2577160" cy="2638569"/>
          </a:xfrm>
        </p:grpSpPr>
        <p:sp>
          <p:nvSpPr>
            <p:cNvPr id="251" name="Google Shape;251;p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52" name="Google Shape;252;p7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1718221" y="1684321"/>
                <a:ext cx="1140209" cy="111271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1763934" y="1767251"/>
                <a:ext cx="1178261" cy="114855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1928468" y="1863204"/>
                <a:ext cx="1083509" cy="109828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67" name="Google Shape;267;p7"/>
          <p:cNvGrpSpPr/>
          <p:nvPr/>
        </p:nvGrpSpPr>
        <p:grpSpPr>
          <a:xfrm rot="10800000">
            <a:off x="7657899" y="-1982582"/>
            <a:ext cx="2744275" cy="2727763"/>
            <a:chOff x="5985575" y="4420825"/>
            <a:chExt cx="2744275" cy="2727763"/>
          </a:xfrm>
        </p:grpSpPr>
        <p:sp>
          <p:nvSpPr>
            <p:cNvPr id="268" name="Google Shape;268;p7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69" name="Google Shape;269;p7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716762" y="1684320"/>
                <a:ext cx="1141726" cy="1127317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789900" y="1767251"/>
                <a:ext cx="1152276" cy="112674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881311" y="1863204"/>
                <a:ext cx="1130651" cy="112204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rot="5400000" flipH="1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"/>
          <p:cNvSpPr>
            <a:spLocks noGrp="1"/>
          </p:cNvSpPr>
          <p:nvPr>
            <p:ph type="pic" idx="2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10"/>
          <p:cNvSpPr txBox="1">
            <a:spLocks noGrp="1"/>
          </p:cNvSpPr>
          <p:nvPr>
            <p:ph type="title"/>
          </p:nvPr>
        </p:nvSpPr>
        <p:spPr>
          <a:xfrm>
            <a:off x="3762775" y="3377075"/>
            <a:ext cx="4668000" cy="123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Final Project Presentation</a:t>
            </a:r>
            <a:endParaRPr lang="en">
              <a:solidFill>
                <a:srgbClr val="162464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361170" y="3289245"/>
            <a:ext cx="4575835" cy="1605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"/>
              <a:t>Group 13 – Gift Ajayi, Moyosore Akinola And Chioma Ulom.</a:t>
            </a:r>
            <a:endParaRPr lang="en-US"/>
          </a:p>
          <a:p>
            <a:pPr marL="0" indent="0" algn="ctr"/>
            <a:endParaRPr lang="en-US"/>
          </a:p>
          <a:p>
            <a:pPr marL="0" indent="0" algn="ctr"/>
            <a:r>
              <a:rPr lang="en"/>
              <a:t>CMPT 2091: Data Management Systems</a:t>
            </a:r>
          </a:p>
          <a:p>
            <a:pPr marL="0" indent="0" algn="ctr"/>
            <a:r>
              <a:rPr lang="en"/>
              <a:t>Elizabeth Rutaroh</a:t>
            </a:r>
          </a:p>
          <a:p>
            <a:pPr marL="0" indent="0" algn="ctr"/>
            <a:r>
              <a:rPr lang="en"/>
              <a:t>April 22, 2024</a:t>
            </a:r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 data coming from Yelp of enough quality to drive insights?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5E7571-532A-5EEB-2F81-1F81EE9A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2698" y="2061572"/>
            <a:ext cx="6991200" cy="1346700"/>
          </a:xfrm>
        </p:spPr>
        <p:txBody>
          <a:bodyPr/>
          <a:lstStyle/>
          <a:p>
            <a:pPr algn="just"/>
            <a:r>
              <a:rPr lang="en-CA" sz="1600"/>
              <a:t>Yes. We were able to draw comparisons between the prices and quality of restaurants close to top listings and bottom listings.  </a:t>
            </a:r>
          </a:p>
        </p:txBody>
      </p:sp>
      <p:cxnSp>
        <p:nvCxnSpPr>
          <p:cNvPr id="3" name="Google Shape;1625;p38">
            <a:extLst>
              <a:ext uri="{FF2B5EF4-FFF2-40B4-BE49-F238E27FC236}">
                <a16:creationId xmlns:a16="http://schemas.microsoft.com/office/drawing/2014/main" id="{1409CA1D-23BE-381C-3D4C-38EDCFC51284}"/>
              </a:ext>
            </a:extLst>
          </p:cNvPr>
          <p:cNvCxnSpPr>
            <a:cxnSpLocks/>
          </p:cNvCxnSpPr>
          <p:nvPr/>
        </p:nvCxnSpPr>
        <p:spPr>
          <a:xfrm>
            <a:off x="713225" y="1612739"/>
            <a:ext cx="75468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you would do better or different to arrive to a more conclusive analysis?</a:t>
            </a:r>
          </a:p>
        </p:txBody>
      </p:sp>
      <p:sp>
        <p:nvSpPr>
          <p:cNvPr id="2024" name="Google Shape;2024;p47"/>
          <p:cNvSpPr txBox="1">
            <a:spLocks noGrp="1"/>
          </p:cNvSpPr>
          <p:nvPr>
            <p:ph type="subTitle" idx="4294967295"/>
          </p:nvPr>
        </p:nvSpPr>
        <p:spPr>
          <a:xfrm>
            <a:off x="713225" y="1820345"/>
            <a:ext cx="6979927" cy="2544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CA" sz="1600"/>
              <a:t>-  Increase the number of listings i.e. sample size</a:t>
            </a:r>
          </a:p>
          <a:p>
            <a:pPr marL="0" indent="0">
              <a:buNone/>
            </a:pPr>
            <a:endParaRPr lang="en-CA" sz="1600"/>
          </a:p>
          <a:p>
            <a:pPr marL="0" indent="0">
              <a:buNone/>
            </a:pPr>
            <a:r>
              <a:rPr lang="en-CA" sz="1600"/>
              <a:t>-  Eliminate the restaurants with null values for prices</a:t>
            </a:r>
          </a:p>
          <a:p>
            <a:pPr marL="0" indent="0">
              <a:buNone/>
            </a:pPr>
            <a:endParaRPr lang="en-CA" sz="1600"/>
          </a:p>
          <a:p>
            <a:pPr marL="0" indent="0">
              <a:buNone/>
            </a:pPr>
            <a:r>
              <a:rPr lang="en-CA" sz="1600"/>
              <a:t>- Compare only the restaurants with available prices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sz="1600"/>
          </a:p>
        </p:txBody>
      </p:sp>
      <p:cxnSp>
        <p:nvCxnSpPr>
          <p:cNvPr id="3" name="Google Shape;1625;p38">
            <a:extLst>
              <a:ext uri="{FF2B5EF4-FFF2-40B4-BE49-F238E27FC236}">
                <a16:creationId xmlns:a16="http://schemas.microsoft.com/office/drawing/2014/main" id="{690F226D-F200-266A-FCBF-B83C4A7ED9CB}"/>
              </a:ext>
            </a:extLst>
          </p:cNvPr>
          <p:cNvCxnSpPr>
            <a:cxnSpLocks/>
          </p:cNvCxnSpPr>
          <p:nvPr/>
        </p:nvCxnSpPr>
        <p:spPr>
          <a:xfrm flipV="1">
            <a:off x="861378" y="1498918"/>
            <a:ext cx="7417448" cy="475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C09A-8731-FDD4-6186-8D1070CB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your next steps?</a:t>
            </a:r>
            <a:br>
              <a:rPr lang="en-US"/>
            </a:br>
            <a:endParaRPr lang="en-CA"/>
          </a:p>
        </p:txBody>
      </p:sp>
      <p:cxnSp>
        <p:nvCxnSpPr>
          <p:cNvPr id="4" name="Google Shape;1625;p38">
            <a:extLst>
              <a:ext uri="{FF2B5EF4-FFF2-40B4-BE49-F238E27FC236}">
                <a16:creationId xmlns:a16="http://schemas.microsoft.com/office/drawing/2014/main" id="{99974ABF-DE49-FD42-9ECE-F81749DD9074}"/>
              </a:ext>
            </a:extLst>
          </p:cNvPr>
          <p:cNvCxnSpPr>
            <a:cxnSpLocks/>
          </p:cNvCxnSpPr>
          <p:nvPr/>
        </p:nvCxnSpPr>
        <p:spPr>
          <a:xfrm flipV="1">
            <a:off x="1652103" y="1246116"/>
            <a:ext cx="6608002" cy="1078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C4F8E2-9FDC-9DF1-A462-084402B57AFC}"/>
              </a:ext>
            </a:extLst>
          </p:cNvPr>
          <p:cNvSpPr txBox="1"/>
          <p:nvPr/>
        </p:nvSpPr>
        <p:spPr>
          <a:xfrm>
            <a:off x="1233805" y="1579562"/>
            <a:ext cx="702697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600">
                <a:solidFill>
                  <a:schemeClr val="accent1"/>
                </a:solidFill>
                <a:latin typeface="Inter"/>
              </a:rPr>
              <a:t>Expand our range for Kijiji to acquire more data </a:t>
            </a:r>
          </a:p>
          <a:p>
            <a:pPr marL="285750" indent="-285750">
              <a:buFontTx/>
              <a:buChar char="-"/>
            </a:pPr>
            <a:endParaRPr lang="en-CA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en-CA" sz="1600">
                <a:solidFill>
                  <a:schemeClr val="accent1"/>
                </a:solidFill>
                <a:latin typeface="Inter"/>
              </a:rPr>
              <a:t>Add more cities to </a:t>
            </a:r>
            <a:r>
              <a:rPr lang="en-CA" sz="1600" err="1">
                <a:solidFill>
                  <a:schemeClr val="accent1"/>
                </a:solidFill>
                <a:latin typeface="Inter"/>
              </a:rPr>
              <a:t>Rentfaster</a:t>
            </a:r>
            <a:r>
              <a:rPr lang="en-CA" sz="1600">
                <a:solidFill>
                  <a:schemeClr val="accent1"/>
                </a:solidFill>
                <a:latin typeface="Inter"/>
              </a:rPr>
              <a:t> to acquire more data</a:t>
            </a:r>
          </a:p>
          <a:p>
            <a:pPr marL="285750" indent="-285750">
              <a:buFontTx/>
              <a:buChar char="-"/>
            </a:pPr>
            <a:endParaRPr lang="en-CA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Tx/>
              <a:buChar char="-"/>
            </a:pPr>
            <a:r>
              <a:rPr lang="en-CA" sz="1600">
                <a:solidFill>
                  <a:schemeClr val="accent1"/>
                </a:solidFill>
                <a:latin typeface="Inter"/>
              </a:rPr>
              <a:t>Increase our limit to acquire more listings </a:t>
            </a:r>
          </a:p>
          <a:p>
            <a:pPr marL="285750" indent="-285750">
              <a:buFontTx/>
              <a:buChar char="-"/>
            </a:pPr>
            <a:endParaRPr lang="en-CA" sz="1600">
              <a:solidFill>
                <a:schemeClr val="accent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3395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F66C-0FB6-0AEE-E985-82A2F47A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data pipeline you built enough to scale for big data?</a:t>
            </a:r>
            <a:br>
              <a:rPr lang="en-US" sz="2000"/>
            </a:br>
            <a:endParaRPr lang="en-CA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89FB8-0D7B-7D50-0598-CCD34FCF1908}"/>
              </a:ext>
            </a:extLst>
          </p:cNvPr>
          <p:cNvSpPr txBox="1"/>
          <p:nvPr/>
        </p:nvSpPr>
        <p:spPr>
          <a:xfrm>
            <a:off x="1008856" y="2069167"/>
            <a:ext cx="70210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>
                <a:solidFill>
                  <a:schemeClr val="accent1"/>
                </a:solidFill>
                <a:latin typeface="Inter" panose="020B0604020202020204" charset="0"/>
                <a:ea typeface="Inter" panose="020B0604020202020204" charset="0"/>
              </a:rPr>
              <a:t>Yes.</a:t>
            </a:r>
          </a:p>
          <a:p>
            <a:endParaRPr lang="en-CA" sz="1600">
              <a:solidFill>
                <a:schemeClr val="accent1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600">
                <a:solidFill>
                  <a:schemeClr val="accent1"/>
                </a:solidFill>
                <a:latin typeface="Inter" panose="020B0604020202020204" charset="0"/>
                <a:ea typeface="Inter" panose="020B0604020202020204" charset="0"/>
              </a:rPr>
              <a:t>Apache Spark  efficiently distributes workloads across clusters, </a:t>
            </a:r>
          </a:p>
          <a:p>
            <a:r>
              <a:rPr lang="en-US" sz="1600">
                <a:solidFill>
                  <a:schemeClr val="accent1"/>
                </a:solidFill>
                <a:latin typeface="Inter" panose="020B0604020202020204" charset="0"/>
                <a:ea typeface="Inter" panose="020B0604020202020204" charset="0"/>
              </a:rPr>
              <a:t>ensuring processing time remains consistent even as data volume expands. </a:t>
            </a:r>
            <a:r>
              <a:rPr lang="en-CA" sz="1600">
                <a:solidFill>
                  <a:schemeClr val="accent1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endParaRPr lang="en-CA" sz="1600">
              <a:solidFill>
                <a:schemeClr val="accent1"/>
              </a:solidFill>
              <a:latin typeface="Inter" panose="020B0604020202020204" charset="0"/>
              <a:ea typeface="Inter" panose="020B0604020202020204" charset="0"/>
            </a:endParaRPr>
          </a:p>
          <a:p>
            <a:endParaRPr lang="en-CA"/>
          </a:p>
        </p:txBody>
      </p:sp>
      <p:cxnSp>
        <p:nvCxnSpPr>
          <p:cNvPr id="5" name="Google Shape;1625;p38">
            <a:extLst>
              <a:ext uri="{FF2B5EF4-FFF2-40B4-BE49-F238E27FC236}">
                <a16:creationId xmlns:a16="http://schemas.microsoft.com/office/drawing/2014/main" id="{C91A556B-F3CA-B47F-99C2-B8CD4A66AEA6}"/>
              </a:ext>
            </a:extLst>
          </p:cNvPr>
          <p:cNvCxnSpPr>
            <a:cxnSpLocks/>
          </p:cNvCxnSpPr>
          <p:nvPr/>
        </p:nvCxnSpPr>
        <p:spPr>
          <a:xfrm>
            <a:off x="739193" y="1660469"/>
            <a:ext cx="755372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17FBEC43-8FBF-8ACE-B39B-262DC447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05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CAEA38-392B-22B0-CC03-343D505F9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905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9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F66C-0FB6-0AEE-E985-82A2F47A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218616"/>
            <a:ext cx="7717500" cy="708000"/>
          </a:xfrm>
        </p:spPr>
        <p:txBody>
          <a:bodyPr/>
          <a:lstStyle/>
          <a:p>
            <a:r>
              <a:rPr lang="en-US" sz="6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07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3"/>
          <p:cNvSpPr txBox="1">
            <a:spLocks noGrp="1"/>
          </p:cNvSpPr>
          <p:nvPr>
            <p:ph type="title"/>
          </p:nvPr>
        </p:nvSpPr>
        <p:spPr>
          <a:xfrm>
            <a:off x="711296" y="45274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SzPts val="4700"/>
            </a:pPr>
            <a:r>
              <a:rPr lang="en"/>
              <a:t>Introduction</a:t>
            </a:r>
          </a:p>
        </p:txBody>
      </p:sp>
      <p:sp>
        <p:nvSpPr>
          <p:cNvPr id="1887" name="Google Shape;1887;p43"/>
          <p:cNvSpPr txBox="1">
            <a:spLocks noGrp="1"/>
          </p:cNvSpPr>
          <p:nvPr>
            <p:ph type="subTitle" idx="1"/>
          </p:nvPr>
        </p:nvSpPr>
        <p:spPr>
          <a:xfrm>
            <a:off x="3073220" y="1620103"/>
            <a:ext cx="5596093" cy="2218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2000"/>
              <a:t>This project is centered around gathering data from Kijiji and </a:t>
            </a:r>
            <a:r>
              <a:rPr lang="en" sz="2000" err="1"/>
              <a:t>RentFaster</a:t>
            </a:r>
            <a:r>
              <a:rPr lang="en" sz="2000"/>
              <a:t> rental listings in Alberta to identify restaurants in close proximity to these listings and the quality of said restaurants.</a:t>
            </a:r>
            <a:r>
              <a:rPr lang="en" sz="1800"/>
              <a:t>  </a:t>
            </a:r>
            <a:endParaRPr lang="en-US" sz="1800"/>
          </a:p>
        </p:txBody>
      </p:sp>
      <p:grpSp>
        <p:nvGrpSpPr>
          <p:cNvPr id="1889" name="Google Shape;1889;p43"/>
          <p:cNvGrpSpPr/>
          <p:nvPr/>
        </p:nvGrpSpPr>
        <p:grpSpPr>
          <a:xfrm>
            <a:off x="-71381" y="1093262"/>
            <a:ext cx="2833748" cy="2745069"/>
            <a:chOff x="726562" y="1255007"/>
            <a:chExt cx="2833748" cy="2745069"/>
          </a:xfrm>
        </p:grpSpPr>
        <p:sp>
          <p:nvSpPr>
            <p:cNvPr id="1890" name="Google Shape;1890;p43"/>
            <p:cNvSpPr/>
            <p:nvPr/>
          </p:nvSpPr>
          <p:spPr>
            <a:xfrm>
              <a:off x="1218500" y="3577625"/>
              <a:ext cx="2341810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1548324" y="1255007"/>
              <a:ext cx="1682159" cy="2413884"/>
            </a:xfrm>
            <a:custGeom>
              <a:avLst/>
              <a:gdLst/>
              <a:ahLst/>
              <a:cxnLst/>
              <a:rect l="l" t="t" r="r" b="b"/>
              <a:pathLst>
                <a:path w="54789" h="78898" extrusionOk="0">
                  <a:moveTo>
                    <a:pt x="1" y="0"/>
                  </a:moveTo>
                  <a:lnTo>
                    <a:pt x="1" y="78897"/>
                  </a:lnTo>
                  <a:lnTo>
                    <a:pt x="54789" y="78897"/>
                  </a:lnTo>
                  <a:lnTo>
                    <a:pt x="547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3"/>
            <p:cNvSpPr/>
            <p:nvPr/>
          </p:nvSpPr>
          <p:spPr>
            <a:xfrm rot="-5400000">
              <a:off x="1103685" y="1810334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726562" y="3813200"/>
              <a:ext cx="1612413" cy="186876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1752716" y="2110374"/>
              <a:ext cx="1306269" cy="31"/>
            </a:xfrm>
            <a:custGeom>
              <a:avLst/>
              <a:gdLst/>
              <a:ahLst/>
              <a:cxnLst/>
              <a:rect l="l" t="t" r="r" b="b"/>
              <a:pathLst>
                <a:path w="42546" h="1" fill="none" extrusionOk="0">
                  <a:moveTo>
                    <a:pt x="0" y="1"/>
                  </a:moveTo>
                  <a:lnTo>
                    <a:pt x="4254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1752716" y="1394886"/>
              <a:ext cx="1133014" cy="558787"/>
            </a:xfrm>
            <a:custGeom>
              <a:avLst/>
              <a:gdLst/>
              <a:ahLst/>
              <a:cxnLst/>
              <a:rect l="l" t="t" r="r" b="b"/>
              <a:pathLst>
                <a:path w="36903" h="18264" fill="none" extrusionOk="0">
                  <a:moveTo>
                    <a:pt x="0" y="18264"/>
                  </a:moveTo>
                  <a:lnTo>
                    <a:pt x="5644" y="12649"/>
                  </a:lnTo>
                  <a:lnTo>
                    <a:pt x="10883" y="17280"/>
                  </a:lnTo>
                  <a:lnTo>
                    <a:pt x="22344" y="4719"/>
                  </a:lnTo>
                  <a:lnTo>
                    <a:pt x="25209" y="7295"/>
                  </a:lnTo>
                  <a:lnTo>
                    <a:pt x="30564" y="1940"/>
                  </a:lnTo>
                  <a:lnTo>
                    <a:pt x="36902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3"/>
            <p:cNvSpPr/>
            <p:nvPr/>
          </p:nvSpPr>
          <p:spPr>
            <a:xfrm>
              <a:off x="2885730" y="1394886"/>
              <a:ext cx="31" cy="715525"/>
            </a:xfrm>
            <a:custGeom>
              <a:avLst/>
              <a:gdLst/>
              <a:ahLst/>
              <a:cxnLst/>
              <a:rect l="l" t="t" r="r" b="b"/>
              <a:pathLst>
                <a:path w="1" h="23387" fill="none" extrusionOk="0">
                  <a:moveTo>
                    <a:pt x="0" y="1"/>
                  </a:moveTo>
                  <a:lnTo>
                    <a:pt x="0" y="2338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3"/>
            <p:cNvSpPr/>
            <p:nvPr/>
          </p:nvSpPr>
          <p:spPr>
            <a:xfrm>
              <a:off x="2786190" y="1424134"/>
              <a:ext cx="31" cy="689825"/>
            </a:xfrm>
            <a:custGeom>
              <a:avLst/>
              <a:gdLst/>
              <a:ahLst/>
              <a:cxnLst/>
              <a:rect l="l" t="t" r="r" b="b"/>
              <a:pathLst>
                <a:path w="1" h="22547" fill="none" extrusionOk="0">
                  <a:moveTo>
                    <a:pt x="1" y="0"/>
                  </a:moveTo>
                  <a:lnTo>
                    <a:pt x="1" y="2254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691101" y="1454239"/>
              <a:ext cx="31" cy="656171"/>
            </a:xfrm>
            <a:custGeom>
              <a:avLst/>
              <a:gdLst/>
              <a:ahLst/>
              <a:cxnLst/>
              <a:rect l="l" t="t" r="r" b="b"/>
              <a:pathLst>
                <a:path w="1" h="21447" fill="none" extrusionOk="0">
                  <a:moveTo>
                    <a:pt x="1" y="0"/>
                  </a:moveTo>
                  <a:lnTo>
                    <a:pt x="1" y="21447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604917" y="1540119"/>
              <a:ext cx="31" cy="570291"/>
            </a:xfrm>
            <a:custGeom>
              <a:avLst/>
              <a:gdLst/>
              <a:ahLst/>
              <a:cxnLst/>
              <a:rect l="l" t="t" r="r" b="b"/>
              <a:pathLst>
                <a:path w="1" h="18640" fill="none" extrusionOk="0">
                  <a:moveTo>
                    <a:pt x="0" y="1"/>
                  </a:moveTo>
                  <a:lnTo>
                    <a:pt x="0" y="1864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526716" y="1618044"/>
              <a:ext cx="31" cy="492365"/>
            </a:xfrm>
            <a:custGeom>
              <a:avLst/>
              <a:gdLst/>
              <a:ahLst/>
              <a:cxnLst/>
              <a:rect l="l" t="t" r="r" b="b"/>
              <a:pathLst>
                <a:path w="1" h="16093" fill="none" extrusionOk="0">
                  <a:moveTo>
                    <a:pt x="0" y="1"/>
                  </a:moveTo>
                  <a:lnTo>
                    <a:pt x="0" y="1609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438720" y="1539232"/>
              <a:ext cx="31" cy="571178"/>
            </a:xfrm>
            <a:custGeom>
              <a:avLst/>
              <a:gdLst/>
              <a:ahLst/>
              <a:cxnLst/>
              <a:rect l="l" t="t" r="r" b="b"/>
              <a:pathLst>
                <a:path w="1" h="18669" fill="none" extrusionOk="0">
                  <a:moveTo>
                    <a:pt x="1" y="1"/>
                  </a:moveTo>
                  <a:lnTo>
                    <a:pt x="1" y="1866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360550" y="1625142"/>
              <a:ext cx="31" cy="485267"/>
            </a:xfrm>
            <a:custGeom>
              <a:avLst/>
              <a:gdLst/>
              <a:ahLst/>
              <a:cxnLst/>
              <a:rect l="l" t="t" r="r" b="b"/>
              <a:pathLst>
                <a:path w="1" h="15861" fill="none" extrusionOk="0">
                  <a:moveTo>
                    <a:pt x="0" y="0"/>
                  </a:moveTo>
                  <a:lnTo>
                    <a:pt x="0" y="1586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2273444" y="1720750"/>
              <a:ext cx="31" cy="389658"/>
            </a:xfrm>
            <a:custGeom>
              <a:avLst/>
              <a:gdLst/>
              <a:ahLst/>
              <a:cxnLst/>
              <a:rect l="l" t="t" r="r" b="b"/>
              <a:pathLst>
                <a:path w="1" h="12736" fill="none" extrusionOk="0">
                  <a:moveTo>
                    <a:pt x="1" y="1"/>
                  </a:moveTo>
                  <a:lnTo>
                    <a:pt x="1" y="1273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2182808" y="1818164"/>
              <a:ext cx="31" cy="292243"/>
            </a:xfrm>
            <a:custGeom>
              <a:avLst/>
              <a:gdLst/>
              <a:ahLst/>
              <a:cxnLst/>
              <a:rect l="l" t="t" r="r" b="b"/>
              <a:pathLst>
                <a:path w="1" h="9552" fill="none" extrusionOk="0">
                  <a:moveTo>
                    <a:pt x="1" y="1"/>
                  </a:moveTo>
                  <a:lnTo>
                    <a:pt x="1" y="9552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2086830" y="1923532"/>
              <a:ext cx="31" cy="186874"/>
            </a:xfrm>
            <a:custGeom>
              <a:avLst/>
              <a:gdLst/>
              <a:ahLst/>
              <a:cxnLst/>
              <a:rect l="l" t="t" r="r" b="b"/>
              <a:pathLst>
                <a:path w="1" h="6108" fill="none" extrusionOk="0">
                  <a:moveTo>
                    <a:pt x="1" y="1"/>
                  </a:moveTo>
                  <a:lnTo>
                    <a:pt x="1" y="6108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2004207" y="1851818"/>
              <a:ext cx="31" cy="256814"/>
            </a:xfrm>
            <a:custGeom>
              <a:avLst/>
              <a:gdLst/>
              <a:ahLst/>
              <a:cxnLst/>
              <a:rect l="l" t="t" r="r" b="b"/>
              <a:pathLst>
                <a:path w="1" h="8394" fill="none" extrusionOk="0">
                  <a:moveTo>
                    <a:pt x="0" y="8394"/>
                  </a:moveTo>
                  <a:lnTo>
                    <a:pt x="0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1926006" y="1781848"/>
              <a:ext cx="31" cy="328560"/>
            </a:xfrm>
            <a:custGeom>
              <a:avLst/>
              <a:gdLst/>
              <a:ahLst/>
              <a:cxnLst/>
              <a:rect l="l" t="t" r="r" b="b"/>
              <a:pathLst>
                <a:path w="1" h="10739" fill="none" extrusionOk="0">
                  <a:moveTo>
                    <a:pt x="0" y="1"/>
                  </a:moveTo>
                  <a:lnTo>
                    <a:pt x="0" y="10739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1847804" y="1858885"/>
              <a:ext cx="31" cy="249747"/>
            </a:xfrm>
            <a:custGeom>
              <a:avLst/>
              <a:gdLst/>
              <a:ahLst/>
              <a:cxnLst/>
              <a:rect l="l" t="t" r="r" b="b"/>
              <a:pathLst>
                <a:path w="1" h="8163" fill="none" extrusionOk="0">
                  <a:moveTo>
                    <a:pt x="0" y="1"/>
                  </a:moveTo>
                  <a:lnTo>
                    <a:pt x="0" y="8163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1752716" y="1953637"/>
              <a:ext cx="31" cy="154994"/>
            </a:xfrm>
            <a:custGeom>
              <a:avLst/>
              <a:gdLst/>
              <a:ahLst/>
              <a:cxnLst/>
              <a:rect l="l" t="t" r="r" b="b"/>
              <a:pathLst>
                <a:path w="1" h="5066" fill="none" extrusionOk="0">
                  <a:moveTo>
                    <a:pt x="0" y="1"/>
                  </a:moveTo>
                  <a:lnTo>
                    <a:pt x="0" y="5066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2413851" y="1514450"/>
              <a:ext cx="49799" cy="50482"/>
            </a:xfrm>
            <a:custGeom>
              <a:avLst/>
              <a:gdLst/>
              <a:ahLst/>
              <a:cxnLst/>
              <a:rect l="l" t="t" r="r" b="b"/>
              <a:pathLst>
                <a:path w="1622" h="1650" extrusionOk="0">
                  <a:moveTo>
                    <a:pt x="811" y="0"/>
                  </a:moveTo>
                  <a:cubicBezTo>
                    <a:pt x="348" y="0"/>
                    <a:pt x="1" y="376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6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2501816" y="1593262"/>
              <a:ext cx="49799" cy="49594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77" y="0"/>
                    <a:pt x="1" y="347"/>
                    <a:pt x="1" y="811"/>
                  </a:cubicBezTo>
                  <a:cubicBezTo>
                    <a:pt x="1" y="1245"/>
                    <a:pt x="377" y="1621"/>
                    <a:pt x="811" y="1621"/>
                  </a:cubicBezTo>
                  <a:cubicBezTo>
                    <a:pt x="1274" y="1621"/>
                    <a:pt x="1622" y="1245"/>
                    <a:pt x="1622" y="811"/>
                  </a:cubicBezTo>
                  <a:cubicBezTo>
                    <a:pt x="1622" y="34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2335507" y="1429427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1"/>
                  </a:moveTo>
                  <a:cubicBezTo>
                    <a:pt x="348" y="1"/>
                    <a:pt x="0" y="377"/>
                    <a:pt x="0" y="811"/>
                  </a:cubicBezTo>
                  <a:cubicBezTo>
                    <a:pt x="0" y="1274"/>
                    <a:pt x="348" y="1622"/>
                    <a:pt x="811" y="1622"/>
                  </a:cubicBezTo>
                  <a:cubicBezTo>
                    <a:pt x="1245" y="1622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2530104" y="1370104"/>
              <a:ext cx="49799" cy="50512"/>
            </a:xfrm>
            <a:custGeom>
              <a:avLst/>
              <a:gdLst/>
              <a:ahLst/>
              <a:cxnLst/>
              <a:rect l="l" t="t" r="r" b="b"/>
              <a:pathLst>
                <a:path w="1622" h="1651" extrusionOk="0">
                  <a:moveTo>
                    <a:pt x="811" y="1"/>
                  </a:moveTo>
                  <a:cubicBezTo>
                    <a:pt x="348" y="1"/>
                    <a:pt x="1" y="377"/>
                    <a:pt x="1" y="811"/>
                  </a:cubicBezTo>
                  <a:cubicBezTo>
                    <a:pt x="1" y="1274"/>
                    <a:pt x="348" y="1650"/>
                    <a:pt x="811" y="1650"/>
                  </a:cubicBezTo>
                  <a:cubicBezTo>
                    <a:pt x="1245" y="1650"/>
                    <a:pt x="1621" y="1274"/>
                    <a:pt x="1621" y="811"/>
                  </a:cubicBezTo>
                  <a:cubicBezTo>
                    <a:pt x="1621" y="377"/>
                    <a:pt x="1245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061960" y="1898750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77" y="0"/>
                    <a:pt x="0" y="377"/>
                    <a:pt x="0" y="811"/>
                  </a:cubicBezTo>
                  <a:cubicBezTo>
                    <a:pt x="0" y="1274"/>
                    <a:pt x="377" y="1621"/>
                    <a:pt x="811" y="1621"/>
                  </a:cubicBezTo>
                  <a:cubicBezTo>
                    <a:pt x="1274" y="1621"/>
                    <a:pt x="1621" y="1274"/>
                    <a:pt x="1621" y="811"/>
                  </a:cubicBezTo>
                  <a:cubicBezTo>
                    <a:pt x="1621" y="377"/>
                    <a:pt x="1274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1900215" y="1757066"/>
              <a:ext cx="50690" cy="49625"/>
            </a:xfrm>
            <a:custGeom>
              <a:avLst/>
              <a:gdLst/>
              <a:ahLst/>
              <a:cxnLst/>
              <a:rect l="l" t="t" r="r" b="b"/>
              <a:pathLst>
                <a:path w="1651" h="1622" extrusionOk="0">
                  <a:moveTo>
                    <a:pt x="840" y="0"/>
                  </a:moveTo>
                  <a:cubicBezTo>
                    <a:pt x="377" y="0"/>
                    <a:pt x="1" y="348"/>
                    <a:pt x="1" y="811"/>
                  </a:cubicBezTo>
                  <a:cubicBezTo>
                    <a:pt x="1" y="1245"/>
                    <a:pt x="377" y="1621"/>
                    <a:pt x="840" y="1621"/>
                  </a:cubicBezTo>
                  <a:cubicBezTo>
                    <a:pt x="1274" y="1621"/>
                    <a:pt x="1650" y="1245"/>
                    <a:pt x="1650" y="811"/>
                  </a:cubicBezTo>
                  <a:cubicBezTo>
                    <a:pt x="1650" y="348"/>
                    <a:pt x="1274" y="0"/>
                    <a:pt x="8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1727816" y="1928855"/>
              <a:ext cx="49799" cy="49625"/>
            </a:xfrm>
            <a:custGeom>
              <a:avLst/>
              <a:gdLst/>
              <a:ahLst/>
              <a:cxnLst/>
              <a:rect l="l" t="t" r="r" b="b"/>
              <a:pathLst>
                <a:path w="1622" h="1622" extrusionOk="0">
                  <a:moveTo>
                    <a:pt x="811" y="0"/>
                  </a:moveTo>
                  <a:cubicBezTo>
                    <a:pt x="348" y="0"/>
                    <a:pt x="1" y="377"/>
                    <a:pt x="1" y="811"/>
                  </a:cubicBezTo>
                  <a:cubicBezTo>
                    <a:pt x="1" y="1274"/>
                    <a:pt x="348" y="1621"/>
                    <a:pt x="811" y="1621"/>
                  </a:cubicBezTo>
                  <a:cubicBezTo>
                    <a:pt x="1245" y="1621"/>
                    <a:pt x="1622" y="1274"/>
                    <a:pt x="1622" y="811"/>
                  </a:cubicBezTo>
                  <a:cubicBezTo>
                    <a:pt x="1622" y="377"/>
                    <a:pt x="1245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273444" y="2276840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273444" y="2335276"/>
              <a:ext cx="792677" cy="31"/>
            </a:xfrm>
            <a:custGeom>
              <a:avLst/>
              <a:gdLst/>
              <a:ahLst/>
              <a:cxnLst/>
              <a:rect l="l" t="t" r="r" b="b"/>
              <a:pathLst>
                <a:path w="25818" h="1" fill="none" extrusionOk="0">
                  <a:moveTo>
                    <a:pt x="1" y="1"/>
                  </a:moveTo>
                  <a:lnTo>
                    <a:pt x="25817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2273444" y="2461907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2273444" y="2517712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0"/>
                  </a:moveTo>
                  <a:lnTo>
                    <a:pt x="25586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2273444" y="2572599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2273444" y="2628373"/>
              <a:ext cx="785554" cy="31"/>
            </a:xfrm>
            <a:custGeom>
              <a:avLst/>
              <a:gdLst/>
              <a:ahLst/>
              <a:cxnLst/>
              <a:rect l="l" t="t" r="r" b="b"/>
              <a:pathLst>
                <a:path w="25586" h="1" fill="none" extrusionOk="0">
                  <a:moveTo>
                    <a:pt x="1" y="1"/>
                  </a:moveTo>
                  <a:lnTo>
                    <a:pt x="25586" y="1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2330090" y="2907306"/>
              <a:ext cx="61344" cy="156769"/>
            </a:xfrm>
            <a:custGeom>
              <a:avLst/>
              <a:gdLst/>
              <a:ahLst/>
              <a:cxnLst/>
              <a:rect l="l" t="t" r="r" b="b"/>
              <a:pathLst>
                <a:path w="1998" h="5124" extrusionOk="0">
                  <a:moveTo>
                    <a:pt x="0" y="1"/>
                  </a:moveTo>
                  <a:lnTo>
                    <a:pt x="0" y="5124"/>
                  </a:lnTo>
                  <a:lnTo>
                    <a:pt x="1997" y="512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2443874" y="2818764"/>
              <a:ext cx="60453" cy="245311"/>
            </a:xfrm>
            <a:custGeom>
              <a:avLst/>
              <a:gdLst/>
              <a:ahLst/>
              <a:cxnLst/>
              <a:rect l="l" t="t" r="r" b="b"/>
              <a:pathLst>
                <a:path w="1969" h="8018" extrusionOk="0">
                  <a:moveTo>
                    <a:pt x="1" y="1"/>
                  </a:moveTo>
                  <a:lnTo>
                    <a:pt x="1" y="8018"/>
                  </a:lnTo>
                  <a:lnTo>
                    <a:pt x="1969" y="8018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2556767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2784335" y="2768283"/>
              <a:ext cx="61344" cy="295792"/>
            </a:xfrm>
            <a:custGeom>
              <a:avLst/>
              <a:gdLst/>
              <a:ahLst/>
              <a:cxnLst/>
              <a:rect l="l" t="t" r="r" b="b"/>
              <a:pathLst>
                <a:path w="1998" h="9668" extrusionOk="0">
                  <a:moveTo>
                    <a:pt x="0" y="1"/>
                  </a:moveTo>
                  <a:lnTo>
                    <a:pt x="0" y="9668"/>
                  </a:lnTo>
                  <a:lnTo>
                    <a:pt x="1997" y="9668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2898118" y="2706298"/>
              <a:ext cx="60453" cy="357778"/>
            </a:xfrm>
            <a:custGeom>
              <a:avLst/>
              <a:gdLst/>
              <a:ahLst/>
              <a:cxnLst/>
              <a:rect l="l" t="t" r="r" b="b"/>
              <a:pathLst>
                <a:path w="1969" h="11694" extrusionOk="0">
                  <a:moveTo>
                    <a:pt x="1" y="1"/>
                  </a:moveTo>
                  <a:lnTo>
                    <a:pt x="1" y="11694"/>
                  </a:lnTo>
                  <a:lnTo>
                    <a:pt x="1969" y="11694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3"/>
            <p:cNvSpPr/>
            <p:nvPr/>
          </p:nvSpPr>
          <p:spPr>
            <a:xfrm>
              <a:off x="2670551" y="2677080"/>
              <a:ext cx="61344" cy="386996"/>
            </a:xfrm>
            <a:custGeom>
              <a:avLst/>
              <a:gdLst/>
              <a:ahLst/>
              <a:cxnLst/>
              <a:rect l="l" t="t" r="r" b="b"/>
              <a:pathLst>
                <a:path w="1998" h="12649" extrusionOk="0">
                  <a:moveTo>
                    <a:pt x="0" y="1"/>
                  </a:moveTo>
                  <a:lnTo>
                    <a:pt x="0" y="12649"/>
                  </a:lnTo>
                  <a:lnTo>
                    <a:pt x="1997" y="12649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3"/>
            <p:cNvSpPr/>
            <p:nvPr/>
          </p:nvSpPr>
          <p:spPr>
            <a:xfrm>
              <a:off x="2287660" y="3198629"/>
              <a:ext cx="598085" cy="162092"/>
            </a:xfrm>
            <a:custGeom>
              <a:avLst/>
              <a:gdLst/>
              <a:ahLst/>
              <a:cxnLst/>
              <a:rect l="l" t="t" r="r" b="b"/>
              <a:pathLst>
                <a:path w="19480" h="5298" extrusionOk="0">
                  <a:moveTo>
                    <a:pt x="1" y="1"/>
                  </a:moveTo>
                  <a:lnTo>
                    <a:pt x="1" y="5297"/>
                  </a:lnTo>
                  <a:lnTo>
                    <a:pt x="19479" y="5297"/>
                  </a:lnTo>
                  <a:lnTo>
                    <a:pt x="19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3"/>
            <p:cNvSpPr/>
            <p:nvPr/>
          </p:nvSpPr>
          <p:spPr>
            <a:xfrm>
              <a:off x="2287660" y="3131351"/>
              <a:ext cx="821108" cy="31"/>
            </a:xfrm>
            <a:custGeom>
              <a:avLst/>
              <a:gdLst/>
              <a:ahLst/>
              <a:cxnLst/>
              <a:rect l="l" t="t" r="r" b="b"/>
              <a:pathLst>
                <a:path w="26744" h="1" fill="none" extrusionOk="0">
                  <a:moveTo>
                    <a:pt x="1" y="0"/>
                  </a:moveTo>
                  <a:lnTo>
                    <a:pt x="26744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3"/>
            <p:cNvSpPr/>
            <p:nvPr/>
          </p:nvSpPr>
          <p:spPr>
            <a:xfrm>
              <a:off x="2273444" y="3438614"/>
              <a:ext cx="835323" cy="31"/>
            </a:xfrm>
            <a:custGeom>
              <a:avLst/>
              <a:gdLst/>
              <a:ahLst/>
              <a:cxnLst/>
              <a:rect l="l" t="t" r="r" b="b"/>
              <a:pathLst>
                <a:path w="27207" h="1" fill="none" extrusionOk="0">
                  <a:moveTo>
                    <a:pt x="1" y="0"/>
                  </a:moveTo>
                  <a:lnTo>
                    <a:pt x="27207" y="0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3"/>
            <p:cNvSpPr/>
            <p:nvPr/>
          </p:nvSpPr>
          <p:spPr>
            <a:xfrm>
              <a:off x="2273444" y="3515651"/>
              <a:ext cx="835323" cy="918"/>
            </a:xfrm>
            <a:custGeom>
              <a:avLst/>
              <a:gdLst/>
              <a:ahLst/>
              <a:cxnLst/>
              <a:rect l="l" t="t" r="r" b="b"/>
              <a:pathLst>
                <a:path w="27207" h="30" fill="none" extrusionOk="0">
                  <a:moveTo>
                    <a:pt x="1" y="0"/>
                  </a:moveTo>
                  <a:cubicBezTo>
                    <a:pt x="406" y="29"/>
                    <a:pt x="27207" y="0"/>
                    <a:pt x="27207" y="0"/>
                  </a:cubicBez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3"/>
            <p:cNvSpPr/>
            <p:nvPr/>
          </p:nvSpPr>
          <p:spPr>
            <a:xfrm>
              <a:off x="899625" y="2194510"/>
              <a:ext cx="1279619" cy="1693984"/>
            </a:xfrm>
            <a:custGeom>
              <a:avLst/>
              <a:gdLst/>
              <a:ahLst/>
              <a:cxnLst/>
              <a:rect l="l" t="t" r="r" b="b"/>
              <a:pathLst>
                <a:path w="41678" h="55368" extrusionOk="0">
                  <a:moveTo>
                    <a:pt x="0" y="0"/>
                  </a:moveTo>
                  <a:lnTo>
                    <a:pt x="0" y="55367"/>
                  </a:lnTo>
                  <a:lnTo>
                    <a:pt x="41678" y="55367"/>
                  </a:lnTo>
                  <a:lnTo>
                    <a:pt x="41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3"/>
            <p:cNvSpPr/>
            <p:nvPr/>
          </p:nvSpPr>
          <p:spPr>
            <a:xfrm>
              <a:off x="977826" y="2276840"/>
              <a:ext cx="1140997" cy="370169"/>
            </a:xfrm>
            <a:custGeom>
              <a:avLst/>
              <a:gdLst/>
              <a:ahLst/>
              <a:cxnLst/>
              <a:rect l="l" t="t" r="r" b="b"/>
              <a:pathLst>
                <a:path w="37163" h="12099" extrusionOk="0">
                  <a:moveTo>
                    <a:pt x="0" y="1"/>
                  </a:moveTo>
                  <a:lnTo>
                    <a:pt x="0" y="12099"/>
                  </a:lnTo>
                  <a:lnTo>
                    <a:pt x="37163" y="12099"/>
                  </a:lnTo>
                  <a:lnTo>
                    <a:pt x="371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3"/>
            <p:cNvSpPr/>
            <p:nvPr/>
          </p:nvSpPr>
          <p:spPr>
            <a:xfrm>
              <a:off x="978717" y="2747050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3"/>
            <p:cNvSpPr/>
            <p:nvPr/>
          </p:nvSpPr>
          <p:spPr>
            <a:xfrm>
              <a:off x="978717" y="3024208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3"/>
            <p:cNvSpPr/>
            <p:nvPr/>
          </p:nvSpPr>
          <p:spPr>
            <a:xfrm>
              <a:off x="978717" y="3300478"/>
              <a:ext cx="1108115" cy="215205"/>
            </a:xfrm>
            <a:custGeom>
              <a:avLst/>
              <a:gdLst/>
              <a:ahLst/>
              <a:cxnLst/>
              <a:rect l="l" t="t" r="r" b="b"/>
              <a:pathLst>
                <a:path w="36092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36092" y="7033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978717" y="3577636"/>
              <a:ext cx="1108115" cy="214318"/>
            </a:xfrm>
            <a:custGeom>
              <a:avLst/>
              <a:gdLst/>
              <a:ahLst/>
              <a:cxnLst/>
              <a:rect l="l" t="t" r="r" b="b"/>
              <a:pathLst>
                <a:path w="36092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36092" y="7004"/>
                  </a:lnTo>
                  <a:lnTo>
                    <a:pt x="36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1208869" y="2706298"/>
              <a:ext cx="68467" cy="1130822"/>
            </a:xfrm>
            <a:custGeom>
              <a:avLst/>
              <a:gdLst/>
              <a:ahLst/>
              <a:cxnLst/>
              <a:rect l="l" t="t" r="r" b="b"/>
              <a:pathLst>
                <a:path w="223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29" y="36961"/>
                  </a:lnTo>
                  <a:lnTo>
                    <a:pt x="22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1509239" y="2706298"/>
              <a:ext cx="67545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1798034" y="2706298"/>
              <a:ext cx="67546" cy="1130822"/>
            </a:xfrm>
            <a:custGeom>
              <a:avLst/>
              <a:gdLst/>
              <a:ahLst/>
              <a:cxnLst/>
              <a:rect l="l" t="t" r="r" b="b"/>
              <a:pathLst>
                <a:path w="2200" h="36961" extrusionOk="0">
                  <a:moveTo>
                    <a:pt x="0" y="1"/>
                  </a:moveTo>
                  <a:lnTo>
                    <a:pt x="0" y="36961"/>
                  </a:lnTo>
                  <a:lnTo>
                    <a:pt x="2200" y="36961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1327936" y="2854193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1327936" y="3131351"/>
              <a:ext cx="141324" cy="31"/>
            </a:xfrm>
            <a:custGeom>
              <a:avLst/>
              <a:gdLst/>
              <a:ahLst/>
              <a:cxnLst/>
              <a:rect l="l" t="t" r="r" b="b"/>
              <a:pathLst>
                <a:path w="4603" h="1" fill="none" extrusionOk="0">
                  <a:moveTo>
                    <a:pt x="1" y="0"/>
                  </a:moveTo>
                  <a:lnTo>
                    <a:pt x="4603" y="0"/>
                  </a:lnTo>
                </a:path>
              </a:pathLst>
            </a:custGeom>
            <a:noFill/>
            <a:ln w="36175" cap="flat" cmpd="sng">
              <a:solidFill>
                <a:schemeClr val="lt2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1361710" y="3043697"/>
              <a:ext cx="71997" cy="54918"/>
            </a:xfrm>
            <a:custGeom>
              <a:avLst/>
              <a:gdLst/>
              <a:ahLst/>
              <a:cxnLst/>
              <a:rect l="l" t="t" r="r" b="b"/>
              <a:pathLst>
                <a:path w="2345" h="1795" extrusionOk="0">
                  <a:moveTo>
                    <a:pt x="1187" y="0"/>
                  </a:moveTo>
                  <a:cubicBezTo>
                    <a:pt x="1" y="0"/>
                    <a:pt x="1" y="1794"/>
                    <a:pt x="1187" y="1794"/>
                  </a:cubicBezTo>
                  <a:cubicBezTo>
                    <a:pt x="2345" y="179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1361710" y="3165005"/>
              <a:ext cx="71997" cy="55805"/>
            </a:xfrm>
            <a:custGeom>
              <a:avLst/>
              <a:gdLst/>
              <a:ahLst/>
              <a:cxnLst/>
              <a:rect l="l" t="t" r="r" b="b"/>
              <a:pathLst>
                <a:path w="2345" h="1824" extrusionOk="0">
                  <a:moveTo>
                    <a:pt x="1187" y="0"/>
                  </a:moveTo>
                  <a:cubicBezTo>
                    <a:pt x="1" y="0"/>
                    <a:pt x="1" y="1824"/>
                    <a:pt x="1187" y="1824"/>
                  </a:cubicBezTo>
                  <a:cubicBezTo>
                    <a:pt x="2345" y="1824"/>
                    <a:pt x="2345" y="0"/>
                    <a:pt x="1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1865582" y="2747050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1865582" y="3024208"/>
              <a:ext cx="221273" cy="214318"/>
            </a:xfrm>
            <a:custGeom>
              <a:avLst/>
              <a:gdLst/>
              <a:ahLst/>
              <a:cxnLst/>
              <a:rect l="l" t="t" r="r" b="b"/>
              <a:pathLst>
                <a:path w="7207" h="7005" extrusionOk="0">
                  <a:moveTo>
                    <a:pt x="0" y="0"/>
                  </a:moveTo>
                  <a:lnTo>
                    <a:pt x="0" y="7004"/>
                  </a:lnTo>
                  <a:lnTo>
                    <a:pt x="7207" y="7004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1865582" y="3300478"/>
              <a:ext cx="221273" cy="215205"/>
            </a:xfrm>
            <a:custGeom>
              <a:avLst/>
              <a:gdLst/>
              <a:ahLst/>
              <a:cxnLst/>
              <a:rect l="l" t="t" r="r" b="b"/>
              <a:pathLst>
                <a:path w="7207" h="7034" extrusionOk="0">
                  <a:moveTo>
                    <a:pt x="0" y="0"/>
                  </a:moveTo>
                  <a:lnTo>
                    <a:pt x="0" y="7033"/>
                  </a:lnTo>
                  <a:lnTo>
                    <a:pt x="7207" y="7033"/>
                  </a:lnTo>
                  <a:lnTo>
                    <a:pt x="72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2273444" y="2706298"/>
              <a:ext cx="737566" cy="357778"/>
            </a:xfrm>
            <a:custGeom>
              <a:avLst/>
              <a:gdLst/>
              <a:ahLst/>
              <a:cxnLst/>
              <a:rect l="l" t="t" r="r" b="b"/>
              <a:pathLst>
                <a:path w="24023" h="11694" fill="none" extrusionOk="0">
                  <a:moveTo>
                    <a:pt x="1" y="1"/>
                  </a:moveTo>
                  <a:lnTo>
                    <a:pt x="1" y="11694"/>
                  </a:lnTo>
                  <a:lnTo>
                    <a:pt x="24023" y="11694"/>
                  </a:lnTo>
                </a:path>
              </a:pathLst>
            </a:custGeom>
            <a:noFill/>
            <a:ln w="9400" cap="flat" cmpd="sng">
              <a:solidFill>
                <a:schemeClr val="lt1"/>
              </a:solidFill>
              <a:prstDash val="solid"/>
              <a:miter lim="289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1031335" y="2329396"/>
              <a:ext cx="1033979" cy="26000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Google Shape;1625;p38">
            <a:extLst>
              <a:ext uri="{FF2B5EF4-FFF2-40B4-BE49-F238E27FC236}">
                <a16:creationId xmlns:a16="http://schemas.microsoft.com/office/drawing/2014/main" id="{A681B6F8-F58F-C815-A78E-A964F33A05FC}"/>
              </a:ext>
            </a:extLst>
          </p:cNvPr>
          <p:cNvCxnSpPr>
            <a:cxnSpLocks/>
          </p:cNvCxnSpPr>
          <p:nvPr/>
        </p:nvCxnSpPr>
        <p:spPr>
          <a:xfrm>
            <a:off x="5349240" y="998220"/>
            <a:ext cx="32308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F0F9-9DB4-8B5E-D16A-07A040E5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360905"/>
            <a:ext cx="7717500" cy="708000"/>
          </a:xfrm>
        </p:spPr>
        <p:txBody>
          <a:bodyPr/>
          <a:lstStyle/>
          <a:p>
            <a:r>
              <a:rPr lang="en-US" b="1"/>
              <a:t>Objectives</a:t>
            </a:r>
            <a:br>
              <a:rPr lang="en-US" sz="3200" b="1"/>
            </a:br>
            <a:br>
              <a:rPr lang="en-US" b="1"/>
            </a:b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CF3E4-C17C-D934-8725-711F8EB0F2FD}"/>
              </a:ext>
            </a:extLst>
          </p:cNvPr>
          <p:cNvSpPr txBox="1"/>
          <p:nvPr/>
        </p:nvSpPr>
        <p:spPr>
          <a:xfrm>
            <a:off x="1150380" y="1351717"/>
            <a:ext cx="6843189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Clr>
                <a:schemeClr val="dk1"/>
              </a:buClr>
              <a:buSzPts val="1200"/>
              <a:buFontTx/>
              <a:buChar char="-"/>
            </a:pPr>
            <a:r>
              <a:rPr lang="en-US" sz="2000">
                <a:solidFill>
                  <a:schemeClr val="dk1"/>
                </a:solidFill>
                <a:latin typeface="Inter"/>
                <a:ea typeface="Inter"/>
                <a:sym typeface="Inter"/>
              </a:rPr>
              <a:t>To understand how to extract data from websites </a:t>
            </a:r>
          </a:p>
          <a:p>
            <a:pPr>
              <a:buClr>
                <a:schemeClr val="dk1"/>
              </a:buClr>
              <a:buSzPts val="1200"/>
            </a:pPr>
            <a:endParaRPr lang="en-US" sz="200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342900" indent="-342900">
              <a:buClr>
                <a:schemeClr val="dk1"/>
              </a:buClr>
              <a:buSzPts val="1200"/>
              <a:buFontTx/>
              <a:buChar char="-"/>
            </a:pPr>
            <a:r>
              <a:rPr lang="en-US" sz="2000">
                <a:solidFill>
                  <a:schemeClr val="dk1"/>
                </a:solidFill>
                <a:latin typeface="Inter"/>
                <a:ea typeface="Inter"/>
                <a:sym typeface="Inter"/>
              </a:rPr>
              <a:t>Extract top and bottom listings from rental sites - Kijiji and </a:t>
            </a:r>
            <a:r>
              <a:rPr lang="en-US" sz="2000" err="1">
                <a:solidFill>
                  <a:schemeClr val="dk1"/>
                </a:solidFill>
                <a:latin typeface="Inter"/>
                <a:ea typeface="Inter"/>
                <a:sym typeface="Inter"/>
              </a:rPr>
              <a:t>Rentfaster</a:t>
            </a:r>
            <a:endParaRPr lang="en-US" sz="2000">
              <a:solidFill>
                <a:schemeClr val="dk1"/>
              </a:solidFill>
              <a:latin typeface="Inter"/>
              <a:ea typeface="Inter"/>
            </a:endParaRPr>
          </a:p>
          <a:p>
            <a:pPr marL="342900" indent="-342900">
              <a:buClr>
                <a:schemeClr val="dk1"/>
              </a:buClr>
              <a:buSzPts val="1200"/>
              <a:buFontTx/>
              <a:buChar char="-"/>
            </a:pPr>
            <a:endParaRPr lang="en-US" sz="200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 marL="342900" indent="-342900">
              <a:buClr>
                <a:schemeClr val="dk1"/>
              </a:buClr>
              <a:buSzPts val="1200"/>
              <a:buFontTx/>
              <a:buChar char="-"/>
            </a:pPr>
            <a:r>
              <a:rPr lang="en-US" sz="2000">
                <a:solidFill>
                  <a:schemeClr val="dk1"/>
                </a:solidFill>
                <a:latin typeface="Inter"/>
                <a:ea typeface="Inter"/>
                <a:sym typeface="Inter"/>
              </a:rPr>
              <a:t>To extract  data from Yelp to identify restaurants close to listings above.</a:t>
            </a:r>
            <a:endParaRPr lang="en-US" sz="2000">
              <a:solidFill>
                <a:schemeClr val="dk1"/>
              </a:solidFill>
              <a:latin typeface="Inter"/>
              <a:ea typeface="Inter"/>
            </a:endParaRPr>
          </a:p>
          <a:p>
            <a:pPr>
              <a:buClr>
                <a:schemeClr val="dk1"/>
              </a:buClr>
              <a:buSzPts val="1200"/>
            </a:pPr>
            <a:endParaRPr lang="en-US" sz="2000">
              <a:solidFill>
                <a:schemeClr val="dk1"/>
              </a:solidFill>
              <a:latin typeface="Inter"/>
              <a:ea typeface="Inter"/>
              <a:sym typeface="Inter"/>
            </a:endParaRPr>
          </a:p>
          <a:p>
            <a:pPr>
              <a:buClr>
                <a:schemeClr val="dk1"/>
              </a:buClr>
              <a:buSzPts val="1200"/>
            </a:pPr>
            <a:r>
              <a:rPr lang="en-US" sz="2000">
                <a:solidFill>
                  <a:schemeClr val="dk1"/>
                </a:solidFill>
                <a:latin typeface="Inter"/>
                <a:ea typeface="Inter"/>
                <a:sym typeface="Inter"/>
              </a:rPr>
              <a:t>-  To Perform data exploration to form insights</a:t>
            </a:r>
            <a:endParaRPr lang="en-US" sz="2000">
              <a:solidFill>
                <a:schemeClr val="dk1"/>
              </a:solidFill>
              <a:latin typeface="Inter"/>
              <a:ea typeface="Inter"/>
            </a:endParaRPr>
          </a:p>
          <a:p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4" name="Google Shape;1625;p38">
            <a:extLst>
              <a:ext uri="{FF2B5EF4-FFF2-40B4-BE49-F238E27FC236}">
                <a16:creationId xmlns:a16="http://schemas.microsoft.com/office/drawing/2014/main" id="{EFB91F21-E50D-CDC2-13B2-336045D3E768}"/>
              </a:ext>
            </a:extLst>
          </p:cNvPr>
          <p:cNvCxnSpPr>
            <a:cxnSpLocks/>
          </p:cNvCxnSpPr>
          <p:nvPr/>
        </p:nvCxnSpPr>
        <p:spPr>
          <a:xfrm>
            <a:off x="3413760" y="911842"/>
            <a:ext cx="246126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10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0B4B-8838-0F57-DC0B-3E70ED8F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1" y="520925"/>
            <a:ext cx="7717500" cy="708000"/>
          </a:xfrm>
        </p:spPr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A0EABD-ACB8-BC36-1AD8-315A51553C2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63708" y="2247703"/>
            <a:ext cx="8019774" cy="1584718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SzPts val="1200"/>
              <a:buFont typeface="Calibri"/>
              <a:buChar char="-"/>
            </a:pPr>
            <a:r>
              <a:rPr lang="en-US" sz="2000">
                <a:latin typeface="Inter"/>
                <a:ea typeface="Inter"/>
                <a:sym typeface="Inter"/>
              </a:rPr>
              <a:t>Datasets were gotten with Web Scraping from Kijiji and </a:t>
            </a:r>
            <a:r>
              <a:rPr lang="en-US" sz="2000" err="1">
                <a:latin typeface="Inter"/>
                <a:ea typeface="Inter"/>
                <a:sym typeface="Inter"/>
              </a:rPr>
              <a:t>Rentfaster</a:t>
            </a:r>
            <a:r>
              <a:rPr lang="en-US" sz="2000">
                <a:latin typeface="Inter"/>
                <a:ea typeface="Inter"/>
                <a:sym typeface="Inter"/>
              </a:rPr>
              <a:t> and saved in 4 CSV files</a:t>
            </a:r>
            <a:endParaRPr lang="en-US"/>
          </a:p>
          <a:p>
            <a:pPr marL="0" indent="0" algn="l">
              <a:lnSpc>
                <a:spcPct val="100000"/>
              </a:lnSpc>
              <a:buSzPts val="1200"/>
            </a:pPr>
            <a:endParaRPr lang="en-US" sz="2000">
              <a:latin typeface="Inter"/>
              <a:ea typeface="Inter"/>
              <a:sym typeface="Inter"/>
            </a:endParaRPr>
          </a:p>
          <a:p>
            <a:pPr marL="342900" indent="-342900" algn="l">
              <a:lnSpc>
                <a:spcPct val="100000"/>
              </a:lnSpc>
              <a:buSzPts val="1200"/>
              <a:buFont typeface="Calibri"/>
              <a:buChar char="-"/>
            </a:pPr>
            <a:r>
              <a:rPr lang="en-US" sz="2000">
                <a:latin typeface="Inter"/>
                <a:ea typeface="Inter"/>
                <a:sym typeface="Inter"/>
              </a:rPr>
              <a:t>Alberta locations selected were Edmonton, Red-Deer, Lethbridge, Spruce-Grove, St-Albert and Grande-Prairie for </a:t>
            </a:r>
            <a:r>
              <a:rPr lang="en-US" sz="2000" err="1">
                <a:latin typeface="Inter"/>
                <a:ea typeface="Inter"/>
                <a:sym typeface="Inter"/>
              </a:rPr>
              <a:t>Rentfaster</a:t>
            </a:r>
            <a:endParaRPr lang="en-US" sz="2000" err="1">
              <a:latin typeface="Inter"/>
              <a:ea typeface="Inter"/>
            </a:endParaRPr>
          </a:p>
          <a:p>
            <a:pPr marL="342900" indent="-342900" algn="l">
              <a:lnSpc>
                <a:spcPct val="100000"/>
              </a:lnSpc>
              <a:buSzPts val="1200"/>
              <a:buFont typeface="Calibri"/>
              <a:buChar char="-"/>
            </a:pPr>
            <a:endParaRPr lang="en-US" sz="2000">
              <a:latin typeface="Inter"/>
              <a:ea typeface="Inter"/>
            </a:endParaRPr>
          </a:p>
          <a:p>
            <a:pPr marL="342900" indent="-342900" algn="l">
              <a:lnSpc>
                <a:spcPct val="100000"/>
              </a:lnSpc>
              <a:buSzPts val="1200"/>
              <a:buFont typeface="Calibri"/>
              <a:buChar char="-"/>
            </a:pPr>
            <a:r>
              <a:rPr lang="en-US" sz="2000">
                <a:latin typeface="Inter"/>
                <a:ea typeface="Inter"/>
              </a:rPr>
              <a:t>Three(3) ranges of 4 pages each were selected from Kijiji</a:t>
            </a:r>
          </a:p>
        </p:txBody>
      </p:sp>
      <p:cxnSp>
        <p:nvCxnSpPr>
          <p:cNvPr id="8" name="Google Shape;1888;p43">
            <a:extLst>
              <a:ext uri="{FF2B5EF4-FFF2-40B4-BE49-F238E27FC236}">
                <a16:creationId xmlns:a16="http://schemas.microsoft.com/office/drawing/2014/main" id="{2474907F-6EE7-7D08-3D42-D039360B61E8}"/>
              </a:ext>
            </a:extLst>
          </p:cNvPr>
          <p:cNvCxnSpPr>
            <a:cxnSpLocks/>
          </p:cNvCxnSpPr>
          <p:nvPr/>
        </p:nvCxnSpPr>
        <p:spPr>
          <a:xfrm>
            <a:off x="2560320" y="1134068"/>
            <a:ext cx="360254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019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3A42A8F-F7CF-97AA-6487-D12BC9D2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20925"/>
            <a:ext cx="7546855" cy="355375"/>
          </a:xfrm>
        </p:spPr>
        <p:txBody>
          <a:bodyPr/>
          <a:lstStyle/>
          <a:p>
            <a:pPr algn="r"/>
            <a:r>
              <a:rPr lang="en-US" sz="3200">
                <a:solidFill>
                  <a:srgbClr val="162464"/>
                </a:solidFill>
                <a:latin typeface="Manrope Medium"/>
              </a:rPr>
              <a:t>Issues </a:t>
            </a:r>
            <a:r>
              <a:rPr lang="en-US">
                <a:solidFill>
                  <a:srgbClr val="162464"/>
                </a:solidFill>
              </a:rPr>
              <a:t>faced</a:t>
            </a:r>
            <a:r>
              <a:rPr lang="en-US" sz="3200">
                <a:solidFill>
                  <a:srgbClr val="162464"/>
                </a:solidFill>
                <a:latin typeface="Manrope Medium"/>
              </a:rPr>
              <a:t> </a:t>
            </a:r>
            <a:r>
              <a:rPr lang="en-US">
                <a:solidFill>
                  <a:srgbClr val="162464"/>
                </a:solidFill>
              </a:rPr>
              <a:t>while</a:t>
            </a:r>
            <a:r>
              <a:rPr lang="en-US" sz="3200">
                <a:solidFill>
                  <a:srgbClr val="162464"/>
                </a:solidFill>
                <a:latin typeface="Manrope Medium"/>
              </a:rPr>
              <a:t> </a:t>
            </a:r>
            <a:r>
              <a:rPr lang="en-US">
                <a:solidFill>
                  <a:srgbClr val="162464"/>
                </a:solidFill>
              </a:rPr>
              <a:t>acquiring</a:t>
            </a:r>
            <a:r>
              <a:rPr lang="en-US" sz="3200">
                <a:solidFill>
                  <a:srgbClr val="162464"/>
                </a:solidFill>
                <a:latin typeface="Manrope Medium"/>
              </a:rPr>
              <a:t> </a:t>
            </a:r>
            <a:r>
              <a:rPr lang="en-US">
                <a:solidFill>
                  <a:srgbClr val="162464"/>
                </a:solidFill>
              </a:rPr>
              <a:t>the</a:t>
            </a:r>
            <a:r>
              <a:rPr lang="en-US" sz="3200">
                <a:solidFill>
                  <a:srgbClr val="162464"/>
                </a:solidFill>
                <a:latin typeface="Manrope Medium"/>
              </a:rPr>
              <a:t> </a:t>
            </a:r>
            <a:r>
              <a:rPr lang="en-US">
                <a:solidFill>
                  <a:srgbClr val="162464"/>
                </a:solidFill>
              </a:rPr>
              <a:t>data</a:t>
            </a:r>
            <a:br>
              <a:rPr lang="en-US" sz="3200">
                <a:latin typeface="Manrope Medium"/>
              </a:rPr>
            </a:br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9384D-0040-FCA0-ECD2-7F8E3B229377}"/>
              </a:ext>
            </a:extLst>
          </p:cNvPr>
          <p:cNvSpPr txBox="1"/>
          <p:nvPr/>
        </p:nvSpPr>
        <p:spPr>
          <a:xfrm>
            <a:off x="850977" y="1676400"/>
            <a:ext cx="6964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800">
                <a:solidFill>
                  <a:srgbClr val="162464"/>
                </a:solidFill>
                <a:latin typeface="Inter"/>
                <a:cs typeface="Segoe UI"/>
              </a:rPr>
              <a:t>Web scraping errors with some URLs not loading and </a:t>
            </a:r>
          </a:p>
          <a:p>
            <a:r>
              <a:rPr lang="en-US" sz="1800">
                <a:solidFill>
                  <a:srgbClr val="162464"/>
                </a:solidFill>
                <a:latin typeface="Inter"/>
                <a:cs typeface="Segoe UI"/>
              </a:rPr>
              <a:t>     having to restart the process</a:t>
            </a:r>
          </a:p>
          <a:p>
            <a:endParaRPr lang="en-US" sz="1800">
              <a:latin typeface="Inter"/>
            </a:endParaRPr>
          </a:p>
          <a:p>
            <a:pPr marL="285750" indent="-285750">
              <a:buFont typeface="Calibri"/>
              <a:buChar char="-"/>
            </a:pPr>
            <a:r>
              <a:rPr lang="en-US" sz="1800">
                <a:solidFill>
                  <a:srgbClr val="162464"/>
                </a:solidFill>
                <a:latin typeface="Inter"/>
                <a:cs typeface="Segoe UI"/>
              </a:rPr>
              <a:t>Time spent​ during the web scraping process</a:t>
            </a:r>
          </a:p>
          <a:p>
            <a:endParaRPr lang="en-US" sz="1800">
              <a:solidFill>
                <a:srgbClr val="162464"/>
              </a:solidFill>
              <a:latin typeface="Inter"/>
              <a:cs typeface="Segoe UI"/>
            </a:endParaRPr>
          </a:p>
        </p:txBody>
      </p:sp>
      <p:cxnSp>
        <p:nvCxnSpPr>
          <p:cNvPr id="10" name="Google Shape;1888;p43">
            <a:extLst>
              <a:ext uri="{FF2B5EF4-FFF2-40B4-BE49-F238E27FC236}">
                <a16:creationId xmlns:a16="http://schemas.microsoft.com/office/drawing/2014/main" id="{73AE66A2-EC45-E4C1-2435-5E685854B874}"/>
              </a:ext>
            </a:extLst>
          </p:cNvPr>
          <p:cNvCxnSpPr/>
          <p:nvPr/>
        </p:nvCxnSpPr>
        <p:spPr>
          <a:xfrm>
            <a:off x="850977" y="1092805"/>
            <a:ext cx="7544551" cy="1078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25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C427DD-3371-9D90-65F8-FB0EB669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1" y="520925"/>
            <a:ext cx="7717500" cy="708000"/>
          </a:xfrm>
        </p:spPr>
        <p:txBody>
          <a:bodyPr/>
          <a:lstStyle/>
          <a:p>
            <a:r>
              <a:rPr lang="en-US"/>
              <a:t>Data Transformation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59F23-F816-555C-EAD1-00233849FD79}"/>
              </a:ext>
            </a:extLst>
          </p:cNvPr>
          <p:cNvSpPr txBox="1"/>
          <p:nvPr/>
        </p:nvSpPr>
        <p:spPr>
          <a:xfrm>
            <a:off x="1417320" y="1577340"/>
            <a:ext cx="6505307" cy="31700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chemeClr val="accent1"/>
                </a:solidFill>
                <a:latin typeface="Inter"/>
              </a:rPr>
              <a:t>Converted CSV files to </a:t>
            </a:r>
            <a:r>
              <a:rPr lang="en-US" sz="1600" err="1">
                <a:solidFill>
                  <a:schemeClr val="accent1"/>
                </a:solidFill>
                <a:latin typeface="Inter"/>
              </a:rPr>
              <a:t>Pyspark</a:t>
            </a:r>
            <a:r>
              <a:rPr lang="en-US" sz="1600">
                <a:solidFill>
                  <a:schemeClr val="accent1"/>
                </a:solidFill>
                <a:latin typeface="Inter"/>
              </a:rPr>
              <a:t> </a:t>
            </a:r>
            <a:r>
              <a:rPr lang="en-US" sz="1600" err="1">
                <a:solidFill>
                  <a:schemeClr val="accent1"/>
                </a:solidFill>
                <a:latin typeface="Inter"/>
              </a:rPr>
              <a:t>Dataframes</a:t>
            </a:r>
            <a:r>
              <a:rPr lang="en-US" sz="1600">
                <a:solidFill>
                  <a:schemeClr val="accent1"/>
                </a:solidFill>
                <a:latin typeface="Inter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chemeClr val="accent1"/>
                </a:solidFill>
                <a:latin typeface="Inter"/>
              </a:rPr>
              <a:t>Imported request from Yelp Fusion API </a:t>
            </a: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chemeClr val="accent1"/>
                </a:solidFill>
                <a:latin typeface="Inter"/>
              </a:rPr>
              <a:t>Extracted top and bottom 50 listings from Kijiji and </a:t>
            </a:r>
            <a:r>
              <a:rPr lang="en-US" sz="1600" err="1">
                <a:solidFill>
                  <a:schemeClr val="accent1"/>
                </a:solidFill>
                <a:latin typeface="Inter"/>
              </a:rPr>
              <a:t>Rentfaster</a:t>
            </a:r>
            <a:r>
              <a:rPr lang="en-US" sz="1600">
                <a:solidFill>
                  <a:schemeClr val="accent1"/>
                </a:solidFill>
                <a:latin typeface="Inter"/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chemeClr val="accent1"/>
                </a:solidFill>
                <a:latin typeface="Inter"/>
              </a:rPr>
              <a:t>Combined top and bottom listings and collected addresses.</a:t>
            </a:r>
          </a:p>
          <a:p>
            <a:endParaRPr lang="en-US" sz="1600">
              <a:solidFill>
                <a:schemeClr val="accent1"/>
              </a:solidFill>
              <a:latin typeface="Inter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solidFill>
                  <a:schemeClr val="accent1"/>
                </a:solidFill>
                <a:latin typeface="Inter"/>
              </a:rPr>
              <a:t>Data cleaning performed by eliminating duplicate addresses. </a:t>
            </a: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accent1"/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accent1"/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accent1"/>
              </a:solidFill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88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57D-0D04-317C-E00C-DE15324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63" y="520925"/>
            <a:ext cx="7879245" cy="751132"/>
          </a:xfrm>
        </p:spPr>
        <p:txBody>
          <a:bodyPr/>
          <a:lstStyle/>
          <a:p>
            <a:r>
              <a:rPr lang="en-US"/>
              <a:t>Findings</a:t>
            </a:r>
          </a:p>
        </p:txBody>
      </p:sp>
      <p:cxnSp>
        <p:nvCxnSpPr>
          <p:cNvPr id="7" name="Google Shape;1888;p43">
            <a:extLst>
              <a:ext uri="{FF2B5EF4-FFF2-40B4-BE49-F238E27FC236}">
                <a16:creationId xmlns:a16="http://schemas.microsoft.com/office/drawing/2014/main" id="{DF09A5FA-C2FF-BCFC-3746-AA70BCEA93B1}"/>
              </a:ext>
            </a:extLst>
          </p:cNvPr>
          <p:cNvCxnSpPr/>
          <p:nvPr/>
        </p:nvCxnSpPr>
        <p:spPr>
          <a:xfrm>
            <a:off x="850977" y="1092805"/>
            <a:ext cx="7544551" cy="1078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CDFE8E-A97E-2B85-4004-B1662B82DA58}"/>
              </a:ext>
            </a:extLst>
          </p:cNvPr>
          <p:cNvSpPr txBox="1"/>
          <p:nvPr/>
        </p:nvSpPr>
        <p:spPr>
          <a:xfrm>
            <a:off x="1699461" y="4406565"/>
            <a:ext cx="65557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1: Results showing query for restaurants close to top listings where price is like $, $$ and $$$ respectively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404B8C7-250C-053E-1585-3C540586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142041"/>
            <a:ext cx="8310563" cy="32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57D-0D04-317C-E00C-DE15324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63" y="520925"/>
            <a:ext cx="7879245" cy="751132"/>
          </a:xfrm>
        </p:spPr>
        <p:txBody>
          <a:bodyPr/>
          <a:lstStyle/>
          <a:p>
            <a:r>
              <a:rPr lang="en-US"/>
              <a:t>Findings</a:t>
            </a:r>
          </a:p>
        </p:txBody>
      </p:sp>
      <p:cxnSp>
        <p:nvCxnSpPr>
          <p:cNvPr id="7" name="Google Shape;1888;p43">
            <a:extLst>
              <a:ext uri="{FF2B5EF4-FFF2-40B4-BE49-F238E27FC236}">
                <a16:creationId xmlns:a16="http://schemas.microsoft.com/office/drawing/2014/main" id="{DF09A5FA-C2FF-BCFC-3746-AA70BCEA93B1}"/>
              </a:ext>
            </a:extLst>
          </p:cNvPr>
          <p:cNvCxnSpPr/>
          <p:nvPr/>
        </p:nvCxnSpPr>
        <p:spPr>
          <a:xfrm>
            <a:off x="850977" y="1092805"/>
            <a:ext cx="7544551" cy="1078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CDFE8E-A97E-2B85-4004-B1662B82DA58}"/>
              </a:ext>
            </a:extLst>
          </p:cNvPr>
          <p:cNvSpPr txBox="1"/>
          <p:nvPr/>
        </p:nvSpPr>
        <p:spPr>
          <a:xfrm>
            <a:off x="1699461" y="4406565"/>
            <a:ext cx="65557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2: Results showing query for restaurants close to bottom listings where price is like $, $$ and $$$ respectively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E85B7B-AE81-752F-A629-597E4F26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30" y="1287705"/>
            <a:ext cx="7406942" cy="31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1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713974" y="1364983"/>
            <a:ext cx="7976735" cy="3375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/>
              <a:t>Yes.</a:t>
            </a:r>
          </a:p>
          <a:p>
            <a:pPr marL="0" indent="0">
              <a:buNone/>
            </a:pPr>
            <a:endParaRPr lang="en-CA" sz="1600"/>
          </a:p>
          <a:p>
            <a:pPr marL="0" indent="0">
              <a:buNone/>
            </a:pPr>
            <a:r>
              <a:rPr lang="en-CA" sz="1600"/>
              <a:t>From figures 1 and 2:</a:t>
            </a:r>
          </a:p>
          <a:p>
            <a:pPr marL="285750" indent="-285750">
              <a:buFont typeface="Arial"/>
              <a:buChar char="•"/>
            </a:pPr>
            <a:r>
              <a:rPr lang="en-CA" sz="1600"/>
              <a:t>There were no restaurants with prices ($$$) in close proximity to the bottom listings. </a:t>
            </a:r>
            <a:endParaRPr lang="en-CA"/>
          </a:p>
          <a:p>
            <a:pPr marL="285750" indent="-285750">
              <a:buFont typeface="Arial"/>
              <a:buChar char="•"/>
            </a:pPr>
            <a:endParaRPr lang="en-CA" sz="1600"/>
          </a:p>
          <a:p>
            <a:pPr marL="285750" indent="-285750">
              <a:buFont typeface="Arial"/>
              <a:buChar char="•"/>
            </a:pPr>
            <a:r>
              <a:rPr lang="en-CA" sz="1600"/>
              <a:t>There are more number of ratings and presumably, more visits to the restaurants near the top listings compared to the bottom listings.</a:t>
            </a:r>
          </a:p>
          <a:p>
            <a:pPr marL="285750" indent="-285750">
              <a:buFont typeface="Arial"/>
              <a:buChar char="•"/>
            </a:pPr>
            <a:endParaRPr lang="en-CA" sz="1600"/>
          </a:p>
          <a:p>
            <a:pPr marL="285750" indent="-285750">
              <a:buFont typeface="Arial"/>
              <a:buChar char="•"/>
            </a:pPr>
            <a:r>
              <a:rPr lang="en-CA" sz="1600"/>
              <a:t>The restaurants near the top listings included fine dining categories such as steak houses, and wine bars compared to those near the bottom listings such as pubs, fast foods </a:t>
            </a:r>
            <a:r>
              <a:rPr lang="en-CA" sz="1600" err="1"/>
              <a:t>e.t.c.</a:t>
            </a:r>
            <a:endParaRPr lang="en-CA" sz="160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/>
              <a:t>Is there a correlation between the rental price vs the quality/price on restaurants nearby?</a:t>
            </a:r>
          </a:p>
        </p:txBody>
      </p:sp>
      <p:cxnSp>
        <p:nvCxnSpPr>
          <p:cNvPr id="3" name="Google Shape;1625;p38">
            <a:extLst>
              <a:ext uri="{FF2B5EF4-FFF2-40B4-BE49-F238E27FC236}">
                <a16:creationId xmlns:a16="http://schemas.microsoft.com/office/drawing/2014/main" id="{F685DDD8-479E-82B1-E29B-F04772B4BFAE}"/>
              </a:ext>
            </a:extLst>
          </p:cNvPr>
          <p:cNvCxnSpPr>
            <a:cxnSpLocks/>
          </p:cNvCxnSpPr>
          <p:nvPr/>
        </p:nvCxnSpPr>
        <p:spPr>
          <a:xfrm>
            <a:off x="713225" y="1364983"/>
            <a:ext cx="766115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Purple variant by Slidesgo">
  <a:themeElements>
    <a:clrScheme name="Simple Light">
      <a:dk1>
        <a:srgbClr val="162464"/>
      </a:dk1>
      <a:lt1>
        <a:srgbClr val="E6E4F2"/>
      </a:lt1>
      <a:dk2>
        <a:srgbClr val="BF9AD1"/>
      </a:dk2>
      <a:lt2>
        <a:srgbClr val="6A238C"/>
      </a:lt2>
      <a:accent1>
        <a:srgbClr val="010D4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Business Cost Analysis Purple variant by Slidesgo</vt:lpstr>
      <vt:lpstr>Final Project Presentation</vt:lpstr>
      <vt:lpstr>Introduction</vt:lpstr>
      <vt:lpstr>Objectives  </vt:lpstr>
      <vt:lpstr>Data Collection</vt:lpstr>
      <vt:lpstr>Issues faced while acquiring the data </vt:lpstr>
      <vt:lpstr>Data Transformation</vt:lpstr>
      <vt:lpstr>Findings</vt:lpstr>
      <vt:lpstr>Findings</vt:lpstr>
      <vt:lpstr>Is there a correlation between the rental price vs the quality/price on restaurants nearby?</vt:lpstr>
      <vt:lpstr>Is the data coming from Yelp of enough quality to drive insights?</vt:lpstr>
      <vt:lpstr>What you would do better or different to arrive to a more conclusive analysis?</vt:lpstr>
      <vt:lpstr>What are your next steps? </vt:lpstr>
      <vt:lpstr>Is this data pipeline you built enough to scale for big data?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COST ANALYSIS</dc:title>
  <cp:revision>2</cp:revision>
  <dcterms:modified xsi:type="dcterms:W3CDTF">2024-04-24T13:37:12Z</dcterms:modified>
</cp:coreProperties>
</file>