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2" r:id="rId4"/>
    <p:sldId id="263" r:id="rId5"/>
    <p:sldId id="258" r:id="rId6"/>
    <p:sldId id="261" r:id="rId7"/>
    <p:sldId id="273" r:id="rId8"/>
    <p:sldId id="259" r:id="rId9"/>
    <p:sldId id="264" r:id="rId10"/>
    <p:sldId id="265" r:id="rId11"/>
    <p:sldId id="267" r:id="rId12"/>
    <p:sldId id="270" r:id="rId13"/>
    <p:sldId id="266" r:id="rId14"/>
    <p:sldId id="272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19272-82D9-B36F-9CDD-C2A457E966B6}" v="931" dt="2024-12-11T13:00:51.400"/>
    <p1510:client id="{267B6F4F-5CD9-E224-8251-F5B5738EAE6D}" v="5" dt="2024-12-10T19:50:38.237"/>
    <p1510:client id="{42EE33BB-D2B4-65BA-A190-B098E8C66589}" v="275" dt="2024-12-11T16:48:01.757"/>
    <p1510:client id="{560F11AC-43CB-2522-1475-FE561A00CFAE}" v="50" dt="2024-12-11T19:15:17.308"/>
    <p1510:client id="{6D175FFB-B595-4E55-E21E-4F0031A27C98}" v="164" dt="2024-12-10T03:14:43.307"/>
    <p1510:client id="{9B64C2BE-29CE-B63D-0937-13BBE55940DC}" v="25" dt="2024-12-10T19:27:13.863"/>
    <p1510:client id="{9F7621DD-F192-81CD-62DF-C019604CE8AB}" v="69" dt="2024-12-10T04:17:26.255"/>
    <p1510:client id="{FA037F71-7493-B5E8-16E1-C7080AB6F8AE}" v="244" dt="2024-12-10T09:19:30.744"/>
    <p1510:client id="{FE558589-DF32-A019-BE58-2D5F77DF89C8}" v="7" dt="2024-12-11T16:42:54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2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2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4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3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38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2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-equation.com/thank-you-4-ways-make-those-words-count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a.europa.eu/airs/2018/resource-efficiency-and-low-carbon-economy/greenhouse-gas-emissio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무료 이미지 : 구름, 하늘, 공기, 건물, 연기, 차량, 굴뚝, 적운, 환경, 힘, 타락, 방사, 지구의 분위기, 가스 플레어 2568x1929 - - 750575 ...">
            <a:extLst>
              <a:ext uri="{FF2B5EF4-FFF2-40B4-BE49-F238E27FC236}">
                <a16:creationId xmlns:a16="http://schemas.microsoft.com/office/drawing/2014/main" id="{81922808-5879-82F2-15BB-30955278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75" r="15075"/>
          <a:stretch/>
        </p:blipFill>
        <p:spPr>
          <a:xfrm>
            <a:off x="6581246" y="679020"/>
            <a:ext cx="5308104" cy="5639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n w="22225">
                  <a:solidFill>
                    <a:schemeClr val="tx1"/>
                  </a:solidFill>
                  <a:miter lim="800000"/>
                </a:ln>
              </a:rPr>
              <a:t>Prediction</a:t>
            </a:r>
            <a:r>
              <a:rPr lang="en-US" sz="4000" kern="120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 Model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618" y="1716166"/>
            <a:ext cx="4118906" cy="38401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Moyosore Akintola</a:t>
            </a:r>
          </a:p>
          <a:p>
            <a:pPr>
              <a:lnSpc>
                <a:spcPct val="120000"/>
              </a:lnSpc>
            </a:pPr>
            <a:r>
              <a:rPr lang="en-US"/>
              <a:t>Chioma </a:t>
            </a:r>
            <a:r>
              <a:rPr lang="en-US" err="1"/>
              <a:t>Ulom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Gift Ajayi</a:t>
            </a:r>
          </a:p>
          <a:p>
            <a:pPr>
              <a:lnSpc>
                <a:spcPct val="120000"/>
              </a:lnSpc>
            </a:pPr>
            <a:r>
              <a:rPr lang="en-US"/>
              <a:t>Oluwaseun </a:t>
            </a:r>
            <a:r>
              <a:rPr lang="en-US" err="1"/>
              <a:t>Ademokun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6F3F-F698-9A99-1D27-E385D058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n-US" err="1"/>
              <a:t>MoDel</a:t>
            </a:r>
            <a:r>
              <a:rPr lang="en-US"/>
              <a:t> Prediction: ARIMA Forecasting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6BC6-D41A-19B2-EB87-0787D0AF9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/>
              <a:t>Industry Iteration</a:t>
            </a:r>
            <a:r>
              <a:rPr lang="en-US" sz="1600"/>
              <a:t>:</a:t>
            </a:r>
            <a:endParaRPr lang="en-US" sz="1600" b="1"/>
          </a:p>
          <a:p>
            <a:pPr lvl="1">
              <a:lnSpc>
                <a:spcPct val="100000"/>
              </a:lnSpc>
            </a:pPr>
            <a:r>
              <a:rPr lang="en-US" sz="1600"/>
              <a:t>Process each industry in the dataset individually.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/>
              <a:t>Data Preparation</a:t>
            </a:r>
            <a:r>
              <a:rPr lang="en-US" sz="160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Filter relevant columns: </a:t>
            </a:r>
            <a:r>
              <a:rPr lang="en-US" sz="1600" err="1"/>
              <a:t>reporting_year</a:t>
            </a:r>
            <a:r>
              <a:rPr lang="en-US" sz="1600"/>
              <a:t> and </a:t>
            </a:r>
            <a:r>
              <a:rPr lang="en-US" sz="1600" err="1"/>
              <a:t>total_releases</a:t>
            </a:r>
            <a:r>
              <a:rPr lang="en-US" sz="1600"/>
              <a:t>.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Ensure a minimum of 3 data points for modeling.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/>
              <a:t>Time-Series Setup</a:t>
            </a:r>
            <a:r>
              <a:rPr lang="en-US" sz="160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Set </a:t>
            </a:r>
            <a:r>
              <a:rPr lang="en-US" sz="1600" err="1"/>
              <a:t>reporting_year</a:t>
            </a:r>
            <a:r>
              <a:rPr lang="en-US" sz="1600"/>
              <a:t> as the index and sort chronologically.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Split data into </a:t>
            </a:r>
            <a:r>
              <a:rPr lang="en-US" sz="1600" b="1"/>
              <a:t>training (80%)</a:t>
            </a:r>
            <a:r>
              <a:rPr lang="en-US" sz="1600"/>
              <a:t> and </a:t>
            </a:r>
            <a:r>
              <a:rPr lang="en-US" sz="1600" b="1"/>
              <a:t>testing</a:t>
            </a:r>
            <a:r>
              <a:rPr lang="en-US" sz="1600"/>
              <a:t> sets.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87FC37E-1D7D-CC88-361E-4C1DFC9E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57" b="-2"/>
          <a:stretch/>
        </p:blipFill>
        <p:spPr>
          <a:xfrm>
            <a:off x="6172200" y="2128684"/>
            <a:ext cx="5219700" cy="3844414"/>
          </a:xfrm>
          <a:prstGeom prst="rect">
            <a:avLst/>
          </a:prstGeom>
          <a:noFill/>
        </p:spPr>
      </p:pic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B184A93B-F24B-A6FC-9A8C-E0FC573C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750C24E-D33C-4DCC-8B56-95109F2D84F7}" type="datetime1"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E12AB46-C225-5460-0918-5E05753A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E91C5EA-9A9C-B57F-D71F-22E1A1C7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EA5D52-CDCC-6F38-1312-C71C447B4B0A}"/>
              </a:ext>
            </a:extLst>
          </p:cNvPr>
          <p:cNvSpPr txBox="1"/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spc="30" baseline="0">
                <a:latin typeface="+mj-lt"/>
                <a:ea typeface="+mj-ea"/>
                <a:cs typeface="+mj-cs"/>
              </a:rPr>
              <a:t>MoDel Prediction: ARIMA Forecasting 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AE4E-32C4-93B0-5C1A-9D3372521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133" y="1588934"/>
            <a:ext cx="5304417" cy="38444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>
              <a:lnSpc>
                <a:spcPct val="100000"/>
              </a:lnSpc>
            </a:pPr>
            <a:r>
              <a:rPr lang="en-US" sz="1700" b="1"/>
              <a:t> Model Building</a:t>
            </a:r>
            <a:r>
              <a:rPr lang="en-US" sz="170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Train ARIMA model (Order: (1, 0, 0)) on the training data.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Skip industries with insufficient or constant training data.</a:t>
            </a:r>
          </a:p>
          <a:p>
            <a:pPr marL="457200" lvl="1">
              <a:lnSpc>
                <a:spcPct val="100000"/>
              </a:lnSpc>
            </a:pPr>
            <a:r>
              <a:rPr lang="en-US" sz="1700" b="1"/>
              <a:t>Forecasting &amp; Logging</a:t>
            </a:r>
            <a:r>
              <a:rPr lang="en-US" sz="170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Predict one-step ahead, that is, for 2023.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Calculate growth rate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Save results (industry, forecast year, growth rate, previous value, forecasted value).</a:t>
            </a:r>
          </a:p>
          <a:p>
            <a:pPr marL="457200">
              <a:lnSpc>
                <a:spcPct val="100000"/>
              </a:lnSpc>
            </a:pPr>
            <a:r>
              <a:rPr lang="en-US" sz="1700" b="1"/>
              <a:t>Error Handling</a:t>
            </a:r>
            <a:r>
              <a:rPr lang="en-US" sz="170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Log skipped industries or errors during model fitting.</a:t>
            </a:r>
          </a:p>
          <a:p>
            <a:pPr>
              <a:lnSpc>
                <a:spcPct val="100000"/>
              </a:lnSpc>
            </a:pP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9874-79DE-AB74-9527-E6296060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97F5FE-3979-4C72-B753-C695A9BA68DA}" type="datetime1"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CA05-9BC0-085B-ABD5-BCFF156C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j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8B28-D2F9-9872-789C-216572F4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A1F9D6-3D64-2433-A03D-183E7640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02" y="1587923"/>
            <a:ext cx="5306695" cy="44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 shot of a graph&#10;&#10;Description automatically generated">
            <a:extLst>
              <a:ext uri="{FF2B5EF4-FFF2-40B4-BE49-F238E27FC236}">
                <a16:creationId xmlns:a16="http://schemas.microsoft.com/office/drawing/2014/main" id="{054A4D32-A6CC-0270-B521-28101C3F6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422" y="746573"/>
            <a:ext cx="9874683" cy="53818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50B7-375A-35C7-A808-0BCD40E7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8819-11F0-4ED2-8574-AEB550730754}" type="datetime1"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C494-3E18-A3C7-BC1E-2F28A7B6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549-B031-D7EA-73A6-12C76FEC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68E4-2CE6-4845-5C1B-6A99861A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Forecasted result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CEE0-6985-70EF-43BC-4B03D874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11" y="1789918"/>
            <a:ext cx="5928765" cy="363608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Industry with Highest Release in 2023:                 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     </a:t>
            </a:r>
            <a:r>
              <a:rPr lang="en-US" sz="2100">
                <a:solidFill>
                  <a:srgbClr val="000000"/>
                </a:solidFill>
                <a:latin typeface="Calisto MT"/>
                <a:ea typeface="Roboto"/>
                <a:cs typeface="Roboto"/>
              </a:rPr>
              <a:t>Oil and gas extraction(except oil sands)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Industry with Lowest Release in  2023: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    </a:t>
            </a:r>
            <a:r>
              <a:rPr lang="en-US">
                <a:ea typeface="+mn-lt"/>
                <a:cs typeface="+mn-lt"/>
              </a:rPr>
              <a:t> Petroleum refineries</a:t>
            </a:r>
            <a:endParaRPr lang="en-US">
              <a:latin typeface="Calisto MT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b="1">
                <a:ea typeface="Roboto"/>
                <a:cs typeface="Roboto"/>
              </a:rPr>
              <a:t>Industry with Highest Growth: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    Soap and cleaning compound manufacturing  </a:t>
            </a:r>
          </a:p>
          <a:p>
            <a:pPr marL="0" indent="0">
              <a:buNone/>
            </a:pPr>
            <a:r>
              <a:rPr lang="en-US" b="1">
                <a:ea typeface="Roboto"/>
                <a:cs typeface="Roboto"/>
              </a:rPr>
              <a:t>Industry with Largest Decline: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     Mined oil sands extraction</a:t>
            </a:r>
          </a:p>
          <a:p>
            <a:pPr marL="0" indent="0">
              <a:buNone/>
            </a:pPr>
            <a:endParaRPr lang="en-US" b="1">
              <a:ea typeface="Roboto"/>
              <a:cs typeface="Roboto"/>
            </a:endParaRPr>
          </a:p>
          <a:p>
            <a:pPr marL="0" indent="0">
              <a:buNone/>
            </a:pPr>
            <a:endParaRPr lang="en-US" b="1">
              <a:ea typeface="Roboto"/>
              <a:cs typeface="Roboto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B82F-CFFB-B745-99C8-A268E3E1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D8E5-3947-4F08-8CE5-97B536C529E4}" type="datetime1"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8A3A-6B0F-3EEB-186A-86075878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AD28-77E9-F264-4CBE-6662B341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/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196B2DB-0C0E-255D-7B5F-42DF839D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97" y="4258132"/>
            <a:ext cx="4622165" cy="1614805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F4B82C72-C6A1-A5E2-F65F-A7BB438F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64" y="1521305"/>
            <a:ext cx="4286250" cy="2952750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352F9CE-8018-5E4E-DF4C-1A4F5E022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46" y="5510662"/>
            <a:ext cx="4638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5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06F5-48A5-955D-7865-20714E44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Forecast 2023 results</a:t>
            </a:r>
          </a:p>
        </p:txBody>
      </p:sp>
      <p:pic>
        <p:nvPicPr>
          <p:cNvPr id="8" name="Content Placeholder 7" descr="A graph of blue squares&#10;&#10;Description automatically generated">
            <a:extLst>
              <a:ext uri="{FF2B5EF4-FFF2-40B4-BE49-F238E27FC236}">
                <a16:creationId xmlns:a16="http://schemas.microsoft.com/office/drawing/2014/main" id="{438F67BB-C16A-0642-CDB4-44B3AC585A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800" y="2053252"/>
            <a:ext cx="5304417" cy="316977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DD3A9-520D-D39A-B6BD-AA3EA6FC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D4CF-1503-4ECA-8765-AAED2CFE38E4}" type="datetime1"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7173-EBE5-E6F6-FE05-2FBD8372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6746F-C8C3-EF86-9173-7939BBEF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14</a:t>
            </a:fld>
            <a:endParaRPr lang="en-US"/>
          </a:p>
        </p:txBody>
      </p:sp>
      <p:pic>
        <p:nvPicPr>
          <p:cNvPr id="12" name="Content Placeholder 11" descr="A graph of oil prices&#10;&#10;Description automatically generated">
            <a:extLst>
              <a:ext uri="{FF2B5EF4-FFF2-40B4-BE49-F238E27FC236}">
                <a16:creationId xmlns:a16="http://schemas.microsoft.com/office/drawing/2014/main" id="{99004B74-9B20-75CB-DE42-F28663749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7823" y="2091387"/>
            <a:ext cx="5219700" cy="3113876"/>
          </a:xfrm>
        </p:spPr>
      </p:pic>
    </p:spTree>
    <p:extLst>
      <p:ext uri="{BB962C8B-B14F-4D97-AF65-F5344CB8AC3E}">
        <p14:creationId xmlns:p14="http://schemas.microsoft.com/office/powerpoint/2010/main" val="33689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showing a blue line&#10;&#10;Description automatically generated">
            <a:extLst>
              <a:ext uri="{FF2B5EF4-FFF2-40B4-BE49-F238E27FC236}">
                <a16:creationId xmlns:a16="http://schemas.microsoft.com/office/drawing/2014/main" id="{1B121257-E710-992F-2F37-3E530EEFD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4794" r="-1" b="5276"/>
          <a:stretch/>
        </p:blipFill>
        <p:spPr>
          <a:xfrm>
            <a:off x="502306" y="1228415"/>
            <a:ext cx="11515895" cy="3917923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86DD-3520-35DB-6F89-5EC6C1C0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231F1F9-B26B-40E5-BC0E-27D3F8E6AFDF}" type="datetime1"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78AA-A948-E92E-BE60-72849A33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3CB7A-24AA-776B-B3B4-82178B12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growth rate&#10;&#10;Description automatically generated">
            <a:extLst>
              <a:ext uri="{FF2B5EF4-FFF2-40B4-BE49-F238E27FC236}">
                <a16:creationId xmlns:a16="http://schemas.microsoft.com/office/drawing/2014/main" id="{19084DCB-A5A4-6CFB-3F4D-1D2D8AAD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610" y="1015486"/>
            <a:ext cx="10041698" cy="57112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C4BE-2778-9023-2004-A49CA7B0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020A-87ED-46E6-A055-A79AB688D9A6}" type="datetime1"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7C88-C8D0-BD1E-3BBC-96F1E41B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F9E4-7282-7718-B870-F341C9F2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B352-886A-3003-228B-DB997561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79F1FE3-876E-4C12-9471-6D5D86C5BD70}" type="datetime1"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AAD4-C859-9C3B-AB8F-6B36C6E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5DB2-030A-4CF1-E571-62D0B0FB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2E897EA-870F-5B10-25E9-C6739864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1901" y="1477591"/>
            <a:ext cx="4259267" cy="3913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862B1A-D2BD-0F5C-84CC-FF144D413623}"/>
              </a:ext>
            </a:extLst>
          </p:cNvPr>
          <p:cNvSpPr txBox="1"/>
          <p:nvPr/>
        </p:nvSpPr>
        <p:spPr>
          <a:xfrm>
            <a:off x="4770438" y="4649788"/>
            <a:ext cx="265112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5F9-7ABB-9A68-96CC-46CC17C2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>
                <a:latin typeface="Walbaum Display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7674-3CF8-A383-6F1F-585D66A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438" y="2332028"/>
            <a:ext cx="5105577" cy="3840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Walbaum Display"/>
              </a:rPr>
              <a:t>Based on NPRI data, which industry is predicted to have the highest growth of releases in 2023? Which will have the largest decline?</a:t>
            </a:r>
          </a:p>
          <a:p>
            <a:endParaRPr lang="en-US"/>
          </a:p>
        </p:txBody>
      </p:sp>
      <p:pic>
        <p:nvPicPr>
          <p:cNvPr id="5" name="Picture 4" descr="Natural gas fired electrical power plant">
            <a:extLst>
              <a:ext uri="{FF2B5EF4-FFF2-40B4-BE49-F238E27FC236}">
                <a16:creationId xmlns:a16="http://schemas.microsoft.com/office/drawing/2014/main" id="{6546707C-B46D-E984-6BE1-1C9A89AC02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4997" r="27827" b="-3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584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pes over the sea">
            <a:extLst>
              <a:ext uri="{FF2B5EF4-FFF2-40B4-BE49-F238E27FC236}">
                <a16:creationId xmlns:a16="http://schemas.microsoft.com/office/drawing/2014/main" id="{CEB9F9BA-A5A9-0D8F-7F65-8A44A5FC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620" r="-2" b="6476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E3058-AEC2-1273-E9FD-7F4F8C6D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69895"/>
            <a:ext cx="6657108" cy="2776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Data </a:t>
            </a:r>
            <a:r>
              <a:rPr lang="en-US" sz="4800" cap="all" spc="300">
                <a:solidFill>
                  <a:schemeClr val="bg1"/>
                </a:solidFill>
              </a:rPr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5B1A-4758-9196-39FB-D045337E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96" y="2224144"/>
            <a:ext cx="5024527" cy="29781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>
                <a:solidFill>
                  <a:srgbClr val="E9EBF1"/>
                </a:solidFill>
              </a:rPr>
              <a:t>The project merges the NPRI dataset with a Greenhouse Gas Emissions (</a:t>
            </a:r>
            <a:r>
              <a:rPr lang="en-US" sz="2800" err="1">
                <a:solidFill>
                  <a:srgbClr val="E9EBF1"/>
                </a:solidFill>
              </a:rPr>
              <a:t>GHGEmissionsGES</a:t>
            </a:r>
            <a:r>
              <a:rPr lang="en-US" sz="2800">
                <a:solidFill>
                  <a:srgbClr val="E9EBF1"/>
                </a:solidFill>
              </a:rPr>
              <a:t>) dataset.</a:t>
            </a:r>
          </a:p>
        </p:txBody>
      </p:sp>
    </p:spTree>
    <p:extLst>
      <p:ext uri="{BB962C8B-B14F-4D97-AF65-F5344CB8AC3E}">
        <p14:creationId xmlns:p14="http://schemas.microsoft.com/office/powerpoint/2010/main" val="46544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53F9-BA6C-E7FD-B970-7ADF53D4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850525"/>
            <a:ext cx="5920740" cy="1360898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1210-39EF-95AB-02F4-521B7766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35" y="1928616"/>
            <a:ext cx="4800408" cy="4277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Creating '</a:t>
            </a:r>
            <a:r>
              <a:rPr lang="en-US" b="1" err="1">
                <a:ea typeface="+mn-lt"/>
                <a:cs typeface="+mn-lt"/>
              </a:rPr>
              <a:t>total_releases</a:t>
            </a:r>
            <a:r>
              <a:rPr lang="en-US" b="1">
                <a:ea typeface="+mn-lt"/>
                <a:cs typeface="+mn-lt"/>
              </a:rPr>
              <a:t>' Feature:</a:t>
            </a:r>
            <a:endParaRPr lang="en-US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>
                <a:ea typeface="+mn-lt"/>
                <a:cs typeface="+mn-lt"/>
              </a:rPr>
              <a:t>A list of columns representing different types of pollutant releases and emissions </a:t>
            </a:r>
          </a:p>
          <a:p>
            <a:pPr lvl="1"/>
            <a:r>
              <a:rPr lang="en-US" i="0">
                <a:ea typeface="+mn-lt"/>
                <a:cs typeface="+mn-lt"/>
              </a:rPr>
              <a:t>A new column named </a:t>
            </a:r>
            <a:r>
              <a:rPr lang="en-US">
                <a:ea typeface="+mn-lt"/>
                <a:cs typeface="+mn-lt"/>
              </a:rPr>
              <a:t>'</a:t>
            </a:r>
            <a:r>
              <a:rPr lang="en-US" err="1">
                <a:ea typeface="+mn-lt"/>
                <a:cs typeface="+mn-lt"/>
              </a:rPr>
              <a:t>total</a:t>
            </a:r>
            <a:r>
              <a:rPr lang="en-US" i="0" err="1">
                <a:ea typeface="+mn-lt"/>
                <a:cs typeface="+mn-lt"/>
              </a:rPr>
              <a:t>_</a:t>
            </a:r>
            <a:r>
              <a:rPr lang="en-US" err="1">
                <a:ea typeface="+mn-lt"/>
                <a:cs typeface="+mn-lt"/>
              </a:rPr>
              <a:t>releases</a:t>
            </a:r>
            <a:r>
              <a:rPr lang="en-US">
                <a:ea typeface="+mn-lt"/>
                <a:cs typeface="+mn-lt"/>
              </a:rPr>
              <a:t>' is</a:t>
            </a:r>
            <a:r>
              <a:rPr lang="en-US" i="0">
                <a:ea typeface="+mn-lt"/>
                <a:cs typeface="+mn-lt"/>
              </a:rPr>
              <a:t> created </a:t>
            </a:r>
            <a:endParaRPr lang="en-US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>
                <a:ea typeface="+mn-lt"/>
                <a:cs typeface="+mn-lt"/>
              </a:rPr>
              <a:t>The individual columns used to create </a:t>
            </a:r>
            <a:r>
              <a:rPr lang="en-US" i="0" err="1">
                <a:ea typeface="+mn-lt"/>
                <a:cs typeface="+mn-lt"/>
              </a:rPr>
              <a:t>total_releases</a:t>
            </a:r>
            <a:r>
              <a:rPr lang="en-US" i="0">
                <a:ea typeface="+mn-lt"/>
                <a:cs typeface="+mn-lt"/>
              </a:rPr>
              <a:t> are dropped </a:t>
            </a:r>
            <a:endParaRPr lang="en-US" i="0"/>
          </a:p>
        </p:txBody>
      </p:sp>
      <p:pic>
        <p:nvPicPr>
          <p:cNvPr id="4" name="Picture 3" descr="A field of grass and smoke&#10;&#10;Description automatically generated">
            <a:extLst>
              <a:ext uri="{FF2B5EF4-FFF2-40B4-BE49-F238E27FC236}">
                <a16:creationId xmlns:a16="http://schemas.microsoft.com/office/drawing/2014/main" id="{3D42CE0B-7D58-4EC9-7327-75BAC4E5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703" r="24606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208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C2B4-FDE1-F9DD-8B0D-7F9C9292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/>
              <a:t>Feature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0880-6B9C-C395-F60D-2030DEF2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2268"/>
            <a:ext cx="3769468" cy="44599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Target Encoding</a:t>
            </a: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One-Hot Encoding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</p:txBody>
      </p:sp>
      <p:pic>
        <p:nvPicPr>
          <p:cNvPr id="5" name="Picture 4" descr="Earth as a particle with gold and blue">
            <a:extLst>
              <a:ext uri="{FF2B5EF4-FFF2-40B4-BE49-F238E27FC236}">
                <a16:creationId xmlns:a16="http://schemas.microsoft.com/office/drawing/2014/main" id="{D561B73F-B8F5-9D27-DB4E-45912C86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3316" r="19509" b="-3"/>
          <a:stretch/>
        </p:blipFill>
        <p:spPr>
          <a:xfrm>
            <a:off x="7484913" y="2235210"/>
            <a:ext cx="4707088" cy="46227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  <p:pic>
        <p:nvPicPr>
          <p:cNvPr id="4" name="Picture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F83FCEC0-A5FE-1948-2A3F-0173426DB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4818062"/>
            <a:ext cx="7366000" cy="676275"/>
          </a:xfrm>
          <a:prstGeom prst="rect">
            <a:avLst/>
          </a:prstGeom>
        </p:spPr>
      </p:pic>
      <p:pic>
        <p:nvPicPr>
          <p:cNvPr id="6" name="Picture 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6BF60839-3A28-15EB-AD48-3A47B36E12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15" t="-335" r="53725"/>
          <a:stretch/>
        </p:blipFill>
        <p:spPr>
          <a:xfrm>
            <a:off x="1249680" y="2107883"/>
            <a:ext cx="6136657" cy="22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7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0903-474D-73FE-B97B-37629367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0489-C396-65F1-0E94-04735778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8032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StandardScaler</a:t>
            </a:r>
            <a:r>
              <a:rPr lang="en-US"/>
              <a:t>() was used on the dataset 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AE74B5-64D0-9055-510C-CADDB244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64" y="1565785"/>
            <a:ext cx="5524500" cy="1857375"/>
          </a:xfrm>
          <a:prstGeom prst="rect">
            <a:avLst/>
          </a:prstGeom>
        </p:spPr>
      </p:pic>
      <p:pic>
        <p:nvPicPr>
          <p:cNvPr id="7" name="Picture 6" descr="A comparison of a graph&#10;&#10;Description automatically generated">
            <a:extLst>
              <a:ext uri="{FF2B5EF4-FFF2-40B4-BE49-F238E27FC236}">
                <a16:creationId xmlns:a16="http://schemas.microsoft.com/office/drawing/2014/main" id="{C82F1B98-7A4B-DC8C-EA7D-F96FC752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9" y="3541413"/>
            <a:ext cx="5072668" cy="2506873"/>
          </a:xfrm>
          <a:prstGeom prst="rect">
            <a:avLst/>
          </a:prstGeom>
        </p:spPr>
      </p:pic>
      <p:pic>
        <p:nvPicPr>
          <p:cNvPr id="5" name="Picture 4" descr="A comparison of a number of data&#10;&#10;Description automatically generated">
            <a:extLst>
              <a:ext uri="{FF2B5EF4-FFF2-40B4-BE49-F238E27FC236}">
                <a16:creationId xmlns:a16="http://schemas.microsoft.com/office/drawing/2014/main" id="{81FC0A3D-EFB8-07B1-F090-86FD31EA5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20" y="3590633"/>
            <a:ext cx="6238240" cy="23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C456-3918-09D2-FF02-3EB72027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BF49-9582-DC24-FFC4-C2AB90D0A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298" y="2066089"/>
            <a:ext cx="4350076" cy="3791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Correlation carried out for all the features </a:t>
            </a:r>
          </a:p>
          <a:p>
            <a:r>
              <a:rPr lang="en-US"/>
              <a:t>Selected columns with correlation coefficient &gt;= 0.9</a:t>
            </a:r>
          </a:p>
          <a:p>
            <a:r>
              <a:rPr lang="en-US"/>
              <a:t>Features selected using P-values with significance level of 0.05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C3FF-C71A-F556-5D9F-E272D319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19F8F5-0F69-4D52-B9A0-B34EE4361824}" type="datetime1">
              <a:rPr lang="en-US"/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5FE9-176F-1FD9-3DB6-A6507B3B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0FA0-0CD9-044B-A864-45DA6D68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4E7B24E-6A5F-164F-C7B7-A355763A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0" r="123" b="4527"/>
          <a:stretch/>
        </p:blipFill>
        <p:spPr>
          <a:xfrm>
            <a:off x="6658557" y="1349297"/>
            <a:ext cx="4259375" cy="43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9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E866-C83B-99D1-9A02-C31A53DD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C55D-9D6C-784B-F623-2E5F8E08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5926"/>
            <a:ext cx="10691265" cy="4093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Evaluated Three(3) models:   </a:t>
            </a:r>
          </a:p>
          <a:p>
            <a:pPr lvl="1"/>
            <a:r>
              <a:rPr lang="en-US"/>
              <a:t>ARIMA</a:t>
            </a:r>
          </a:p>
          <a:p>
            <a:pPr lvl="1"/>
            <a:r>
              <a:rPr lang="en-US"/>
              <a:t>Exponential Smoothing</a:t>
            </a:r>
          </a:p>
          <a:p>
            <a:pPr lvl="1"/>
            <a:r>
              <a:rPr lang="en-US"/>
              <a:t>Prophet</a:t>
            </a:r>
          </a:p>
          <a:p>
            <a:r>
              <a:rPr lang="en-US"/>
              <a:t>Metric used:</a:t>
            </a:r>
          </a:p>
          <a:p>
            <a:pPr lvl="1"/>
            <a:r>
              <a:rPr lang="en-US"/>
              <a:t>Mean Absolute Error(MAE)</a:t>
            </a:r>
          </a:p>
          <a:p>
            <a:pPr lvl="1"/>
            <a:r>
              <a:rPr lang="en-US"/>
              <a:t>Mean Square Error (MSE)</a:t>
            </a:r>
          </a:p>
          <a:p>
            <a:pPr lvl="1"/>
            <a:r>
              <a:rPr lang="en-US"/>
              <a:t>Root Squared Mean Square Error (RMSE)</a:t>
            </a:r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Best performing model was ARIMA with the lowest MAE,  MSE and RMSE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DB6F0AB-0D78-C780-BDE9-4E9E9676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6" r="2050"/>
          <a:stretch/>
        </p:blipFill>
        <p:spPr>
          <a:xfrm>
            <a:off x="5218127" y="2090656"/>
            <a:ext cx="6776058" cy="1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D4C7-E7FA-ECCE-D06D-DB6426A9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>
            <a:normAutofit/>
          </a:bodyPr>
          <a:lstStyle/>
          <a:p>
            <a:r>
              <a:rPr lang="en-US" err="1"/>
              <a:t>HyperParameter</a:t>
            </a:r>
            <a:r>
              <a:rPr lang="en-US"/>
              <a:t> Tuning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E89121-F443-E05E-B5B9-CD3D38D2F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747" y="733425"/>
            <a:ext cx="3289696" cy="4873625"/>
          </a:xfrm>
          <a:noFill/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0705FE2-2057-EADB-DEF4-4DBB904E4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098" y="1929417"/>
            <a:ext cx="4886079" cy="3929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85750">
              <a:buChar char="•"/>
            </a:pPr>
            <a:r>
              <a:rPr lang="en-US" dirty="0"/>
              <a:t>Ranges were </a:t>
            </a:r>
            <a:r>
              <a:rPr lang="en-US" dirty="0">
                <a:ea typeface="+mn-lt"/>
                <a:cs typeface="+mn-lt"/>
              </a:rPr>
              <a:t>used for the parameters – p, d and q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 p = </a:t>
            </a:r>
            <a:r>
              <a:rPr lang="en-US" sz="1800" dirty="0">
                <a:solidFill>
                  <a:srgbClr val="795E26"/>
                </a:solidFill>
                <a:ea typeface="+mn-lt"/>
                <a:cs typeface="+mn-lt"/>
              </a:rPr>
              <a:t>range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116644"/>
                </a:solidFill>
                <a:ea typeface="+mn-lt"/>
                <a:cs typeface="+mn-lt"/>
              </a:rPr>
              <a:t>0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116644"/>
                </a:solidFill>
                <a:ea typeface="+mn-lt"/>
                <a:cs typeface="+mn-lt"/>
              </a:rPr>
              <a:t>5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/>
          </a:p>
          <a:p>
            <a:pPr lvl="1">
              <a:buChar char="•"/>
            </a:pPr>
            <a:r>
              <a:rPr lang="en-US" sz="1800" dirty="0">
                <a:ea typeface="+mn-lt"/>
                <a:cs typeface="+mn-lt"/>
              </a:rPr>
              <a:t>d = </a:t>
            </a:r>
            <a:r>
              <a:rPr lang="en-US" sz="1800" dirty="0">
                <a:solidFill>
                  <a:srgbClr val="795E26"/>
                </a:solidFill>
                <a:ea typeface="+mn-lt"/>
                <a:cs typeface="+mn-lt"/>
              </a:rPr>
              <a:t>range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116644"/>
                </a:solidFill>
                <a:ea typeface="+mn-lt"/>
                <a:cs typeface="+mn-lt"/>
              </a:rPr>
              <a:t>0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116644"/>
                </a:solidFill>
                <a:ea typeface="+mn-lt"/>
                <a:cs typeface="+mn-lt"/>
              </a:rPr>
              <a:t>2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/>
          </a:p>
          <a:p>
            <a:pPr lvl="1">
              <a:buChar char="•"/>
            </a:pPr>
            <a:r>
              <a:rPr lang="en-US" sz="1800" dirty="0">
                <a:ea typeface="+mn-lt"/>
                <a:cs typeface="+mn-lt"/>
              </a:rPr>
              <a:t>q = </a:t>
            </a:r>
            <a:r>
              <a:rPr lang="en-US" sz="1800" dirty="0">
                <a:solidFill>
                  <a:srgbClr val="795E26"/>
                </a:solidFill>
                <a:ea typeface="+mn-lt"/>
                <a:cs typeface="+mn-lt"/>
              </a:rPr>
              <a:t>range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116644"/>
                </a:solidFill>
                <a:ea typeface="+mn-lt"/>
                <a:cs typeface="+mn-lt"/>
              </a:rPr>
              <a:t>0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116644"/>
                </a:solidFill>
                <a:ea typeface="+mn-lt"/>
                <a:cs typeface="+mn-lt"/>
              </a:rPr>
              <a:t>3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/>
          </a:p>
          <a:p>
            <a:pPr>
              <a:buChar char="•"/>
            </a:pPr>
            <a:r>
              <a:rPr lang="en-US" dirty="0"/>
              <a:t> Best Parameter determined using </a:t>
            </a:r>
            <a:r>
              <a:rPr lang="en-US" dirty="0" err="1"/>
              <a:t>rmse</a:t>
            </a:r>
            <a:r>
              <a:rPr lang="en-US" dirty="0"/>
              <a:t>.</a:t>
            </a:r>
            <a:endParaRPr lang="en-US" dirty="0" err="1"/>
          </a:p>
          <a:p>
            <a:pPr>
              <a:buChar char="•"/>
            </a:pPr>
            <a:r>
              <a:rPr lang="en-US" dirty="0"/>
              <a:t> Best parameter (p, d, q) - (1, 0, 0)</a:t>
            </a:r>
            <a:br>
              <a:rPr lang="en-US" dirty="0"/>
            </a:b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1997FB37-8761-8C3C-ED38-62FA6FA5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9C26A98-CB88-4ECC-A889-72E85ECB60F9}" type="datetime1">
              <a:rPr lang="en-US"/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39A54561-0718-FD9F-D6EC-73E95E0E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AA3D68C3-3939-452C-23FA-5127050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A1C9D-5335-2D0B-631D-19FCF8DA3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00" y="4300538"/>
            <a:ext cx="7303387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628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ChronicleVTI</vt:lpstr>
      <vt:lpstr>Prediction Model Presentation</vt:lpstr>
      <vt:lpstr>Project Goal</vt:lpstr>
      <vt:lpstr>Data Merging</vt:lpstr>
      <vt:lpstr>Feature Engineering</vt:lpstr>
      <vt:lpstr>Feature Encoding</vt:lpstr>
      <vt:lpstr>Normalization</vt:lpstr>
      <vt:lpstr>FEATURE SELECTION</vt:lpstr>
      <vt:lpstr>Model Evaluation</vt:lpstr>
      <vt:lpstr>HyperParameter Tuning</vt:lpstr>
      <vt:lpstr>MoDel Prediction: ARIMA Forecasting </vt:lpstr>
      <vt:lpstr>PowerPoint Presentation</vt:lpstr>
      <vt:lpstr>PowerPoint Presentation</vt:lpstr>
      <vt:lpstr>Forecasted result for 2023</vt:lpstr>
      <vt:lpstr>Forecast 2023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2013-07-15T20:26:40Z</dcterms:created>
  <dcterms:modified xsi:type="dcterms:W3CDTF">2024-12-11T19:15:18Z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2024-12-10T02:24:15Z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7f4abcf3-1835-45e7-8f99-0b69dc29e8e9</vt:lpwstr>
  </property>
  <property fmtid="{D5CDD505-2E9C-101B-9397-08002B2CF9AE}" pid="8" name="MSIP_Label_724e6ac5-0e84-491c-8838-b11844917f54_ContentBits">
    <vt:lpwstr>0</vt:lpwstr>
  </property>
</Properties>
</file>