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/>
    <p:restoredTop sz="81166"/>
  </p:normalViewPr>
  <p:slideViewPr>
    <p:cSldViewPr snapToGrid="0">
      <p:cViewPr varScale="1">
        <p:scale>
          <a:sx n="88" d="100"/>
          <a:sy n="88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E2587-EE08-104F-88F9-4E8B6679FF48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85978-193E-DA42-BA75-CC785B7A521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62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85978-193E-DA42-BA75-CC785B7A521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199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First,</a:t>
            </a:r>
            <a:r>
              <a:rPr kumimoji="1" lang="zh-TW" altLang="en-US" dirty="0"/>
              <a:t> </a:t>
            </a:r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load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data.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original</a:t>
            </a:r>
            <a:r>
              <a:rPr kumimoji="1" lang="zh-TW" altLang="en-US" dirty="0"/>
              <a:t> 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this</a:t>
            </a:r>
            <a:r>
              <a:rPr kumimoji="1" lang="zh-TW" altLang="en-US" dirty="0"/>
              <a:t> </a:t>
            </a:r>
            <a:r>
              <a:rPr kumimoji="1" lang="en-US" altLang="zh-TW" dirty="0"/>
              <a:t>amount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users,</a:t>
            </a:r>
            <a:r>
              <a:rPr kumimoji="1" lang="zh-TW" altLang="en-US" dirty="0"/>
              <a:t> </a:t>
            </a:r>
            <a:r>
              <a:rPr kumimoji="1" lang="en-US" altLang="zh-TW" dirty="0"/>
              <a:t>movies,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rating.</a:t>
            </a:r>
          </a:p>
          <a:p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task1,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step</a:t>
            </a:r>
            <a:r>
              <a:rPr kumimoji="1" lang="zh-TW" altLang="en-US" dirty="0"/>
              <a:t> </a:t>
            </a:r>
            <a:r>
              <a:rPr kumimoji="1" lang="en-US" altLang="zh-TW" dirty="0"/>
              <a:t>I</a:t>
            </a:r>
            <a:r>
              <a:rPr kumimoji="1" lang="zh-TW" altLang="en-US" dirty="0"/>
              <a:t> </a:t>
            </a:r>
            <a:r>
              <a:rPr kumimoji="1" lang="en-US" altLang="zh-TW" dirty="0"/>
              <a:t>did</a:t>
            </a:r>
            <a:r>
              <a:rPr kumimoji="1" lang="zh-TW" altLang="en-US" dirty="0"/>
              <a:t> </a:t>
            </a:r>
            <a:r>
              <a:rPr kumimoji="1" lang="en-US" altLang="zh-TW" dirty="0"/>
              <a:t>as</a:t>
            </a:r>
            <a:r>
              <a:rPr kumimoji="1" lang="zh-TW" altLang="en-US" dirty="0"/>
              <a:t> </a:t>
            </a:r>
            <a:r>
              <a:rPr kumimoji="1" lang="en-US" altLang="zh-TW" dirty="0"/>
              <a:t>below.</a:t>
            </a:r>
          </a:p>
          <a:p>
            <a:r>
              <a:rPr kumimoji="1" lang="en-US" altLang="zh-TW" dirty="0"/>
              <a:t>First,</a:t>
            </a:r>
            <a:r>
              <a:rPr kumimoji="1" lang="zh-TW" altLang="en-US" dirty="0"/>
              <a:t> </a:t>
            </a:r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loaded</a:t>
            </a:r>
            <a:r>
              <a:rPr kumimoji="1" lang="zh-TW" altLang="en-US" dirty="0"/>
              <a:t> 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create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user-item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matrix.</a:t>
            </a:r>
            <a:r>
              <a:rPr kumimoji="1" lang="zh-TW" altLang="en-US" dirty="0"/>
              <a:t> </a:t>
            </a:r>
            <a:r>
              <a:rPr kumimoji="1" lang="en-US" altLang="zh-TW" dirty="0"/>
              <a:t>Here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item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movie.</a:t>
            </a:r>
          </a:p>
          <a:p>
            <a:r>
              <a:rPr kumimoji="1" lang="en-US" altLang="zh-TW" dirty="0"/>
              <a:t>Then</a:t>
            </a:r>
            <a:r>
              <a:rPr kumimoji="1" lang="zh-TW" altLang="en-US" dirty="0"/>
              <a:t> </a:t>
            </a:r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randomly</a:t>
            </a:r>
            <a:r>
              <a:rPr kumimoji="1" lang="zh-TW" altLang="en-US" dirty="0"/>
              <a:t> </a:t>
            </a:r>
            <a:r>
              <a:rPr kumimoji="1" lang="en-US" altLang="zh-TW" dirty="0"/>
              <a:t>choose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user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push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them</a:t>
            </a:r>
            <a:r>
              <a:rPr kumimoji="1" lang="zh-TW" altLang="en-US" dirty="0"/>
              <a:t> </a:t>
            </a:r>
            <a:r>
              <a:rPr kumimoji="1" lang="en-US" altLang="zh-TW" dirty="0"/>
              <a:t>recommendations.</a:t>
            </a:r>
          </a:p>
          <a:p>
            <a:r>
              <a:rPr kumimoji="1" lang="en-US" altLang="zh-TW" dirty="0"/>
              <a:t>So</a:t>
            </a:r>
            <a:r>
              <a:rPr kumimoji="1" lang="zh-TW" altLang="en-US" dirty="0"/>
              <a:t> </a:t>
            </a:r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calculated</a:t>
            </a:r>
            <a:r>
              <a:rPr kumimoji="1" lang="zh-TW" altLang="en-US" dirty="0"/>
              <a:t> </a:t>
            </a:r>
            <a:r>
              <a:rPr kumimoji="1" lang="en-US" altLang="zh-TW" dirty="0"/>
              <a:t>similarity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user</a:t>
            </a:r>
            <a:r>
              <a:rPr kumimoji="1" lang="zh-TW" altLang="en-US" dirty="0"/>
              <a:t> </a:t>
            </a:r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PCC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cosine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these</a:t>
            </a:r>
            <a:r>
              <a:rPr kumimoji="1" lang="zh-TW" altLang="en-US" dirty="0"/>
              <a:t> </a:t>
            </a:r>
            <a:r>
              <a:rPr kumimoji="1" lang="en-US" altLang="zh-TW" dirty="0"/>
              <a:t>two</a:t>
            </a:r>
            <a:r>
              <a:rPr kumimoji="1" lang="zh-TW" altLang="en-US" dirty="0"/>
              <a:t> </a:t>
            </a:r>
            <a:r>
              <a:rPr kumimoji="1" lang="en-US" altLang="zh-TW" dirty="0"/>
              <a:t>similarity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metrics.</a:t>
            </a:r>
          </a:p>
          <a:p>
            <a:r>
              <a:rPr kumimoji="1" lang="en-US" altLang="zh-TW" dirty="0"/>
              <a:t>Then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used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kNN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predict</a:t>
            </a:r>
            <a:r>
              <a:rPr kumimoji="1" lang="zh-TW" altLang="en-US" dirty="0"/>
              <a:t> </a:t>
            </a:r>
            <a:r>
              <a:rPr kumimoji="1" lang="en-US" altLang="zh-TW" dirty="0"/>
              <a:t>all</a:t>
            </a:r>
            <a:r>
              <a:rPr kumimoji="1" lang="zh-TW" altLang="en-US" dirty="0"/>
              <a:t> </a:t>
            </a:r>
            <a:r>
              <a:rPr kumimoji="1" lang="en-US" altLang="zh-TW" dirty="0"/>
              <a:t>movie ratings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user.</a:t>
            </a:r>
            <a:r>
              <a:rPr kumimoji="1" lang="zh-TW" altLang="en-US" dirty="0"/>
              <a:t> </a:t>
            </a:r>
            <a:r>
              <a:rPr kumimoji="1" lang="en-US" altLang="zh-TW" dirty="0"/>
              <a:t>I</a:t>
            </a:r>
            <a:r>
              <a:rPr kumimoji="1" lang="zh-TW" altLang="en-US" dirty="0"/>
              <a:t> </a:t>
            </a:r>
            <a:r>
              <a:rPr kumimoji="1" lang="en-US" altLang="zh-TW" dirty="0"/>
              <a:t>tested</a:t>
            </a:r>
            <a:r>
              <a:rPr kumimoji="1" lang="zh-TW" altLang="en-US" dirty="0"/>
              <a:t> </a:t>
            </a:r>
            <a:r>
              <a:rPr kumimoji="1" lang="en-US" altLang="zh-TW" dirty="0"/>
              <a:t>different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values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K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compare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performance,</a:t>
            </a:r>
            <a:r>
              <a:rPr kumimoji="1" lang="zh-TW" altLang="en-US" dirty="0"/>
              <a:t> </a:t>
            </a:r>
            <a:r>
              <a:rPr kumimoji="1" lang="en-US" altLang="zh-TW" dirty="0"/>
              <a:t>like</a:t>
            </a:r>
            <a:r>
              <a:rPr kumimoji="1" lang="zh-TW" altLang="en-US" dirty="0"/>
              <a:t> </a:t>
            </a:r>
            <a:r>
              <a:rPr kumimoji="1" lang="en-US" altLang="zh-TW" dirty="0"/>
              <a:t>5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  <a:r>
              <a:rPr kumimoji="1" lang="zh-TW" altLang="en-US" dirty="0"/>
              <a:t> </a:t>
            </a:r>
            <a:r>
              <a:rPr kumimoji="1" lang="en-US" altLang="zh-TW" dirty="0"/>
              <a:t>50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  <a:r>
              <a:rPr kumimoji="1" lang="zh-TW" altLang="en-US" dirty="0"/>
              <a:t> </a:t>
            </a:r>
            <a:r>
              <a:rPr kumimoji="1" lang="en-US" altLang="zh-TW" dirty="0"/>
              <a:t>125.</a:t>
            </a:r>
          </a:p>
          <a:p>
            <a:r>
              <a:rPr kumimoji="1" lang="en-US" altLang="zh-TW" dirty="0"/>
              <a:t>Finally,</a:t>
            </a:r>
            <a:r>
              <a:rPr kumimoji="1" lang="zh-TW" altLang="en-US" dirty="0"/>
              <a:t> </a:t>
            </a:r>
            <a:r>
              <a:rPr kumimoji="1" lang="en-US" altLang="zh-TW" dirty="0"/>
              <a:t>calculate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RMSE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result.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do</a:t>
            </a:r>
            <a:r>
              <a:rPr kumimoji="1" lang="zh-TW" altLang="en-US" dirty="0"/>
              <a:t> </a:t>
            </a:r>
            <a:r>
              <a:rPr kumimoji="1" lang="en-US" altLang="zh-TW" dirty="0"/>
              <a:t>this</a:t>
            </a:r>
            <a:r>
              <a:rPr kumimoji="1" lang="zh-TW" altLang="en-US" dirty="0"/>
              <a:t> </a:t>
            </a:r>
            <a:r>
              <a:rPr kumimoji="1" lang="en-US" altLang="zh-TW" dirty="0"/>
              <a:t>whole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 </a:t>
            </a:r>
            <a:r>
              <a:rPr kumimoji="1" lang="en-US" altLang="zh-TW" dirty="0"/>
              <a:t>again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again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  <a:r>
              <a:rPr kumimoji="1" lang="zh-TW" altLang="en-US" dirty="0"/>
              <a:t> </a:t>
            </a:r>
            <a:r>
              <a:rPr kumimoji="1" lang="en-US" altLang="zh-TW" dirty="0"/>
              <a:t>times,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then</a:t>
            </a:r>
            <a:r>
              <a:rPr kumimoji="1" lang="zh-TW" altLang="en-US" dirty="0"/>
              <a:t> </a:t>
            </a:r>
            <a:r>
              <a:rPr kumimoji="1" lang="en-US" altLang="zh-TW" dirty="0"/>
              <a:t>took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average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plot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graph</a:t>
            </a:r>
            <a:r>
              <a:rPr kumimoji="1" lang="zh-TW" altLang="en-US" dirty="0"/>
              <a:t> </a:t>
            </a:r>
            <a:r>
              <a:rPr kumimoji="1" lang="en-US" altLang="zh-TW" dirty="0"/>
              <a:t>on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right</a:t>
            </a:r>
            <a:r>
              <a:rPr kumimoji="1" lang="zh-TW" altLang="en-US" dirty="0"/>
              <a:t> </a:t>
            </a:r>
            <a:r>
              <a:rPr kumimoji="1" lang="en-US" altLang="zh-TW" dirty="0"/>
              <a:t>hand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side.</a:t>
            </a:r>
          </a:p>
          <a:p>
            <a:r>
              <a:rPr kumimoji="1" lang="en-US" altLang="zh-TW" dirty="0"/>
              <a:t>It’s</a:t>
            </a:r>
            <a:r>
              <a:rPr kumimoji="1" lang="zh-TW" altLang="en-US" dirty="0"/>
              <a:t> </a:t>
            </a:r>
            <a:r>
              <a:rPr kumimoji="1" lang="en-US" altLang="zh-TW" dirty="0"/>
              <a:t>apparently</a:t>
            </a:r>
            <a:r>
              <a:rPr kumimoji="1" lang="zh-TW" altLang="en-US" dirty="0"/>
              <a:t> </a:t>
            </a:r>
            <a:r>
              <a:rPr kumimoji="1" lang="en-US" altLang="zh-TW" dirty="0"/>
              <a:t>PCC</a:t>
            </a:r>
            <a:r>
              <a:rPr kumimoji="1" lang="zh-TW" altLang="en-US" dirty="0"/>
              <a:t> </a:t>
            </a:r>
            <a:r>
              <a:rPr kumimoji="1" lang="en-US" altLang="zh-TW" dirty="0"/>
              <a:t>has</a:t>
            </a:r>
            <a:r>
              <a:rPr kumimoji="1" lang="zh-TW" altLang="en-US" dirty="0"/>
              <a:t> </a:t>
            </a:r>
            <a:r>
              <a:rPr kumimoji="1" lang="en-US" altLang="zh-TW" dirty="0"/>
              <a:t>better</a:t>
            </a:r>
            <a:r>
              <a:rPr kumimoji="1" lang="zh-TW" altLang="en-US" dirty="0"/>
              <a:t> </a:t>
            </a:r>
            <a:r>
              <a:rPr kumimoji="1" lang="en-US" altLang="zh-TW" dirty="0"/>
              <a:t>performance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than</a:t>
            </a:r>
            <a:r>
              <a:rPr kumimoji="1" lang="zh-TW" altLang="en-US" dirty="0"/>
              <a:t> </a:t>
            </a:r>
            <a:r>
              <a:rPr kumimoji="1" lang="en-US" altLang="zh-TW" dirty="0"/>
              <a:t>Cosine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similarity.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best</a:t>
            </a:r>
            <a:r>
              <a:rPr kumimoji="1" lang="zh-TW" altLang="en-US" dirty="0"/>
              <a:t> </a:t>
            </a:r>
            <a:r>
              <a:rPr kumimoji="1" lang="en-US" altLang="zh-TW" dirty="0"/>
              <a:t>K</a:t>
            </a:r>
            <a:r>
              <a:rPr kumimoji="1" lang="zh-TW" altLang="en-US" dirty="0"/>
              <a:t> </a:t>
            </a:r>
            <a:r>
              <a:rPr kumimoji="1" lang="en-US" altLang="zh-TW" dirty="0"/>
              <a:t>value</a:t>
            </a:r>
            <a:r>
              <a:rPr kumimoji="1" lang="zh-TW" altLang="en-US" dirty="0"/>
              <a:t> </a:t>
            </a:r>
            <a:r>
              <a:rPr kumimoji="1" lang="en-US" altLang="zh-TW" dirty="0"/>
              <a:t>will</a:t>
            </a:r>
            <a:r>
              <a:rPr kumimoji="1" lang="zh-TW" altLang="en-US" dirty="0"/>
              <a:t> </a:t>
            </a:r>
            <a:r>
              <a:rPr kumimoji="1" lang="en-US" altLang="zh-TW" dirty="0"/>
              <a:t>be</a:t>
            </a:r>
            <a:r>
              <a:rPr kumimoji="1" lang="zh-TW" altLang="en-US" dirty="0"/>
              <a:t> </a:t>
            </a:r>
            <a:r>
              <a:rPr kumimoji="1" lang="en-US" altLang="zh-TW" dirty="0"/>
              <a:t>125.</a:t>
            </a:r>
            <a:r>
              <a:rPr kumimoji="1" lang="zh-TW" altLang="en-US" dirty="0"/>
              <a:t> </a:t>
            </a:r>
            <a:r>
              <a:rPr kumimoji="1" lang="en-US" altLang="zh-TW" dirty="0"/>
              <a:t>It</a:t>
            </a:r>
            <a:r>
              <a:rPr kumimoji="1" lang="zh-TW" altLang="en-US" dirty="0"/>
              <a:t> </a:t>
            </a:r>
            <a:r>
              <a:rPr kumimoji="1" lang="en-US" altLang="zh-TW" dirty="0"/>
              <a:t>performed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lowest</a:t>
            </a:r>
            <a:r>
              <a:rPr kumimoji="1" lang="zh-TW" altLang="en-US" dirty="0"/>
              <a:t> </a:t>
            </a:r>
            <a:r>
              <a:rPr kumimoji="1" lang="en-US" altLang="zh-TW" dirty="0"/>
              <a:t>RSME.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85978-193E-DA42-BA75-CC785B7A521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0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5D7F9-051B-10CE-297C-96983D0E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203A9A8-88F8-1FE6-B0F4-644F4EEA3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4352AB9-D98F-7F6A-C78B-AC9F9AAA5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task2</a:t>
            </a:r>
            <a:r>
              <a:rPr kumimoji="1" lang="zh-TW" altLang="en-US" dirty="0"/>
              <a:t> </a:t>
            </a:r>
            <a:r>
              <a:rPr kumimoji="1" lang="en-US" altLang="zh-TW" dirty="0"/>
              <a:t>I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used</a:t>
            </a:r>
            <a:r>
              <a:rPr kumimoji="1" lang="zh-TW" altLang="en-US" dirty="0"/>
              <a:t> </a:t>
            </a:r>
            <a:r>
              <a:rPr kumimoji="1" lang="en-US" altLang="zh-TW" dirty="0"/>
              <a:t>SVD,</a:t>
            </a:r>
            <a:r>
              <a:rPr kumimoji="1" lang="zh-TW" altLang="en-US" dirty="0"/>
              <a:t> </a:t>
            </a:r>
            <a:r>
              <a:rPr kumimoji="1" lang="en-US" altLang="zh-TW" dirty="0"/>
              <a:t>singular</a:t>
            </a:r>
            <a:r>
              <a:rPr kumimoji="1" lang="zh-TW" altLang="en-US" dirty="0"/>
              <a:t> </a:t>
            </a:r>
            <a:r>
              <a:rPr kumimoji="1" lang="en-US" altLang="zh-TW" dirty="0"/>
              <a:t>value</a:t>
            </a:r>
            <a:r>
              <a:rPr kumimoji="1" lang="zh-TW" altLang="en-US" dirty="0"/>
              <a:t> </a:t>
            </a:r>
            <a:r>
              <a:rPr kumimoji="1" lang="en-US" altLang="zh-TW" dirty="0"/>
              <a:t>decomposition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do</a:t>
            </a:r>
            <a:r>
              <a:rPr kumimoji="1" lang="zh-TW" altLang="en-US" dirty="0"/>
              <a:t> </a:t>
            </a:r>
            <a:r>
              <a:rPr kumimoji="1" lang="en-US" altLang="zh-TW" dirty="0"/>
              <a:t>this</a:t>
            </a:r>
            <a:r>
              <a:rPr kumimoji="1" lang="zh-TW" altLang="en-US" dirty="0"/>
              <a:t> </a:t>
            </a:r>
            <a:r>
              <a:rPr kumimoji="1" lang="en-US" altLang="zh-TW" dirty="0"/>
              <a:t>part.</a:t>
            </a:r>
          </a:p>
          <a:p>
            <a:r>
              <a:rPr kumimoji="1" lang="en-US" altLang="zh-TW" dirty="0"/>
              <a:t>Basically,</a:t>
            </a:r>
            <a:r>
              <a:rPr kumimoji="1" lang="zh-TW" altLang="en-US" dirty="0"/>
              <a:t> </a:t>
            </a:r>
            <a:r>
              <a:rPr kumimoji="1" lang="en-US" altLang="zh-TW" dirty="0"/>
              <a:t>SVD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technique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decompose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matrix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into</a:t>
            </a:r>
            <a:r>
              <a:rPr kumimoji="1" lang="zh-TW" altLang="en-US" dirty="0"/>
              <a:t> </a:t>
            </a:r>
            <a:r>
              <a:rPr kumimoji="1" lang="en-US" altLang="zh-TW" dirty="0"/>
              <a:t>three</a:t>
            </a:r>
            <a:r>
              <a:rPr kumimoji="1" lang="zh-TW" altLang="en-US" dirty="0"/>
              <a:t> </a:t>
            </a:r>
            <a:r>
              <a:rPr kumimoji="1" lang="en-US" altLang="zh-TW" dirty="0"/>
              <a:t>other</a:t>
            </a:r>
            <a:r>
              <a:rPr kumimoji="1" lang="zh-TW" altLang="en-US" dirty="0"/>
              <a:t> </a:t>
            </a:r>
            <a:r>
              <a:rPr kumimoji="1" lang="en-US" altLang="zh-TW" dirty="0"/>
              <a:t>matrices</a:t>
            </a:r>
          </a:p>
          <a:p>
            <a:r>
              <a:rPr kumimoji="1" lang="en-US" altLang="zh-TW" dirty="0"/>
              <a:t>Simply</a:t>
            </a:r>
            <a:r>
              <a:rPr kumimoji="1" lang="zh-TW" altLang="en-US" dirty="0"/>
              <a:t> </a:t>
            </a:r>
            <a:r>
              <a:rPr kumimoji="1" lang="en-US" altLang="zh-TW" dirty="0"/>
              <a:t>put</a:t>
            </a:r>
            <a:r>
              <a:rPr kumimoji="1" lang="zh-TW" altLang="en-US" dirty="0"/>
              <a:t> </a:t>
            </a:r>
            <a:r>
              <a:rPr kumimoji="1" lang="en-US" altLang="zh-TW" dirty="0"/>
              <a:t>it,</a:t>
            </a:r>
          </a:p>
          <a:p>
            <a:r>
              <a:rPr kumimoji="1" lang="en-US" altLang="zh-TW" dirty="0"/>
              <a:t>U</a:t>
            </a:r>
            <a:r>
              <a:rPr kumimoji="1" lang="zh-TW" altLang="en-US" dirty="0"/>
              <a:t> </a:t>
            </a:r>
            <a:r>
              <a:rPr lang="en" altLang="zh-TW" dirty="0"/>
              <a:t>represents the relationships between the rows (e.g., users).</a:t>
            </a:r>
            <a:r>
              <a:rPr lang="el-GR" altLang="zh-TW" dirty="0"/>
              <a:t> </a:t>
            </a:r>
            <a:endParaRPr lang="en-US" altLang="zh-TW" dirty="0"/>
          </a:p>
          <a:p>
            <a:r>
              <a:rPr lang="en" altLang="zh-TW" sz="1200" dirty="0"/>
              <a:t>V</a:t>
            </a:r>
            <a:r>
              <a:rPr lang="en" altLang="zh-TW" sz="1200" baseline="30000" dirty="0"/>
              <a:t>T</a:t>
            </a:r>
            <a:r>
              <a:rPr lang="zh-TW" altLang="en-US" sz="1200" baseline="30000" dirty="0"/>
              <a:t> </a:t>
            </a:r>
            <a:r>
              <a:rPr lang="en-US" altLang="zh-TW" sz="1200" baseline="30000" dirty="0"/>
              <a:t>(</a:t>
            </a:r>
            <a:r>
              <a:rPr lang="en" altLang="zh-TW" dirty="0"/>
              <a:t>V transpose</a:t>
            </a:r>
            <a:r>
              <a:rPr lang="en-US" altLang="zh-TW" dirty="0"/>
              <a:t>)</a:t>
            </a:r>
            <a:r>
              <a:rPr lang="zh-TW" altLang="en-US" sz="1200" baseline="30000" dirty="0"/>
              <a:t> </a:t>
            </a:r>
            <a:r>
              <a:rPr lang="en" altLang="zh-TW" dirty="0"/>
              <a:t> represents the relationships between the columns (e.g., items).</a:t>
            </a:r>
            <a:endParaRPr lang="en-US" altLang="zh-TW" dirty="0"/>
          </a:p>
          <a:p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" altLang="zh-TW" dirty="0"/>
              <a:t>values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sigma</a:t>
            </a:r>
            <a:r>
              <a:rPr lang="zh-TW" altLang="en-US" dirty="0"/>
              <a:t> </a:t>
            </a:r>
            <a:r>
              <a:rPr lang="en" altLang="zh-TW" dirty="0"/>
              <a:t>help identify the dominant latent features in the data.</a:t>
            </a:r>
          </a:p>
          <a:p>
            <a:r>
              <a:rPr lang="en-US" altLang="zh-TW" dirty="0"/>
              <a:t>But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code,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 err="1"/>
              <a:t>TruncatedSVD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 err="1"/>
              <a:t>Sklearn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reduce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effect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large,</a:t>
            </a:r>
            <a:r>
              <a:rPr lang="zh-TW" altLang="en-US" dirty="0"/>
              <a:t> </a:t>
            </a:r>
            <a:r>
              <a:rPr lang="en-US" altLang="zh-TW" dirty="0"/>
              <a:t>sparse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enhance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calculating</a:t>
            </a:r>
            <a:r>
              <a:rPr lang="zh-TW" altLang="en-US" dirty="0"/>
              <a:t> </a:t>
            </a:r>
            <a:r>
              <a:rPr lang="en-US" altLang="zh-TW" dirty="0"/>
              <a:t>speed.</a:t>
            </a:r>
            <a:endParaRPr lang="en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A197C-A087-42DB-FD04-6A7C369E7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85978-193E-DA42-BA75-CC785B7A5218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024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6D8B3-ADFF-EB51-9934-3ACEBD205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A8F5A9D-9030-3F23-DCA3-D32A73F1F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4F034E-BAF8-D020-8993-B2607798F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implementation,</a:t>
            </a:r>
            <a:r>
              <a:rPr kumimoji="1" lang="zh-TW" altLang="en-US" dirty="0"/>
              <a:t> </a:t>
            </a:r>
            <a:r>
              <a:rPr kumimoji="1" lang="en-US" altLang="zh-TW" dirty="0"/>
              <a:t>Here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original</a:t>
            </a:r>
            <a:r>
              <a:rPr kumimoji="1" lang="zh-TW" altLang="en-US" dirty="0"/>
              <a:t> </a:t>
            </a:r>
            <a:r>
              <a:rPr kumimoji="1" lang="en-US" altLang="zh-TW" dirty="0"/>
              <a:t>steps</a:t>
            </a:r>
            <a:r>
              <a:rPr kumimoji="1" lang="zh-TW" altLang="en-US" dirty="0"/>
              <a:t> </a:t>
            </a:r>
            <a:r>
              <a:rPr kumimoji="1" lang="en-US" altLang="zh-TW" dirty="0"/>
              <a:t>I</a:t>
            </a:r>
            <a:r>
              <a:rPr kumimoji="1" lang="zh-TW" altLang="en-US" dirty="0"/>
              <a:t> </a:t>
            </a:r>
            <a:r>
              <a:rPr kumimoji="1" lang="en-US" altLang="zh-TW" dirty="0"/>
              <a:t>did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Truncated</a:t>
            </a:r>
            <a:r>
              <a:rPr kumimoji="1" lang="zh-TW" altLang="en-US" dirty="0"/>
              <a:t> </a:t>
            </a:r>
            <a:r>
              <a:rPr kumimoji="1" lang="en-US" altLang="zh-TW" dirty="0"/>
              <a:t>SVD.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improved</a:t>
            </a:r>
            <a:r>
              <a:rPr kumimoji="1" lang="zh-TW" altLang="en-US" dirty="0"/>
              <a:t> </a:t>
            </a:r>
            <a:r>
              <a:rPr kumimoji="1" lang="en-US" altLang="zh-TW" dirty="0"/>
              <a:t>one,</a:t>
            </a:r>
            <a:r>
              <a:rPr kumimoji="1" lang="zh-TW" altLang="en-US" dirty="0"/>
              <a:t> </a:t>
            </a:r>
            <a:r>
              <a:rPr kumimoji="1" lang="en-US" altLang="zh-TW" dirty="0"/>
              <a:t>I</a:t>
            </a:r>
            <a:r>
              <a:rPr kumimoji="1" lang="zh-TW" altLang="en-US" dirty="0"/>
              <a:t> </a:t>
            </a:r>
            <a:r>
              <a:rPr kumimoji="1" lang="en-US" altLang="zh-TW" dirty="0"/>
              <a:t>first</a:t>
            </a:r>
            <a:r>
              <a:rPr kumimoji="1" lang="zh-TW" altLang="en-US" dirty="0"/>
              <a:t> </a:t>
            </a:r>
            <a:r>
              <a:rPr kumimoji="1" lang="en-US" altLang="zh-TW" dirty="0"/>
              <a:t>did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centering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reduce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users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bias.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Then</a:t>
            </a:r>
            <a:r>
              <a:rPr kumimoji="1" lang="zh-TW" altLang="en-US" dirty="0"/>
              <a:t> </a:t>
            </a:r>
            <a:r>
              <a:rPr kumimoji="1" lang="en-US" altLang="zh-TW" dirty="0"/>
              <a:t>adjust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n_factors</a:t>
            </a:r>
            <a:r>
              <a:rPr kumimoji="1" lang="zh-TW" altLang="en-US" dirty="0"/>
              <a:t> </a:t>
            </a:r>
            <a:r>
              <a:rPr kumimoji="1" lang="en-US" altLang="zh-TW" dirty="0"/>
              <a:t>parameter</a:t>
            </a:r>
          </a:p>
          <a:p>
            <a:r>
              <a:rPr kumimoji="1" lang="en-US" altLang="zh-TW" dirty="0"/>
              <a:t>The higher the value of `</a:t>
            </a:r>
            <a:r>
              <a:rPr kumimoji="1" lang="en-US" altLang="zh-TW" dirty="0" err="1"/>
              <a:t>n_factors</a:t>
            </a:r>
            <a:r>
              <a:rPr kumimoji="1" lang="en-US" altLang="zh-TW" dirty="0"/>
              <a:t>`, the more details the SVD can capture when decomposing, which</a:t>
            </a:r>
            <a:r>
              <a:rPr kumimoji="1" lang="zh-TW" altLang="en-US" dirty="0"/>
              <a:t> </a:t>
            </a:r>
            <a:r>
              <a:rPr kumimoji="1" lang="en-US" altLang="zh-TW" dirty="0"/>
              <a:t>allowing the model to predict more complex preference patterns. However, when `</a:t>
            </a:r>
            <a:r>
              <a:rPr kumimoji="1" lang="en-US" altLang="zh-TW" dirty="0" err="1"/>
              <a:t>n_factors</a:t>
            </a:r>
            <a:r>
              <a:rPr kumimoji="1" lang="en-US" altLang="zh-TW" dirty="0"/>
              <a:t>` is too high, it may lead to overfitting. Therefore, I have limited the maximum value of `</a:t>
            </a:r>
            <a:r>
              <a:rPr kumimoji="1" lang="en-US" altLang="zh-TW" dirty="0" err="1"/>
              <a:t>n_factors</a:t>
            </a:r>
            <a:r>
              <a:rPr kumimoji="1" lang="en-US" altLang="zh-TW" dirty="0"/>
              <a:t>` to 150, to achieve a balance between training performance and generalization capability.</a:t>
            </a:r>
          </a:p>
          <a:p>
            <a:r>
              <a:rPr kumimoji="1" lang="en-US" altLang="zh-TW" dirty="0"/>
              <a:t>I</a:t>
            </a:r>
            <a:r>
              <a:rPr kumimoji="1" lang="zh-TW" altLang="en-US" dirty="0"/>
              <a:t> </a:t>
            </a:r>
            <a:r>
              <a:rPr kumimoji="1" lang="en-US" altLang="zh-TW" dirty="0"/>
              <a:t>also</a:t>
            </a:r>
            <a:r>
              <a:rPr kumimoji="1" lang="zh-TW" altLang="en-US" dirty="0"/>
              <a:t> </a:t>
            </a:r>
            <a:r>
              <a:rPr kumimoji="1" lang="en-US" altLang="zh-TW" dirty="0"/>
              <a:t>ran</a:t>
            </a:r>
            <a:r>
              <a:rPr kumimoji="1" lang="zh-TW" altLang="en-US" dirty="0"/>
              <a:t> </a:t>
            </a:r>
            <a:r>
              <a:rPr kumimoji="1" lang="en-US" altLang="zh-TW" dirty="0"/>
              <a:t>this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  <a:r>
              <a:rPr kumimoji="1" lang="zh-TW" altLang="en-US" dirty="0"/>
              <a:t> </a:t>
            </a:r>
            <a:r>
              <a:rPr kumimoji="1" lang="en-US" altLang="zh-TW" dirty="0"/>
              <a:t>times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calculated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average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plot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graph.</a:t>
            </a:r>
            <a:r>
              <a:rPr kumimoji="1" lang="zh-TW" altLang="en-US" dirty="0"/>
              <a:t> </a:t>
            </a:r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can</a:t>
            </a:r>
            <a:r>
              <a:rPr kumimoji="1" lang="zh-TW" altLang="en-US" dirty="0"/>
              <a:t> </a:t>
            </a:r>
            <a:r>
              <a:rPr kumimoji="1" lang="en-US" altLang="zh-TW" dirty="0"/>
              <a:t>observe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that</a:t>
            </a:r>
            <a:r>
              <a:rPr kumimoji="1" lang="zh-TW" altLang="en-US" dirty="0"/>
              <a:t> </a:t>
            </a:r>
            <a:r>
              <a:rPr kumimoji="1" lang="en-US" altLang="zh-TW" dirty="0"/>
              <a:t>when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n_factors</a:t>
            </a:r>
            <a:r>
              <a:rPr kumimoji="1" lang="zh-TW" altLang="en-US" dirty="0"/>
              <a:t> </a:t>
            </a:r>
            <a:r>
              <a:rPr kumimoji="1" lang="en-US" altLang="zh-TW" dirty="0"/>
              <a:t>equals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150,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modified</a:t>
            </a:r>
            <a:r>
              <a:rPr kumimoji="1" lang="zh-TW" altLang="en-US" dirty="0"/>
              <a:t> </a:t>
            </a:r>
            <a:r>
              <a:rPr kumimoji="1" lang="en-US" altLang="zh-TW" dirty="0"/>
              <a:t>one</a:t>
            </a:r>
            <a:r>
              <a:rPr kumimoji="1" lang="zh-TW" altLang="en-US" dirty="0"/>
              <a:t> </a:t>
            </a:r>
            <a:r>
              <a:rPr kumimoji="1" lang="en-US" altLang="zh-TW" dirty="0"/>
              <a:t>has</a:t>
            </a:r>
            <a:r>
              <a:rPr kumimoji="1" lang="zh-TW" altLang="en-US" dirty="0"/>
              <a:t> </a:t>
            </a:r>
            <a:r>
              <a:rPr kumimoji="1" lang="en-US" altLang="zh-TW" dirty="0"/>
              <a:t>better</a:t>
            </a:r>
            <a:r>
              <a:rPr kumimoji="1" lang="zh-TW" altLang="en-US" dirty="0"/>
              <a:t> </a:t>
            </a:r>
            <a:r>
              <a:rPr kumimoji="1" lang="en-US" altLang="zh-TW" dirty="0"/>
              <a:t>RMSE.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A77843-FCD0-1D98-C142-391DB85C2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85978-193E-DA42-BA75-CC785B7A521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973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DD7F4-E811-6E28-7C39-237553226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0BAC06B-5864-C9BA-C0F2-D140927E0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B1CA0BB-7725-270F-2844-1FD29AE21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Proceed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task3.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randomly</a:t>
            </a:r>
            <a:r>
              <a:rPr lang="zh-TW" altLang="en-US" dirty="0"/>
              <a:t> </a:t>
            </a:r>
            <a:r>
              <a:rPr lang="en-US" altLang="zh-TW" dirty="0"/>
              <a:t>choose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users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recommed</a:t>
            </a:r>
            <a:r>
              <a:rPr lang="zh-TW" altLang="en-US" dirty="0"/>
              <a:t> 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movies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them.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Average</a:t>
            </a:r>
            <a:r>
              <a:rPr lang="zh-TW" altLang="en-US" dirty="0"/>
              <a:t> </a:t>
            </a:r>
            <a:r>
              <a:rPr lang="en-US" altLang="zh-TW" dirty="0"/>
              <a:t>Precision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Normalized</a:t>
            </a:r>
            <a:r>
              <a:rPr lang="zh-TW" altLang="en-US" dirty="0"/>
              <a:t> </a:t>
            </a:r>
            <a:r>
              <a:rPr lang="en-US" altLang="zh-TW" dirty="0"/>
              <a:t>Discounted</a:t>
            </a:r>
            <a:r>
              <a:rPr lang="zh-TW" altLang="en-US" dirty="0"/>
              <a:t> </a:t>
            </a:r>
            <a:r>
              <a:rPr lang="en-US" altLang="zh-TW" dirty="0"/>
              <a:t>Cumulative</a:t>
            </a:r>
            <a:r>
              <a:rPr lang="zh-TW" altLang="en-US" dirty="0"/>
              <a:t> </a:t>
            </a:r>
            <a:r>
              <a:rPr lang="en-US" altLang="zh-TW" dirty="0"/>
              <a:t>Gain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evaluate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performance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KNNCF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IMFR.</a:t>
            </a:r>
            <a:endParaRPr lang="en" altLang="zh-TW" dirty="0"/>
          </a:p>
          <a:p>
            <a:r>
              <a:rPr lang="en" altLang="zh-TW" dirty="0"/>
              <a:t>After evaluating both KNNCF and IMFR methods using AP and NDCG metrics, we observed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b="1" dirty="0"/>
              <a:t>IMFR consistently outperforms KNNCF</a:t>
            </a:r>
            <a:r>
              <a:rPr lang="en" altLang="zh-TW" dirty="0"/>
              <a:t> across all users in both AP and NDCG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b="1" dirty="0"/>
              <a:t>KNNCF's performance is significantly lower</a:t>
            </a:r>
            <a:r>
              <a:rPr lang="en" altLang="zh-TW" dirty="0"/>
              <a:t>, with many instances where the AP and NDCG scores are close to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b="1" dirty="0"/>
              <a:t>IMFR shows higher AP and NDCG scores</a:t>
            </a:r>
            <a:r>
              <a:rPr lang="en" altLang="zh-TW" dirty="0"/>
              <a:t>, indicating that it ranks relevant items higher in the recommendation list.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164F8-F2BA-AF75-F3C3-B54F4F7E0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85978-193E-DA42-BA75-CC785B7A521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889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5E671-5D58-6CE7-8603-B948AC015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B55ED27-22AE-4F49-DB63-386A5A7B6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6D9EF55-3CFE-9911-50BD-2B1BEB5D9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There’re</a:t>
            </a:r>
            <a:r>
              <a:rPr lang="zh-TW" altLang="en-US" dirty="0"/>
              <a:t> </a:t>
            </a:r>
            <a:r>
              <a:rPr lang="en-US" altLang="zh-TW" dirty="0"/>
              <a:t>few</a:t>
            </a:r>
            <a:r>
              <a:rPr lang="zh-TW" altLang="en-US" dirty="0"/>
              <a:t> </a:t>
            </a:r>
            <a:r>
              <a:rPr lang="en-US" altLang="zh-TW" dirty="0"/>
              <a:t>reasons</a:t>
            </a:r>
            <a:r>
              <a:rPr lang="zh-TW" altLang="en-US" dirty="0"/>
              <a:t> </a:t>
            </a:r>
            <a:r>
              <a:rPr lang="en-US" altLang="zh-TW" dirty="0"/>
              <a:t>may</a:t>
            </a:r>
            <a:r>
              <a:rPr lang="zh-TW" altLang="en-US" dirty="0"/>
              <a:t> </a:t>
            </a:r>
            <a:r>
              <a:rPr lang="en-US" altLang="zh-TW" dirty="0"/>
              <a:t>cause</a:t>
            </a:r>
            <a:r>
              <a:rPr lang="zh-TW" altLang="en-US" dirty="0"/>
              <a:t> </a:t>
            </a:r>
            <a:r>
              <a:rPr lang="en-US" altLang="zh-TW" dirty="0"/>
              <a:t>these</a:t>
            </a:r>
            <a:r>
              <a:rPr lang="zh-TW" altLang="en-US" dirty="0"/>
              <a:t> </a:t>
            </a:r>
            <a:r>
              <a:rPr lang="en-US" altLang="zh-TW" dirty="0"/>
              <a:t>huge</a:t>
            </a:r>
            <a:r>
              <a:rPr lang="zh-TW" altLang="en-US" dirty="0"/>
              <a:t> </a:t>
            </a:r>
            <a:r>
              <a:rPr lang="en-US" altLang="zh-TW" dirty="0"/>
              <a:t>performance</a:t>
            </a:r>
            <a:r>
              <a:rPr lang="zh-TW" altLang="en-US" dirty="0"/>
              <a:t> </a:t>
            </a:r>
            <a:r>
              <a:rPr lang="en-US" altLang="zh-TW" dirty="0"/>
              <a:t>difference</a:t>
            </a:r>
          </a:p>
          <a:p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limitation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KNN</a:t>
            </a:r>
            <a:r>
              <a:rPr lang="zh-TW" altLang="en-US" dirty="0"/>
              <a:t> </a:t>
            </a:r>
            <a:r>
              <a:rPr lang="en-US" altLang="zh-TW" dirty="0"/>
              <a:t>collaborative</a:t>
            </a:r>
            <a:r>
              <a:rPr lang="zh-TW" altLang="en-US" dirty="0"/>
              <a:t> </a:t>
            </a:r>
            <a:r>
              <a:rPr lang="en-US" altLang="zh-TW" dirty="0"/>
              <a:t>filtering</a:t>
            </a:r>
            <a:r>
              <a:rPr lang="zh-TW" altLang="en-US" dirty="0"/>
              <a:t> </a:t>
            </a:r>
            <a:r>
              <a:rPr lang="en-US" altLang="zh-TW" dirty="0"/>
              <a:t>cannot</a:t>
            </a:r>
            <a:r>
              <a:rPr lang="zh-TW" altLang="en-US" dirty="0"/>
              <a:t> </a:t>
            </a:r>
            <a:r>
              <a:rPr lang="en-US" altLang="zh-TW" dirty="0"/>
              <a:t>really</a:t>
            </a:r>
            <a:r>
              <a:rPr lang="zh-TW" altLang="en-US" dirty="0"/>
              <a:t> </a:t>
            </a:r>
            <a:r>
              <a:rPr lang="en-US" altLang="zh-TW" dirty="0"/>
              <a:t>handle</a:t>
            </a:r>
            <a:r>
              <a:rPr lang="zh-TW" altLang="en-US" dirty="0"/>
              <a:t> </a:t>
            </a:r>
            <a:r>
              <a:rPr lang="en-US" altLang="zh-TW" dirty="0"/>
              <a:t>too</a:t>
            </a:r>
            <a:r>
              <a:rPr lang="zh-TW" altLang="en-US" dirty="0"/>
              <a:t> </a:t>
            </a:r>
            <a:r>
              <a:rPr lang="en-US" altLang="zh-TW" dirty="0"/>
              <a:t>sparse</a:t>
            </a:r>
            <a:r>
              <a:rPr lang="zh-TW" altLang="en-US" dirty="0"/>
              <a:t> </a:t>
            </a:r>
            <a:r>
              <a:rPr lang="en-US" altLang="zh-TW" dirty="0"/>
              <a:t>large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due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its</a:t>
            </a:r>
            <a:r>
              <a:rPr lang="zh-TW" altLang="en-US" dirty="0"/>
              <a:t> </a:t>
            </a:r>
            <a:r>
              <a:rPr lang="en-US" altLang="zh-TW" dirty="0"/>
              <a:t>reliance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co-rated</a:t>
            </a:r>
            <a:r>
              <a:rPr lang="zh-TW" altLang="en-US" dirty="0"/>
              <a:t> </a:t>
            </a:r>
            <a:r>
              <a:rPr lang="en-US" altLang="zh-TW" dirty="0"/>
              <a:t>items.</a:t>
            </a:r>
            <a:r>
              <a:rPr lang="zh-TW" altLang="en-US" dirty="0"/>
              <a:t> </a:t>
            </a:r>
            <a:r>
              <a:rPr lang="en-US" altLang="zh-TW" dirty="0"/>
              <a:t>Also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similarity</a:t>
            </a:r>
            <a:r>
              <a:rPr lang="zh-TW" altLang="en-US" dirty="0"/>
              <a:t> </a:t>
            </a:r>
            <a:r>
              <a:rPr lang="en-US" altLang="zh-TW" dirty="0"/>
              <a:t>measures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Pearson,</a:t>
            </a:r>
            <a:r>
              <a:rPr lang="zh-TW" altLang="en-US" dirty="0"/>
              <a:t> </a:t>
            </a:r>
            <a:r>
              <a:rPr lang="en-US" altLang="zh-TW" dirty="0"/>
              <a:t>which</a:t>
            </a:r>
            <a:r>
              <a:rPr lang="zh-TW" altLang="en-US" dirty="0"/>
              <a:t> </a:t>
            </a:r>
            <a:r>
              <a:rPr lang="en-US" altLang="zh-TW" dirty="0"/>
              <a:t>may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effective</a:t>
            </a:r>
            <a:r>
              <a:rPr lang="zh-TW" altLang="en-US" dirty="0"/>
              <a:t> </a:t>
            </a:r>
            <a:r>
              <a:rPr lang="en-US" altLang="zh-TW" dirty="0"/>
              <a:t>when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number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co-rated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small.</a:t>
            </a:r>
          </a:p>
          <a:p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possible</a:t>
            </a:r>
            <a:r>
              <a:rPr lang="zh-TW" altLang="en-US" dirty="0"/>
              <a:t> </a:t>
            </a:r>
            <a:r>
              <a:rPr lang="en-US" altLang="zh-TW" dirty="0"/>
              <a:t>way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improve</a:t>
            </a:r>
            <a:r>
              <a:rPr lang="zh-TW" altLang="en-US" dirty="0"/>
              <a:t> </a:t>
            </a:r>
            <a:r>
              <a:rPr lang="en-US" altLang="zh-TW" dirty="0"/>
              <a:t>it.</a:t>
            </a:r>
            <a:r>
              <a:rPr lang="zh-TW" altLang="en-US" dirty="0"/>
              <a:t> </a:t>
            </a:r>
            <a:r>
              <a:rPr lang="en-US" altLang="zh-TW" dirty="0"/>
              <a:t>One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including</a:t>
            </a:r>
            <a:r>
              <a:rPr lang="zh-TW" altLang="en-US" dirty="0"/>
              <a:t> </a:t>
            </a:r>
            <a:r>
              <a:rPr lang="en-US" altLang="zh-TW" dirty="0"/>
              <a:t>more</a:t>
            </a:r>
            <a:r>
              <a:rPr lang="zh-TW" altLang="en-US" dirty="0"/>
              <a:t> </a:t>
            </a:r>
            <a:r>
              <a:rPr lang="en-US" altLang="zh-TW" dirty="0"/>
              <a:t>side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user,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robust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similarity</a:t>
            </a:r>
            <a:r>
              <a:rPr lang="zh-TW" altLang="en-US" dirty="0"/>
              <a:t> </a:t>
            </a:r>
            <a:r>
              <a:rPr lang="en-US" altLang="zh-TW" dirty="0"/>
              <a:t>calculation.</a:t>
            </a:r>
            <a:r>
              <a:rPr lang="zh-TW" altLang="en-US" dirty="0"/>
              <a:t> </a:t>
            </a:r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like</a:t>
            </a:r>
            <a:r>
              <a:rPr lang="zh-TW" altLang="en-US" dirty="0"/>
              <a:t> </a:t>
            </a:r>
            <a:r>
              <a:rPr lang="en-US" altLang="zh-TW" dirty="0"/>
              <a:t>clustering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other</a:t>
            </a:r>
            <a:r>
              <a:rPr lang="zh-TW" altLang="en-US" dirty="0"/>
              <a:t> </a:t>
            </a:r>
            <a:r>
              <a:rPr lang="en-US" altLang="zh-TW" dirty="0"/>
              <a:t>techniques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reduce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sparsity.</a:t>
            </a:r>
            <a:r>
              <a:rPr lang="zh-TW" altLang="en-US" dirty="0"/>
              <a:t> </a:t>
            </a:r>
            <a:r>
              <a:rPr lang="en-US" altLang="zh-TW" dirty="0"/>
              <a:t>Third,</a:t>
            </a:r>
            <a:r>
              <a:rPr lang="zh-TW" altLang="en-US" dirty="0"/>
              <a:t> </a:t>
            </a:r>
            <a:r>
              <a:rPr lang="en-US" altLang="zh-TW" dirty="0"/>
              <a:t>adjust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 err="1"/>
              <a:t>siginificance</a:t>
            </a:r>
            <a:r>
              <a:rPr lang="zh-TW" altLang="en-US" dirty="0"/>
              <a:t> </a:t>
            </a:r>
            <a:r>
              <a:rPr lang="en-US" altLang="zh-TW" dirty="0"/>
              <a:t>weighting</a:t>
            </a:r>
            <a:r>
              <a:rPr lang="zh-TW" altLang="en-US" dirty="0"/>
              <a:t> </a:t>
            </a:r>
            <a:r>
              <a:rPr lang="en-US" altLang="zh-TW" dirty="0"/>
              <a:t>parameter</a:t>
            </a:r>
            <a:r>
              <a:rPr lang="zh-TW" altLang="en-US" dirty="0"/>
              <a:t> 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mitigate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effect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users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few</a:t>
            </a:r>
            <a:r>
              <a:rPr lang="zh-TW" altLang="en-US" dirty="0"/>
              <a:t> </a:t>
            </a:r>
            <a:r>
              <a:rPr lang="en-US" altLang="zh-TW" dirty="0"/>
              <a:t>co-rated</a:t>
            </a:r>
            <a:r>
              <a:rPr lang="zh-TW" altLang="en-US" dirty="0"/>
              <a:t> </a:t>
            </a:r>
            <a:r>
              <a:rPr lang="en-US" altLang="zh-TW" dirty="0"/>
              <a:t>items.</a:t>
            </a:r>
          </a:p>
          <a:p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reason</a:t>
            </a:r>
            <a:r>
              <a:rPr lang="zh-TW" altLang="en-US" dirty="0"/>
              <a:t> </a:t>
            </a:r>
            <a:r>
              <a:rPr lang="en-US" altLang="zh-TW" dirty="0"/>
              <a:t>IMFR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better</a:t>
            </a:r>
            <a:r>
              <a:rPr lang="zh-TW" altLang="en-US" dirty="0"/>
              <a:t> </a:t>
            </a:r>
            <a:r>
              <a:rPr lang="en-US" altLang="zh-TW" dirty="0"/>
              <a:t>performance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because</a:t>
            </a:r>
            <a:r>
              <a:rPr lang="zh-TW" altLang="en-US" dirty="0"/>
              <a:t> </a:t>
            </a:r>
            <a:r>
              <a:rPr lang="en-US" altLang="zh-TW" dirty="0"/>
              <a:t>SVD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capture</a:t>
            </a:r>
            <a:r>
              <a:rPr lang="zh-TW" altLang="en-US" dirty="0"/>
              <a:t> </a:t>
            </a:r>
            <a:r>
              <a:rPr lang="en-US" altLang="zh-TW" dirty="0"/>
              <a:t>users</a:t>
            </a:r>
            <a:r>
              <a:rPr lang="zh-TW" altLang="en-US" dirty="0"/>
              <a:t> </a:t>
            </a:r>
            <a:r>
              <a:rPr lang="en-US" altLang="zh-TW" dirty="0"/>
              <a:t>preference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zh-TW" altLang="en-US" dirty="0"/>
              <a:t> </a:t>
            </a:r>
            <a:r>
              <a:rPr lang="en-US" altLang="zh-TW" dirty="0"/>
              <a:t>characteristics.</a:t>
            </a:r>
            <a:r>
              <a:rPr lang="zh-TW" altLang="en-US" dirty="0"/>
              <a:t> </a:t>
            </a:r>
            <a:r>
              <a:rPr lang="en-US" altLang="zh-TW" dirty="0"/>
              <a:t>Therefore,</a:t>
            </a:r>
            <a:r>
              <a:rPr lang="zh-TW" altLang="en-US" dirty="0"/>
              <a:t> </a:t>
            </a:r>
            <a:r>
              <a:rPr lang="en-US" altLang="zh-TW" dirty="0"/>
              <a:t>it does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solely</a:t>
            </a:r>
            <a:r>
              <a:rPr lang="zh-TW" altLang="en-US" dirty="0"/>
              <a:t> </a:t>
            </a:r>
            <a:r>
              <a:rPr lang="en-US" altLang="zh-TW" dirty="0"/>
              <a:t>rely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co-rated</a:t>
            </a:r>
            <a:r>
              <a:rPr lang="zh-TW" altLang="en-US" dirty="0"/>
              <a:t> </a:t>
            </a:r>
            <a:r>
              <a:rPr lang="en-US" altLang="zh-TW" dirty="0"/>
              <a:t>items.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better</a:t>
            </a:r>
            <a:r>
              <a:rPr lang="zh-TW" altLang="en-US" dirty="0"/>
              <a:t> </a:t>
            </a:r>
            <a:r>
              <a:rPr lang="en-US" altLang="zh-TW" dirty="0"/>
              <a:t>deal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sparse</a:t>
            </a:r>
            <a:r>
              <a:rPr lang="zh-TW" altLang="en-US" dirty="0"/>
              <a:t> </a:t>
            </a:r>
            <a:r>
              <a:rPr lang="en-US" altLang="zh-TW" dirty="0"/>
              <a:t>datasets.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Also,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reducing</a:t>
            </a:r>
            <a:r>
              <a:rPr lang="zh-TW" altLang="en-US" dirty="0"/>
              <a:t> </a:t>
            </a:r>
            <a:r>
              <a:rPr lang="en-US" altLang="zh-TW" dirty="0"/>
              <a:t>dimensionality,</a:t>
            </a:r>
            <a:r>
              <a:rPr lang="zh-TW" altLang="en-US" dirty="0"/>
              <a:t> </a:t>
            </a:r>
            <a:r>
              <a:rPr lang="en-US" altLang="zh-TW" dirty="0"/>
              <a:t>IMFR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better</a:t>
            </a:r>
            <a:r>
              <a:rPr lang="zh-TW" altLang="en-US" dirty="0"/>
              <a:t> </a:t>
            </a:r>
            <a:r>
              <a:rPr lang="en-US" altLang="zh-TW" dirty="0"/>
              <a:t>generalization</a:t>
            </a:r>
            <a:r>
              <a:rPr lang="zh-TW" altLang="en-US" dirty="0"/>
              <a:t> </a:t>
            </a:r>
            <a:r>
              <a:rPr lang="en-US" altLang="zh-TW" dirty="0"/>
              <a:t>capability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ability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mitigating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impact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large</a:t>
            </a:r>
            <a:r>
              <a:rPr lang="zh-TW" altLang="en-US" dirty="0"/>
              <a:t> </a:t>
            </a:r>
            <a:r>
              <a:rPr lang="en-US" altLang="zh-TW" dirty="0"/>
              <a:t>missing</a:t>
            </a:r>
            <a:r>
              <a:rPr lang="zh-TW" altLang="en-US" dirty="0"/>
              <a:t> </a:t>
            </a:r>
            <a:r>
              <a:rPr lang="en-US" altLang="zh-TW" dirty="0"/>
              <a:t>values.</a:t>
            </a:r>
            <a:endParaRPr lang="en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2BD9C-E6DC-059B-74EF-88D46E88A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85978-193E-DA42-BA75-CC785B7A521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3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B2652-F79C-FF3E-3912-127BA1E1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A7033B-1705-3412-7E76-78B0B5612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627F3-9CFC-BDC7-93F5-6B174295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C77CC-C5F2-EF2D-057D-443667DD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50B71-03D6-0D48-7035-DD27FD7B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374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D5BE5-4358-39EA-1FD3-2E6E823B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7C3113-8389-EFBA-D277-6DB99697B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D47532-7C22-AAD3-9281-5055AA7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DEA1FB-A6F6-D1C6-110C-BC5FF099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8D0B1-CD7E-51A4-2952-4E7F268E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352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2DE290-F843-E422-DFF5-922DB194C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AAC26C-4316-B205-BB07-357DBF08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F6CC16-6C59-CBCA-5D37-1F17B60C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1BA2C8-3FB1-F04E-B36E-ACF7F06C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60A09-8D8E-CBE0-59F4-B84B6841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98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81F30-FF7E-1718-9554-4DBA7DA4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D1C48-244F-0843-3803-EA39100C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71184A-9450-154E-02E7-7CB5F10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32E6C0-9FA7-6C7F-F29D-C91DBC1F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898A7-DC97-5265-2620-A2F6A159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139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0F1F5-EB62-3112-CD56-4D687B0D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AC9244-C3FF-59B1-03AB-7F902BD3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C1FF11-5FD7-012D-37BF-27525DFB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9A1206-272A-07C6-BC86-6EFDAB48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FE5D10-4EB2-F29B-F134-7AF652CF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22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8D67D-7BCE-59B1-5FDA-167987CC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A6588-6CE4-059E-4F1C-E5E189945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D81025-0B82-BF89-7862-EF85BA37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3B07F7-EA6C-17B9-4359-99CF991F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5267DC-F69E-FC3B-5847-A5D138FF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958081-F224-62BD-DA7D-8B612C2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8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467AE-B7B9-EB6B-F0E5-0F91B1FF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A07A8-E42F-1CDE-E402-4625B7404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392527-D487-96F6-C2EE-B7947B27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D1DF58-722D-FAE3-427A-737A76B35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E0C2B0-8524-E5C0-5A73-2BE3CB7C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9ECE65D-7943-15F2-C23A-34F5A9B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563553-BD79-3A32-9387-7FE70C69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B8049E-CD93-0EDF-3BCB-4268FF99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996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707E6-279A-BD51-16D6-110C760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30E433-8252-C62B-54C1-A6C1CA94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9A35B1-0FB3-1FDE-4059-6BBAEE1C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029A71-3902-6E51-B989-A8FBA8B2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093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BBC2EA-A0AF-9EFE-94B7-F44DF2B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5BB957-ABFB-E89C-A2E4-06FEFCBF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20DD79-2349-3177-0785-0F04BE56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7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FD5FB-007D-FAAD-96BC-997BFE7F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EEBBF-3799-F4E1-E31A-B814073E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9B2690-B06B-6577-844C-4ED99A51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6151DF-44B5-8C75-95A8-10BE12A4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68B834-5545-FEE7-5B3F-4662607C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6EF9E6-1734-73C3-C3F9-87C97B25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895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8983B-4B41-A434-3B6A-245A8E6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2C9349-1D71-9BDD-0E77-2D32F2AC9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FEC2A8-3D05-BAA7-C62C-6D16A4C5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EB0399-F59B-B233-5DCA-9EE41F8E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5ECBC1-515D-7D98-1B48-0285B3D9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5ED81E-1CDC-71F1-C5F9-481B9BF7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483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2E640F-6130-6A75-B26C-5977A894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F6B6CF-2335-49FD-BA93-A599D38E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B7C27-4D56-04B2-A08D-BA890E183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FC308-5A93-AE49-A1AD-F678C16BE360}" type="datetimeFigureOut">
              <a:rPr kumimoji="1" lang="zh-TW" altLang="en-US" smtClean="0"/>
              <a:t>2024/10/26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D11DCB-FE7A-76C0-3537-E9CE85526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877B20-B3DC-8F41-6E20-A1228EEC0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08766-ADF7-6F43-A9E8-4DBCC4FC200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DA9BC3-36C6-4FB7-0453-2838DCFBB4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83213" y="63500"/>
            <a:ext cx="14541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100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26872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videntlyai.com/ranking-metrics/ndcg-metric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towardsdatascience.com/what-is-average-precision-in-object-detection-localization-algorithms-and-how-to-calculate-it-3f330efe697b" TargetMode="Externa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hyperlink" Target="https://www.v7labs.com/blog/mean-average-precision" TargetMode="External"/><Relationship Id="rId5" Type="http://schemas.openxmlformats.org/officeDocument/2006/relationships/hyperlink" Target="https://dataaspirant.com/truncated-svd/" TargetMode="External"/><Relationship Id="rId4" Type="http://schemas.openxmlformats.org/officeDocument/2006/relationships/hyperlink" Target="https://scikit-learn.org/dev/modules/generated/sklearn.decomposition.TruncatedSVD.html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5E476-8722-2067-EE27-F3FE83E1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81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" altLang="zh-TW" sz="4800" i="0" dirty="0">
                <a:solidFill>
                  <a:srgbClr val="002060"/>
                </a:solidFill>
                <a:effectLst/>
                <a:latin typeface="+mn-lt"/>
              </a:rPr>
              <a:t>Practical Data Science with Python </a:t>
            </a:r>
            <a:r>
              <a:rPr lang="en" altLang="zh-TW" sz="3600" i="0" dirty="0">
                <a:solidFill>
                  <a:srgbClr val="002060"/>
                </a:solidFill>
                <a:effectLst/>
                <a:latin typeface="+mn-lt"/>
              </a:rPr>
              <a:t>(COSC2670)</a:t>
            </a:r>
            <a:br>
              <a:rPr lang="en" altLang="zh-TW" sz="4800" i="0" dirty="0">
                <a:solidFill>
                  <a:srgbClr val="002060"/>
                </a:solidFill>
                <a:effectLst/>
                <a:latin typeface="+mn-lt"/>
              </a:rPr>
            </a:br>
            <a:br>
              <a:rPr lang="en" altLang="zh-TW" sz="4800" i="0" dirty="0">
                <a:solidFill>
                  <a:srgbClr val="002060"/>
                </a:solidFill>
                <a:effectLst/>
                <a:latin typeface="+mn-lt"/>
              </a:rPr>
            </a:br>
            <a:r>
              <a:rPr lang="en-US" altLang="zh-TW" sz="4000" i="0" dirty="0">
                <a:solidFill>
                  <a:srgbClr val="002060"/>
                </a:solidFill>
                <a:effectLst/>
                <a:latin typeface="+mn-lt"/>
              </a:rPr>
              <a:t>-</a:t>
            </a:r>
            <a:r>
              <a:rPr lang="zh-TW" altLang="en-US" sz="400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en-US" altLang="zh-TW" sz="4000" i="0" dirty="0">
                <a:solidFill>
                  <a:srgbClr val="002060"/>
                </a:solidFill>
                <a:effectLst/>
                <a:latin typeface="+mn-lt"/>
              </a:rPr>
              <a:t>Assignment</a:t>
            </a:r>
            <a:r>
              <a:rPr lang="zh-TW" altLang="en-US" sz="400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en-US" altLang="zh-TW" sz="4000" i="0" dirty="0">
                <a:solidFill>
                  <a:srgbClr val="002060"/>
                </a:solidFill>
                <a:effectLst/>
                <a:latin typeface="+mn-lt"/>
              </a:rPr>
              <a:t>3</a:t>
            </a:r>
            <a:br>
              <a:rPr lang="en" altLang="zh-TW" sz="4000" i="0" dirty="0">
                <a:solidFill>
                  <a:srgbClr val="002060"/>
                </a:solidFill>
                <a:effectLst/>
                <a:latin typeface="+mn-lt"/>
              </a:rPr>
            </a:br>
            <a:endParaRPr kumimoji="1" lang="zh-TW" altLang="en-US" sz="48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E80764-08D2-BA3B-5E79-4854B897F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93260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S4068959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r>
              <a:rPr kumimoji="1" lang="en-US" altLang="zh-TW" dirty="0"/>
              <a:t>Jung-De</a:t>
            </a:r>
            <a:r>
              <a:rPr kumimoji="1" lang="zh-TW" altLang="en-US" dirty="0"/>
              <a:t> </a:t>
            </a:r>
            <a:r>
              <a:rPr kumimoji="1" lang="en-US" altLang="zh-TW" dirty="0"/>
              <a:t>Chiou</a:t>
            </a:r>
            <a:endParaRPr kumimoji="1" lang="zh-TW" altLang="en-US" dirty="0"/>
          </a:p>
        </p:txBody>
      </p:sp>
      <p:pic>
        <p:nvPicPr>
          <p:cNvPr id="18" name="音訊 17">
            <a:extLst>
              <a:ext uri="{FF2B5EF4-FFF2-40B4-BE49-F238E27FC236}">
                <a16:creationId xmlns:a16="http://schemas.microsoft.com/office/drawing/2014/main" id="{E89941E5-770D-F2AF-90BC-11ADDF979E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0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05"/>
    </mc:Choice>
    <mc:Fallback>
      <p:transition spd="slow" advTm="7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999EC-B578-01DC-36FD-2BF3142C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1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600" b="1" dirty="0">
                <a:solidFill>
                  <a:srgbClr val="002060"/>
                </a:solidFill>
              </a:rPr>
              <a:t>Task1:</a:t>
            </a:r>
            <a:r>
              <a:rPr kumimoji="1" lang="zh-TW" altLang="en-US" sz="3600" b="1" dirty="0">
                <a:solidFill>
                  <a:srgbClr val="002060"/>
                </a:solidFill>
              </a:rPr>
              <a:t> </a:t>
            </a:r>
            <a:r>
              <a:rPr kumimoji="1" lang="en" altLang="zh-TW" sz="3600" b="1" dirty="0" err="1">
                <a:solidFill>
                  <a:srgbClr val="002060"/>
                </a:solidFill>
              </a:rPr>
              <a:t>kNN</a:t>
            </a:r>
            <a:r>
              <a:rPr kumimoji="1" lang="en" altLang="zh-TW" sz="3600" b="1" dirty="0">
                <a:solidFill>
                  <a:srgbClr val="002060"/>
                </a:solidFill>
              </a:rPr>
              <a:t>-based Collaborative Filtering </a:t>
            </a:r>
            <a:endParaRPr kumimoji="1"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FB2CEB-F321-B57F-74F5-5E6FEDF94684}"/>
              </a:ext>
            </a:extLst>
          </p:cNvPr>
          <p:cNvSpPr txBox="1"/>
          <p:nvPr/>
        </p:nvSpPr>
        <p:spPr>
          <a:xfrm>
            <a:off x="424841" y="989556"/>
            <a:ext cx="6639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Original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Dataset:</a:t>
            </a:r>
            <a:endParaRPr lang="en" altLang="zh-TW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6040 Users</a:t>
            </a:r>
            <a:r>
              <a:rPr lang="en-US" altLang="zh-TW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TW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3883 Movies</a:t>
            </a:r>
            <a:r>
              <a:rPr lang="en-US" altLang="zh-TW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TW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1000209 Ratings</a:t>
            </a:r>
            <a:endParaRPr kumimoji="1"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C8BD8D-E52E-E9EB-E227-10433EB5A446}"/>
              </a:ext>
            </a:extLst>
          </p:cNvPr>
          <p:cNvSpPr/>
          <p:nvPr/>
        </p:nvSpPr>
        <p:spPr>
          <a:xfrm>
            <a:off x="162838" y="275573"/>
            <a:ext cx="175365" cy="7139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2" name="內容版面配置區 11" descr="一張含有 行, 文字, 繪圖, 圖表 的圖片&#10;&#10;自動產生的描述">
            <a:extLst>
              <a:ext uri="{FF2B5EF4-FFF2-40B4-BE49-F238E27FC236}">
                <a16:creationId xmlns:a16="http://schemas.microsoft.com/office/drawing/2014/main" id="{0D8DE82C-53E6-19A8-7E23-ACE024BEE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96000" y="2505708"/>
            <a:ext cx="5565981" cy="3556798"/>
          </a:xfr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AE5B1D-BF04-7B06-C1B2-11E4A95AE64B}"/>
              </a:ext>
            </a:extLst>
          </p:cNvPr>
          <p:cNvSpPr txBox="1"/>
          <p:nvPr/>
        </p:nvSpPr>
        <p:spPr>
          <a:xfrm>
            <a:off x="6979274" y="6062506"/>
            <a:ext cx="566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▶︎ Run 100 times and plot the average for each K value</a:t>
            </a:r>
            <a:endParaRPr kumimoji="1" lang="zh-TW" altLang="en-US" sz="1400" dirty="0"/>
          </a:p>
        </p:txBody>
      </p:sp>
      <p:pic>
        <p:nvPicPr>
          <p:cNvPr id="17" name="圖片 16" descr="一張含有 螢幕擷取畫面, 黑色, 黑暗, 設計 的圖片&#10;&#10;自動產生的描述">
            <a:extLst>
              <a:ext uri="{FF2B5EF4-FFF2-40B4-BE49-F238E27FC236}">
                <a16:creationId xmlns:a16="http://schemas.microsoft.com/office/drawing/2014/main" id="{9FC0A9A9-A1FA-23E5-9097-0771BE221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788" y="1512776"/>
            <a:ext cx="2782415" cy="496667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005162-09B6-F820-A9A8-5DF48AF75BDF}"/>
              </a:ext>
            </a:extLst>
          </p:cNvPr>
          <p:cNvSpPr txBox="1"/>
          <p:nvPr/>
        </p:nvSpPr>
        <p:spPr>
          <a:xfrm>
            <a:off x="6494317" y="1402392"/>
            <a:ext cx="6639839" cy="79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PCC has better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= 125 has lower RMSE </a:t>
            </a:r>
            <a:endParaRPr kumimoji="1" lang="zh-TW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A35FFA-1E18-32DF-1AD2-6801E0E0BE28}"/>
              </a:ext>
            </a:extLst>
          </p:cNvPr>
          <p:cNvSpPr txBox="1"/>
          <p:nvPr/>
        </p:nvSpPr>
        <p:spPr>
          <a:xfrm>
            <a:off x="1118754" y="6357493"/>
            <a:ext cx="6639839" cy="34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 Detailed calculation can be found in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ipynb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</a:t>
            </a:r>
            <a:endParaRPr kumimoji="1" lang="zh-TW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" name="音訊 41">
            <a:extLst>
              <a:ext uri="{FF2B5EF4-FFF2-40B4-BE49-F238E27FC236}">
                <a16:creationId xmlns:a16="http://schemas.microsoft.com/office/drawing/2014/main" id="{7DD57DCE-58F0-773E-9A8D-DD71CFDBDD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7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155"/>
    </mc:Choice>
    <mc:Fallback>
      <p:transition spd="slow" advTm="6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517" x="1719263" y="1803400"/>
          <p14:tracePt t="5764" x="1693863" y="1803400"/>
          <p14:tracePt t="5772" x="1676400" y="1803400"/>
          <p14:tracePt t="5781" x="1658938" y="1785938"/>
          <p14:tracePt t="5789" x="1625600" y="1770063"/>
          <p14:tracePt t="5805" x="1608138" y="1752600"/>
          <p14:tracePt t="5812" x="1574800" y="1735138"/>
          <p14:tracePt t="5821" x="1557338" y="1719263"/>
          <p14:tracePt t="5829" x="1541463" y="1693863"/>
          <p14:tracePt t="5837" x="1516063" y="1676400"/>
          <p14:tracePt t="5845" x="1498600" y="1658938"/>
          <p14:tracePt t="5854" x="1481138" y="1643063"/>
          <p14:tracePt t="5871" x="1447800" y="1608138"/>
          <p14:tracePt t="5877" x="1430338" y="1592263"/>
          <p14:tracePt t="5887" x="1397000" y="1574800"/>
          <p14:tracePt t="5904" x="1363663" y="1557338"/>
          <p14:tracePt t="5909" x="1346200" y="1541463"/>
          <p14:tracePt t="5920" x="1328738" y="1524000"/>
          <p14:tracePt t="5925" x="1303338" y="1498600"/>
          <p14:tracePt t="5937" x="1287463" y="1498600"/>
          <p14:tracePt t="5941" x="1287463" y="1481138"/>
          <p14:tracePt t="5954" x="1270000" y="1481138"/>
          <p14:tracePt t="5957" x="1252538" y="1465263"/>
          <p14:tracePt t="5987" x="1219200" y="1447800"/>
          <p14:tracePt t="6005" x="1201738" y="1447800"/>
          <p14:tracePt t="6006" x="1185863" y="1447800"/>
          <p14:tracePt t="6022" x="1168400" y="1430338"/>
          <p14:tracePt t="6029" x="1150938" y="1430338"/>
          <p14:tracePt t="6037" x="1135063" y="1430338"/>
          <p14:tracePt t="6061" x="1109663" y="1430338"/>
          <p14:tracePt t="6093" x="1092200" y="1430338"/>
          <p14:tracePt t="6133" x="1074738" y="1430338"/>
          <p14:tracePt t="6165" x="1058863" y="1430338"/>
          <p14:tracePt t="6189" x="1058863" y="1447800"/>
          <p14:tracePt t="6197" x="1041400" y="1447800"/>
          <p14:tracePt t="6213" x="1023938" y="1465263"/>
          <p14:tracePt t="6229" x="1008063" y="1465263"/>
          <p14:tracePt t="6237" x="1008063" y="1481138"/>
          <p14:tracePt t="6245" x="990600" y="1498600"/>
          <p14:tracePt t="6254" x="973138" y="1498600"/>
          <p14:tracePt t="6261" x="957263" y="1498600"/>
          <p14:tracePt t="6271" x="957263" y="1524000"/>
          <p14:tracePt t="6288" x="922338" y="1541463"/>
          <p14:tracePt t="6309" x="896938" y="1541463"/>
          <p14:tracePt t="6766" x="922338" y="1541463"/>
          <p14:tracePt t="6790" x="922338" y="1557338"/>
          <p14:tracePt t="6798" x="939800" y="1557338"/>
          <p14:tracePt t="6830" x="957263" y="1557338"/>
          <p14:tracePt t="6862" x="973138" y="1557338"/>
          <p14:tracePt t="6886" x="990600" y="1557338"/>
          <p14:tracePt t="6910" x="1008063" y="1557338"/>
          <p14:tracePt t="6926" x="1023938" y="1557338"/>
          <p14:tracePt t="6942" x="1041400" y="1557338"/>
          <p14:tracePt t="6958" x="1058863" y="1557338"/>
          <p14:tracePt t="6982" x="1074738" y="1557338"/>
          <p14:tracePt t="7007" x="1092200" y="1557338"/>
          <p14:tracePt t="7022" x="1109663" y="1557338"/>
          <p14:tracePt t="7038" x="1135063" y="1557338"/>
          <p14:tracePt t="7054" x="1150938" y="1557338"/>
          <p14:tracePt t="7070" x="1168400" y="1557338"/>
          <p14:tracePt t="7078" x="1185863" y="1557338"/>
          <p14:tracePt t="7095" x="1201738" y="1557338"/>
          <p14:tracePt t="7105" x="1201738" y="1574800"/>
          <p14:tracePt t="7121" x="1236663" y="1574800"/>
          <p14:tracePt t="7137" x="1252538" y="1574800"/>
          <p14:tracePt t="7143" x="1270000" y="1574800"/>
          <p14:tracePt t="7154" x="1287463" y="1574800"/>
          <p14:tracePt t="7167" x="1303338" y="1574800"/>
          <p14:tracePt t="7175" x="1328738" y="1574800"/>
          <p14:tracePt t="7187" x="1346200" y="1574800"/>
          <p14:tracePt t="7191" x="1363663" y="1574800"/>
          <p14:tracePt t="7207" x="1379538" y="1574800"/>
          <p14:tracePt t="7220" x="1397000" y="1574800"/>
          <p14:tracePt t="7237" x="1414463" y="1574800"/>
          <p14:tracePt t="7240" x="1430338" y="1574800"/>
          <p14:tracePt t="7254" x="1447800" y="1574800"/>
          <p14:tracePt t="7255" x="1465263" y="1574800"/>
          <p14:tracePt t="7271" x="1481138" y="1574800"/>
          <p14:tracePt t="7272" x="1498600" y="1574800"/>
          <p14:tracePt t="7286" x="1516063" y="1574800"/>
          <p14:tracePt t="7295" x="1541463" y="1574800"/>
          <p14:tracePt t="7304" x="1557338" y="1574800"/>
          <p14:tracePt t="7320" x="1574800" y="1574800"/>
          <p14:tracePt t="7327" x="1592263" y="1574800"/>
          <p14:tracePt t="7337" x="1608138" y="1574800"/>
          <p14:tracePt t="7351" x="1643063" y="1574800"/>
          <p14:tracePt t="7363" x="1658938" y="1574800"/>
          <p14:tracePt t="7375" x="1676400" y="1574800"/>
          <p14:tracePt t="7387" x="1693863" y="1574800"/>
          <p14:tracePt t="7391" x="1709738" y="1574800"/>
          <p14:tracePt t="7405" x="1735138" y="1574800"/>
          <p14:tracePt t="7420" x="1752600" y="1574800"/>
          <p14:tracePt t="7424" x="1770063" y="1574800"/>
          <p14:tracePt t="7437" x="1785938" y="1574800"/>
          <p14:tracePt t="7455" x="1820863" y="1574800"/>
          <p14:tracePt t="7463" x="1836738" y="1574800"/>
          <p14:tracePt t="7479" x="1854200" y="1574800"/>
          <p14:tracePt t="7487" x="1871663" y="1574800"/>
          <p14:tracePt t="7495" x="1887538" y="1574800"/>
          <p14:tracePt t="7504" x="1922463" y="1574800"/>
          <p14:tracePt t="7520" x="1963738" y="1574800"/>
          <p14:tracePt t="7527" x="1981200" y="1574800"/>
          <p14:tracePt t="7537" x="2014538" y="1574800"/>
          <p14:tracePt t="7554" x="2065338" y="1574800"/>
          <p14:tracePt t="7559" x="2100263" y="1574800"/>
          <p14:tracePt t="7571" x="2159000" y="1574800"/>
          <p14:tracePt t="7587" x="2227263" y="1574800"/>
          <p14:tracePt t="7591" x="2260600" y="1574800"/>
          <p14:tracePt t="7604" x="2311400" y="1574800"/>
          <p14:tracePt t="7620" x="2387600" y="1574800"/>
          <p14:tracePt t="7624" x="2420938" y="1574800"/>
          <p14:tracePt t="7637" x="2471738" y="1574800"/>
          <p14:tracePt t="7653" x="2506663" y="1557338"/>
          <p14:tracePt t="7654" x="2547938" y="1557338"/>
          <p14:tracePt t="7655" x="2582863" y="1557338"/>
          <p14:tracePt t="7663" x="2616200" y="1557338"/>
          <p14:tracePt t="7672" x="2649538" y="1557338"/>
          <p14:tracePt t="7687" x="2684463" y="1557338"/>
          <p14:tracePt t="7688" x="2717800" y="1557338"/>
          <p14:tracePt t="7695" x="2760663" y="1557338"/>
          <p14:tracePt t="7704" x="2776538" y="1557338"/>
          <p14:tracePt t="7721" x="2827338" y="1557338"/>
          <p14:tracePt t="7727" x="2844800" y="1557338"/>
          <p14:tracePt t="7737" x="2878138" y="1541463"/>
          <p14:tracePt t="7754" x="2954338" y="1541463"/>
          <p14:tracePt t="7760" x="2989263" y="1541463"/>
          <p14:tracePt t="7770" x="3022600" y="1524000"/>
          <p14:tracePt t="7787" x="3090863" y="1524000"/>
          <p14:tracePt t="7792" x="3124200" y="1524000"/>
          <p14:tracePt t="7804" x="3167063" y="1524000"/>
          <p14:tracePt t="7821" x="3200400" y="1524000"/>
          <p14:tracePt t="7825" x="3217863" y="1524000"/>
          <p14:tracePt t="7837" x="3251200" y="1524000"/>
          <p14:tracePt t="7854" x="3284538" y="1524000"/>
          <p14:tracePt t="7857" x="3302000" y="1524000"/>
          <p14:tracePt t="7871" x="3319463" y="1524000"/>
          <p14:tracePt t="7872" x="3335338" y="1524000"/>
          <p14:tracePt t="7887" x="3360738" y="1524000"/>
          <p14:tracePt t="7889" x="3395663" y="1524000"/>
          <p14:tracePt t="7904" x="3411538" y="1524000"/>
          <p14:tracePt t="7912" x="3429000" y="1524000"/>
          <p14:tracePt t="7921" x="3446463" y="1524000"/>
          <p14:tracePt t="7937" x="3462338" y="1524000"/>
          <p14:tracePt t="7944" x="3479800" y="1524000"/>
          <p14:tracePt t="7954" x="3497263" y="1524000"/>
          <p14:tracePt t="7970" x="3513138" y="1524000"/>
          <p14:tracePt t="7976" x="3530600" y="1524000"/>
          <p14:tracePt t="7987" x="3548063" y="1524000"/>
          <p14:tracePt t="7992" x="3573463" y="1524000"/>
          <p14:tracePt t="8004" x="3589338" y="1524000"/>
          <p14:tracePt t="8020" x="3624263" y="1524000"/>
          <p14:tracePt t="8024" x="3640138" y="1524000"/>
          <p14:tracePt t="8037" x="3657600" y="1524000"/>
          <p14:tracePt t="8054" x="3675063" y="1498600"/>
          <p14:tracePt t="8058" x="3690938" y="1498600"/>
          <p14:tracePt t="8073" x="3708400" y="1498600"/>
          <p14:tracePt t="8088" x="3725863" y="1498600"/>
          <p14:tracePt t="8104" x="3741738" y="1498600"/>
          <p14:tracePt t="8120" x="3767138" y="1498600"/>
          <p14:tracePt t="8128" x="3784600" y="1498600"/>
          <p14:tracePt t="8144" x="3802063" y="1498600"/>
          <p14:tracePt t="8154" x="3817938" y="1498600"/>
          <p14:tracePt t="8184" x="3835400" y="1498600"/>
          <p14:tracePt t="8364" x="3817938" y="1498600"/>
          <p14:tracePt t="8371" x="3784600" y="1498600"/>
          <p14:tracePt t="8376" x="3767138" y="1498600"/>
          <p14:tracePt t="8387" x="3725863" y="1498600"/>
          <p14:tracePt t="8392" x="3675063" y="1498600"/>
          <p14:tracePt t="8404" x="3624263" y="1498600"/>
          <p14:tracePt t="8421" x="3513138" y="1498600"/>
          <p14:tracePt t="8425" x="3462338" y="1498600"/>
          <p14:tracePt t="8437" x="3395663" y="1524000"/>
          <p14:tracePt t="8454" x="3268663" y="1557338"/>
          <p14:tracePt t="8458" x="3200400" y="1557338"/>
          <p14:tracePt t="8471" x="3106738" y="1574800"/>
          <p14:tracePt t="8474" x="3022600" y="1574800"/>
          <p14:tracePt t="8487" x="2954338" y="1592263"/>
          <p14:tracePt t="8489" x="2862263" y="1592263"/>
          <p14:tracePt t="8504" x="2811463" y="1608138"/>
          <p14:tracePt t="8505" x="2735263" y="1608138"/>
          <p14:tracePt t="8512" x="2667000" y="1608138"/>
          <p14:tracePt t="8521" x="2598738" y="1608138"/>
          <p14:tracePt t="8537" x="2471738" y="1608138"/>
          <p14:tracePt t="8545" x="2405063" y="1608138"/>
          <p14:tracePt t="8554" x="2328863" y="1608138"/>
          <p14:tracePt t="8570" x="2209800" y="1625600"/>
          <p14:tracePt t="8576" x="2116138" y="1625600"/>
          <p14:tracePt t="8587" x="2065338" y="1625600"/>
          <p14:tracePt t="8604" x="1981200" y="1625600"/>
          <p14:tracePt t="8608" x="1887538" y="1625600"/>
          <p14:tracePt t="8620" x="1836738" y="1625600"/>
          <p14:tracePt t="8637" x="1770063" y="1625600"/>
          <p14:tracePt t="8641" x="1676400" y="1625600"/>
          <p14:tracePt t="8654" x="1643063" y="1625600"/>
          <p14:tracePt t="8670" x="1557338" y="1625600"/>
          <p14:tracePt t="8674" x="1498600" y="1625600"/>
          <p14:tracePt t="8687" x="1481138" y="1625600"/>
          <p14:tracePt t="8704" x="1430338" y="1625600"/>
          <p14:tracePt t="8705" x="1363663" y="1625600"/>
          <p14:tracePt t="8713" x="1287463" y="1625600"/>
          <p14:tracePt t="8721" x="1252538" y="1625600"/>
          <p14:tracePt t="8738" x="1185863" y="1625600"/>
          <p14:tracePt t="8745" x="1135063" y="1625600"/>
          <p14:tracePt t="8754" x="1092200" y="1625600"/>
          <p14:tracePt t="8771" x="1008063" y="1625600"/>
          <p14:tracePt t="8777" x="973138" y="1608138"/>
          <p14:tracePt t="8787" x="939800" y="1608138"/>
          <p14:tracePt t="8793" x="922338" y="1608138"/>
          <p14:tracePt t="8804" x="881063" y="1608138"/>
          <p14:tracePt t="8820" x="812800" y="1608138"/>
          <p14:tracePt t="8825" x="795338" y="1608138"/>
          <p14:tracePt t="8837" x="762000" y="1608138"/>
          <p14:tracePt t="8854" x="728663" y="1592263"/>
          <p14:tracePt t="8858" x="703263" y="1592263"/>
          <p14:tracePt t="8871" x="685800" y="1592263"/>
          <p14:tracePt t="8887" x="668338" y="1574800"/>
          <p14:tracePt t="8890" x="652463" y="1574800"/>
          <p14:tracePt t="8985" x="685800" y="1574800"/>
          <p14:tracePt t="8993" x="728663" y="1574800"/>
          <p14:tracePt t="9003" x="779463" y="1574800"/>
          <p14:tracePt t="9009" x="830263" y="1574800"/>
          <p14:tracePt t="9036" x="1092200" y="1608138"/>
          <p14:tracePt t="9041" x="1185863" y="1625600"/>
          <p14:tracePt t="9054" x="1270000" y="1625600"/>
          <p14:tracePt t="9070" x="1430338" y="1643063"/>
          <p14:tracePt t="9074" x="1498600" y="1658938"/>
          <p14:tracePt t="9087" x="1574800" y="1658938"/>
          <p14:tracePt t="9090" x="1658938" y="1658938"/>
          <p14:tracePt t="9104" x="1752600" y="1658938"/>
          <p14:tracePt t="9107" x="1836738" y="1658938"/>
          <p14:tracePt t="9120" x="1947863" y="1658938"/>
          <p14:tracePt t="9122" x="2049463" y="1658938"/>
          <p14:tracePt t="9137" x="2227263" y="1658938"/>
          <p14:tracePt t="9145" x="2311400" y="1658938"/>
          <p14:tracePt t="9154" x="2405063" y="1658938"/>
          <p14:tracePt t="9170" x="2547938" y="1658938"/>
          <p14:tracePt t="9177" x="2598738" y="1676400"/>
          <p14:tracePt t="9187" x="2633663" y="1676400"/>
          <p14:tracePt t="9204" x="2735263" y="1676400"/>
          <p14:tracePt t="9209" x="2794000" y="1676400"/>
          <p14:tracePt t="9220" x="2827338" y="1676400"/>
          <p14:tracePt t="9237" x="2895600" y="1693863"/>
          <p14:tracePt t="9241" x="2928938" y="1693863"/>
          <p14:tracePt t="9254" x="2989263" y="1693863"/>
          <p14:tracePt t="9270" x="3073400" y="1693863"/>
          <p14:tracePt t="9274" x="3106738" y="1693863"/>
          <p14:tracePt t="9288" x="3167063" y="1693863"/>
          <p14:tracePt t="9291" x="3217863" y="1676400"/>
          <p14:tracePt t="9304" x="3251200" y="1658938"/>
          <p14:tracePt t="9306" x="3284538" y="1658938"/>
          <p14:tracePt t="9320" x="3335338" y="1643063"/>
          <p14:tracePt t="9322" x="3378200" y="1643063"/>
          <p14:tracePt t="9330" x="3411538" y="1625600"/>
          <p14:tracePt t="9338" x="3429000" y="1625600"/>
          <p14:tracePt t="9354" x="3462338" y="1608138"/>
          <p14:tracePt t="9363" x="3479800" y="1608138"/>
          <p14:tracePt t="9372" x="3497263" y="1608138"/>
          <p14:tracePt t="9387" x="3513138" y="1608138"/>
          <p14:tracePt t="9417" x="3530600" y="1608138"/>
          <p14:tracePt t="10350" x="0" y="0"/>
        </p14:tracePtLst>
        <p14:tracePtLst>
          <p14:tracePt t="15350" x="3530600" y="1608138"/>
          <p14:tracePt t="15465" x="3513138" y="1608138"/>
          <p14:tracePt t="15473" x="3513138" y="1625600"/>
          <p14:tracePt t="15481" x="3497263" y="1643063"/>
          <p14:tracePt t="15505" x="3497263" y="1658938"/>
          <p14:tracePt t="15506" x="3479800" y="1658938"/>
          <p14:tracePt t="15521" x="3479800" y="1676400"/>
          <p14:tracePt t="15537" x="3479800" y="1693863"/>
          <p14:tracePt t="15545" x="3462338" y="1693863"/>
          <p14:tracePt t="15561" x="3462338" y="1719263"/>
          <p14:tracePt t="15570" x="3446463" y="1735138"/>
          <p14:tracePt t="15587" x="3429000" y="1752600"/>
          <p14:tracePt t="15603" x="3411538" y="1770063"/>
          <p14:tracePt t="15609" x="3395663" y="1785938"/>
          <p14:tracePt t="15621" x="3378200" y="1803400"/>
          <p14:tracePt t="15625" x="3360738" y="1820863"/>
          <p14:tracePt t="15637" x="3335338" y="1854200"/>
          <p14:tracePt t="15653" x="3284538" y="1887538"/>
          <p14:tracePt t="15657" x="3268663" y="1930400"/>
          <p14:tracePt t="15670" x="3233738" y="1963738"/>
          <p14:tracePt t="15687" x="3200400" y="1998663"/>
          <p14:tracePt t="15691" x="3167063" y="2032000"/>
          <p14:tracePt t="15704" x="3141663" y="2065338"/>
          <p14:tracePt t="15720" x="3106738" y="2082800"/>
          <p14:tracePt t="15721" x="3090863" y="2100263"/>
          <p14:tracePt t="15723" x="3073400" y="2125663"/>
          <p14:tracePt t="15730" x="3055938" y="2141538"/>
          <p14:tracePt t="15754" x="3040063" y="2159000"/>
          <p14:tracePt t="15786" x="3022600" y="2176463"/>
          <p14:tracePt t="15803" x="3005138" y="2176463"/>
          <p14:tracePt t="15809" x="3005138" y="2192338"/>
          <p14:tracePt t="15820" x="2989263" y="2209800"/>
          <p14:tracePt t="15826" x="2971800" y="2209800"/>
          <p14:tracePt t="15837" x="2971800" y="2227263"/>
          <p14:tracePt t="15854" x="2954338" y="2243138"/>
          <p14:tracePt t="15858" x="2928938" y="2243138"/>
          <p14:tracePt t="15870" x="2928938" y="2260600"/>
          <p14:tracePt t="15890" x="2913063" y="2260600"/>
          <p14:tracePt t="15904" x="2913063" y="2278063"/>
          <p14:tracePt t="15994" x="2895600" y="2278063"/>
          <p14:tracePt t="16010" x="2878138" y="2278063"/>
          <p14:tracePt t="16020" x="2844800" y="2278063"/>
          <p14:tracePt t="16026" x="2827338" y="2293938"/>
          <p14:tracePt t="16037" x="2811463" y="2293938"/>
          <p14:tracePt t="16042" x="2760663" y="2311400"/>
          <p14:tracePt t="16054" x="2717800" y="2311400"/>
          <p14:tracePt t="16070" x="2616200" y="2311400"/>
          <p14:tracePt t="16074" x="2565400" y="2336800"/>
          <p14:tracePt t="16087" x="2506663" y="2336800"/>
          <p14:tracePt t="16103" x="2387600" y="2354263"/>
          <p14:tracePt t="16107" x="2370138" y="2354263"/>
          <p14:tracePt t="16121" x="2311400" y="2370138"/>
          <p14:tracePt t="16136" x="2260600" y="2370138"/>
          <p14:tracePt t="16138" x="2192338" y="2370138"/>
          <p14:tracePt t="16139" x="2141538" y="2370138"/>
          <p14:tracePt t="16146" x="2082800" y="2370138"/>
          <p14:tracePt t="16154" x="2032000" y="2370138"/>
          <p14:tracePt t="16170" x="1947863" y="2354263"/>
          <p14:tracePt t="16178" x="1887538" y="2311400"/>
          <p14:tracePt t="16187" x="1836738" y="2311400"/>
          <p14:tracePt t="16204" x="1735138" y="2278063"/>
          <p14:tracePt t="16210" x="1676400" y="2260600"/>
          <p14:tracePt t="16220" x="1625600" y="2243138"/>
          <p14:tracePt t="16238" x="1541463" y="2227263"/>
          <p14:tracePt t="16242" x="1481138" y="2209800"/>
          <p14:tracePt t="16254" x="1447800" y="2192338"/>
          <p14:tracePt t="16270" x="1379538" y="2159000"/>
          <p14:tracePt t="16274" x="1363663" y="2159000"/>
          <p14:tracePt t="16287" x="1346200" y="2141538"/>
          <p14:tracePt t="16304" x="1328738" y="2141538"/>
          <p14:tracePt t="16308" x="1303338" y="2125663"/>
          <p14:tracePt t="16339" x="1303338" y="2100263"/>
          <p14:tracePt t="16347" x="1303338" y="2082800"/>
          <p14:tracePt t="16354" x="1328738" y="2082800"/>
          <p14:tracePt t="16373" x="1363663" y="2065338"/>
          <p14:tracePt t="16379" x="1414463" y="2049463"/>
          <p14:tracePt t="16388" x="1447800" y="2032000"/>
          <p14:tracePt t="16404" x="1541463" y="1998663"/>
          <p14:tracePt t="16411" x="1557338" y="1998663"/>
          <p14:tracePt t="16421" x="1592263" y="1981200"/>
          <p14:tracePt t="16437" x="1658938" y="1963738"/>
          <p14:tracePt t="16443" x="1693863" y="1947863"/>
          <p14:tracePt t="16453" x="1709738" y="1947863"/>
          <p14:tracePt t="16470" x="1803400" y="1930400"/>
          <p14:tracePt t="16475" x="1836738" y="1930400"/>
          <p14:tracePt t="16487" x="1871663" y="1930400"/>
          <p14:tracePt t="16504" x="1998663" y="1905000"/>
          <p14:tracePt t="16508" x="2049463" y="1905000"/>
          <p14:tracePt t="16520" x="2100263" y="1887538"/>
          <p14:tracePt t="16537" x="2192338" y="1871663"/>
          <p14:tracePt t="16540" x="2278063" y="1854200"/>
          <p14:tracePt t="16554" x="2328863" y="1854200"/>
          <p14:tracePt t="16555" x="2387600" y="1854200"/>
          <p14:tracePt t="16571" x="2455863" y="1854200"/>
          <p14:tracePt t="16572" x="2522538" y="1854200"/>
          <p14:tracePt t="16579" x="2582863" y="1836738"/>
          <p14:tracePt t="16587" x="2616200" y="1836738"/>
          <p14:tracePt t="16604" x="2717800" y="1836738"/>
          <p14:tracePt t="16611" x="2760663" y="1836738"/>
          <p14:tracePt t="16620" x="2811463" y="1836738"/>
          <p14:tracePt t="16637" x="2913063" y="1836738"/>
          <p14:tracePt t="16643" x="2971800" y="1836738"/>
          <p14:tracePt t="16654" x="3022600" y="1836738"/>
          <p14:tracePt t="16671" x="3106738" y="1836738"/>
          <p14:tracePt t="16675" x="3167063" y="1836738"/>
          <p14:tracePt t="16687" x="3200400" y="1836738"/>
          <p14:tracePt t="16704" x="3268663" y="1836738"/>
          <p14:tracePt t="16708" x="3284538" y="1836738"/>
          <p14:tracePt t="16720" x="3319463" y="1854200"/>
          <p14:tracePt t="16738" x="3335338" y="1854200"/>
          <p14:tracePt t="16741" x="3360738" y="1854200"/>
          <p14:tracePt t="16754" x="3378200" y="1871663"/>
          <p14:tracePt t="16770" x="3395663" y="1871663"/>
          <p14:tracePt t="16771" x="3429000" y="1887538"/>
          <p14:tracePt t="16779" x="3446463" y="1887538"/>
          <p14:tracePt t="16787" x="3446463" y="1905000"/>
          <p14:tracePt t="16804" x="3479800" y="1930400"/>
          <p14:tracePt t="16820" x="3497263" y="1947863"/>
          <p14:tracePt t="16827" x="3513138" y="1963738"/>
          <p14:tracePt t="16837" x="3513138" y="1981200"/>
          <p14:tracePt t="16853" x="3513138" y="1998663"/>
          <p14:tracePt t="16870" x="3530600" y="2032000"/>
          <p14:tracePt t="16875" x="3530600" y="2049463"/>
          <p14:tracePt t="16887" x="3530600" y="2065338"/>
          <p14:tracePt t="16899" x="3530600" y="2082800"/>
          <p14:tracePt t="16907" x="3530600" y="2100263"/>
          <p14:tracePt t="16923" x="3513138" y="2125663"/>
          <p14:tracePt t="16939" x="3497263" y="2141538"/>
          <p14:tracePt t="16947" x="3497263" y="2159000"/>
          <p14:tracePt t="16955" x="3479800" y="2159000"/>
          <p14:tracePt t="16963" x="3462338" y="2176463"/>
          <p14:tracePt t="16971" x="3446463" y="2192338"/>
          <p14:tracePt t="16979" x="3429000" y="2192338"/>
          <p14:tracePt t="16987" x="3395663" y="2227263"/>
          <p14:tracePt t="17004" x="3360738" y="2243138"/>
          <p14:tracePt t="17012" x="3319463" y="2260600"/>
          <p14:tracePt t="17021" x="3302000" y="2278063"/>
          <p14:tracePt t="17037" x="3268663" y="2293938"/>
          <p14:tracePt t="17038" x="3251200" y="2293938"/>
          <p14:tracePt t="17044" x="3233738" y="2311400"/>
          <p14:tracePt t="17053" x="3200400" y="2336800"/>
          <p14:tracePt t="17071" x="3141663" y="2336800"/>
          <p14:tracePt t="17075" x="3124200" y="2354263"/>
          <p14:tracePt t="17087" x="3090863" y="2354263"/>
          <p14:tracePt t="17102" x="3040063" y="2370138"/>
          <p14:tracePt t="17109" x="3005138" y="2370138"/>
          <p14:tracePt t="17121" x="2971800" y="2370138"/>
          <p14:tracePt t="17124" x="2954338" y="2370138"/>
          <p14:tracePt t="17137" x="2913063" y="2370138"/>
          <p14:tracePt t="17154" x="2844800" y="2370138"/>
          <p14:tracePt t="17157" x="2811463" y="2370138"/>
          <p14:tracePt t="17171" x="2776538" y="2370138"/>
          <p14:tracePt t="17172" x="2735263" y="2370138"/>
          <p14:tracePt t="17187" x="2667000" y="2370138"/>
          <p14:tracePt t="17188" x="2649538" y="2370138"/>
          <p14:tracePt t="17196" x="2616200" y="2370138"/>
          <p14:tracePt t="17204" x="2582863" y="2370138"/>
          <p14:tracePt t="17220" x="2522538" y="2370138"/>
          <p14:tracePt t="17228" x="2489200" y="2354263"/>
          <p14:tracePt t="17237" x="2455863" y="2354263"/>
          <p14:tracePt t="17254" x="2405063" y="2336800"/>
          <p14:tracePt t="17260" x="2354263" y="2336800"/>
          <p14:tracePt t="17270" x="2311400" y="2311400"/>
          <p14:tracePt t="17287" x="2227263" y="2311400"/>
          <p14:tracePt t="17292" x="2176463" y="2293938"/>
          <p14:tracePt t="17304" x="2141538" y="2293938"/>
          <p14:tracePt t="17308" x="2100263" y="2278063"/>
          <p14:tracePt t="17320" x="2065338" y="2278063"/>
          <p14:tracePt t="17337" x="1963738" y="2260600"/>
          <p14:tracePt t="17341" x="1922463" y="2243138"/>
          <p14:tracePt t="17356" x="1887538" y="2243138"/>
          <p14:tracePt t="17357" x="1836738" y="2243138"/>
          <p14:tracePt t="17374" x="1770063" y="2209800"/>
          <p14:tracePt t="17380" x="1735138" y="2209800"/>
          <p14:tracePt t="17388" x="1676400" y="2192338"/>
          <p14:tracePt t="17404" x="1643063" y="2192338"/>
          <p14:tracePt t="17406" x="1608138" y="2176463"/>
          <p14:tracePt t="17412" x="1574800" y="2176463"/>
          <p14:tracePt t="17420" x="1541463" y="2159000"/>
          <p14:tracePt t="17428" x="1516063" y="2141538"/>
          <p14:tracePt t="17437" x="1498600" y="2141538"/>
          <p14:tracePt t="17444" x="1465263" y="2125663"/>
          <p14:tracePt t="17453" x="1465263" y="2100263"/>
          <p14:tracePt t="17460" x="1447800" y="2100263"/>
          <p14:tracePt t="17470" x="1447800" y="2082800"/>
          <p14:tracePt t="17476" x="1430338" y="2082800"/>
          <p14:tracePt t="17487" x="1430338" y="2065338"/>
          <p14:tracePt t="17524" x="1430338" y="2049463"/>
          <p14:tracePt t="17572" x="1447800" y="2032000"/>
          <p14:tracePt t="17580" x="1465263" y="2014538"/>
          <p14:tracePt t="17588" x="1481138" y="1998663"/>
          <p14:tracePt t="17596" x="1516063" y="1981200"/>
          <p14:tracePt t="17604" x="1541463" y="1963738"/>
          <p14:tracePt t="17612" x="1574800" y="1947863"/>
          <p14:tracePt t="17620" x="1643063" y="1905000"/>
          <p14:tracePt t="17628" x="1676400" y="1887538"/>
          <p14:tracePt t="17637" x="1735138" y="1871663"/>
          <p14:tracePt t="17654" x="1836738" y="1836738"/>
          <p14:tracePt t="17660" x="1871663" y="1820863"/>
          <p14:tracePt t="17670" x="1922463" y="1820863"/>
          <p14:tracePt t="17687" x="2014538" y="1803400"/>
          <p14:tracePt t="17692" x="2065338" y="1785938"/>
          <p14:tracePt t="17704" x="2100263" y="1785938"/>
          <p14:tracePt t="17720" x="2192338" y="1785938"/>
          <p14:tracePt t="17724" x="2260600" y="1785938"/>
          <p14:tracePt t="17737" x="2311400" y="1785938"/>
          <p14:tracePt t="17740" x="2370138" y="1785938"/>
          <p14:tracePt t="17753" x="2438400" y="1785938"/>
          <p14:tracePt t="17756" x="2522538" y="1785938"/>
          <p14:tracePt t="17770" x="2616200" y="1785938"/>
          <p14:tracePt t="17774" x="2700338" y="1785938"/>
          <p14:tracePt t="17787" x="2794000" y="1785938"/>
          <p14:tracePt t="17803" x="2878138" y="1803400"/>
          <p14:tracePt t="17804" x="2954338" y="1803400"/>
          <p14:tracePt t="17806" x="3022600" y="1803400"/>
          <p14:tracePt t="17812" x="3090863" y="1803400"/>
          <p14:tracePt t="17821" x="3167063" y="1803400"/>
          <p14:tracePt t="17838" x="3302000" y="1803400"/>
          <p14:tracePt t="17844" x="3378200" y="1820863"/>
          <p14:tracePt t="17854" x="3462338" y="1820863"/>
          <p14:tracePt t="17871" x="3606800" y="1820863"/>
          <p14:tracePt t="17877" x="3675063" y="1836738"/>
          <p14:tracePt t="17887" x="3741738" y="1854200"/>
          <p14:tracePt t="17904" x="3852863" y="1905000"/>
          <p14:tracePt t="17909" x="3868738" y="1930400"/>
          <p14:tracePt t="17920" x="3919538" y="1947863"/>
          <p14:tracePt t="17937" x="3995738" y="1998663"/>
          <p14:tracePt t="17941" x="4013200" y="2014538"/>
          <p14:tracePt t="17954" x="4030663" y="2032000"/>
          <p14:tracePt t="17970" x="4046538" y="2065338"/>
          <p14:tracePt t="17974" x="4064000" y="2065338"/>
          <p14:tracePt t="17988" x="4064000" y="2082800"/>
          <p14:tracePt t="17989" x="4064000" y="2125663"/>
          <p14:tracePt t="18004" x="4064000" y="2159000"/>
          <p14:tracePt t="18005" x="4064000" y="2192338"/>
          <p14:tracePt t="18013" x="4064000" y="2209800"/>
          <p14:tracePt t="18021" x="4064000" y="2243138"/>
          <p14:tracePt t="18038" x="4064000" y="2293938"/>
          <p14:tracePt t="18045" x="4046538" y="2311400"/>
          <p14:tracePt t="18054" x="4046538" y="2336800"/>
          <p14:tracePt t="18070" x="4030663" y="2354263"/>
          <p14:tracePt t="18086" x="4013200" y="2370138"/>
          <p14:tracePt t="18109" x="3995738" y="2370138"/>
          <p14:tracePt t="18125" x="3979863" y="2370138"/>
          <p14:tracePt t="18762" x="0" y="0"/>
        </p14:tracePtLst>
        <p14:tracePtLst>
          <p14:tracePt t="23179" x="2405063" y="3970338"/>
          <p14:tracePt t="23675" x="2438400" y="4013200"/>
          <p14:tracePt t="23783" x="2471738" y="4046538"/>
          <p14:tracePt t="23933" x="0" y="0"/>
        </p14:tracePtLst>
        <p14:tracePtLst>
          <p14:tracePt t="24415" x="2471738" y="4046538"/>
          <p14:tracePt t="24680" x="2489200" y="4046538"/>
          <p14:tracePt t="24765" x="2649538" y="4081463"/>
          <p14:tracePt t="24806" x="2862263" y="4114800"/>
          <p14:tracePt t="24842" x="3005138" y="4140200"/>
          <p14:tracePt t="24877" x="3090863" y="4173538"/>
          <p14:tracePt t="24959" x="3106738" y="4191000"/>
          <p14:tracePt t="24997" x="3090863" y="4208463"/>
          <p14:tracePt t="25066" x="2895600" y="4275138"/>
          <p14:tracePt t="25104" x="2616200" y="4325938"/>
          <p14:tracePt t="25139" x="2489200" y="4325938"/>
          <p14:tracePt t="25207" x="2420938" y="4310063"/>
          <p14:tracePt t="25245" x="2387600" y="4310063"/>
          <p14:tracePt t="25350" x="2354263" y="4292600"/>
          <p14:tracePt t="25386" x="2293938" y="4292600"/>
          <p14:tracePt t="25454" x="2260600" y="4292600"/>
          <p14:tracePt t="25491" x="2176463" y="4292600"/>
          <p14:tracePt t="25561" x="2141538" y="4292600"/>
          <p14:tracePt t="25597" x="2116138" y="4292600"/>
          <p14:tracePt t="25634" x="2100263" y="4292600"/>
          <p14:tracePt t="25704" x="2065338" y="4292600"/>
          <p14:tracePt t="25744" x="1963738" y="4292600"/>
          <p14:tracePt t="25813" x="1871663" y="4310063"/>
          <p14:tracePt t="25850" x="1770063" y="4310063"/>
          <p14:tracePt t="25956" x="1752600" y="4310063"/>
          <p14:tracePt t="26050" x="1770063" y="4310063"/>
          <p14:tracePt t="26133" x="1803400" y="4310063"/>
          <p14:tracePt t="26203" x="1887538" y="4310063"/>
          <p14:tracePt t="26243" x="2032000" y="4310063"/>
          <p14:tracePt t="26312" x="2065338" y="4310063"/>
          <p14:tracePt t="26350" x="2141538" y="4310063"/>
          <p14:tracePt t="26386" x="2192338" y="4310063"/>
          <p14:tracePt t="26455" x="2293938" y="4292600"/>
          <p14:tracePt t="26494" x="2455863" y="4275138"/>
          <p14:tracePt t="26562" x="2522538" y="4275138"/>
          <p14:tracePt t="26599" x="2633663" y="4259263"/>
          <p14:tracePt t="26638" x="2667000" y="4259263"/>
          <p14:tracePt t="26707" x="2717800" y="4259263"/>
          <p14:tracePt t="26742" x="2794000" y="4259263"/>
          <p14:tracePt t="26811" x="2811463" y="4259263"/>
          <p14:tracePt t="26849" x="2862263" y="4259263"/>
          <p14:tracePt t="26887" x="2895600" y="4259263"/>
          <p14:tracePt t="26935" x="2928938" y="4275138"/>
          <p14:tracePt t="26971" x="2954338" y="4292600"/>
          <p14:tracePt t="27008" x="2971800" y="4292600"/>
          <p14:tracePt t="27080" x="2989263" y="4292600"/>
          <p14:tracePt t="27192" x="3005138" y="4310063"/>
          <p14:tracePt t="27231" x="3040063" y="4310063"/>
          <p14:tracePt t="27267" x="3055938" y="4310063"/>
          <p14:tracePt t="27339" x="3073400" y="4310063"/>
          <p14:tracePt t="27377" x="3106738" y="4325938"/>
          <p14:tracePt t="28901" x="0" y="0"/>
        </p14:tracePtLst>
        <p14:tracePtLst>
          <p14:tracePt t="47602" x="3116263" y="4318000"/>
          <p14:tracePt t="47909" x="3106738" y="4325938"/>
          <p14:tracePt t="47916" x="3106738" y="4351338"/>
          <p14:tracePt t="47958" x="3106738" y="4386263"/>
          <p14:tracePt t="47998" x="3073400" y="4470400"/>
          <p14:tracePt t="48035" x="3055938" y="4503738"/>
          <p14:tracePt t="48070" x="3055938" y="4546600"/>
          <p14:tracePt t="48107" x="3055938" y="4648200"/>
          <p14:tracePt t="48175" x="3040063" y="4859338"/>
          <p14:tracePt t="48213" x="3005138" y="5105400"/>
          <p14:tracePt t="48281" x="2954338" y="5265738"/>
          <p14:tracePt t="48321" x="2735263" y="5588000"/>
          <p14:tracePt t="48358" x="2649538" y="5656263"/>
          <p14:tracePt t="48427" x="2547938" y="5689600"/>
          <p14:tracePt t="48463" x="2328863" y="5722938"/>
          <p14:tracePt t="48528" x="2192338" y="5722938"/>
          <p14:tracePt t="48565" x="2014538" y="5656263"/>
          <p14:tracePt t="48600" x="1922463" y="5605463"/>
          <p14:tracePt t="48666" x="1854200" y="5588000"/>
          <p14:tracePt t="48704" x="1608138" y="5529263"/>
          <p14:tracePt t="48771" x="1447800" y="5511800"/>
          <p14:tracePt t="48808" x="1236663" y="5410200"/>
          <p14:tracePt t="48843" x="1168400" y="5316538"/>
          <p14:tracePt t="48911" x="1109663" y="5214938"/>
          <p14:tracePt t="48921" x="1092200" y="4953000"/>
          <p14:tracePt t="48996" x="1092200" y="4859338"/>
          <p14:tracePt t="49034" x="1150938" y="4487863"/>
          <p14:tracePt t="49071" x="1287463" y="4208463"/>
          <p14:tracePt t="49106" x="1481138" y="3903663"/>
          <p14:tracePt t="49175" x="1592263" y="3751263"/>
          <p14:tracePt t="49211" x="1947863" y="3411538"/>
          <p14:tracePt t="49277" x="2116138" y="3344863"/>
          <p14:tracePt t="49314" x="2649538" y="3360738"/>
          <p14:tracePt t="49349" x="2895600" y="3462338"/>
          <p14:tracePt t="49417" x="3073400" y="3589338"/>
          <p14:tracePt t="49455" x="3360738" y="3886200"/>
          <p14:tracePt t="49522" x="3446463" y="4046538"/>
          <p14:tracePt t="49558" x="3497263" y="4224338"/>
          <p14:tracePt t="49593" x="3513138" y="4351338"/>
          <p14:tracePt t="49661" x="3513138" y="4437063"/>
          <p14:tracePt t="49698" x="3497263" y="4681538"/>
          <p14:tracePt t="49764" x="3462338" y="4894263"/>
          <p14:tracePt t="49801" x="3378200" y="5214938"/>
          <p14:tracePt t="49838" x="3302000" y="5376863"/>
          <p14:tracePt t="49907" x="3217863" y="5511800"/>
          <p14:tracePt t="49944" x="3040063" y="5689600"/>
          <p14:tracePt t="49988" x="2954338" y="5783263"/>
          <p14:tracePt t="50027" x="2862263" y="5849938"/>
          <p14:tracePt t="50064" x="2794000" y="5900738"/>
          <p14:tracePt t="50100" x="2684463" y="5961063"/>
          <p14:tracePt t="50167" x="2598738" y="5994400"/>
          <p14:tracePt t="50204" x="2471738" y="6011863"/>
          <p14:tracePt t="50273" x="2405063" y="6011863"/>
          <p14:tracePt t="50310" x="2209800" y="5994400"/>
          <p14:tracePt t="50346" x="2141538" y="5935663"/>
          <p14:tracePt t="50412" x="2049463" y="5849938"/>
          <p14:tracePt t="50449" x="1922463" y="5689600"/>
          <p14:tracePt t="50524" x="1854200" y="5529263"/>
          <p14:tracePt t="50560" x="1785938" y="5164138"/>
          <p14:tracePt t="50595" x="1735138" y="4894263"/>
          <p14:tracePt t="50662" x="1709738" y="4681538"/>
          <p14:tracePt t="50699" x="1693863" y="4452938"/>
          <p14:tracePt t="50767" x="1735138" y="4241800"/>
          <p14:tracePt t="50775" x="1947863" y="3835400"/>
          <p14:tracePt t="50816" x="1963738" y="3817938"/>
          <p14:tracePt t="50854" x="2014538" y="3725863"/>
          <p14:tracePt t="50924" x="2049463" y="3675063"/>
          <p14:tracePt t="50963" x="2209800" y="3497263"/>
          <p14:tracePt t="51031" x="2293938" y="3429000"/>
          <p14:tracePt t="51067" x="2420938" y="3378200"/>
          <p14:tracePt t="51104" x="2455863" y="3360738"/>
          <p14:tracePt t="51173" x="2471738" y="3360738"/>
          <p14:tracePt t="51683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EBC23-436A-F726-C07A-B106082AF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FAF91-14B8-7A55-1C87-9C4DE1DA4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119" y="3218132"/>
            <a:ext cx="4440865" cy="33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7D2BA9-060E-F58E-96C8-C68C8531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39493"/>
            <a:ext cx="3983658" cy="29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422A5D-8B12-50D8-0176-8D9CAAF7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1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600" b="1" dirty="0">
                <a:solidFill>
                  <a:srgbClr val="002060"/>
                </a:solidFill>
              </a:rPr>
              <a:t>Task2:</a:t>
            </a:r>
            <a:r>
              <a:rPr kumimoji="1" lang="zh-TW" altLang="en-US" sz="3600" b="1" dirty="0">
                <a:solidFill>
                  <a:srgbClr val="002060"/>
                </a:solidFill>
              </a:rPr>
              <a:t> </a:t>
            </a:r>
            <a:r>
              <a:rPr kumimoji="1" lang="en" altLang="zh-TW" sz="3600" b="1" dirty="0">
                <a:solidFill>
                  <a:srgbClr val="002060"/>
                </a:solidFill>
              </a:rPr>
              <a:t>Matrix Factorization-based Recommendation </a:t>
            </a:r>
            <a:endParaRPr kumimoji="1"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6A5160-DB80-00A2-898D-36481DC61BE8}"/>
              </a:ext>
            </a:extLst>
          </p:cNvPr>
          <p:cNvSpPr txBox="1"/>
          <p:nvPr/>
        </p:nvSpPr>
        <p:spPr>
          <a:xfrm>
            <a:off x="838201" y="1233115"/>
            <a:ext cx="5410200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600" b="1" dirty="0"/>
              <a:t>SVD</a:t>
            </a:r>
            <a:r>
              <a:rPr lang="zh-TW" altLang="en" sz="1600" b="1" dirty="0"/>
              <a:t>（</a:t>
            </a:r>
            <a:r>
              <a:rPr lang="en" altLang="zh-TW" sz="1600" b="1" dirty="0"/>
              <a:t>Singular Value Decomposition</a:t>
            </a:r>
            <a:r>
              <a:rPr lang="zh-TW" altLang="en" sz="1600" b="1" dirty="0"/>
              <a:t>）</a:t>
            </a:r>
            <a:r>
              <a:rPr lang="en-US" altLang="zh-TW" sz="1600" b="1" dirty="0"/>
              <a:t>:</a:t>
            </a:r>
          </a:p>
          <a:p>
            <a:r>
              <a:rPr lang="en" altLang="zh-TW" sz="1600" dirty="0"/>
              <a:t>Singular Value Decomposition (SVD) is a mathematical technique used in linear algebra to decompose a matrix into three other matrices. Specifically, it factorizes a given matrix A into three matrices: U, </a:t>
            </a:r>
            <a:r>
              <a:rPr lang="el-GR" altLang="zh-TW" sz="1600" dirty="0"/>
              <a:t>Σ, </a:t>
            </a:r>
            <a:r>
              <a:rPr lang="en" altLang="zh-TW" sz="1600" dirty="0"/>
              <a:t>and V</a:t>
            </a:r>
            <a:r>
              <a:rPr lang="en" altLang="zh-TW" sz="1600" baseline="30000" dirty="0"/>
              <a:t>T</a:t>
            </a:r>
          </a:p>
          <a:p>
            <a:r>
              <a:rPr lang="en-US" altLang="zh-TW" sz="1600" dirty="0"/>
              <a:t>U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 </a:t>
            </a:r>
            <a:r>
              <a:rPr lang="en" altLang="zh-TW" sz="1600" dirty="0"/>
              <a:t>It represents the relationships between the rows (e.g., users).</a:t>
            </a:r>
            <a:r>
              <a:rPr lang="el-GR" altLang="zh-TW" sz="1600" dirty="0"/>
              <a:t> </a:t>
            </a:r>
            <a:endParaRPr lang="en-US" altLang="zh-TW" sz="1600" dirty="0"/>
          </a:p>
          <a:p>
            <a:r>
              <a:rPr lang="en" altLang="zh-TW" sz="1600" dirty="0"/>
              <a:t>V</a:t>
            </a:r>
            <a:r>
              <a:rPr lang="en" altLang="zh-TW" sz="1600" baseline="30000" dirty="0"/>
              <a:t>T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" altLang="zh-TW" sz="1600" dirty="0"/>
              <a:t>It represents the relationships between the columns (e.g., items).</a:t>
            </a:r>
            <a:endParaRPr lang="en-US" altLang="zh-TW" sz="1600" dirty="0"/>
          </a:p>
          <a:p>
            <a:r>
              <a:rPr lang="el-GR" altLang="zh-TW" sz="1600" dirty="0"/>
              <a:t>Σ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" altLang="zh-TW" sz="1600" dirty="0"/>
              <a:t>These values help identify the dominant latent features in the data.</a:t>
            </a:r>
          </a:p>
          <a:p>
            <a:endParaRPr lang="en" altLang="zh-TW" sz="1600" dirty="0"/>
          </a:p>
          <a:p>
            <a:endParaRPr kumimoji="1" lang="en" altLang="zh-TW" sz="1600" b="1" baseline="30000" dirty="0"/>
          </a:p>
          <a:p>
            <a:r>
              <a:rPr lang="en" altLang="zh-TW" sz="1600" b="1" dirty="0"/>
              <a:t>Truncated SVD</a:t>
            </a:r>
            <a:r>
              <a:rPr lang="en-US" altLang="zh-TW" sz="1600" b="1" dirty="0"/>
              <a:t>:</a:t>
            </a:r>
          </a:p>
          <a:p>
            <a:r>
              <a:rPr lang="en" altLang="zh-TW" sz="1600" dirty="0"/>
              <a:t>Truncated SVD is a variant of SVD that is used specifically to reduce the dimensionality of the data by keeping only the most significant components. Instead of decomposing a matrix completely into U</a:t>
            </a:r>
            <a:r>
              <a:rPr lang="el-GR" altLang="zh-TW" sz="1600" dirty="0"/>
              <a:t>Σ</a:t>
            </a:r>
            <a:r>
              <a:rPr lang="en-US" altLang="zh-TW" sz="1600" dirty="0"/>
              <a:t>V</a:t>
            </a:r>
            <a:r>
              <a:rPr lang="en" altLang="zh-TW" sz="1600" dirty="0"/>
              <a:t>T, Truncated SVD only retains the top k singular values and their corresponding vectors. This is particularly useful in handling large, sparse matrices, which are common in applications like natural language processing and recommendation systems.</a:t>
            </a:r>
          </a:p>
          <a:p>
            <a:endParaRPr lang="en" altLang="zh-TW" sz="1600" dirty="0"/>
          </a:p>
          <a:p>
            <a:endParaRPr kumimoji="1" lang="zh-TW" altLang="en-US" sz="1600" b="1" baseline="30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F038D7-1043-CB41-6FDE-ABF30E3FC28F}"/>
              </a:ext>
            </a:extLst>
          </p:cNvPr>
          <p:cNvSpPr/>
          <p:nvPr/>
        </p:nvSpPr>
        <p:spPr>
          <a:xfrm>
            <a:off x="162838" y="275573"/>
            <a:ext cx="175365" cy="7139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D9B2814-73A3-7FEF-9524-E3D1AD3F2D97}"/>
              </a:ext>
            </a:extLst>
          </p:cNvPr>
          <p:cNvSpPr txBox="1"/>
          <p:nvPr/>
        </p:nvSpPr>
        <p:spPr>
          <a:xfrm>
            <a:off x="7089494" y="6146999"/>
            <a:ext cx="49494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" altLang="zh-TW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Phadnis</a:t>
            </a:r>
            <a:r>
              <a:rPr kumimoji="1" lang="en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Neelam &amp; Gadge, Jayant. (2014). Framework for Document Retrieval using Latent Semantic Indexing. International Journal of Computer Applications. 94. 37-41. 10.5120/16414-6065. </a:t>
            </a:r>
            <a:endParaRPr kumimoji="1"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音訊 31">
            <a:extLst>
              <a:ext uri="{FF2B5EF4-FFF2-40B4-BE49-F238E27FC236}">
                <a16:creationId xmlns:a16="http://schemas.microsoft.com/office/drawing/2014/main" id="{AB91036C-7135-100F-1CF1-60A3396B32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53"/>
    </mc:Choice>
    <mc:Fallback>
      <p:transition spd="slow" advTm="377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9534" x="10329863" y="3251200"/>
          <p14:tracePt t="9598" x="10337800" y="3251200"/>
          <p14:tracePt t="9639" x="10371138" y="3268663"/>
          <p14:tracePt t="9712" x="10371138" y="3284538"/>
          <p14:tracePt t="9749" x="10304463" y="3302000"/>
          <p14:tracePt t="9785" x="10193338" y="3302000"/>
          <p14:tracePt t="9856" x="10126663" y="3319463"/>
          <p14:tracePt t="9894" x="10015538" y="3319463"/>
          <p14:tracePt t="9962" x="9898063" y="3344863"/>
          <p14:tracePt t="9973" x="9669463" y="3319463"/>
          <p14:tracePt t="10016" x="9644063" y="3319463"/>
          <p14:tracePt t="10057" x="9593263" y="3319463"/>
          <p14:tracePt t="10125" x="9491663" y="3319463"/>
          <p14:tracePt t="10163" x="9415463" y="3319463"/>
          <p14:tracePt t="10234" x="9456738" y="3302000"/>
          <p14:tracePt t="10272" x="9491663" y="3302000"/>
          <p14:tracePt t="10307" x="9542463" y="3302000"/>
          <p14:tracePt t="10375" x="9609138" y="3302000"/>
          <p14:tracePt t="10413" x="9786938" y="3302000"/>
          <p14:tracePt t="10484" x="9931400" y="3302000"/>
          <p14:tracePt t="10523" x="10244138" y="3302000"/>
          <p14:tracePt t="10559" x="10371138" y="3284538"/>
          <p14:tracePt t="10628" x="10456863" y="3284538"/>
          <p14:tracePt t="10666" x="10599738" y="3284538"/>
          <p14:tracePt t="10734" x="10634663" y="3284538"/>
          <p14:tracePt t="10772" x="10955338" y="3302000"/>
          <p14:tracePt t="10808" x="11006138" y="3302000"/>
          <p14:tracePt t="10876" x="11023600" y="3302000"/>
          <p14:tracePt t="10912" x="11082338" y="3284538"/>
          <p14:tracePt t="10980" x="11099800" y="3268663"/>
          <p14:tracePt t="11020" x="11117263" y="3268663"/>
          <p14:tracePt t="11056" x="11133138" y="3268663"/>
          <p14:tracePt t="11123" x="11150600" y="3268663"/>
          <p14:tracePt t="13275" x="0" y="0"/>
        </p14:tracePtLst>
        <p14:tracePtLst>
          <p14:tracePt t="29143" x="1160463" y="4665663"/>
          <p14:tracePt t="29201" x="1135063" y="4665663"/>
          <p14:tracePt t="29245" x="1109663" y="4648200"/>
          <p14:tracePt t="29284" x="1058863" y="4630738"/>
          <p14:tracePt t="29353" x="1041400" y="4630738"/>
          <p14:tracePt t="29391" x="1023938" y="4630738"/>
          <p14:tracePt t="29458" x="922338" y="4681538"/>
          <p14:tracePt t="29495" x="863600" y="4681538"/>
          <p14:tracePt t="29566" x="846138" y="4681538"/>
          <p14:tracePt t="29637" x="863600" y="4681538"/>
          <p14:tracePt t="29676" x="863600" y="4665663"/>
          <p14:tracePt t="29714" x="881063" y="4648200"/>
          <p14:tracePt t="29785" x="896938" y="4648200"/>
          <p14:tracePt t="29822" x="922338" y="4630738"/>
          <p14:tracePt t="29857" x="957263" y="4614863"/>
          <p14:tracePt t="29926" x="973138" y="4597400"/>
          <p14:tracePt t="29964" x="1041400" y="4579938"/>
          <p14:tracePt t="30030" x="1109663" y="4579938"/>
          <p14:tracePt t="30069" x="1252538" y="4579938"/>
          <p14:tracePt t="30108" x="1303338" y="4579938"/>
          <p14:tracePt t="30175" x="1397000" y="4579938"/>
          <p14:tracePt t="30212" x="1498600" y="4579938"/>
          <p14:tracePt t="30278" x="1592263" y="4579938"/>
          <p14:tracePt t="30316" x="1676400" y="4579938"/>
          <p14:tracePt t="30352" x="1770063" y="4579938"/>
          <p14:tracePt t="30418" x="1803400" y="4579938"/>
          <p14:tracePt t="30456" x="1836738" y="4579938"/>
          <p14:tracePt t="30524" x="1871663" y="4579938"/>
          <p14:tracePt t="30563" x="1981200" y="4564063"/>
          <p14:tracePt t="30600" x="1998663" y="4564063"/>
          <p14:tracePt t="30672" x="2032000" y="4564063"/>
          <p14:tracePt t="30709" x="2100263" y="4564063"/>
          <p14:tracePt t="30777" x="2159000" y="4564063"/>
          <p14:tracePt t="30816" x="2260600" y="4546600"/>
          <p14:tracePt t="32431" x="2260600" y="4521200"/>
          <p14:tracePt t="32468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676E-41F3-84C3-31C6-5D9BFA41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14D6A-7E12-6F48-93E0-AA58AE8F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1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600" b="1" dirty="0">
                <a:solidFill>
                  <a:srgbClr val="002060"/>
                </a:solidFill>
              </a:rPr>
              <a:t>Task2</a:t>
            </a:r>
            <a:endParaRPr kumimoji="1"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1BDCC8-EDE5-AB07-A964-6078565E5BB5}"/>
              </a:ext>
            </a:extLst>
          </p:cNvPr>
          <p:cNvSpPr/>
          <p:nvPr/>
        </p:nvSpPr>
        <p:spPr>
          <a:xfrm>
            <a:off x="162838" y="275573"/>
            <a:ext cx="175365" cy="7139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 descr="一張含有 黑色, 黑暗, 螢幕擷取畫面 的圖片&#10;&#10;自動產生的描述">
            <a:extLst>
              <a:ext uri="{FF2B5EF4-FFF2-40B4-BE49-F238E27FC236}">
                <a16:creationId xmlns:a16="http://schemas.microsoft.com/office/drawing/2014/main" id="{DEC0E8E0-1BA3-5219-6E40-32E82E641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57" y="1676614"/>
            <a:ext cx="2042377" cy="5013108"/>
          </a:xfrm>
          <a:prstGeom prst="rect">
            <a:avLst/>
          </a:prstGeom>
        </p:spPr>
      </p:pic>
      <p:pic>
        <p:nvPicPr>
          <p:cNvPr id="10" name="圖片 9" descr="一張含有 文字, 螢幕擷取畫面, 名片, 字型 的圖片&#10;&#10;自動產生的描述">
            <a:extLst>
              <a:ext uri="{FF2B5EF4-FFF2-40B4-BE49-F238E27FC236}">
                <a16:creationId xmlns:a16="http://schemas.microsoft.com/office/drawing/2014/main" id="{6D1CBD25-440B-F48E-B34B-D232E5E7B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234" y="1676614"/>
            <a:ext cx="4450022" cy="501310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B4861F-C304-937E-A353-8E3413588AFE}"/>
              </a:ext>
            </a:extLst>
          </p:cNvPr>
          <p:cNvSpPr txBox="1"/>
          <p:nvPr/>
        </p:nvSpPr>
        <p:spPr>
          <a:xfrm>
            <a:off x="2834755" y="1325563"/>
            <a:ext cx="2610081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/>
              <a:t>Modified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Truncated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SVD</a:t>
            </a:r>
            <a:endParaRPr kumimoji="1" lang="zh-TW" altLang="en-US" sz="16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CE0E7B-6CE9-BF2E-32CB-D65775938431}"/>
              </a:ext>
            </a:extLst>
          </p:cNvPr>
          <p:cNvSpPr txBox="1"/>
          <p:nvPr/>
        </p:nvSpPr>
        <p:spPr>
          <a:xfrm>
            <a:off x="703118" y="1340607"/>
            <a:ext cx="1814971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/>
              <a:t>Truncated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SVD</a:t>
            </a:r>
            <a:endParaRPr kumimoji="1" lang="zh-TW" altLang="en-US" sz="1600" b="1" dirty="0"/>
          </a:p>
        </p:txBody>
      </p:sp>
      <p:pic>
        <p:nvPicPr>
          <p:cNvPr id="14" name="圖片 1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3C9A5383-D783-AC05-6C25-DE19A94DA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4048" y="2961808"/>
            <a:ext cx="4956095" cy="319826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650539-76FE-0139-61D6-8BC01ACBAFD7}"/>
              </a:ext>
            </a:extLst>
          </p:cNvPr>
          <p:cNvSpPr txBox="1"/>
          <p:nvPr/>
        </p:nvSpPr>
        <p:spPr>
          <a:xfrm>
            <a:off x="6979272" y="6184782"/>
            <a:ext cx="566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▶︎ Run 100 times and plot the average for each </a:t>
            </a:r>
            <a:r>
              <a:rPr kumimoji="1" lang="en-US" altLang="zh-TW" sz="1400" dirty="0" err="1"/>
              <a:t>n_factors</a:t>
            </a:r>
            <a:r>
              <a:rPr kumimoji="1" lang="en-US" altLang="zh-TW" sz="1400" dirty="0"/>
              <a:t> value</a:t>
            </a:r>
            <a:endParaRPr kumimoji="1" lang="zh-TW" altLang="en-US" sz="1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5C9B13-9016-28F7-4119-29393D4424E0}"/>
              </a:ext>
            </a:extLst>
          </p:cNvPr>
          <p:cNvSpPr txBox="1"/>
          <p:nvPr/>
        </p:nvSpPr>
        <p:spPr>
          <a:xfrm>
            <a:off x="6954256" y="1415763"/>
            <a:ext cx="6639839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b="1" dirty="0"/>
              <a:t>Data</a:t>
            </a:r>
            <a:r>
              <a:rPr kumimoji="1" lang="zh-TW" altLang="en-US" sz="1600" b="1" dirty="0"/>
              <a:t> </a:t>
            </a:r>
            <a:r>
              <a:rPr kumimoji="1" lang="en-US" altLang="zh-TW" sz="1600" b="1" dirty="0"/>
              <a:t>centering</a:t>
            </a:r>
            <a:r>
              <a:rPr kumimoji="1" lang="zh-TW" altLang="en-US" sz="1600" b="1" dirty="0"/>
              <a:t> </a:t>
            </a:r>
            <a:r>
              <a:rPr kumimoji="1" lang="en-US" altLang="zh-TW" sz="1600" dirty="0"/>
              <a:t>and</a:t>
            </a:r>
            <a:r>
              <a:rPr kumimoji="1" lang="zh-TW" altLang="en-US" sz="1600" b="1" dirty="0"/>
              <a:t> </a:t>
            </a:r>
            <a:r>
              <a:rPr kumimoji="1" lang="en-US" altLang="zh-TW" sz="1600" b="1" dirty="0"/>
              <a:t>Adjusting</a:t>
            </a:r>
            <a:r>
              <a:rPr kumimoji="1" lang="zh-TW" altLang="en-US" sz="1600" b="1" dirty="0"/>
              <a:t> </a:t>
            </a:r>
            <a:r>
              <a:rPr kumimoji="1" lang="en-US" altLang="zh-TW" sz="1600" b="1" dirty="0" err="1"/>
              <a:t>n_factors</a:t>
            </a:r>
            <a:r>
              <a:rPr kumimoji="1" lang="zh-TW" altLang="en-US" sz="1600" b="1" dirty="0"/>
              <a:t> </a:t>
            </a:r>
            <a:r>
              <a:rPr kumimoji="1" lang="en-US" altLang="zh-TW" sz="1600" dirty="0"/>
              <a:t>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/>
              <a:t>Modified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SVD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performance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better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than</a:t>
            </a:r>
            <a:r>
              <a:rPr kumimoji="1" lang="zh-TW" altLang="en-US" sz="1600" dirty="0"/>
              <a:t> </a:t>
            </a:r>
            <a:r>
              <a:rPr kumimoji="1" lang="en" altLang="zh-TW" sz="1600" dirty="0"/>
              <a:t>the </a:t>
            </a:r>
            <a:r>
              <a:rPr kumimoji="1" lang="en-US" altLang="zh-TW" sz="1600" dirty="0"/>
              <a:t>original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b="1" dirty="0" err="1"/>
              <a:t>N_factors</a:t>
            </a:r>
            <a:r>
              <a:rPr kumimoji="1" lang="en-US" altLang="zh-TW" sz="1600" b="1" dirty="0"/>
              <a:t> = 150 </a:t>
            </a:r>
            <a:r>
              <a:rPr kumimoji="1" lang="en-US" altLang="zh-TW" sz="1600" dirty="0"/>
              <a:t>has lower RSME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/>
              <a:t>Restrict</a:t>
            </a:r>
            <a:r>
              <a:rPr kumimoji="1" lang="zh-TW" altLang="en-US" sz="1600" dirty="0"/>
              <a:t> </a:t>
            </a:r>
            <a:r>
              <a:rPr kumimoji="1" lang="en-US" altLang="zh-TW" sz="1600" dirty="0" err="1"/>
              <a:t>n_factors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to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150</a:t>
            </a:r>
            <a:endParaRPr kumimoji="1" lang="zh-TW" altLang="en-US" sz="1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9C69F36-65E1-CF22-69EB-FE9560EFBA82}"/>
              </a:ext>
            </a:extLst>
          </p:cNvPr>
          <p:cNvSpPr txBox="1"/>
          <p:nvPr/>
        </p:nvSpPr>
        <p:spPr>
          <a:xfrm>
            <a:off x="461857" y="1052503"/>
            <a:ext cx="781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effectLst/>
                <a:latin typeface="Arial" panose="020B0604020202020204" pitchFamily="34" charset="0"/>
              </a:rPr>
              <a:t>▶︎ </a:t>
            </a:r>
            <a:r>
              <a:rPr lang="en" altLang="zh-TW" sz="1600" dirty="0">
                <a:effectLst/>
                <a:latin typeface="Arial" panose="020B0604020202020204" pitchFamily="34" charset="0"/>
              </a:rPr>
              <a:t>Randomly choose 5 items and predict </a:t>
            </a:r>
            <a:r>
              <a:rPr lang="en" altLang="zh-TW" sz="1600" b="1" dirty="0">
                <a:effectLst/>
                <a:latin typeface="Arial" panose="020B0604020202020204" pitchFamily="34" charset="0"/>
              </a:rPr>
              <a:t>all </a:t>
            </a:r>
            <a:r>
              <a:rPr lang="en" altLang="zh-TW" sz="1600" dirty="0">
                <a:effectLst/>
                <a:latin typeface="Arial" panose="020B0604020202020204" pitchFamily="34" charset="0"/>
              </a:rPr>
              <a:t>users' ratings on these movies. </a:t>
            </a:r>
          </a:p>
        </p:txBody>
      </p:sp>
      <p:pic>
        <p:nvPicPr>
          <p:cNvPr id="26" name="音訊 25">
            <a:extLst>
              <a:ext uri="{FF2B5EF4-FFF2-40B4-BE49-F238E27FC236}">
                <a16:creationId xmlns:a16="http://schemas.microsoft.com/office/drawing/2014/main" id="{8AADC886-B2D3-69FB-1F98-BC7921AA1C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0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390"/>
    </mc:Choice>
    <mc:Fallback>
      <p:transition spd="slow" advTm="57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789" x="1143000" y="3665538"/>
          <p14:tracePt t="2872" x="1150938" y="3657600"/>
          <p14:tracePt t="3054" x="1168400" y="3657600"/>
          <p14:tracePt t="3091" x="1201738" y="3589338"/>
          <p14:tracePt t="3127" x="1270000" y="3462338"/>
          <p14:tracePt t="3164" x="1379538" y="3217863"/>
          <p14:tracePt t="3200" x="1465263" y="2954338"/>
          <p14:tracePt t="3234" x="1608138" y="2684463"/>
          <p14:tracePt t="3295" x="1785938" y="2420938"/>
          <p14:tracePt t="3327" x="1947863" y="2141538"/>
          <p14:tracePt t="3391" x="2014538" y="1998663"/>
          <p14:tracePt t="3426" x="2159000" y="1752600"/>
          <p14:tracePt t="3462" x="2192338" y="1658938"/>
          <p14:tracePt t="3530" x="2209800" y="1524000"/>
          <p14:tracePt t="3570" x="2192338" y="1346200"/>
          <p14:tracePt t="3607" x="2192338" y="1236663"/>
          <p14:tracePt t="3675" x="2176463" y="1185863"/>
          <p14:tracePt t="3712" x="2176463" y="1168400"/>
          <p14:tracePt t="3786" x="2159000" y="1168400"/>
          <p14:tracePt t="3854" x="2116138" y="1168400"/>
          <p14:tracePt t="3889" x="2065338" y="1168400"/>
          <p14:tracePt t="3924" x="1947863" y="1168400"/>
          <p14:tracePt t="3960" x="1820863" y="1201738"/>
          <p14:tracePt t="4039" x="1785938" y="1219200"/>
          <p14:tracePt t="4077" x="1676400" y="1303338"/>
          <p14:tracePt t="4147" x="1625600" y="1379538"/>
          <p14:tracePt t="4185" x="1557338" y="1481138"/>
          <p14:tracePt t="4219" x="1498600" y="1557338"/>
          <p14:tracePt t="4286" x="1430338" y="1643063"/>
          <p14:tracePt t="4321" x="1328738" y="1820863"/>
          <p14:tracePt t="4387" x="1270000" y="1930400"/>
          <p14:tracePt t="4424" x="1168400" y="2141538"/>
          <p14:tracePt t="4460" x="1092200" y="2293938"/>
          <p14:tracePt t="4527" x="1008063" y="2565400"/>
          <p14:tracePt t="4562" x="795338" y="3149600"/>
          <p14:tracePt t="4624" x="762000" y="3319463"/>
          <p14:tracePt t="4655" x="703263" y="3708400"/>
          <p14:tracePt t="4685" x="703263" y="3852863"/>
          <p14:tracePt t="4744" x="762000" y="4046538"/>
          <p14:tracePt t="4779" x="863600" y="4546600"/>
          <p14:tracePt t="4814" x="1008063" y="4775200"/>
          <p14:tracePt t="4880" x="1135063" y="5003800"/>
          <p14:tracePt t="4917" x="1328738" y="5249863"/>
          <p14:tracePt t="4953" x="1397000" y="5265738"/>
          <p14:tracePt t="5020" x="1414463" y="5265738"/>
          <p14:tracePt t="5027" x="1625600" y="5122863"/>
          <p14:tracePt t="5102" x="1709738" y="5054600"/>
          <p14:tracePt t="5139" x="2192338" y="4452938"/>
          <p14:tracePt t="5174" x="2311400" y="4097338"/>
          <p14:tracePt t="5211" x="2370138" y="3657600"/>
          <p14:tracePt t="5279" x="2387600" y="3268663"/>
          <p14:tracePt t="5316" x="2387600" y="2700338"/>
          <p14:tracePt t="5381" x="2370138" y="2354263"/>
          <p14:tracePt t="5422" x="2278063" y="2082800"/>
          <p14:tracePt t="5459" x="2176463" y="1963738"/>
          <p14:tracePt t="5526" x="2100263" y="1930400"/>
          <p14:tracePt t="5563" x="1998663" y="1963738"/>
          <p14:tracePt t="5598" x="1735138" y="2192338"/>
          <p14:tracePt t="5663" x="1481138" y="2455863"/>
          <p14:tracePt t="5702" x="1346200" y="2667000"/>
          <p14:tracePt t="5772" x="1303338" y="2743200"/>
          <p14:tracePt t="5808" x="1303338" y="2827338"/>
          <p14:tracePt t="5844" x="1303338" y="2844800"/>
          <p14:tracePt t="5908" x="1287463" y="2844800"/>
          <p14:tracePt t="6394" x="0" y="0"/>
        </p14:tracePtLst>
        <p14:tracePtLst>
          <p14:tracePt t="8596" x="3852863" y="2319338"/>
          <p14:tracePt t="8870" x="3852863" y="2354263"/>
          <p14:tracePt t="8908" x="3835400" y="2354263"/>
          <p14:tracePt t="8943" x="3835400" y="2370138"/>
          <p14:tracePt t="8980" x="3802063" y="2405063"/>
          <p14:tracePt t="9017" x="3725863" y="2455863"/>
          <p14:tracePt t="9051" x="3690938" y="2489200"/>
          <p14:tracePt t="9120" x="3675063" y="2489200"/>
          <p14:tracePt t="9157" x="3360738" y="2420938"/>
          <p14:tracePt t="9224" x="3335338" y="2420938"/>
          <p14:tracePt t="9261" x="3319463" y="2370138"/>
          <p14:tracePt t="9305" x="3302000" y="2354263"/>
          <p14:tracePt t="9372" x="3284538" y="2293938"/>
          <p14:tracePt t="9409" x="3284538" y="2125663"/>
          <p14:tracePt t="9475" x="3302000" y="2014538"/>
          <p14:tracePt t="9512" x="3395663" y="1871663"/>
          <p14:tracePt t="9550" x="3462338" y="1803400"/>
          <p14:tracePt t="9617" x="3657600" y="1658938"/>
          <p14:tracePt t="9654" x="3954463" y="1430338"/>
          <p14:tracePt t="9721" x="4132263" y="1303338"/>
          <p14:tracePt t="9758" x="4224338" y="1270000"/>
          <p14:tracePt t="9793" x="4275138" y="1236663"/>
          <p14:tracePt t="9858" x="4360863" y="1236663"/>
          <p14:tracePt t="9895" x="4521200" y="1236663"/>
          <p14:tracePt t="9958" x="4665663" y="1252538"/>
          <p14:tracePt t="9991" x="4808538" y="1252538"/>
          <p14:tracePt t="10023" x="4894263" y="1270000"/>
          <p14:tracePt t="10055" x="4986338" y="1328738"/>
          <p14:tracePt t="10121" x="5037138" y="1363663"/>
          <p14:tracePt t="10158" x="5300663" y="1498600"/>
          <p14:tracePt t="10223" x="5410200" y="1574800"/>
          <p14:tracePt t="10260" x="5529263" y="1693863"/>
          <p14:tracePt t="10296" x="5545138" y="1803400"/>
          <p14:tracePt t="10359" x="5545138" y="1887538"/>
          <p14:tracePt t="10395" x="5545138" y="2014538"/>
          <p14:tracePt t="10442" x="5545138" y="2065338"/>
          <p14:tracePt t="10477" x="5545138" y="2141538"/>
          <p14:tracePt t="10515" x="5511800" y="2209800"/>
          <p14:tracePt t="10552" x="5478463" y="2278063"/>
          <p14:tracePt t="10619" x="5410200" y="2370138"/>
          <p14:tracePt t="10656" x="5232400" y="2489200"/>
          <p14:tracePt t="10725" x="5199063" y="2506663"/>
          <p14:tracePt t="10765" x="5003800" y="2532063"/>
          <p14:tracePt t="10801" x="4894263" y="2532063"/>
          <p14:tracePt t="10875" x="4876800" y="2532063"/>
          <p14:tracePt t="11052" x="4876800" y="2506663"/>
          <p14:tracePt t="11423" x="4859338" y="2489200"/>
          <p14:tracePt t="11465" x="4843463" y="2489200"/>
          <p14:tracePt t="11500" x="4808538" y="2489200"/>
          <p14:tracePt t="11536" x="4808538" y="2471738"/>
          <p14:tracePt t="11572" x="4792663" y="2455863"/>
          <p14:tracePt t="12989" x="0" y="0"/>
        </p14:tracePtLst>
        <p14:tracePtLst>
          <p14:tracePt t="13782" x="3792538" y="4953000"/>
          <p14:tracePt t="13909" x="3784600" y="4970463"/>
          <p14:tracePt t="13941" x="3784600" y="4986338"/>
          <p14:tracePt t="13976" x="3784600" y="5003800"/>
          <p14:tracePt t="14006" x="3784600" y="5021263"/>
          <p14:tracePt t="14036" x="3784600" y="5054600"/>
          <p14:tracePt t="14069" x="3767138" y="5087938"/>
          <p14:tracePt t="14138" x="3741738" y="5105400"/>
          <p14:tracePt t="14172" x="3675063" y="5105400"/>
          <p14:tracePt t="14210" x="3573463" y="5105400"/>
          <p14:tracePt t="14279" x="3462338" y="5087938"/>
          <p14:tracePt t="14316" x="3167063" y="5021263"/>
          <p14:tracePt t="14384" x="3090863" y="4986338"/>
          <p14:tracePt t="14421" x="3005138" y="4876800"/>
          <p14:tracePt t="14457" x="2989263" y="4775200"/>
          <p14:tracePt t="14524" x="3005138" y="4648200"/>
          <p14:tracePt t="14562" x="3141663" y="4402138"/>
          <p14:tracePt t="14629" x="3251200" y="4292600"/>
          <p14:tracePt t="14666" x="3446463" y="4173538"/>
          <p14:tracePt t="14701" x="3548063" y="4140200"/>
          <p14:tracePt t="14768" x="3640138" y="4097338"/>
          <p14:tracePt t="14804" x="3954463" y="4064000"/>
          <p14:tracePt t="14875" x="3979863" y="4046538"/>
          <p14:tracePt t="14913" x="4259263" y="4064000"/>
          <p14:tracePt t="14953" x="4292600" y="4064000"/>
          <p14:tracePt t="15019" x="4360863" y="4140200"/>
          <p14:tracePt t="15027" x="4487863" y="4241800"/>
          <p14:tracePt t="15101" x="4538663" y="4275138"/>
          <p14:tracePt t="15137" x="4648200" y="4386263"/>
          <p14:tracePt t="15173" x="4665663" y="4419600"/>
          <p14:tracePt t="15208" x="4665663" y="4470400"/>
          <p14:tracePt t="15271" x="4681538" y="4564063"/>
          <p14:tracePt t="15303" x="4648200" y="4757738"/>
          <p14:tracePt t="15364" x="4614863" y="4876800"/>
          <p14:tracePt t="15397" x="4554538" y="4953000"/>
          <p14:tracePt t="15430" x="4503738" y="5003800"/>
          <p14:tracePt t="15496" x="4386263" y="5054600"/>
          <p14:tracePt t="15533" x="4241800" y="5054600"/>
          <p14:tracePt t="15567" x="4081463" y="5072063"/>
          <p14:tracePt t="15633" x="3886200" y="5072063"/>
          <p14:tracePt t="15668" x="3624263" y="5037138"/>
          <p14:tracePt t="15735" x="3497263" y="5021263"/>
          <p14:tracePt t="15770" x="3335338" y="4986338"/>
          <p14:tracePt t="15804" x="3233738" y="4953000"/>
          <p14:tracePt t="15870" x="3090863" y="4910138"/>
          <p14:tracePt t="15907" x="3073400" y="4910138"/>
          <p14:tracePt t="16374" x="0" y="0"/>
        </p14:tracePtLst>
        <p14:tracePtLst>
          <p14:tracePt t="48794" x="9202738" y="4673600"/>
          <p14:tracePt t="48858" x="9456738" y="4732338"/>
          <p14:tracePt t="48896" x="9593263" y="4826000"/>
          <p14:tracePt t="48967" x="9702800" y="4859338"/>
          <p14:tracePt t="49003" x="10091738" y="5072063"/>
          <p14:tracePt t="49039" x="10244138" y="5214938"/>
          <p14:tracePt t="49106" x="10320338" y="5376863"/>
          <p14:tracePt t="49143" x="10337800" y="5529263"/>
          <p14:tracePt t="49212" x="10160000" y="5656263"/>
          <p14:tracePt t="49250" x="9736138" y="5689600"/>
          <p14:tracePt t="49285" x="9237663" y="5689600"/>
          <p14:tracePt t="49353" x="8678863" y="5656263"/>
          <p14:tracePt t="49389" x="8407400" y="5570538"/>
          <p14:tracePt t="49457" x="8305800" y="5461000"/>
          <p14:tracePt t="49495" x="8059738" y="5265738"/>
          <p14:tracePt t="49530" x="7967663" y="5072063"/>
          <p14:tracePt t="49603" x="7932738" y="4927600"/>
          <p14:tracePt t="49641" x="7899400" y="4699000"/>
          <p14:tracePt t="49708" x="8001000" y="4437063"/>
          <p14:tracePt t="49745" x="8237538" y="4114800"/>
          <p14:tracePt t="49786" x="8450263" y="3919538"/>
          <p14:tracePt t="49855" x="8712200" y="3767138"/>
          <p14:tracePt t="49892" x="8974138" y="3675063"/>
          <p14:tracePt t="49927" x="9118600" y="3657600"/>
          <p14:tracePt t="49966" x="9364663" y="3657600"/>
          <p14:tracePt t="50000" x="9474200" y="3657600"/>
          <p14:tracePt t="50036" x="9507538" y="3657600"/>
          <p14:tracePt t="50103" x="9609138" y="3708400"/>
          <p14:tracePt t="50138" x="9931400" y="3835400"/>
          <p14:tracePt t="50203" x="10210800" y="3944938"/>
          <p14:tracePt t="50239" x="10371138" y="4081463"/>
          <p14:tracePt t="50276" x="10371138" y="4173538"/>
          <p14:tracePt t="50343" x="10388600" y="4208463"/>
          <p14:tracePt t="50379" x="10388600" y="4275138"/>
          <p14:tracePt t="50447" x="10388600" y="4325938"/>
          <p14:tracePt t="50489" x="10388600" y="4351338"/>
          <p14:tracePt t="50559" x="10388600" y="4368800"/>
          <p14:tracePt t="50594" x="10388600" y="4402138"/>
          <p14:tracePt t="50663" x="10388600" y="4419600"/>
          <p14:tracePt t="50700" x="10371138" y="4452938"/>
          <p14:tracePt t="50736" x="10320338" y="4648200"/>
          <p14:tracePt t="50801" x="10304463" y="4792663"/>
          <p14:tracePt t="50836" x="10210800" y="5003800"/>
          <p14:tracePt t="50901" x="10126663" y="5122863"/>
          <p14:tracePt t="50938" x="9999663" y="5265738"/>
          <p14:tracePt t="50972" x="9863138" y="5376863"/>
          <p14:tracePt t="51038" x="9736138" y="5427663"/>
          <p14:tracePt t="51075" x="9593263" y="5478463"/>
          <p14:tracePt t="51143" x="9525000" y="5478463"/>
          <p14:tracePt t="51181" x="9313863" y="5478463"/>
          <p14:tracePt t="51217" x="9296400" y="5478463"/>
          <p14:tracePt t="51428" x="9296400" y="5461000"/>
          <p14:tracePt t="51469" x="9296400" y="5443538"/>
          <p14:tracePt t="51508" x="9296400" y="5427663"/>
          <p14:tracePt t="51620" x="9296400" y="5410200"/>
          <p14:tracePt t="51634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ED624-2C13-2661-6822-55CCB9EE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A3FFA-AAB3-7625-720C-22259E2F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1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600" b="1" dirty="0">
                <a:solidFill>
                  <a:srgbClr val="002060"/>
                </a:solidFill>
              </a:rPr>
              <a:t>Task3:</a:t>
            </a:r>
            <a:r>
              <a:rPr kumimoji="1" lang="zh-TW" altLang="en-US" sz="3600" b="1" dirty="0">
                <a:solidFill>
                  <a:srgbClr val="002060"/>
                </a:solidFill>
              </a:rPr>
              <a:t> </a:t>
            </a:r>
            <a:r>
              <a:rPr kumimoji="1" lang="en" altLang="zh-TW" sz="3600" b="1" dirty="0">
                <a:solidFill>
                  <a:srgbClr val="002060"/>
                </a:solidFill>
              </a:rPr>
              <a:t>Ranking-based Evaluation and Comparison </a:t>
            </a:r>
            <a:endParaRPr kumimoji="1"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9AB19F-1751-4343-7C3D-EDA2177E5783}"/>
              </a:ext>
            </a:extLst>
          </p:cNvPr>
          <p:cNvSpPr/>
          <p:nvPr/>
        </p:nvSpPr>
        <p:spPr>
          <a:xfrm>
            <a:off x="162838" y="275573"/>
            <a:ext cx="175365" cy="7139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70E2E2F-5040-FE63-827F-8D8EF87CD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20" y="2738268"/>
            <a:ext cx="5119884" cy="2781171"/>
          </a:xfrm>
          <a:prstGeom prst="rect">
            <a:avLst/>
          </a:prstGeom>
        </p:spPr>
      </p:pic>
      <p:pic>
        <p:nvPicPr>
          <p:cNvPr id="8" name="圖片 7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6C6D67A1-00E1-B020-E8E9-3CB9AC7CC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426" y="2680061"/>
            <a:ext cx="5209311" cy="285323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35C94C9-9E5F-CE12-5C9C-DDD2F117D1C5}"/>
              </a:ext>
            </a:extLst>
          </p:cNvPr>
          <p:cNvSpPr txBox="1"/>
          <p:nvPr/>
        </p:nvSpPr>
        <p:spPr>
          <a:xfrm>
            <a:off x="338203" y="1184468"/>
            <a:ext cx="10183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dirty="0">
                <a:effectLst/>
              </a:rPr>
              <a:t>Randomly choose 10 users and recommend Top-20 movies to each of them 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1DFF1A8-AD0F-025B-55A8-35E823DEB9F2}"/>
              </a:ext>
            </a:extLst>
          </p:cNvPr>
          <p:cNvSpPr txBox="1"/>
          <p:nvPr/>
        </p:nvSpPr>
        <p:spPr>
          <a:xfrm>
            <a:off x="1662545" y="2082492"/>
            <a:ext cx="2951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b="1" dirty="0">
                <a:effectLst/>
                <a:latin typeface="Arial" panose="020B0604020202020204" pitchFamily="34" charset="0"/>
              </a:rPr>
              <a:t>AP </a:t>
            </a:r>
            <a:r>
              <a:rPr lang="en" altLang="zh-TW" dirty="0">
                <a:effectLst/>
                <a:latin typeface="Arial" panose="020B0604020202020204" pitchFamily="34" charset="0"/>
              </a:rPr>
              <a:t>(Average Precision)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3B84CA-D1D5-1EA3-919B-BD32480B67A5}"/>
              </a:ext>
            </a:extLst>
          </p:cNvPr>
          <p:cNvSpPr txBox="1"/>
          <p:nvPr/>
        </p:nvSpPr>
        <p:spPr>
          <a:xfrm>
            <a:off x="6289964" y="2033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b="1" dirty="0">
                <a:effectLst/>
                <a:latin typeface="Arial" panose="020B0604020202020204" pitchFamily="34" charset="0"/>
              </a:rPr>
              <a:t>NDCG </a:t>
            </a:r>
            <a:r>
              <a:rPr lang="en" altLang="zh-TW" dirty="0">
                <a:effectLst/>
                <a:latin typeface="Arial" panose="020B0604020202020204" pitchFamily="34" charset="0"/>
              </a:rPr>
              <a:t>(Normalized Discounted Cumulative Gain) 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1AB6BE1-4DF2-4FEE-A3A9-1B45F883C6F4}"/>
              </a:ext>
            </a:extLst>
          </p:cNvPr>
          <p:cNvSpPr txBox="1"/>
          <p:nvPr/>
        </p:nvSpPr>
        <p:spPr>
          <a:xfrm>
            <a:off x="502809" y="5819738"/>
            <a:ext cx="10891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sz="1600" b="1" dirty="0"/>
              <a:t>IMFR consistently outperforms KNNCF</a:t>
            </a:r>
            <a:endParaRPr lang="en" altLang="zh-TW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1600" b="1" dirty="0"/>
              <a:t>KNNCF's performance is significantly lower</a:t>
            </a:r>
            <a:r>
              <a:rPr lang="en" altLang="zh-TW" sz="1600" dirty="0"/>
              <a:t>, with many instances where the AP and NDCG scores are close to zero.</a:t>
            </a:r>
          </a:p>
        </p:txBody>
      </p:sp>
      <p:pic>
        <p:nvPicPr>
          <p:cNvPr id="36" name="音訊 35">
            <a:extLst>
              <a:ext uri="{FF2B5EF4-FFF2-40B4-BE49-F238E27FC236}">
                <a16:creationId xmlns:a16="http://schemas.microsoft.com/office/drawing/2014/main" id="{6F418736-0596-E777-FEFB-2D467D17C7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829"/>
    </mc:Choice>
    <mc:Fallback>
      <p:transition spd="slow" advTm="488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543" x="1785938" y="1549400"/>
          <p14:tracePt t="2580" x="1785938" y="1557338"/>
          <p14:tracePt t="2851" x="1803400" y="1557338"/>
          <p14:tracePt t="2888" x="1803400" y="1574800"/>
          <p14:tracePt t="2961" x="1820863" y="1592263"/>
          <p14:tracePt t="3030" x="1836738" y="1608138"/>
          <p14:tracePt t="3066" x="2014538" y="1608138"/>
          <p14:tracePt t="3134" x="2141538" y="1608138"/>
          <p14:tracePt t="3172" x="2260600" y="1625600"/>
          <p14:tracePt t="3208" x="2278063" y="1625600"/>
          <p14:tracePt t="3275" x="2328863" y="1625600"/>
          <p14:tracePt t="3313" x="2420938" y="1625600"/>
          <p14:tracePt t="3381" x="2506663" y="1625600"/>
          <p14:tracePt t="3419" x="2598738" y="1625600"/>
          <p14:tracePt t="3455" x="2633663" y="1643063"/>
          <p14:tracePt t="3522" x="2667000" y="1658938"/>
          <p14:tracePt t="3562" x="2760663" y="1693863"/>
          <p14:tracePt t="3629" x="2794000" y="1719263"/>
          <p14:tracePt t="3666" x="2827338" y="1735138"/>
          <p14:tracePt t="3701" x="2862263" y="1735138"/>
          <p14:tracePt t="3768" x="2895600" y="1735138"/>
          <p14:tracePt t="3806" x="3040063" y="1770063"/>
          <p14:tracePt t="3874" x="3106738" y="1770063"/>
          <p14:tracePt t="3912" x="3167063" y="1770063"/>
          <p14:tracePt t="3947" x="3217863" y="1785938"/>
          <p14:tracePt t="4016" x="3268663" y="1785938"/>
          <p14:tracePt t="4053" x="3319463" y="1785938"/>
          <p14:tracePt t="4120" x="3335338" y="1785938"/>
          <p14:tracePt t="4157" x="3335338" y="1803400"/>
          <p14:tracePt t="4195" x="3360738" y="1803400"/>
          <p14:tracePt t="4261" x="3378200" y="1803400"/>
          <p14:tracePt t="4297" x="3395663" y="1803400"/>
          <p14:tracePt t="4364" x="3429000" y="1803400"/>
          <p14:tracePt t="4401" x="3462338" y="1803400"/>
          <p14:tracePt t="4439" x="3479800" y="1803400"/>
          <p14:tracePt t="4508" x="3513138" y="1803400"/>
          <p14:tracePt t="4546" x="3530600" y="1803400"/>
          <p14:tracePt t="4612" x="3573463" y="1820863"/>
          <p14:tracePt t="4649" x="3589338" y="1820863"/>
          <p14:tracePt t="4685" x="3606800" y="1820863"/>
          <p14:tracePt t="4753" x="3624263" y="1820863"/>
          <p14:tracePt t="4790" x="3640138" y="1820863"/>
          <p14:tracePt t="4896" x="3657600" y="1820863"/>
          <p14:tracePt t="4993" x="3675063" y="1820863"/>
          <p14:tracePt t="5096" x="3690938" y="1820863"/>
          <p14:tracePt t="5133" x="3708400" y="1820863"/>
          <p14:tracePt t="5222" x="3725863" y="1820863"/>
          <p14:tracePt t="5346" x="3741738" y="1820863"/>
          <p14:tracePt t="5382" x="3767138" y="1820863"/>
          <p14:tracePt t="5450" x="3784600" y="1820863"/>
          <p14:tracePt t="5490" x="3817938" y="1820863"/>
          <p14:tracePt t="5558" x="3835400" y="1820863"/>
          <p14:tracePt t="5838" x="3852863" y="1820863"/>
          <p14:tracePt t="6736" x="3852863" y="1803400"/>
          <p14:tracePt t="6876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142C1-9B01-1F55-BADF-71E9A242A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1CA74-2C89-740B-5A9D-B8A8DC9E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1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600" b="1" dirty="0">
                <a:solidFill>
                  <a:srgbClr val="002060"/>
                </a:solidFill>
              </a:rPr>
              <a:t>Task3</a:t>
            </a:r>
            <a:endParaRPr kumimoji="1"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158EDC-CA96-CBD4-8184-088641D41B57}"/>
              </a:ext>
            </a:extLst>
          </p:cNvPr>
          <p:cNvSpPr/>
          <p:nvPr/>
        </p:nvSpPr>
        <p:spPr>
          <a:xfrm>
            <a:off x="162838" y="275573"/>
            <a:ext cx="175365" cy="7139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09C8C2-AC95-18B0-47D4-2F434A609D38}"/>
              </a:ext>
            </a:extLst>
          </p:cNvPr>
          <p:cNvSpPr txBox="1"/>
          <p:nvPr/>
        </p:nvSpPr>
        <p:spPr>
          <a:xfrm>
            <a:off x="424841" y="1100999"/>
            <a:ext cx="6295273" cy="3062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b="1" dirty="0"/>
              <a:t>Limitations of KNNCF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400" b="1" dirty="0"/>
              <a:t>Data Sparsity Issues</a:t>
            </a:r>
            <a:r>
              <a:rPr lang="en" altLang="zh-TW" sz="1400" dirty="0"/>
              <a:t>:</a:t>
            </a:r>
          </a:p>
          <a:p>
            <a:pPr marL="360363" lvl="1">
              <a:lnSpc>
                <a:spcPct val="150000"/>
              </a:lnSpc>
            </a:pPr>
            <a:r>
              <a:rPr lang="en" altLang="zh-TW" sz="1400" dirty="0"/>
              <a:t>KNNCF relies on finding users with similar tastes based on co-rated items. With few overlapping ratings, it's challenging to compute reliable similarities.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400" b="1" dirty="0"/>
              <a:t>Ineffective Similarity Measures</a:t>
            </a:r>
            <a:r>
              <a:rPr lang="en" altLang="zh-TW" sz="1400" dirty="0"/>
              <a:t>:</a:t>
            </a:r>
          </a:p>
          <a:p>
            <a:pPr marL="403225">
              <a:lnSpc>
                <a:spcPct val="150000"/>
              </a:lnSpc>
            </a:pPr>
            <a:r>
              <a:rPr lang="en" altLang="zh-TW" sz="1400" dirty="0"/>
              <a:t>The Pearson correlation coefficient may not be effective when the number of co-rated items is small.</a:t>
            </a:r>
            <a:r>
              <a:rPr lang="zh-TW" altLang="en-US" sz="1400" dirty="0"/>
              <a:t> </a:t>
            </a:r>
            <a:r>
              <a:rPr lang="en-US" altLang="zh-TW" sz="1400" dirty="0"/>
              <a:t>Also,</a:t>
            </a:r>
            <a:r>
              <a:rPr lang="zh-TW" altLang="en-US" sz="1400" dirty="0"/>
              <a:t> </a:t>
            </a:r>
            <a:r>
              <a:rPr lang="en" altLang="zh-TW" sz="1400" dirty="0"/>
              <a:t>Ratings can be influenced by outliers or users with unusual rating behaviors, affecting similarity calculations.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C466F1-9EBA-C693-C221-FE4D551E811B}"/>
              </a:ext>
            </a:extLst>
          </p:cNvPr>
          <p:cNvSpPr txBox="1"/>
          <p:nvPr/>
        </p:nvSpPr>
        <p:spPr>
          <a:xfrm>
            <a:off x="424841" y="4295865"/>
            <a:ext cx="6295273" cy="227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b="1" dirty="0"/>
              <a:t>How to Improve</a:t>
            </a:r>
            <a:endParaRPr lang="zh-TW" alt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400" b="1" dirty="0"/>
              <a:t>Include Side Information</a:t>
            </a:r>
            <a:r>
              <a:rPr lang="en" altLang="zh-TW" sz="1400" dirty="0"/>
              <a:t>: Use user demographics, movie genres, and other metadata to enhance the recommendation process.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400" b="1" dirty="0"/>
              <a:t>Address Data Sparsity</a:t>
            </a:r>
            <a:r>
              <a:rPr lang="en" altLang="zh-TW" sz="1400" dirty="0"/>
              <a:t>: Implement techniques like data imputation or clustering to reduce sparsity.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400" b="1" dirty="0"/>
              <a:t>Significance Weighting</a:t>
            </a:r>
            <a:r>
              <a:rPr lang="en" altLang="zh-TW" sz="1400" dirty="0"/>
              <a:t>: </a:t>
            </a:r>
            <a:r>
              <a:rPr lang="en-US" altLang="zh-TW" sz="1400" dirty="0"/>
              <a:t>Adjusting</a:t>
            </a:r>
            <a:r>
              <a:rPr lang="en" altLang="zh-TW" sz="1400" dirty="0"/>
              <a:t> significance weighting (GAMMA parameter) to mitigate the effect of users with few co-rated items.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983496B-F389-CD72-E461-803B893289C9}"/>
              </a:ext>
            </a:extLst>
          </p:cNvPr>
          <p:cNvSpPr txBox="1"/>
          <p:nvPr/>
        </p:nvSpPr>
        <p:spPr>
          <a:xfrm>
            <a:off x="6618514" y="968189"/>
            <a:ext cx="5359400" cy="4031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b="1" dirty="0"/>
              <a:t>Why IMFR Delivers Better Performance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400" b="1" dirty="0"/>
              <a:t>Capturing Underlying Preferences: </a:t>
            </a:r>
            <a:r>
              <a:rPr lang="en" altLang="zh-TW" sz="1400" dirty="0"/>
              <a:t>IMFR uses Singular Value Decomposition (SVD) to uncover latent factors that represent hidden patterns in user preferences and item characteristics.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400" b="1" dirty="0"/>
              <a:t>Reduced Dependence on Co-Rated Items</a:t>
            </a:r>
            <a:r>
              <a:rPr lang="en" altLang="zh-TW" sz="1400" dirty="0"/>
              <a:t>: IMFR does not rely solely on direct co-rated items between users, making it more robust in sparse datasets.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400" b="1" dirty="0"/>
              <a:t>Better Generalization</a:t>
            </a:r>
            <a:r>
              <a:rPr lang="en" altLang="zh-TW" sz="1400" dirty="0"/>
              <a:t>: By reducing dimensionality, IMFR can generalize from observed ratings to predict unseen ratings more effectively.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400" b="1" dirty="0"/>
              <a:t>Data Compression: </a:t>
            </a:r>
            <a:r>
              <a:rPr lang="en" altLang="zh-TW" sz="1400" dirty="0"/>
              <a:t>SVD compresses the user-item matrix, mitigating the impact of missing values.</a:t>
            </a:r>
          </a:p>
        </p:txBody>
      </p:sp>
      <p:pic>
        <p:nvPicPr>
          <p:cNvPr id="31" name="音訊 30">
            <a:extLst>
              <a:ext uri="{FF2B5EF4-FFF2-40B4-BE49-F238E27FC236}">
                <a16:creationId xmlns:a16="http://schemas.microsoft.com/office/drawing/2014/main" id="{4C868D0F-0E66-7278-220E-E14FF8167A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2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540"/>
    </mc:Choice>
    <mc:Fallback>
      <p:transition spd="slow" advTm="74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708" x="4183063" y="2786063"/>
          <p14:tracePt t="6092" x="4173538" y="2794000"/>
          <p14:tracePt t="6131" x="4097338" y="2743200"/>
          <p14:tracePt t="6169" x="3817938" y="2616200"/>
          <p14:tracePt t="6210" x="3378200" y="2547938"/>
          <p14:tracePt t="6248" x="2522538" y="2455863"/>
          <p14:tracePt t="6287" x="1981200" y="2293938"/>
          <p14:tracePt t="6381" x="1785938" y="2176463"/>
          <p14:tracePt t="6431" x="1481138" y="2014538"/>
          <p14:tracePt t="6529" x="1252538" y="1947863"/>
          <p14:tracePt t="6572" x="973138" y="1836738"/>
          <p14:tracePt t="6652" x="863600" y="1770063"/>
          <p14:tracePt t="6692" x="779463" y="1693863"/>
          <p14:tracePt t="6733" x="744538" y="1676400"/>
          <p14:tracePt t="6779" x="728663" y="1676400"/>
          <p14:tracePt t="6903" x="0" y="0"/>
        </p14:tracePtLst>
        <p14:tracePtLst>
          <p14:tracePt t="8440" x="1617663" y="1608138"/>
          <p14:tracePt t="8663" x="1625600" y="1608138"/>
          <p14:tracePt t="8696" x="1643063" y="1608138"/>
          <p14:tracePt t="8726" x="1676400" y="1608138"/>
          <p14:tracePt t="8760" x="1770063" y="1608138"/>
          <p14:tracePt t="8795" x="1871663" y="1625600"/>
          <p14:tracePt t="8834" x="1963738" y="1625600"/>
          <p14:tracePt t="8905" x="2100263" y="1625600"/>
          <p14:tracePt t="8943" x="2387600" y="1625600"/>
          <p14:tracePt t="8980" x="2471738" y="1625600"/>
          <p14:tracePt t="9047" x="2489200" y="1625600"/>
          <p14:tracePt t="9085" x="2506663" y="1625600"/>
          <p14:tracePt t="9194" x="2438400" y="1625600"/>
          <p14:tracePt t="9230" x="2260600" y="1608138"/>
          <p14:tracePt t="9298" x="2049463" y="1592263"/>
          <p14:tracePt t="9337" x="1693863" y="1574800"/>
          <p14:tracePt t="9402" x="1541463" y="1557338"/>
          <p14:tracePt t="9410" x="1363663" y="1541463"/>
          <p14:tracePt t="9492" x="1346200" y="1524000"/>
          <p14:tracePt t="9553" x="1363663" y="1524000"/>
          <p14:tracePt t="9586" x="1592263" y="1557338"/>
          <p14:tracePt t="9655" x="1785938" y="1608138"/>
          <p14:tracePt t="9693" x="1922463" y="1643063"/>
          <p14:tracePt t="9697" x="1947863" y="1643063"/>
          <p14:tracePt t="9737" x="1922463" y="1643063"/>
          <p14:tracePt t="9764" x="1905000" y="1643063"/>
          <p14:tracePt t="9802" x="1887538" y="1643063"/>
          <p14:tracePt t="9838" x="1803400" y="1643063"/>
          <p14:tracePt t="9906" x="1770063" y="1643063"/>
          <p14:tracePt t="10685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18F454-94F2-1743-9726-334C12E1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5AFE3-C65C-0006-B628-DBB3712E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96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" altLang="zh-TW" dirty="0"/>
              <a:t>scikit-learn. (n.d.). </a:t>
            </a:r>
            <a:r>
              <a:rPr lang="en" altLang="zh-TW" i="1" dirty="0" err="1"/>
              <a:t>sklearn.decomposition.TruncatedSVD</a:t>
            </a:r>
            <a:r>
              <a:rPr lang="en" altLang="zh-TW" dirty="0"/>
              <a:t>. Retrieved from </a:t>
            </a:r>
            <a:r>
              <a:rPr lang="en" altLang="zh-TW" dirty="0">
                <a:hlinkClick r:id="rId4"/>
              </a:rPr>
              <a:t>https://scikit-learn.org/dev/modules/generated/sklearn.decomposition.TruncatedSVD.html</a:t>
            </a:r>
            <a:endParaRPr lang="en" altLang="zh-TW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" altLang="zh-TW" dirty="0"/>
              <a:t>Data Aspirant. (n.d.). </a:t>
            </a:r>
            <a:r>
              <a:rPr lang="en" altLang="zh-TW" i="1" dirty="0"/>
              <a:t>Truncated SVD</a:t>
            </a:r>
            <a:r>
              <a:rPr lang="en" altLang="zh-TW" dirty="0"/>
              <a:t>. Retrieved from </a:t>
            </a:r>
            <a:r>
              <a:rPr lang="en" altLang="zh-TW" dirty="0">
                <a:hlinkClick r:id="rId5"/>
              </a:rPr>
              <a:t>https://dataaspirant.com/truncated-svd/</a:t>
            </a:r>
            <a:endParaRPr lang="en" altLang="zh-TW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" altLang="zh-TW" dirty="0"/>
              <a:t>V7 Labs. (n.d.). </a:t>
            </a:r>
            <a:r>
              <a:rPr lang="en" altLang="zh-TW" i="1" dirty="0"/>
              <a:t>Mean Average Precision</a:t>
            </a:r>
            <a:r>
              <a:rPr lang="en" altLang="zh-TW" dirty="0"/>
              <a:t>. Retrieved from </a:t>
            </a:r>
            <a:r>
              <a:rPr lang="en" altLang="zh-TW" dirty="0">
                <a:hlinkClick r:id="rId6"/>
              </a:rPr>
              <a:t>https://www.v7labs.com/blog/mean-average-precision</a:t>
            </a:r>
            <a:endParaRPr lang="en" altLang="zh-TW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" altLang="zh-TW" dirty="0"/>
              <a:t>Towards Data Science. (2022, October 15). </a:t>
            </a:r>
            <a:r>
              <a:rPr lang="en" altLang="zh-TW" i="1" dirty="0"/>
              <a:t>What is Average Precision in Object Detection &amp; Localization Algorithms and How to Calculate It</a:t>
            </a:r>
            <a:r>
              <a:rPr lang="en" altLang="zh-TW" dirty="0"/>
              <a:t>. Retrieved from </a:t>
            </a:r>
            <a:r>
              <a:rPr lang="en" altLang="zh-TW" dirty="0">
                <a:hlinkClick r:id="rId7"/>
              </a:rPr>
              <a:t>https://towardsdatascience.com/what-is-average-precision-in-object-detection-localization-algorithms-and-how-to-calculate-it-3f330efe697b</a:t>
            </a:r>
            <a:endParaRPr lang="en" altLang="zh-TW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" altLang="zh-TW" dirty="0"/>
              <a:t>Evidently AI. (n.d.). </a:t>
            </a:r>
            <a:r>
              <a:rPr lang="en" altLang="zh-TW" i="1" dirty="0"/>
              <a:t>NDCG Metric</a:t>
            </a:r>
            <a:r>
              <a:rPr lang="en" altLang="zh-TW" dirty="0"/>
              <a:t>. Retrieved from </a:t>
            </a:r>
            <a:r>
              <a:rPr lang="en" altLang="zh-TW" dirty="0">
                <a:hlinkClick r:id="rId8"/>
              </a:rPr>
              <a:t>https://www.evidentlyai.com/ranking-metrics/ndcg-metric</a:t>
            </a:r>
            <a:endParaRPr lang="en" altLang="zh-TW" dirty="0"/>
          </a:p>
        </p:txBody>
      </p:sp>
      <p:pic>
        <p:nvPicPr>
          <p:cNvPr id="12" name="音訊 11">
            <a:extLst>
              <a:ext uri="{FF2B5EF4-FFF2-40B4-BE49-F238E27FC236}">
                <a16:creationId xmlns:a16="http://schemas.microsoft.com/office/drawing/2014/main" id="{0481A041-C507-1700-84C1-3570A2B5CD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5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49"/>
    </mc:Choice>
    <mc:Fallback>
      <p:transition spd="slow" advTm="7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1469</Words>
  <Application>Microsoft Macintosh PowerPoint</Application>
  <PresentationFormat>寬螢幕</PresentationFormat>
  <Paragraphs>91</Paragraphs>
  <Slides>7</Slides>
  <Notes>6</Notes>
  <HiddenSlides>0</HiddenSlides>
  <MMClips>7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Menlo</vt:lpstr>
      <vt:lpstr>Office 佈景主題</vt:lpstr>
      <vt:lpstr>Practical Data Science with Python (COSC2670)  - Assignment 3 </vt:lpstr>
      <vt:lpstr>Task1: kNN-based Collaborative Filtering </vt:lpstr>
      <vt:lpstr>Task2: Matrix Factorization-based Recommendation </vt:lpstr>
      <vt:lpstr>Task2</vt:lpstr>
      <vt:lpstr>Task3: Ranking-based Evaluation and Comparison </vt:lpstr>
      <vt:lpstr>Task3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Jung-De Chiou</dc:creator>
  <cp:lastModifiedBy>Jung-De Chiou</cp:lastModifiedBy>
  <cp:revision>11</cp:revision>
  <dcterms:created xsi:type="dcterms:W3CDTF">2024-10-24T08:27:40Z</dcterms:created>
  <dcterms:modified xsi:type="dcterms:W3CDTF">2024-10-27T02:34:02Z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2024-10-24T08:28:00Z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3431518a-a6f5-4a99-9eba-b8be58bd9d63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佈景主題:8</vt:lpwstr>
  </property>
  <property fmtid="{D5CDD505-2E9C-101B-9397-08002B2CF9AE}" pid="10" name="ClassificationContentMarkingHeaderText">
    <vt:lpwstr>RMIT Classification: Trusted</vt:lpwstr>
  </property>
</Properties>
</file>