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p:restoredTop sz="81166"/>
  </p:normalViewPr>
  <p:slideViewPr>
    <p:cSldViewPr snapToGrid="0">
      <p:cViewPr varScale="1">
        <p:scale>
          <a:sx n="93" d="100"/>
          <a:sy n="93" d="100"/>
        </p:scale>
        <p:origin x="1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E2587-EE08-104F-88F9-4E8B6679FF48}" type="datetimeFigureOut">
              <a:rPr kumimoji="1" lang="zh-TW" altLang="en-US" smtClean="0"/>
              <a:t>2024/10/26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85978-193E-DA42-BA75-CC785B7A5218}" type="slidenum">
              <a:rPr kumimoji="1" lang="zh-TW" altLang="en-US" smtClean="0"/>
              <a:t>‹#›</a:t>
            </a:fld>
            <a:endParaRPr kumimoji="1" lang="zh-TW" altLang="en-US"/>
          </a:p>
        </p:txBody>
      </p:sp>
    </p:spTree>
    <p:extLst>
      <p:ext uri="{BB962C8B-B14F-4D97-AF65-F5344CB8AC3E}">
        <p14:creationId xmlns:p14="http://schemas.microsoft.com/office/powerpoint/2010/main" val="2437621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0985978-193E-DA42-BA75-CC785B7A5218}" type="slidenum">
              <a:rPr kumimoji="1" lang="zh-TW" altLang="en-US" smtClean="0"/>
              <a:t>1</a:t>
            </a:fld>
            <a:endParaRPr kumimoji="1" lang="zh-TW" altLang="en-US"/>
          </a:p>
        </p:txBody>
      </p:sp>
    </p:spTree>
    <p:extLst>
      <p:ext uri="{BB962C8B-B14F-4D97-AF65-F5344CB8AC3E}">
        <p14:creationId xmlns:p14="http://schemas.microsoft.com/office/powerpoint/2010/main" val="262199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First,</a:t>
            </a:r>
            <a:r>
              <a:rPr kumimoji="1" lang="zh-TW" altLang="en-US" dirty="0"/>
              <a:t> </a:t>
            </a:r>
            <a:r>
              <a:rPr kumimoji="1" lang="en-US" altLang="zh-TW" dirty="0"/>
              <a:t>we</a:t>
            </a:r>
            <a:r>
              <a:rPr kumimoji="1" lang="zh-TW" altLang="en-US" dirty="0"/>
              <a:t> </a:t>
            </a:r>
            <a:r>
              <a:rPr kumimoji="1" lang="en-US" altLang="zh-TW" dirty="0"/>
              <a:t>load</a:t>
            </a:r>
            <a:r>
              <a:rPr kumimoji="1" lang="zh-TW" altLang="en-US" dirty="0"/>
              <a:t> </a:t>
            </a:r>
            <a:r>
              <a:rPr kumimoji="1" lang="en-US" altLang="zh-TW" dirty="0"/>
              <a:t>the</a:t>
            </a:r>
            <a:r>
              <a:rPr kumimoji="1" lang="zh-TW" altLang="en-US" dirty="0"/>
              <a:t> </a:t>
            </a:r>
            <a:r>
              <a:rPr kumimoji="1" lang="en-US" altLang="zh-TW" dirty="0"/>
              <a:t>data.</a:t>
            </a:r>
            <a:r>
              <a:rPr kumimoji="1" lang="zh-TW" altLang="en-US" dirty="0"/>
              <a:t> </a:t>
            </a:r>
            <a:r>
              <a:rPr kumimoji="1" lang="en-US" altLang="zh-TW" dirty="0"/>
              <a:t>The</a:t>
            </a:r>
            <a:r>
              <a:rPr kumimoji="1" lang="zh-TW" altLang="en-US" dirty="0"/>
              <a:t> </a:t>
            </a:r>
            <a:r>
              <a:rPr kumimoji="1" lang="en-US" altLang="zh-TW" dirty="0"/>
              <a:t>original</a:t>
            </a:r>
            <a:r>
              <a:rPr kumimoji="1" lang="zh-TW" altLang="en-US" dirty="0"/>
              <a:t> </a:t>
            </a:r>
            <a:r>
              <a:rPr kumimoji="1" lang="en-US" altLang="zh-TW" dirty="0"/>
              <a:t>data</a:t>
            </a:r>
            <a:r>
              <a:rPr kumimoji="1" lang="zh-TW" altLang="en-US" dirty="0"/>
              <a:t> </a:t>
            </a:r>
            <a:r>
              <a:rPr kumimoji="1" lang="en-US" altLang="zh-TW" dirty="0"/>
              <a:t>is</a:t>
            </a:r>
            <a:r>
              <a:rPr kumimoji="1" lang="zh-TW" altLang="en-US" dirty="0"/>
              <a:t> </a:t>
            </a:r>
            <a:r>
              <a:rPr kumimoji="1" lang="en-US" altLang="zh-TW" dirty="0"/>
              <a:t>this</a:t>
            </a:r>
            <a:r>
              <a:rPr kumimoji="1" lang="zh-TW" altLang="en-US" dirty="0"/>
              <a:t> </a:t>
            </a:r>
            <a:r>
              <a:rPr kumimoji="1" lang="en-US" altLang="zh-TW" dirty="0"/>
              <a:t>amount</a:t>
            </a:r>
            <a:r>
              <a:rPr kumimoji="1" lang="zh-TW" altLang="en-US" dirty="0"/>
              <a:t> </a:t>
            </a:r>
            <a:r>
              <a:rPr kumimoji="1" lang="en-US" altLang="zh-TW" dirty="0"/>
              <a:t>of</a:t>
            </a:r>
            <a:r>
              <a:rPr kumimoji="1" lang="zh-TW" altLang="en-US" dirty="0"/>
              <a:t> </a:t>
            </a:r>
            <a:r>
              <a:rPr kumimoji="1" lang="en-US" altLang="zh-TW" dirty="0"/>
              <a:t>users,</a:t>
            </a:r>
            <a:r>
              <a:rPr kumimoji="1" lang="zh-TW" altLang="en-US" dirty="0"/>
              <a:t> </a:t>
            </a:r>
            <a:r>
              <a:rPr kumimoji="1" lang="en-US" altLang="zh-TW" dirty="0"/>
              <a:t>movies,</a:t>
            </a:r>
            <a:r>
              <a:rPr kumimoji="1" lang="zh-TW" altLang="en-US" dirty="0"/>
              <a:t> </a:t>
            </a:r>
            <a:r>
              <a:rPr kumimoji="1" lang="en-US" altLang="zh-TW" dirty="0"/>
              <a:t>and</a:t>
            </a:r>
            <a:r>
              <a:rPr kumimoji="1" lang="zh-TW" altLang="en-US" dirty="0"/>
              <a:t> </a:t>
            </a:r>
            <a:r>
              <a:rPr kumimoji="1" lang="en-US" altLang="zh-TW" dirty="0"/>
              <a:t>rating.</a:t>
            </a:r>
          </a:p>
          <a:p>
            <a:r>
              <a:rPr kumimoji="1" lang="en-US" altLang="zh-TW" dirty="0"/>
              <a:t>For</a:t>
            </a:r>
            <a:r>
              <a:rPr kumimoji="1" lang="zh-TW" altLang="en-US" dirty="0"/>
              <a:t> </a:t>
            </a:r>
            <a:r>
              <a:rPr kumimoji="1" lang="en-US" altLang="zh-TW" dirty="0"/>
              <a:t>task1,</a:t>
            </a:r>
            <a:r>
              <a:rPr kumimoji="1" lang="zh-TW" altLang="en-US" dirty="0"/>
              <a:t> </a:t>
            </a:r>
            <a:r>
              <a:rPr kumimoji="1" lang="en-US" altLang="zh-TW" dirty="0"/>
              <a:t>the</a:t>
            </a:r>
            <a:r>
              <a:rPr kumimoji="1" lang="zh-TW" altLang="en-US" dirty="0"/>
              <a:t> </a:t>
            </a:r>
            <a:r>
              <a:rPr kumimoji="1" lang="en-US" altLang="zh-TW" dirty="0"/>
              <a:t>step</a:t>
            </a:r>
            <a:r>
              <a:rPr kumimoji="1" lang="zh-TW" altLang="en-US" dirty="0"/>
              <a:t> </a:t>
            </a:r>
            <a:r>
              <a:rPr kumimoji="1" lang="en-US" altLang="zh-TW" dirty="0"/>
              <a:t>I</a:t>
            </a:r>
            <a:r>
              <a:rPr kumimoji="1" lang="zh-TW" altLang="en-US" dirty="0"/>
              <a:t> </a:t>
            </a:r>
            <a:r>
              <a:rPr kumimoji="1" lang="en-US" altLang="zh-TW" dirty="0"/>
              <a:t>did</a:t>
            </a:r>
            <a:r>
              <a:rPr kumimoji="1" lang="zh-TW" altLang="en-US" dirty="0"/>
              <a:t> </a:t>
            </a:r>
            <a:r>
              <a:rPr kumimoji="1" lang="en-US" altLang="zh-TW" dirty="0"/>
              <a:t>as</a:t>
            </a:r>
            <a:r>
              <a:rPr kumimoji="1" lang="zh-TW" altLang="en-US" dirty="0"/>
              <a:t> </a:t>
            </a:r>
            <a:r>
              <a:rPr kumimoji="1" lang="en-US" altLang="zh-TW" dirty="0"/>
              <a:t>below.</a:t>
            </a:r>
          </a:p>
          <a:p>
            <a:r>
              <a:rPr kumimoji="1" lang="en-US" altLang="zh-TW" dirty="0"/>
              <a:t>First,</a:t>
            </a:r>
            <a:r>
              <a:rPr kumimoji="1" lang="zh-TW" altLang="en-US" dirty="0"/>
              <a:t> </a:t>
            </a:r>
            <a:r>
              <a:rPr kumimoji="1" lang="en-US" altLang="zh-TW" dirty="0"/>
              <a:t>we</a:t>
            </a:r>
            <a:r>
              <a:rPr kumimoji="1" lang="zh-TW" altLang="en-US" dirty="0"/>
              <a:t> </a:t>
            </a:r>
            <a:r>
              <a:rPr kumimoji="1" lang="en-US" altLang="zh-TW" dirty="0"/>
              <a:t>use</a:t>
            </a:r>
            <a:r>
              <a:rPr kumimoji="1" lang="zh-TW" altLang="en-US" dirty="0"/>
              <a:t> </a:t>
            </a:r>
            <a:r>
              <a:rPr kumimoji="1" lang="en-US" altLang="zh-TW" dirty="0"/>
              <a:t>the</a:t>
            </a:r>
            <a:r>
              <a:rPr kumimoji="1" lang="zh-TW" altLang="en-US" dirty="0"/>
              <a:t> </a:t>
            </a:r>
            <a:r>
              <a:rPr kumimoji="1" lang="en-US" altLang="zh-TW" dirty="0"/>
              <a:t>loaded</a:t>
            </a:r>
            <a:r>
              <a:rPr kumimoji="1" lang="zh-TW" altLang="en-US" dirty="0"/>
              <a:t> </a:t>
            </a:r>
            <a:r>
              <a:rPr kumimoji="1" lang="en-US" altLang="zh-TW" dirty="0"/>
              <a:t>data</a:t>
            </a:r>
            <a:r>
              <a:rPr kumimoji="1" lang="zh-TW" altLang="en-US" dirty="0"/>
              <a:t> </a:t>
            </a:r>
            <a:r>
              <a:rPr kumimoji="1" lang="en-US" altLang="zh-TW" dirty="0"/>
              <a:t>to</a:t>
            </a:r>
            <a:r>
              <a:rPr kumimoji="1" lang="zh-TW" altLang="en-US" dirty="0"/>
              <a:t> </a:t>
            </a:r>
            <a:r>
              <a:rPr kumimoji="1" lang="en-US" altLang="zh-TW" dirty="0"/>
              <a:t>create</a:t>
            </a:r>
            <a:r>
              <a:rPr kumimoji="1" lang="zh-TW" altLang="en-US" dirty="0"/>
              <a:t> </a:t>
            </a:r>
            <a:r>
              <a:rPr kumimoji="1" lang="en-US" altLang="zh-TW" dirty="0"/>
              <a:t>a</a:t>
            </a:r>
            <a:r>
              <a:rPr kumimoji="1" lang="zh-TW" altLang="en-US" dirty="0"/>
              <a:t> </a:t>
            </a:r>
            <a:r>
              <a:rPr kumimoji="1" lang="en-US" altLang="zh-TW" dirty="0"/>
              <a:t>user-item</a:t>
            </a:r>
            <a:r>
              <a:rPr kumimoji="1" lang="zh-TW" altLang="en-US" dirty="0"/>
              <a:t> </a:t>
            </a:r>
            <a:r>
              <a:rPr kumimoji="1" lang="en-US" altLang="zh-TW" dirty="0"/>
              <a:t>rating</a:t>
            </a:r>
            <a:r>
              <a:rPr kumimoji="1" lang="zh-TW" altLang="en-US" dirty="0"/>
              <a:t> </a:t>
            </a:r>
            <a:r>
              <a:rPr kumimoji="1" lang="en-US" altLang="zh-TW" dirty="0"/>
              <a:t>matrix.</a:t>
            </a:r>
            <a:r>
              <a:rPr kumimoji="1" lang="zh-TW" altLang="en-US" dirty="0"/>
              <a:t> </a:t>
            </a:r>
            <a:r>
              <a:rPr kumimoji="1" lang="en-US" altLang="zh-TW" dirty="0"/>
              <a:t>Here</a:t>
            </a:r>
            <a:r>
              <a:rPr kumimoji="1" lang="zh-TW" altLang="en-US" dirty="0"/>
              <a:t> </a:t>
            </a:r>
            <a:r>
              <a:rPr kumimoji="1" lang="en-US" altLang="zh-TW" dirty="0"/>
              <a:t>the</a:t>
            </a:r>
            <a:r>
              <a:rPr kumimoji="1" lang="zh-TW" altLang="en-US" dirty="0"/>
              <a:t> </a:t>
            </a:r>
            <a:r>
              <a:rPr kumimoji="1" lang="en-US" altLang="zh-TW" dirty="0"/>
              <a:t>item</a:t>
            </a:r>
            <a:r>
              <a:rPr kumimoji="1" lang="zh-TW" altLang="en-US" dirty="0"/>
              <a:t> </a:t>
            </a:r>
            <a:r>
              <a:rPr kumimoji="1" lang="en-US" altLang="zh-TW" dirty="0"/>
              <a:t>is</a:t>
            </a:r>
            <a:r>
              <a:rPr kumimoji="1" lang="zh-TW" altLang="en-US" dirty="0"/>
              <a:t> </a:t>
            </a:r>
            <a:r>
              <a:rPr kumimoji="1" lang="en-US" altLang="zh-TW" dirty="0"/>
              <a:t>movie.</a:t>
            </a:r>
          </a:p>
          <a:p>
            <a:r>
              <a:rPr kumimoji="1" lang="en-US" altLang="zh-TW" dirty="0"/>
              <a:t>Then</a:t>
            </a:r>
            <a:r>
              <a:rPr kumimoji="1" lang="zh-TW" altLang="en-US" dirty="0"/>
              <a:t> </a:t>
            </a:r>
            <a:r>
              <a:rPr kumimoji="1" lang="en-US" altLang="zh-TW" dirty="0"/>
              <a:t>we</a:t>
            </a:r>
            <a:r>
              <a:rPr kumimoji="1" lang="zh-TW" altLang="en-US" dirty="0"/>
              <a:t> </a:t>
            </a:r>
            <a:r>
              <a:rPr kumimoji="1" lang="en-US" altLang="zh-TW" dirty="0"/>
              <a:t>randomly</a:t>
            </a:r>
            <a:r>
              <a:rPr kumimoji="1" lang="zh-TW" altLang="en-US" dirty="0"/>
              <a:t> </a:t>
            </a:r>
            <a:r>
              <a:rPr kumimoji="1" lang="en-US" altLang="zh-TW" dirty="0"/>
              <a:t>choose</a:t>
            </a:r>
            <a:r>
              <a:rPr kumimoji="1" lang="zh-TW" altLang="en-US" dirty="0"/>
              <a:t> </a:t>
            </a:r>
            <a:r>
              <a:rPr kumimoji="1" lang="en-US" altLang="zh-TW" dirty="0"/>
              <a:t>a</a:t>
            </a:r>
            <a:r>
              <a:rPr kumimoji="1" lang="zh-TW" altLang="en-US" dirty="0"/>
              <a:t> </a:t>
            </a:r>
          </a:p>
        </p:txBody>
      </p:sp>
      <p:sp>
        <p:nvSpPr>
          <p:cNvPr id="4" name="投影片編號版面配置區 3"/>
          <p:cNvSpPr>
            <a:spLocks noGrp="1"/>
          </p:cNvSpPr>
          <p:nvPr>
            <p:ph type="sldNum" sz="quarter" idx="5"/>
          </p:nvPr>
        </p:nvSpPr>
        <p:spPr/>
        <p:txBody>
          <a:bodyPr/>
          <a:lstStyle/>
          <a:p>
            <a:fld id="{A0985978-193E-DA42-BA75-CC785B7A5218}" type="slidenum">
              <a:rPr kumimoji="1" lang="zh-TW" altLang="en-US" smtClean="0"/>
              <a:t>2</a:t>
            </a:fld>
            <a:endParaRPr kumimoji="1" lang="zh-TW" altLang="en-US"/>
          </a:p>
        </p:txBody>
      </p:sp>
    </p:spTree>
    <p:extLst>
      <p:ext uri="{BB962C8B-B14F-4D97-AF65-F5344CB8AC3E}">
        <p14:creationId xmlns:p14="http://schemas.microsoft.com/office/powerpoint/2010/main" val="25607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5D7F9-051B-10CE-297C-96983D0E7E3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6203A9A8-88F8-1FE6-B0F4-644F4EEA35E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84352AB9-D98F-7F6A-C78B-AC9F9AAA5D8D}"/>
              </a:ext>
            </a:extLst>
          </p:cNvPr>
          <p:cNvSpPr>
            <a:spLocks noGrp="1"/>
          </p:cNvSpPr>
          <p:nvPr>
            <p:ph type="body" idx="1"/>
          </p:nvPr>
        </p:nvSpPr>
        <p:spPr/>
        <p:txBody>
          <a:bodyPr/>
          <a:lstStyle/>
          <a:p>
            <a:r>
              <a:rPr kumimoji="1" lang="en-US" altLang="zh-TW" dirty="0"/>
              <a:t>U</a:t>
            </a:r>
            <a:r>
              <a:rPr kumimoji="1" lang="zh-TW" altLang="en-US" dirty="0"/>
              <a:t> </a:t>
            </a:r>
            <a:r>
              <a:rPr kumimoji="1" lang="en-US" altLang="zh-TW" dirty="0"/>
              <a:t>=</a:t>
            </a:r>
            <a:r>
              <a:rPr kumimoji="1" lang="zh-TW" altLang="en-US" dirty="0"/>
              <a:t>  </a:t>
            </a:r>
            <a:r>
              <a:rPr lang="en" altLang="zh-TW" dirty="0"/>
              <a:t>It represents the relationships between the rows (e.g., users).</a:t>
            </a:r>
            <a:r>
              <a:rPr lang="el-GR" altLang="zh-TW" dirty="0"/>
              <a:t> </a:t>
            </a:r>
            <a:endParaRPr lang="en-US" altLang="zh-TW" dirty="0"/>
          </a:p>
          <a:p>
            <a:r>
              <a:rPr lang="en" altLang="zh-TW" sz="1200" dirty="0"/>
              <a:t>V</a:t>
            </a:r>
            <a:r>
              <a:rPr lang="en" altLang="zh-TW" sz="1200" baseline="30000" dirty="0"/>
              <a:t>T</a:t>
            </a:r>
            <a:r>
              <a:rPr lang="zh-TW" altLang="en-US" sz="1200" baseline="30000" dirty="0"/>
              <a:t> </a:t>
            </a:r>
            <a:r>
              <a:rPr lang="en-US" altLang="zh-TW" sz="1200" baseline="30000" dirty="0"/>
              <a:t>=</a:t>
            </a:r>
            <a:r>
              <a:rPr lang="zh-TW" altLang="en-US" sz="1200" baseline="30000" dirty="0"/>
              <a:t> </a:t>
            </a:r>
            <a:r>
              <a:rPr lang="en" altLang="zh-TW" dirty="0"/>
              <a:t>It represents the relationships between the columns (e.g., items).</a:t>
            </a:r>
            <a:endParaRPr lang="en-US" altLang="zh-TW" dirty="0"/>
          </a:p>
          <a:p>
            <a:r>
              <a:rPr lang="el-GR" altLang="zh-TW" dirty="0"/>
              <a:t>Σ</a:t>
            </a:r>
            <a:r>
              <a:rPr lang="zh-TW" altLang="en-US" dirty="0"/>
              <a:t> </a:t>
            </a:r>
            <a:r>
              <a:rPr lang="en-US" altLang="zh-TW" dirty="0"/>
              <a:t>=</a:t>
            </a:r>
            <a:r>
              <a:rPr lang="zh-TW" altLang="en-US" dirty="0"/>
              <a:t> </a:t>
            </a:r>
            <a:r>
              <a:rPr lang="en" altLang="zh-TW" dirty="0"/>
              <a:t>These values help identify the dominant latent features in the data.</a:t>
            </a:r>
            <a:endParaRPr kumimoji="1" lang="zh-TW" altLang="en-US" dirty="0"/>
          </a:p>
        </p:txBody>
      </p:sp>
      <p:sp>
        <p:nvSpPr>
          <p:cNvPr id="4" name="投影片編號版面配置區 3">
            <a:extLst>
              <a:ext uri="{FF2B5EF4-FFF2-40B4-BE49-F238E27FC236}">
                <a16:creationId xmlns:a16="http://schemas.microsoft.com/office/drawing/2014/main" id="{A9EA197C-A087-42DB-FD04-6A7C369E76AA}"/>
              </a:ext>
            </a:extLst>
          </p:cNvPr>
          <p:cNvSpPr>
            <a:spLocks noGrp="1"/>
          </p:cNvSpPr>
          <p:nvPr>
            <p:ph type="sldNum" sz="quarter" idx="5"/>
          </p:nvPr>
        </p:nvSpPr>
        <p:spPr/>
        <p:txBody>
          <a:bodyPr/>
          <a:lstStyle/>
          <a:p>
            <a:fld id="{A0985978-193E-DA42-BA75-CC785B7A5218}" type="slidenum">
              <a:rPr kumimoji="1" lang="zh-TW" altLang="en-US" smtClean="0"/>
              <a:t>3</a:t>
            </a:fld>
            <a:endParaRPr kumimoji="1" lang="zh-TW" altLang="en-US"/>
          </a:p>
        </p:txBody>
      </p:sp>
    </p:spTree>
    <p:extLst>
      <p:ext uri="{BB962C8B-B14F-4D97-AF65-F5344CB8AC3E}">
        <p14:creationId xmlns:p14="http://schemas.microsoft.com/office/powerpoint/2010/main" val="306024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D8B3-ADFF-EB51-9934-3ACEBD205981}"/>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6A8F5A9D-9030-3F23-DCA3-D32A73F1F93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6D4F034E-BAF8-D020-8993-B2607798F69E}"/>
              </a:ext>
            </a:extLst>
          </p:cNvPr>
          <p:cNvSpPr>
            <a:spLocks noGrp="1"/>
          </p:cNvSpPr>
          <p:nvPr>
            <p:ph type="body" idx="1"/>
          </p:nvPr>
        </p:nvSpPr>
        <p:spPr/>
        <p:txBody>
          <a:bodyPr/>
          <a:lstStyle/>
          <a:p>
            <a:r>
              <a:rPr kumimoji="1" lang="en-US" altLang="zh-TW" dirty="0"/>
              <a:t>The higher the value of `</a:t>
            </a:r>
            <a:r>
              <a:rPr kumimoji="1" lang="en-US" altLang="zh-TW" dirty="0" err="1"/>
              <a:t>n_factors</a:t>
            </a:r>
            <a:r>
              <a:rPr kumimoji="1" lang="en-US" altLang="zh-TW" dirty="0"/>
              <a:t>`, the more details the SVD can capture when decomposing the user-item matrix, allowing the model to predict more complex preference patterns. However, when `</a:t>
            </a:r>
            <a:r>
              <a:rPr kumimoji="1" lang="en-US" altLang="zh-TW" dirty="0" err="1"/>
              <a:t>n_factors</a:t>
            </a:r>
            <a:r>
              <a:rPr kumimoji="1" lang="en-US" altLang="zh-TW" dirty="0"/>
              <a:t>` is too high, it may lead to overfitting, reducing the model's generalization ability. This means the model may perform very well on the training data but fail to apply effectively to new data. Therefore, I have limited the maximum value of `</a:t>
            </a:r>
            <a:r>
              <a:rPr kumimoji="1" lang="en-US" altLang="zh-TW" dirty="0" err="1"/>
              <a:t>n_factors</a:t>
            </a:r>
            <a:r>
              <a:rPr kumimoji="1" lang="en-US" altLang="zh-TW" dirty="0"/>
              <a:t>` to 150, to achieve a balance between training performance and generalization capability.</a:t>
            </a:r>
            <a:endParaRPr kumimoji="1" lang="zh-TW" altLang="en-US" dirty="0"/>
          </a:p>
        </p:txBody>
      </p:sp>
      <p:sp>
        <p:nvSpPr>
          <p:cNvPr id="4" name="投影片編號版面配置區 3">
            <a:extLst>
              <a:ext uri="{FF2B5EF4-FFF2-40B4-BE49-F238E27FC236}">
                <a16:creationId xmlns:a16="http://schemas.microsoft.com/office/drawing/2014/main" id="{48A77843-FCD0-1D98-C142-391DB85C2C43}"/>
              </a:ext>
            </a:extLst>
          </p:cNvPr>
          <p:cNvSpPr>
            <a:spLocks noGrp="1"/>
          </p:cNvSpPr>
          <p:nvPr>
            <p:ph type="sldNum" sz="quarter" idx="5"/>
          </p:nvPr>
        </p:nvSpPr>
        <p:spPr/>
        <p:txBody>
          <a:bodyPr/>
          <a:lstStyle/>
          <a:p>
            <a:fld id="{A0985978-193E-DA42-BA75-CC785B7A5218}" type="slidenum">
              <a:rPr kumimoji="1" lang="zh-TW" altLang="en-US" smtClean="0"/>
              <a:t>4</a:t>
            </a:fld>
            <a:endParaRPr kumimoji="1" lang="zh-TW" altLang="en-US"/>
          </a:p>
        </p:txBody>
      </p:sp>
    </p:spTree>
    <p:extLst>
      <p:ext uri="{BB962C8B-B14F-4D97-AF65-F5344CB8AC3E}">
        <p14:creationId xmlns:p14="http://schemas.microsoft.com/office/powerpoint/2010/main" val="52973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4B2652-F79C-FF3E-3912-127BA1E10A64}"/>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AAA7033B-1705-3412-7E76-78B0B5612F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4FB627F3-9CFC-BDC7-93F5-6B174295EE34}"/>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5" name="頁尾版面配置區 4">
            <a:extLst>
              <a:ext uri="{FF2B5EF4-FFF2-40B4-BE49-F238E27FC236}">
                <a16:creationId xmlns:a16="http://schemas.microsoft.com/office/drawing/2014/main" id="{A9DC77CC-C5F2-EF2D-057D-443667DD846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6850B71-03D6-0D48-7035-DD27FD7BA610}"/>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410374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CD5BE5-4358-39EA-1FD3-2E6E823B79D6}"/>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9B7C3113-8389-EFBA-D277-6DB99697B031}"/>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ED47532-7C22-AAD3-9281-5055AA7B0A3B}"/>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5" name="頁尾版面配置區 4">
            <a:extLst>
              <a:ext uri="{FF2B5EF4-FFF2-40B4-BE49-F238E27FC236}">
                <a16:creationId xmlns:a16="http://schemas.microsoft.com/office/drawing/2014/main" id="{53DEA1FB-A6F6-D1C6-110C-BC5FF099A04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338D0B1-CD7E-51A4-2952-4E7F268E12E7}"/>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266352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B2DE290-F843-E422-DFF5-922DB194C1DB}"/>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05AAC26C-4316-B205-BB07-357DBF086506}"/>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7F6CC16-6C59-CBCA-5D37-1F17B60CA53D}"/>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5" name="頁尾版面配置區 4">
            <a:extLst>
              <a:ext uri="{FF2B5EF4-FFF2-40B4-BE49-F238E27FC236}">
                <a16:creationId xmlns:a16="http://schemas.microsoft.com/office/drawing/2014/main" id="{F61BA2C8-3FB1-F04E-B36E-ACF7F06C3FE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6860A09-8D8E-CBE0-59F4-B84B684107E5}"/>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38798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881F30-FF7E-1718-9554-4DBA7DA48BB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33D1C48-244F-0843-3803-EA39100C23E9}"/>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571184A-9450-154E-02E7-7CB5F10BC01F}"/>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5" name="頁尾版面配置區 4">
            <a:extLst>
              <a:ext uri="{FF2B5EF4-FFF2-40B4-BE49-F238E27FC236}">
                <a16:creationId xmlns:a16="http://schemas.microsoft.com/office/drawing/2014/main" id="{8C32E6C0-9FA7-6C7F-F29D-C91DBC1F1CC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56898A7-DC97-5265-2620-A2F6A15988CF}"/>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23113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50F1F5-EB62-3112-CD56-4D687B0DCBD9}"/>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BAC9244-C3FF-59B1-03AB-7F902BD354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FC1FF11-5FD7-012D-37BF-27525DFB99DC}"/>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5" name="頁尾版面配置區 4">
            <a:extLst>
              <a:ext uri="{FF2B5EF4-FFF2-40B4-BE49-F238E27FC236}">
                <a16:creationId xmlns:a16="http://schemas.microsoft.com/office/drawing/2014/main" id="{279A1206-272A-07C6-BC86-6EFDAB48805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8FE5D10-4EB2-F29B-F134-7AF652CFF31B}"/>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316022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D8D67D-7BCE-59B1-5FDA-167987CC30BE}"/>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D5A6588-6CE4-059E-4F1C-E5E18994541E}"/>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49D81025-0B82-BF89-7862-EF85BA372E47}"/>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9C3B07F7-EA6C-17B9-4359-99CF991F5E4E}"/>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6" name="頁尾版面配置區 5">
            <a:extLst>
              <a:ext uri="{FF2B5EF4-FFF2-40B4-BE49-F238E27FC236}">
                <a16:creationId xmlns:a16="http://schemas.microsoft.com/office/drawing/2014/main" id="{1C5267DC-F69E-FC3B-5847-A5D138FF299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C958081-F224-62BD-DA7D-8B612C248FA6}"/>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267688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6467AE-B7B9-EB6B-F0E5-0F91B1FF2EBC}"/>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AE1A07A8-E42F-1CDE-E402-4625B7404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0F392527-D487-96F6-C2EE-B7947B2770C3}"/>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1BD1DF58-722D-FAE3-427A-737A76B35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58E0C2B0-8524-E5C0-5A73-2BE3CB7C2FA8}"/>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69ECE65D-7943-15F2-C23A-34F5A9B6CC57}"/>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8" name="頁尾版面配置區 7">
            <a:extLst>
              <a:ext uri="{FF2B5EF4-FFF2-40B4-BE49-F238E27FC236}">
                <a16:creationId xmlns:a16="http://schemas.microsoft.com/office/drawing/2014/main" id="{4D563553-BD79-3A32-9387-7FE70C691654}"/>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81B8049E-CD93-0EDF-3BCB-4268FF993A81}"/>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341996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B707E6-279A-BD51-16D6-110C760B2D50}"/>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2F30E433-8252-C62B-54C1-A6C1CA9485C0}"/>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4" name="頁尾版面配置區 3">
            <a:extLst>
              <a:ext uri="{FF2B5EF4-FFF2-40B4-BE49-F238E27FC236}">
                <a16:creationId xmlns:a16="http://schemas.microsoft.com/office/drawing/2014/main" id="{A29A35B1-0FB3-1FDE-4059-6BBAEE1C2B06}"/>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48029A71-3902-6E51-B989-A8FBA8B20EAD}"/>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144093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DBBC2EA-A0AF-9EFE-94B7-F44DF2B636AB}"/>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3" name="頁尾版面配置區 2">
            <a:extLst>
              <a:ext uri="{FF2B5EF4-FFF2-40B4-BE49-F238E27FC236}">
                <a16:creationId xmlns:a16="http://schemas.microsoft.com/office/drawing/2014/main" id="{7E5BB957-ABFB-E89C-A2E4-06FEFCBF29A5}"/>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5A20DD79-2349-3177-0785-0F04BE56BC8A}"/>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268870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8FD5FB-007D-FAAD-96BC-997BFE7FC7F2}"/>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C9EEBBF-3799-F4E1-E31A-B814073EF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109B2690-B06B-6577-844C-4ED99A515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1C6151DF-44B5-8C75-95A8-10BE12A43DCF}"/>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6" name="頁尾版面配置區 5">
            <a:extLst>
              <a:ext uri="{FF2B5EF4-FFF2-40B4-BE49-F238E27FC236}">
                <a16:creationId xmlns:a16="http://schemas.microsoft.com/office/drawing/2014/main" id="{3B68B834-5545-FEE7-5B3F-4662607C7BAA}"/>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46EF9E6-1734-73C3-C3F9-87C97B25B8B9}"/>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374895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18983B-4B41-A434-3B6A-245A8E6CF1C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822C9349-1D71-9BDD-0E77-2D32F2AC9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A5FEC2A8-3D05-BAA7-C62C-6D16A4C50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A2EB0399-F59B-B233-5DCA-9EE41F8E6A79}"/>
              </a:ext>
            </a:extLst>
          </p:cNvPr>
          <p:cNvSpPr>
            <a:spLocks noGrp="1"/>
          </p:cNvSpPr>
          <p:nvPr>
            <p:ph type="dt" sz="half" idx="10"/>
          </p:nvPr>
        </p:nvSpPr>
        <p:spPr/>
        <p:txBody>
          <a:bodyPr/>
          <a:lstStyle/>
          <a:p>
            <a:fld id="{F22FC308-5A93-AE49-A1AD-F678C16BE360}" type="datetimeFigureOut">
              <a:rPr kumimoji="1" lang="zh-TW" altLang="en-US" smtClean="0"/>
              <a:t>2024/10/26</a:t>
            </a:fld>
            <a:endParaRPr kumimoji="1" lang="zh-TW" altLang="en-US"/>
          </a:p>
        </p:txBody>
      </p:sp>
      <p:sp>
        <p:nvSpPr>
          <p:cNvPr id="6" name="頁尾版面配置區 5">
            <a:extLst>
              <a:ext uri="{FF2B5EF4-FFF2-40B4-BE49-F238E27FC236}">
                <a16:creationId xmlns:a16="http://schemas.microsoft.com/office/drawing/2014/main" id="{015ECBC1-515D-7D98-1B48-0285B3D9ED9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D5ED81E-1CDC-71F1-C5F9-481B9BF74F40}"/>
              </a:ext>
            </a:extLst>
          </p:cNvPr>
          <p:cNvSpPr>
            <a:spLocks noGrp="1"/>
          </p:cNvSpPr>
          <p:nvPr>
            <p:ph type="sldNum" sz="quarter" idx="12"/>
          </p:nvPr>
        </p:nvSpPr>
        <p:spPr/>
        <p:txBody>
          <a:bodyPr/>
          <a:lstStyle/>
          <a:p>
            <a:fld id="{E8B08766-ADF7-6F43-A9E8-4DBCC4FC2000}" type="slidenum">
              <a:rPr kumimoji="1" lang="zh-TW" altLang="en-US" smtClean="0"/>
              <a:t>‹#›</a:t>
            </a:fld>
            <a:endParaRPr kumimoji="1" lang="zh-TW" altLang="en-US"/>
          </a:p>
        </p:txBody>
      </p:sp>
    </p:spTree>
    <p:extLst>
      <p:ext uri="{BB962C8B-B14F-4D97-AF65-F5344CB8AC3E}">
        <p14:creationId xmlns:p14="http://schemas.microsoft.com/office/powerpoint/2010/main" val="268483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62E640F-6130-6A75-B26C-5977A894D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F6F6B6CF-2335-49FD-BA93-A599D38E3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66B7C27-4D56-04B2-A08D-BA890E183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2FC308-5A93-AE49-A1AD-F678C16BE360}" type="datetimeFigureOut">
              <a:rPr kumimoji="1" lang="zh-TW" altLang="en-US" smtClean="0"/>
              <a:t>2024/10/26</a:t>
            </a:fld>
            <a:endParaRPr kumimoji="1" lang="zh-TW" altLang="en-US"/>
          </a:p>
        </p:txBody>
      </p:sp>
      <p:sp>
        <p:nvSpPr>
          <p:cNvPr id="5" name="頁尾版面配置區 4">
            <a:extLst>
              <a:ext uri="{FF2B5EF4-FFF2-40B4-BE49-F238E27FC236}">
                <a16:creationId xmlns:a16="http://schemas.microsoft.com/office/drawing/2014/main" id="{17D11DCB-FE7A-76C0-3537-E9CE85526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B1877B20-B3DC-8F41-6E20-A1228EEC0E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B08766-ADF7-6F43-A9E8-4DBCC4FC2000}" type="slidenum">
              <a:rPr kumimoji="1" lang="zh-TW" altLang="en-US" smtClean="0"/>
              <a:t>‹#›</a:t>
            </a:fld>
            <a:endParaRPr kumimoji="1" lang="zh-TW" altLang="en-US"/>
          </a:p>
        </p:txBody>
      </p:sp>
      <p:sp>
        <p:nvSpPr>
          <p:cNvPr id="8" name="文字方塊 7">
            <a:extLst>
              <a:ext uri="{FF2B5EF4-FFF2-40B4-BE49-F238E27FC236}">
                <a16:creationId xmlns:a16="http://schemas.microsoft.com/office/drawing/2014/main" id="{12DA9BC3-36C6-4FB7-0453-2838DCFBB4D6}"/>
              </a:ext>
            </a:extLst>
          </p:cNvPr>
          <p:cNvSpPr txBox="1"/>
          <p:nvPr userDrawn="1">
            <p:extLst>
              <p:ext uri="{1162E1C5-73C7-4A58-AE30-91384D911F3F}">
                <p184:classification xmlns:p184="http://schemas.microsoft.com/office/powerpoint/2018/4/main" val="hdr"/>
              </p:ext>
            </p:extLst>
          </p:nvPr>
        </p:nvSpPr>
        <p:spPr>
          <a:xfrm>
            <a:off x="5383213" y="63500"/>
            <a:ext cx="1454150" cy="152400"/>
          </a:xfrm>
          <a:prstGeom prst="rect">
            <a:avLst/>
          </a:prstGeom>
        </p:spPr>
        <p:txBody>
          <a:bodyPr horzOverflow="overflow" lIns="0" tIns="0" rIns="0" bIns="0">
            <a:spAutoFit/>
          </a:bodyPr>
          <a:lstStyle/>
          <a:p>
            <a:pPr algn="l"/>
            <a:r>
              <a:rPr lang="zh-TW" altLang="en-US" sz="1000">
                <a:solidFill>
                  <a:srgbClr val="FFFF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2687210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scikit-learn.org/dev/modules/generated/sklearn.decomposition.TruncatedSV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65E476-8722-2067-EE27-F3FE83E1D740}"/>
              </a:ext>
            </a:extLst>
          </p:cNvPr>
          <p:cNvSpPr>
            <a:spLocks noGrp="1"/>
          </p:cNvSpPr>
          <p:nvPr>
            <p:ph type="ctrTitle"/>
          </p:nvPr>
        </p:nvSpPr>
        <p:spPr>
          <a:xfrm>
            <a:off x="1524000" y="2688117"/>
            <a:ext cx="9144000" cy="2387600"/>
          </a:xfrm>
        </p:spPr>
        <p:txBody>
          <a:bodyPr>
            <a:normAutofit fontScale="90000"/>
          </a:bodyPr>
          <a:lstStyle/>
          <a:p>
            <a:r>
              <a:rPr lang="en" altLang="zh-TW" sz="4800" i="0" dirty="0">
                <a:solidFill>
                  <a:srgbClr val="002060"/>
                </a:solidFill>
                <a:effectLst/>
                <a:latin typeface="+mn-lt"/>
              </a:rPr>
              <a:t>Practical Data Science with Python </a:t>
            </a:r>
            <a:r>
              <a:rPr lang="en" altLang="zh-TW" sz="3600" i="0" dirty="0">
                <a:solidFill>
                  <a:srgbClr val="002060"/>
                </a:solidFill>
                <a:effectLst/>
                <a:latin typeface="+mn-lt"/>
              </a:rPr>
              <a:t>(COSC2670)</a:t>
            </a:r>
            <a:br>
              <a:rPr lang="en" altLang="zh-TW" sz="4800" i="0" dirty="0">
                <a:solidFill>
                  <a:srgbClr val="002060"/>
                </a:solidFill>
                <a:effectLst/>
                <a:latin typeface="+mn-lt"/>
              </a:rPr>
            </a:br>
            <a:br>
              <a:rPr lang="en" altLang="zh-TW" sz="4800" i="0" dirty="0">
                <a:solidFill>
                  <a:srgbClr val="002060"/>
                </a:solidFill>
                <a:effectLst/>
                <a:latin typeface="+mn-lt"/>
              </a:rPr>
            </a:br>
            <a:r>
              <a:rPr lang="en-US" altLang="zh-TW" sz="4000" i="0" dirty="0">
                <a:solidFill>
                  <a:srgbClr val="002060"/>
                </a:solidFill>
                <a:effectLst/>
                <a:latin typeface="+mn-lt"/>
              </a:rPr>
              <a:t>-</a:t>
            </a:r>
            <a:r>
              <a:rPr lang="zh-TW" altLang="en-US" sz="4000" i="0" dirty="0">
                <a:solidFill>
                  <a:srgbClr val="002060"/>
                </a:solidFill>
                <a:effectLst/>
                <a:latin typeface="+mn-lt"/>
              </a:rPr>
              <a:t> </a:t>
            </a:r>
            <a:r>
              <a:rPr lang="en-US" altLang="zh-TW" sz="4000" i="0" dirty="0">
                <a:solidFill>
                  <a:srgbClr val="002060"/>
                </a:solidFill>
                <a:effectLst/>
                <a:latin typeface="+mn-lt"/>
              </a:rPr>
              <a:t>Assignment</a:t>
            </a:r>
            <a:r>
              <a:rPr lang="zh-TW" altLang="en-US" sz="4000" i="0" dirty="0">
                <a:solidFill>
                  <a:srgbClr val="002060"/>
                </a:solidFill>
                <a:effectLst/>
                <a:latin typeface="+mn-lt"/>
              </a:rPr>
              <a:t> </a:t>
            </a:r>
            <a:r>
              <a:rPr lang="en-US" altLang="zh-TW" sz="4000" i="0" dirty="0">
                <a:solidFill>
                  <a:srgbClr val="002060"/>
                </a:solidFill>
                <a:effectLst/>
                <a:latin typeface="+mn-lt"/>
              </a:rPr>
              <a:t>3</a:t>
            </a:r>
            <a:br>
              <a:rPr lang="en" altLang="zh-TW" sz="4000" i="0" dirty="0">
                <a:solidFill>
                  <a:srgbClr val="002060"/>
                </a:solidFill>
                <a:effectLst/>
                <a:latin typeface="+mn-lt"/>
              </a:rPr>
            </a:br>
            <a:endParaRPr kumimoji="1" lang="zh-TW" altLang="en-US" sz="4800" dirty="0">
              <a:solidFill>
                <a:srgbClr val="002060"/>
              </a:solidFill>
              <a:latin typeface="+mn-lt"/>
            </a:endParaRPr>
          </a:p>
        </p:txBody>
      </p:sp>
      <p:sp>
        <p:nvSpPr>
          <p:cNvPr id="3" name="副標題 2">
            <a:extLst>
              <a:ext uri="{FF2B5EF4-FFF2-40B4-BE49-F238E27FC236}">
                <a16:creationId xmlns:a16="http://schemas.microsoft.com/office/drawing/2014/main" id="{2FE80764-08D2-BA3B-5E79-4854B897FD20}"/>
              </a:ext>
            </a:extLst>
          </p:cNvPr>
          <p:cNvSpPr>
            <a:spLocks noGrp="1"/>
          </p:cNvSpPr>
          <p:nvPr>
            <p:ph type="subTitle" idx="1"/>
          </p:nvPr>
        </p:nvSpPr>
        <p:spPr>
          <a:xfrm>
            <a:off x="1524000" y="5393260"/>
            <a:ext cx="9144000" cy="1655762"/>
          </a:xfrm>
        </p:spPr>
        <p:txBody>
          <a:bodyPr/>
          <a:lstStyle/>
          <a:p>
            <a:r>
              <a:rPr kumimoji="1" lang="en-US" altLang="zh-TW" dirty="0"/>
              <a:t>S4068959</a:t>
            </a:r>
            <a:r>
              <a:rPr kumimoji="1" lang="zh-TW" altLang="en-US" dirty="0"/>
              <a:t> </a:t>
            </a:r>
            <a:endParaRPr kumimoji="1" lang="en-US" altLang="zh-TW" dirty="0"/>
          </a:p>
          <a:p>
            <a:r>
              <a:rPr kumimoji="1" lang="en-US" altLang="zh-TW" dirty="0"/>
              <a:t>Jung-De</a:t>
            </a:r>
            <a:r>
              <a:rPr kumimoji="1" lang="zh-TW" altLang="en-US" dirty="0"/>
              <a:t> </a:t>
            </a:r>
            <a:r>
              <a:rPr kumimoji="1" lang="en-US" altLang="zh-TW" dirty="0"/>
              <a:t>Chiou</a:t>
            </a:r>
            <a:endParaRPr kumimoji="1" lang="zh-TW" altLang="en-US" dirty="0"/>
          </a:p>
        </p:txBody>
      </p:sp>
      <p:pic>
        <p:nvPicPr>
          <p:cNvPr id="18" name="音訊 17">
            <a:extLst>
              <a:ext uri="{FF2B5EF4-FFF2-40B4-BE49-F238E27FC236}">
                <a16:creationId xmlns:a16="http://schemas.microsoft.com/office/drawing/2014/main" id="{E89941E5-770D-F2AF-90BC-11ADDF979E8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74507275"/>
      </p:ext>
    </p:extLst>
  </p:cSld>
  <p:clrMapOvr>
    <a:masterClrMapping/>
  </p:clrMapOvr>
  <mc:AlternateContent xmlns:mc="http://schemas.openxmlformats.org/markup-compatibility/2006">
    <mc:Choice xmlns:p14="http://schemas.microsoft.com/office/powerpoint/2010/main" Requires="p14">
      <p:transition spd="slow" p14:dur="2000" advTm="7205"/>
    </mc:Choice>
    <mc:Fallback>
      <p:transition spd="slow" advTm="72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0999EC-B578-01DC-36FD-2BF3142C8BA9}"/>
              </a:ext>
            </a:extLst>
          </p:cNvPr>
          <p:cNvSpPr>
            <a:spLocks noGrp="1"/>
          </p:cNvSpPr>
          <p:nvPr>
            <p:ph type="title"/>
          </p:nvPr>
        </p:nvSpPr>
        <p:spPr>
          <a:xfrm>
            <a:off x="424841" y="0"/>
            <a:ext cx="10515600" cy="1325563"/>
          </a:xfrm>
        </p:spPr>
        <p:txBody>
          <a:bodyPr>
            <a:normAutofit/>
          </a:bodyPr>
          <a:lstStyle/>
          <a:p>
            <a:r>
              <a:rPr kumimoji="1" lang="en-US" altLang="zh-TW" sz="3600" b="1" dirty="0">
                <a:solidFill>
                  <a:srgbClr val="002060"/>
                </a:solidFill>
              </a:rPr>
              <a:t>Task1:</a:t>
            </a:r>
            <a:r>
              <a:rPr kumimoji="1" lang="zh-TW" altLang="en-US" sz="3600" b="1" dirty="0">
                <a:solidFill>
                  <a:srgbClr val="002060"/>
                </a:solidFill>
              </a:rPr>
              <a:t> </a:t>
            </a:r>
            <a:r>
              <a:rPr kumimoji="1" lang="en" altLang="zh-TW" sz="3600" b="1" dirty="0" err="1">
                <a:solidFill>
                  <a:srgbClr val="002060"/>
                </a:solidFill>
              </a:rPr>
              <a:t>kNN</a:t>
            </a:r>
            <a:r>
              <a:rPr kumimoji="1" lang="en" altLang="zh-TW" sz="3600" b="1" dirty="0">
                <a:solidFill>
                  <a:srgbClr val="002060"/>
                </a:solidFill>
              </a:rPr>
              <a:t>-based Collaborative Filtering </a:t>
            </a:r>
            <a:endParaRPr kumimoji="1" lang="zh-TW" altLang="en-US" sz="3600" b="1" dirty="0">
              <a:solidFill>
                <a:srgbClr val="002060"/>
              </a:solidFill>
            </a:endParaRPr>
          </a:p>
        </p:txBody>
      </p:sp>
      <p:sp>
        <p:nvSpPr>
          <p:cNvPr id="6" name="文字方塊 5">
            <a:extLst>
              <a:ext uri="{FF2B5EF4-FFF2-40B4-BE49-F238E27FC236}">
                <a16:creationId xmlns:a16="http://schemas.microsoft.com/office/drawing/2014/main" id="{47FB2CEB-F321-B57F-74F5-5E6FEDF94684}"/>
              </a:ext>
            </a:extLst>
          </p:cNvPr>
          <p:cNvSpPr txBox="1"/>
          <p:nvPr/>
        </p:nvSpPr>
        <p:spPr>
          <a:xfrm>
            <a:off x="424841" y="989556"/>
            <a:ext cx="6639839" cy="523220"/>
          </a:xfrm>
          <a:prstGeom prst="rect">
            <a:avLst/>
          </a:prstGeom>
          <a:noFill/>
        </p:spPr>
        <p:txBody>
          <a:bodyPr wrap="square" rtlCol="0">
            <a:spAutoFit/>
          </a:bodyPr>
          <a:lstStyle/>
          <a:p>
            <a:r>
              <a:rPr lang="en-US" altLang="zh-TW" sz="1400" dirty="0">
                <a:solidFill>
                  <a:schemeClr val="tx1">
                    <a:lumMod val="65000"/>
                    <a:lumOff val="35000"/>
                  </a:schemeClr>
                </a:solidFill>
                <a:latin typeface="Menlo" panose="020B0609030804020204" pitchFamily="49" charset="0"/>
              </a:rPr>
              <a:t>Original</a:t>
            </a:r>
            <a:r>
              <a:rPr lang="zh-TW" altLang="en-US" sz="1400" dirty="0">
                <a:solidFill>
                  <a:schemeClr val="tx1">
                    <a:lumMod val="65000"/>
                    <a:lumOff val="35000"/>
                  </a:schemeClr>
                </a:solidFill>
                <a:latin typeface="Menlo" panose="020B0609030804020204" pitchFamily="49" charset="0"/>
              </a:rPr>
              <a:t> </a:t>
            </a:r>
            <a:r>
              <a:rPr lang="en-US" altLang="zh-TW" sz="1400" b="0" i="0" dirty="0">
                <a:solidFill>
                  <a:schemeClr val="tx1">
                    <a:lumMod val="65000"/>
                    <a:lumOff val="35000"/>
                  </a:schemeClr>
                </a:solidFill>
                <a:effectLst/>
                <a:latin typeface="Menlo" panose="020B0609030804020204" pitchFamily="49" charset="0"/>
              </a:rPr>
              <a:t>Dataset:</a:t>
            </a:r>
            <a:endParaRPr lang="en" altLang="zh-TW" sz="1400" b="0" i="0" dirty="0">
              <a:solidFill>
                <a:schemeClr val="tx1">
                  <a:lumMod val="65000"/>
                  <a:lumOff val="35000"/>
                </a:schemeClr>
              </a:solidFill>
              <a:effectLst/>
              <a:latin typeface="Menlo" panose="020B0609030804020204" pitchFamily="49" charset="0"/>
            </a:endParaRPr>
          </a:p>
          <a:p>
            <a:r>
              <a:rPr lang="en" altLang="zh-TW" sz="1400" b="0" i="0" dirty="0">
                <a:solidFill>
                  <a:schemeClr val="tx1">
                    <a:lumMod val="65000"/>
                    <a:lumOff val="35000"/>
                  </a:schemeClr>
                </a:solidFill>
                <a:effectLst/>
                <a:latin typeface="Menlo" panose="020B0609030804020204" pitchFamily="49" charset="0"/>
              </a:rPr>
              <a:t>6040 Users</a:t>
            </a:r>
            <a:r>
              <a:rPr lang="en-US" altLang="zh-TW" sz="1400" b="0" i="0" dirty="0">
                <a:solidFill>
                  <a:schemeClr val="tx1">
                    <a:lumMod val="65000"/>
                    <a:lumOff val="35000"/>
                  </a:schemeClr>
                </a:solidFill>
                <a:effectLst/>
                <a:latin typeface="Menlo" panose="020B0609030804020204" pitchFamily="49" charset="0"/>
              </a:rPr>
              <a:t>,</a:t>
            </a:r>
            <a:r>
              <a:rPr lang="zh-TW" altLang="en-US" sz="1400" b="0" i="0" dirty="0">
                <a:solidFill>
                  <a:schemeClr val="tx1">
                    <a:lumMod val="65000"/>
                    <a:lumOff val="35000"/>
                  </a:schemeClr>
                </a:solidFill>
                <a:effectLst/>
                <a:latin typeface="Menlo" panose="020B0609030804020204" pitchFamily="49" charset="0"/>
              </a:rPr>
              <a:t> </a:t>
            </a:r>
            <a:r>
              <a:rPr lang="en" altLang="zh-TW" sz="1400" b="0" i="0" dirty="0">
                <a:solidFill>
                  <a:schemeClr val="tx1">
                    <a:lumMod val="65000"/>
                    <a:lumOff val="35000"/>
                  </a:schemeClr>
                </a:solidFill>
                <a:effectLst/>
                <a:latin typeface="Menlo" panose="020B0609030804020204" pitchFamily="49" charset="0"/>
              </a:rPr>
              <a:t>3883 Movies</a:t>
            </a:r>
            <a:r>
              <a:rPr lang="en-US" altLang="zh-TW" sz="1400" b="0" i="0" dirty="0">
                <a:solidFill>
                  <a:schemeClr val="tx1">
                    <a:lumMod val="65000"/>
                    <a:lumOff val="35000"/>
                  </a:schemeClr>
                </a:solidFill>
                <a:effectLst/>
                <a:latin typeface="Menlo" panose="020B0609030804020204" pitchFamily="49" charset="0"/>
              </a:rPr>
              <a:t>,</a:t>
            </a:r>
            <a:r>
              <a:rPr lang="zh-TW" altLang="en-US" sz="1400" b="0" i="0" dirty="0">
                <a:solidFill>
                  <a:schemeClr val="tx1">
                    <a:lumMod val="65000"/>
                    <a:lumOff val="35000"/>
                  </a:schemeClr>
                </a:solidFill>
                <a:effectLst/>
                <a:latin typeface="Menlo" panose="020B0609030804020204" pitchFamily="49" charset="0"/>
              </a:rPr>
              <a:t> </a:t>
            </a:r>
            <a:r>
              <a:rPr lang="en" altLang="zh-TW" sz="1400" b="0" i="0" dirty="0">
                <a:solidFill>
                  <a:schemeClr val="tx1">
                    <a:lumMod val="65000"/>
                    <a:lumOff val="35000"/>
                  </a:schemeClr>
                </a:solidFill>
                <a:effectLst/>
                <a:latin typeface="Menlo" panose="020B0609030804020204" pitchFamily="49" charset="0"/>
              </a:rPr>
              <a:t>1000209 Ratings</a:t>
            </a:r>
            <a:endParaRPr kumimoji="1" lang="zh-TW" altLang="en-US" sz="1400" b="1" dirty="0">
              <a:solidFill>
                <a:schemeClr val="tx1">
                  <a:lumMod val="65000"/>
                  <a:lumOff val="35000"/>
                </a:schemeClr>
              </a:solidFill>
            </a:endParaRPr>
          </a:p>
        </p:txBody>
      </p:sp>
      <p:sp>
        <p:nvSpPr>
          <p:cNvPr id="7" name="矩形 6">
            <a:extLst>
              <a:ext uri="{FF2B5EF4-FFF2-40B4-BE49-F238E27FC236}">
                <a16:creationId xmlns:a16="http://schemas.microsoft.com/office/drawing/2014/main" id="{3BC8BD8D-E52E-E9EB-E227-10433EB5A446}"/>
              </a:ext>
            </a:extLst>
          </p:cNvPr>
          <p:cNvSpPr/>
          <p:nvPr/>
        </p:nvSpPr>
        <p:spPr>
          <a:xfrm>
            <a:off x="162838" y="275573"/>
            <a:ext cx="175365" cy="71398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2" name="內容版面配置區 11" descr="一張含有 行, 文字, 繪圖, 圖表 的圖片&#10;&#10;自動產生的描述">
            <a:extLst>
              <a:ext uri="{FF2B5EF4-FFF2-40B4-BE49-F238E27FC236}">
                <a16:creationId xmlns:a16="http://schemas.microsoft.com/office/drawing/2014/main" id="{0D8DE82C-53E6-19A8-7E23-ACE024BEE87C}"/>
              </a:ext>
            </a:extLst>
          </p:cNvPr>
          <p:cNvPicPr>
            <a:picLocks noGrp="1" noChangeAspect="1"/>
          </p:cNvPicPr>
          <p:nvPr>
            <p:ph idx="1"/>
          </p:nvPr>
        </p:nvPicPr>
        <p:blipFill>
          <a:blip r:embed="rId3"/>
          <a:stretch>
            <a:fillRect/>
          </a:stretch>
        </p:blipFill>
        <p:spPr>
          <a:xfrm>
            <a:off x="6096000" y="2505708"/>
            <a:ext cx="5565981" cy="3556798"/>
          </a:xfrm>
        </p:spPr>
      </p:pic>
      <p:sp>
        <p:nvSpPr>
          <p:cNvPr id="15" name="文字方塊 14">
            <a:extLst>
              <a:ext uri="{FF2B5EF4-FFF2-40B4-BE49-F238E27FC236}">
                <a16:creationId xmlns:a16="http://schemas.microsoft.com/office/drawing/2014/main" id="{7AAE5B1D-BF04-7B06-C1B2-11E4A95AE64B}"/>
              </a:ext>
            </a:extLst>
          </p:cNvPr>
          <p:cNvSpPr txBox="1"/>
          <p:nvPr/>
        </p:nvSpPr>
        <p:spPr>
          <a:xfrm>
            <a:off x="6979274" y="6062506"/>
            <a:ext cx="5669927" cy="307777"/>
          </a:xfrm>
          <a:prstGeom prst="rect">
            <a:avLst/>
          </a:prstGeom>
          <a:noFill/>
        </p:spPr>
        <p:txBody>
          <a:bodyPr wrap="square" rtlCol="0">
            <a:spAutoFit/>
          </a:bodyPr>
          <a:lstStyle/>
          <a:p>
            <a:r>
              <a:rPr kumimoji="1" lang="en-US" altLang="zh-TW" sz="1400" dirty="0"/>
              <a:t>▶︎ Run 100 times and plot the average for each K value</a:t>
            </a:r>
            <a:endParaRPr kumimoji="1" lang="zh-TW" altLang="en-US" sz="1400" dirty="0"/>
          </a:p>
        </p:txBody>
      </p:sp>
      <p:pic>
        <p:nvPicPr>
          <p:cNvPr id="17" name="圖片 16" descr="一張含有 螢幕擷取畫面, 黑色, 黑暗, 設計 的圖片&#10;&#10;自動產生的描述">
            <a:extLst>
              <a:ext uri="{FF2B5EF4-FFF2-40B4-BE49-F238E27FC236}">
                <a16:creationId xmlns:a16="http://schemas.microsoft.com/office/drawing/2014/main" id="{9FC0A9A9-A1FA-23E5-9097-0771BE2213CC}"/>
              </a:ext>
            </a:extLst>
          </p:cNvPr>
          <p:cNvPicPr>
            <a:picLocks noChangeAspect="1"/>
          </p:cNvPicPr>
          <p:nvPr/>
        </p:nvPicPr>
        <p:blipFill>
          <a:blip r:embed="rId4"/>
          <a:stretch>
            <a:fillRect/>
          </a:stretch>
        </p:blipFill>
        <p:spPr>
          <a:xfrm>
            <a:off x="1480788" y="1512776"/>
            <a:ext cx="2782415" cy="4966678"/>
          </a:xfrm>
          <a:prstGeom prst="rect">
            <a:avLst/>
          </a:prstGeom>
        </p:spPr>
      </p:pic>
      <p:sp>
        <p:nvSpPr>
          <p:cNvPr id="18" name="文字方塊 17">
            <a:extLst>
              <a:ext uri="{FF2B5EF4-FFF2-40B4-BE49-F238E27FC236}">
                <a16:creationId xmlns:a16="http://schemas.microsoft.com/office/drawing/2014/main" id="{CA005162-09B6-F820-A9A8-5DF48AF75BDF}"/>
              </a:ext>
            </a:extLst>
          </p:cNvPr>
          <p:cNvSpPr txBox="1"/>
          <p:nvPr/>
        </p:nvSpPr>
        <p:spPr>
          <a:xfrm>
            <a:off x="6494317" y="1402392"/>
            <a:ext cx="6639839" cy="7955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dirty="0">
                <a:solidFill>
                  <a:schemeClr val="tx1">
                    <a:lumMod val="65000"/>
                    <a:lumOff val="35000"/>
                  </a:schemeClr>
                </a:solidFill>
              </a:rPr>
              <a:t>PCC has better performance</a:t>
            </a:r>
          </a:p>
          <a:p>
            <a:pPr marL="285750" indent="-285750">
              <a:lnSpc>
                <a:spcPct val="150000"/>
              </a:lnSpc>
              <a:buFont typeface="Arial" panose="020B0604020202020204" pitchFamily="34" charset="0"/>
              <a:buChar char="•"/>
            </a:pPr>
            <a:r>
              <a:rPr kumimoji="1" lang="en-US" altLang="zh-TW" sz="1600" b="1" dirty="0">
                <a:solidFill>
                  <a:schemeClr val="tx1">
                    <a:lumMod val="65000"/>
                    <a:lumOff val="35000"/>
                  </a:schemeClr>
                </a:solidFill>
              </a:rPr>
              <a:t>K = 125 has lower RSME </a:t>
            </a:r>
            <a:endParaRPr kumimoji="1" lang="zh-TW" altLang="en-US" sz="1600" b="1" dirty="0">
              <a:solidFill>
                <a:schemeClr val="tx1">
                  <a:lumMod val="65000"/>
                  <a:lumOff val="35000"/>
                </a:schemeClr>
              </a:solidFill>
            </a:endParaRPr>
          </a:p>
        </p:txBody>
      </p:sp>
      <p:sp>
        <p:nvSpPr>
          <p:cNvPr id="19" name="文字方塊 18">
            <a:extLst>
              <a:ext uri="{FF2B5EF4-FFF2-40B4-BE49-F238E27FC236}">
                <a16:creationId xmlns:a16="http://schemas.microsoft.com/office/drawing/2014/main" id="{94A35FFA-1E18-32DF-1AD2-6801E0E0BE28}"/>
              </a:ext>
            </a:extLst>
          </p:cNvPr>
          <p:cNvSpPr txBox="1"/>
          <p:nvPr/>
        </p:nvSpPr>
        <p:spPr>
          <a:xfrm>
            <a:off x="1118754" y="6357493"/>
            <a:ext cx="6639839" cy="341055"/>
          </a:xfrm>
          <a:prstGeom prst="rect">
            <a:avLst/>
          </a:prstGeom>
          <a:noFill/>
        </p:spPr>
        <p:txBody>
          <a:bodyPr wrap="square" rtlCol="0">
            <a:spAutoFit/>
          </a:bodyPr>
          <a:lstStyle/>
          <a:p>
            <a:pPr>
              <a:lnSpc>
                <a:spcPct val="150000"/>
              </a:lnSpc>
            </a:pPr>
            <a:r>
              <a:rPr lang="en-US" altLang="zh-TW" sz="1200" dirty="0">
                <a:solidFill>
                  <a:schemeClr val="tx1">
                    <a:lumMod val="65000"/>
                    <a:lumOff val="35000"/>
                  </a:schemeClr>
                </a:solidFill>
              </a:rPr>
              <a:t>※ Detailed calculation can be found in </a:t>
            </a:r>
            <a:r>
              <a:rPr lang="en-US" altLang="zh-TW" sz="1200" dirty="0" err="1">
                <a:solidFill>
                  <a:schemeClr val="tx1">
                    <a:lumMod val="65000"/>
                    <a:lumOff val="35000"/>
                  </a:schemeClr>
                </a:solidFill>
              </a:rPr>
              <a:t>ipynb</a:t>
            </a:r>
            <a:r>
              <a:rPr lang="en-US" altLang="zh-TW" sz="1200" dirty="0">
                <a:solidFill>
                  <a:schemeClr val="tx1">
                    <a:lumMod val="65000"/>
                    <a:lumOff val="35000"/>
                  </a:schemeClr>
                </a:solidFill>
              </a:rPr>
              <a:t> file</a:t>
            </a:r>
            <a:endParaRPr kumimoji="1" lang="zh-TW" altLang="en-US" sz="1200" b="1" dirty="0">
              <a:solidFill>
                <a:schemeClr val="tx1">
                  <a:lumMod val="65000"/>
                  <a:lumOff val="35000"/>
                </a:schemeClr>
              </a:solidFill>
            </a:endParaRPr>
          </a:p>
        </p:txBody>
      </p:sp>
    </p:spTree>
    <p:extLst>
      <p:ext uri="{BB962C8B-B14F-4D97-AF65-F5344CB8AC3E}">
        <p14:creationId xmlns:p14="http://schemas.microsoft.com/office/powerpoint/2010/main" val="248547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EBC23-436A-F726-C07A-B106082AF4C9}"/>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50AFAF91-14B8-7A55-1C87-9C4DE1DA4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119" y="3218132"/>
            <a:ext cx="4440865" cy="33306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7D2BA9-060E-F58E-96C8-C68C853178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139493"/>
            <a:ext cx="3983658" cy="2987744"/>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2C422A5D-8B12-50D8-0176-8D9CAAF7F16F}"/>
              </a:ext>
            </a:extLst>
          </p:cNvPr>
          <p:cNvSpPr>
            <a:spLocks noGrp="1"/>
          </p:cNvSpPr>
          <p:nvPr>
            <p:ph type="title"/>
          </p:nvPr>
        </p:nvSpPr>
        <p:spPr>
          <a:xfrm>
            <a:off x="424841" y="0"/>
            <a:ext cx="10515600" cy="1325563"/>
          </a:xfrm>
        </p:spPr>
        <p:txBody>
          <a:bodyPr>
            <a:normAutofit/>
          </a:bodyPr>
          <a:lstStyle/>
          <a:p>
            <a:r>
              <a:rPr kumimoji="1" lang="en-US" altLang="zh-TW" sz="3600" b="1" dirty="0">
                <a:solidFill>
                  <a:srgbClr val="002060"/>
                </a:solidFill>
              </a:rPr>
              <a:t>Task2:</a:t>
            </a:r>
            <a:r>
              <a:rPr kumimoji="1" lang="zh-TW" altLang="en-US" sz="3600" b="1" dirty="0">
                <a:solidFill>
                  <a:srgbClr val="002060"/>
                </a:solidFill>
              </a:rPr>
              <a:t> </a:t>
            </a:r>
            <a:r>
              <a:rPr kumimoji="1" lang="en" altLang="zh-TW" sz="3600" b="1" dirty="0">
                <a:solidFill>
                  <a:srgbClr val="002060"/>
                </a:solidFill>
              </a:rPr>
              <a:t>Matrix Factorization-based Recommendation </a:t>
            </a:r>
            <a:endParaRPr kumimoji="1" lang="zh-TW" altLang="en-US" sz="3600" b="1" dirty="0">
              <a:solidFill>
                <a:srgbClr val="002060"/>
              </a:solidFill>
            </a:endParaRPr>
          </a:p>
        </p:txBody>
      </p:sp>
      <p:sp>
        <p:nvSpPr>
          <p:cNvPr id="6" name="文字方塊 5">
            <a:extLst>
              <a:ext uri="{FF2B5EF4-FFF2-40B4-BE49-F238E27FC236}">
                <a16:creationId xmlns:a16="http://schemas.microsoft.com/office/drawing/2014/main" id="{FD6A5160-DB80-00A2-898D-36481DC61BE8}"/>
              </a:ext>
            </a:extLst>
          </p:cNvPr>
          <p:cNvSpPr txBox="1"/>
          <p:nvPr/>
        </p:nvSpPr>
        <p:spPr>
          <a:xfrm>
            <a:off x="838201" y="1233115"/>
            <a:ext cx="5410200" cy="5837495"/>
          </a:xfrm>
          <a:prstGeom prst="rect">
            <a:avLst/>
          </a:prstGeom>
          <a:noFill/>
        </p:spPr>
        <p:txBody>
          <a:bodyPr wrap="square" rtlCol="0">
            <a:spAutoFit/>
          </a:bodyPr>
          <a:lstStyle/>
          <a:p>
            <a:r>
              <a:rPr lang="en" altLang="zh-TW" sz="1600" b="1" dirty="0"/>
              <a:t>SVD</a:t>
            </a:r>
            <a:r>
              <a:rPr lang="zh-TW" altLang="en" sz="1600" b="1" dirty="0"/>
              <a:t>（</a:t>
            </a:r>
            <a:r>
              <a:rPr lang="en" altLang="zh-TW" sz="1600" b="1" dirty="0"/>
              <a:t>Singular Value Decomposition</a:t>
            </a:r>
            <a:r>
              <a:rPr lang="zh-TW" altLang="en" sz="1600" b="1" dirty="0"/>
              <a:t>）</a:t>
            </a:r>
            <a:r>
              <a:rPr lang="en-US" altLang="zh-TW" sz="1600" b="1" dirty="0"/>
              <a:t>:</a:t>
            </a:r>
          </a:p>
          <a:p>
            <a:r>
              <a:rPr lang="en" altLang="zh-TW" sz="1600" dirty="0"/>
              <a:t>Singular Value Decomposition (SVD) is a mathematical technique used in linear algebra to decompose a matrix into three other matrices. Specifically, it factorizes a given matrix A into three matrices: U, </a:t>
            </a:r>
            <a:r>
              <a:rPr lang="el-GR" altLang="zh-TW" sz="1600" dirty="0"/>
              <a:t>Σ, </a:t>
            </a:r>
            <a:r>
              <a:rPr lang="en" altLang="zh-TW" sz="1600" dirty="0"/>
              <a:t>and V</a:t>
            </a:r>
            <a:r>
              <a:rPr lang="en" altLang="zh-TW" sz="1600" baseline="30000" dirty="0"/>
              <a:t>T</a:t>
            </a:r>
          </a:p>
          <a:p>
            <a:r>
              <a:rPr lang="en-US" altLang="zh-TW" sz="1600" dirty="0"/>
              <a:t>U</a:t>
            </a:r>
            <a:r>
              <a:rPr lang="zh-TW" altLang="en-US" sz="1600" dirty="0"/>
              <a:t> </a:t>
            </a:r>
            <a:r>
              <a:rPr lang="en-US" altLang="zh-TW" sz="1600" dirty="0"/>
              <a:t>=</a:t>
            </a:r>
            <a:r>
              <a:rPr lang="zh-TW" altLang="en-US" sz="1600" dirty="0"/>
              <a:t>  </a:t>
            </a:r>
            <a:r>
              <a:rPr lang="en" altLang="zh-TW" sz="1600" dirty="0"/>
              <a:t>It represents the relationships between the rows (e.g., users).</a:t>
            </a:r>
            <a:r>
              <a:rPr lang="el-GR" altLang="zh-TW" sz="1600" dirty="0"/>
              <a:t> </a:t>
            </a:r>
            <a:endParaRPr lang="en-US" altLang="zh-TW" sz="1600" dirty="0"/>
          </a:p>
          <a:p>
            <a:r>
              <a:rPr lang="en" altLang="zh-TW" sz="1600" dirty="0"/>
              <a:t>V</a:t>
            </a:r>
            <a:r>
              <a:rPr lang="en" altLang="zh-TW" sz="1600" baseline="30000" dirty="0"/>
              <a:t>T</a:t>
            </a:r>
            <a:r>
              <a:rPr lang="zh-TW" altLang="en-US" sz="1600" dirty="0"/>
              <a:t> </a:t>
            </a:r>
            <a:r>
              <a:rPr lang="en-US" altLang="zh-TW" sz="1600" dirty="0"/>
              <a:t>=</a:t>
            </a:r>
            <a:r>
              <a:rPr lang="zh-TW" altLang="en-US" sz="1600" dirty="0"/>
              <a:t> </a:t>
            </a:r>
            <a:r>
              <a:rPr lang="en" altLang="zh-TW" sz="1600" dirty="0"/>
              <a:t>It represents the relationships between the columns (e.g., items).</a:t>
            </a:r>
            <a:endParaRPr lang="en-US" altLang="zh-TW" sz="1600" dirty="0"/>
          </a:p>
          <a:p>
            <a:r>
              <a:rPr lang="el-GR" altLang="zh-TW" sz="1600" dirty="0"/>
              <a:t>Σ</a:t>
            </a:r>
            <a:r>
              <a:rPr lang="zh-TW" altLang="en-US" sz="1600" dirty="0"/>
              <a:t> </a:t>
            </a:r>
            <a:r>
              <a:rPr lang="en-US" altLang="zh-TW" sz="1600" dirty="0"/>
              <a:t>=</a:t>
            </a:r>
            <a:r>
              <a:rPr lang="zh-TW" altLang="en-US" sz="1600" dirty="0"/>
              <a:t> </a:t>
            </a:r>
            <a:r>
              <a:rPr lang="en" altLang="zh-TW" sz="1600" dirty="0"/>
              <a:t>These values help identify the dominant latent features in the data.</a:t>
            </a:r>
          </a:p>
          <a:p>
            <a:endParaRPr lang="en" altLang="zh-TW" sz="1600" dirty="0"/>
          </a:p>
          <a:p>
            <a:endParaRPr kumimoji="1" lang="en" altLang="zh-TW" sz="1600" b="1" baseline="30000" dirty="0"/>
          </a:p>
          <a:p>
            <a:r>
              <a:rPr lang="en" altLang="zh-TW" sz="1600" b="1" dirty="0"/>
              <a:t>Truncated SVD</a:t>
            </a:r>
            <a:r>
              <a:rPr lang="en-US" altLang="zh-TW" sz="1600" b="1" dirty="0"/>
              <a:t>:</a:t>
            </a:r>
          </a:p>
          <a:p>
            <a:r>
              <a:rPr lang="en" altLang="zh-TW" sz="1600" dirty="0"/>
              <a:t>Truncated SVD is a variant of SVD that is used specifically to reduce the dimensionality of the data by keeping only the most significant components. Instead of decomposing a matrix completely into U</a:t>
            </a:r>
            <a:r>
              <a:rPr lang="el-GR" altLang="zh-TW" sz="1600" dirty="0"/>
              <a:t>Σ</a:t>
            </a:r>
            <a:r>
              <a:rPr lang="en-US" altLang="zh-TW" sz="1600" dirty="0"/>
              <a:t>V</a:t>
            </a:r>
            <a:r>
              <a:rPr lang="en" altLang="zh-TW" sz="1600" dirty="0"/>
              <a:t>T, Truncated SVD only retains the top k singular values and their corresponding vectors. This is particularly useful in handling large, sparse matrices, which are common in applications like natural language processing and recommendation systems.</a:t>
            </a:r>
          </a:p>
          <a:p>
            <a:endParaRPr lang="en" altLang="zh-TW" sz="1600" dirty="0"/>
          </a:p>
          <a:p>
            <a:endParaRPr kumimoji="1" lang="zh-TW" altLang="en-US" sz="1600" b="1" baseline="30000" dirty="0"/>
          </a:p>
        </p:txBody>
      </p:sp>
      <p:sp>
        <p:nvSpPr>
          <p:cNvPr id="7" name="矩形 6">
            <a:extLst>
              <a:ext uri="{FF2B5EF4-FFF2-40B4-BE49-F238E27FC236}">
                <a16:creationId xmlns:a16="http://schemas.microsoft.com/office/drawing/2014/main" id="{14F038D7-1043-CB41-6FDE-ABF30E3FC28F}"/>
              </a:ext>
            </a:extLst>
          </p:cNvPr>
          <p:cNvSpPr/>
          <p:nvPr/>
        </p:nvSpPr>
        <p:spPr>
          <a:xfrm>
            <a:off x="162838" y="275573"/>
            <a:ext cx="175365" cy="71398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4D9B2814-73A3-7FEF-9524-E3D1AD3F2D97}"/>
              </a:ext>
            </a:extLst>
          </p:cNvPr>
          <p:cNvSpPr txBox="1"/>
          <p:nvPr/>
        </p:nvSpPr>
        <p:spPr>
          <a:xfrm>
            <a:off x="7089494" y="6146999"/>
            <a:ext cx="4949490" cy="600164"/>
          </a:xfrm>
          <a:prstGeom prst="rect">
            <a:avLst/>
          </a:prstGeom>
          <a:noFill/>
        </p:spPr>
        <p:txBody>
          <a:bodyPr wrap="square" rtlCol="0">
            <a:spAutoFit/>
          </a:bodyPr>
          <a:lstStyle/>
          <a:p>
            <a:pPr algn="r"/>
            <a:r>
              <a:rPr kumimoji="1" lang="en" altLang="zh-TW" sz="1100" dirty="0" err="1">
                <a:solidFill>
                  <a:schemeClr val="tx1">
                    <a:lumMod val="50000"/>
                    <a:lumOff val="50000"/>
                  </a:schemeClr>
                </a:solidFill>
              </a:rPr>
              <a:t>Phadnis</a:t>
            </a:r>
            <a:r>
              <a:rPr kumimoji="1" lang="en" altLang="zh-TW" sz="1100" dirty="0">
                <a:solidFill>
                  <a:schemeClr val="tx1">
                    <a:lumMod val="50000"/>
                    <a:lumOff val="50000"/>
                  </a:schemeClr>
                </a:solidFill>
              </a:rPr>
              <a:t>, Neelam &amp; Gadge, Jayant. (2014). Framework for Document Retrieval using Latent Semantic Indexing. International Journal of Computer Applications. 94. 37-41. 10.5120/16414-6065. </a:t>
            </a:r>
            <a:endParaRPr kumimoji="1" lang="zh-TW" altLang="en-US" sz="1100" dirty="0">
              <a:solidFill>
                <a:schemeClr val="tx1">
                  <a:lumMod val="50000"/>
                  <a:lumOff val="50000"/>
                </a:schemeClr>
              </a:solidFill>
            </a:endParaRPr>
          </a:p>
        </p:txBody>
      </p:sp>
    </p:spTree>
    <p:extLst>
      <p:ext uri="{BB962C8B-B14F-4D97-AF65-F5344CB8AC3E}">
        <p14:creationId xmlns:p14="http://schemas.microsoft.com/office/powerpoint/2010/main" val="230242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7676E-41F3-84C3-31C6-5D9BFA41A6F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0E14D6A-7E12-6F48-93E0-AA58AE8F97C4}"/>
              </a:ext>
            </a:extLst>
          </p:cNvPr>
          <p:cNvSpPr>
            <a:spLocks noGrp="1"/>
          </p:cNvSpPr>
          <p:nvPr>
            <p:ph type="title"/>
          </p:nvPr>
        </p:nvSpPr>
        <p:spPr>
          <a:xfrm>
            <a:off x="424841" y="0"/>
            <a:ext cx="10515600" cy="1325563"/>
          </a:xfrm>
        </p:spPr>
        <p:txBody>
          <a:bodyPr>
            <a:normAutofit/>
          </a:bodyPr>
          <a:lstStyle/>
          <a:p>
            <a:r>
              <a:rPr kumimoji="1" lang="en-US" altLang="zh-TW" sz="3600" b="1" dirty="0">
                <a:solidFill>
                  <a:srgbClr val="002060"/>
                </a:solidFill>
              </a:rPr>
              <a:t>Task2</a:t>
            </a:r>
            <a:endParaRPr kumimoji="1" lang="zh-TW" altLang="en-US" sz="3600" b="1" dirty="0">
              <a:solidFill>
                <a:srgbClr val="002060"/>
              </a:solidFill>
            </a:endParaRPr>
          </a:p>
        </p:txBody>
      </p:sp>
      <p:sp>
        <p:nvSpPr>
          <p:cNvPr id="7" name="矩形 6">
            <a:extLst>
              <a:ext uri="{FF2B5EF4-FFF2-40B4-BE49-F238E27FC236}">
                <a16:creationId xmlns:a16="http://schemas.microsoft.com/office/drawing/2014/main" id="{651BDCC8-EDE5-AB07-A964-6078565E5BB5}"/>
              </a:ext>
            </a:extLst>
          </p:cNvPr>
          <p:cNvSpPr/>
          <p:nvPr/>
        </p:nvSpPr>
        <p:spPr>
          <a:xfrm>
            <a:off x="162838" y="275573"/>
            <a:ext cx="175365" cy="71398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4" name="圖片 3" descr="一張含有 黑色, 黑暗, 螢幕擷取畫面 的圖片&#10;&#10;自動產生的描述">
            <a:extLst>
              <a:ext uri="{FF2B5EF4-FFF2-40B4-BE49-F238E27FC236}">
                <a16:creationId xmlns:a16="http://schemas.microsoft.com/office/drawing/2014/main" id="{DEC0E8E0-1BA3-5219-6E40-32E82E641E5A}"/>
              </a:ext>
            </a:extLst>
          </p:cNvPr>
          <p:cNvPicPr>
            <a:picLocks noChangeAspect="1"/>
          </p:cNvPicPr>
          <p:nvPr/>
        </p:nvPicPr>
        <p:blipFill>
          <a:blip r:embed="rId3"/>
          <a:stretch>
            <a:fillRect/>
          </a:stretch>
        </p:blipFill>
        <p:spPr>
          <a:xfrm>
            <a:off x="461857" y="1676614"/>
            <a:ext cx="2042377" cy="5013108"/>
          </a:xfrm>
          <a:prstGeom prst="rect">
            <a:avLst/>
          </a:prstGeom>
        </p:spPr>
      </p:pic>
      <p:pic>
        <p:nvPicPr>
          <p:cNvPr id="10" name="圖片 9" descr="一張含有 文字, 螢幕擷取畫面, 名片, 字型 的圖片&#10;&#10;自動產生的描述">
            <a:extLst>
              <a:ext uri="{FF2B5EF4-FFF2-40B4-BE49-F238E27FC236}">
                <a16:creationId xmlns:a16="http://schemas.microsoft.com/office/drawing/2014/main" id="{6D1CBD25-440B-F48E-B34B-D232E5E7BF49}"/>
              </a:ext>
            </a:extLst>
          </p:cNvPr>
          <p:cNvPicPr>
            <a:picLocks noChangeAspect="1"/>
          </p:cNvPicPr>
          <p:nvPr/>
        </p:nvPicPr>
        <p:blipFill>
          <a:blip r:embed="rId4"/>
          <a:stretch>
            <a:fillRect/>
          </a:stretch>
        </p:blipFill>
        <p:spPr>
          <a:xfrm>
            <a:off x="2504234" y="1676614"/>
            <a:ext cx="4450022" cy="5013109"/>
          </a:xfrm>
          <a:prstGeom prst="rect">
            <a:avLst/>
          </a:prstGeom>
        </p:spPr>
      </p:pic>
      <p:sp>
        <p:nvSpPr>
          <p:cNvPr id="11" name="文字方塊 10">
            <a:extLst>
              <a:ext uri="{FF2B5EF4-FFF2-40B4-BE49-F238E27FC236}">
                <a16:creationId xmlns:a16="http://schemas.microsoft.com/office/drawing/2014/main" id="{2AB4861F-C304-937E-A353-8E3413588AFE}"/>
              </a:ext>
            </a:extLst>
          </p:cNvPr>
          <p:cNvSpPr txBox="1"/>
          <p:nvPr/>
        </p:nvSpPr>
        <p:spPr>
          <a:xfrm>
            <a:off x="2834755" y="1325563"/>
            <a:ext cx="2610081" cy="426207"/>
          </a:xfrm>
          <a:prstGeom prst="rect">
            <a:avLst/>
          </a:prstGeom>
          <a:noFill/>
        </p:spPr>
        <p:txBody>
          <a:bodyPr wrap="square" rtlCol="0">
            <a:spAutoFit/>
          </a:bodyPr>
          <a:lstStyle/>
          <a:p>
            <a:pPr>
              <a:lnSpc>
                <a:spcPct val="150000"/>
              </a:lnSpc>
            </a:pPr>
            <a:r>
              <a:rPr lang="en-US" altLang="zh-TW" sz="1600" b="1" dirty="0"/>
              <a:t>Modified</a:t>
            </a:r>
            <a:r>
              <a:rPr lang="zh-TW" altLang="en-US" sz="1600" b="1" dirty="0"/>
              <a:t> </a:t>
            </a:r>
            <a:r>
              <a:rPr lang="en-US" altLang="zh-TW" sz="1600" b="1" dirty="0"/>
              <a:t>Truncated</a:t>
            </a:r>
            <a:r>
              <a:rPr lang="zh-TW" altLang="en-US" sz="1600" b="1" dirty="0"/>
              <a:t> </a:t>
            </a:r>
            <a:r>
              <a:rPr lang="en-US" altLang="zh-TW" sz="1600" b="1" dirty="0"/>
              <a:t>SVD</a:t>
            </a:r>
            <a:endParaRPr kumimoji="1" lang="zh-TW" altLang="en-US" sz="1600" b="1" dirty="0"/>
          </a:p>
        </p:txBody>
      </p:sp>
      <p:sp>
        <p:nvSpPr>
          <p:cNvPr id="12" name="文字方塊 11">
            <a:extLst>
              <a:ext uri="{FF2B5EF4-FFF2-40B4-BE49-F238E27FC236}">
                <a16:creationId xmlns:a16="http://schemas.microsoft.com/office/drawing/2014/main" id="{37CE0E7B-6CE9-BF2E-32CB-D65775938431}"/>
              </a:ext>
            </a:extLst>
          </p:cNvPr>
          <p:cNvSpPr txBox="1"/>
          <p:nvPr/>
        </p:nvSpPr>
        <p:spPr>
          <a:xfrm>
            <a:off x="703118" y="1340607"/>
            <a:ext cx="1814971" cy="426207"/>
          </a:xfrm>
          <a:prstGeom prst="rect">
            <a:avLst/>
          </a:prstGeom>
          <a:noFill/>
        </p:spPr>
        <p:txBody>
          <a:bodyPr wrap="square" rtlCol="0">
            <a:spAutoFit/>
          </a:bodyPr>
          <a:lstStyle/>
          <a:p>
            <a:pPr>
              <a:lnSpc>
                <a:spcPct val="150000"/>
              </a:lnSpc>
            </a:pPr>
            <a:r>
              <a:rPr lang="en-US" altLang="zh-TW" sz="1600" b="1" dirty="0"/>
              <a:t>Truncated</a:t>
            </a:r>
            <a:r>
              <a:rPr lang="zh-TW" altLang="en-US" sz="1600" b="1" dirty="0"/>
              <a:t> </a:t>
            </a:r>
            <a:r>
              <a:rPr lang="en-US" altLang="zh-TW" sz="1600" b="1" dirty="0"/>
              <a:t>SVD</a:t>
            </a:r>
            <a:endParaRPr kumimoji="1" lang="zh-TW" altLang="en-US" sz="1600" b="1" dirty="0"/>
          </a:p>
        </p:txBody>
      </p:sp>
      <p:pic>
        <p:nvPicPr>
          <p:cNvPr id="14" name="圖片 13" descr="一張含有 文字, 行, 螢幕擷取畫面, 繪圖 的圖片&#10;&#10;自動產生的描述">
            <a:extLst>
              <a:ext uri="{FF2B5EF4-FFF2-40B4-BE49-F238E27FC236}">
                <a16:creationId xmlns:a16="http://schemas.microsoft.com/office/drawing/2014/main" id="{3C9A5383-D783-AC05-6C25-DE19A94DA592}"/>
              </a:ext>
            </a:extLst>
          </p:cNvPr>
          <p:cNvPicPr>
            <a:picLocks noChangeAspect="1"/>
          </p:cNvPicPr>
          <p:nvPr/>
        </p:nvPicPr>
        <p:blipFill>
          <a:blip r:embed="rId5"/>
          <a:stretch>
            <a:fillRect/>
          </a:stretch>
        </p:blipFill>
        <p:spPr>
          <a:xfrm>
            <a:off x="6774048" y="2961808"/>
            <a:ext cx="4956095" cy="3198268"/>
          </a:xfrm>
          <a:prstGeom prst="rect">
            <a:avLst/>
          </a:prstGeom>
        </p:spPr>
      </p:pic>
      <p:sp>
        <p:nvSpPr>
          <p:cNvPr id="16" name="文字方塊 15">
            <a:extLst>
              <a:ext uri="{FF2B5EF4-FFF2-40B4-BE49-F238E27FC236}">
                <a16:creationId xmlns:a16="http://schemas.microsoft.com/office/drawing/2014/main" id="{07650539-76FE-0139-61D6-8BC01ACBAFD7}"/>
              </a:ext>
            </a:extLst>
          </p:cNvPr>
          <p:cNvSpPr txBox="1"/>
          <p:nvPr/>
        </p:nvSpPr>
        <p:spPr>
          <a:xfrm>
            <a:off x="6979272" y="6184782"/>
            <a:ext cx="5669927" cy="307777"/>
          </a:xfrm>
          <a:prstGeom prst="rect">
            <a:avLst/>
          </a:prstGeom>
          <a:noFill/>
        </p:spPr>
        <p:txBody>
          <a:bodyPr wrap="square" rtlCol="0">
            <a:spAutoFit/>
          </a:bodyPr>
          <a:lstStyle/>
          <a:p>
            <a:r>
              <a:rPr kumimoji="1" lang="en-US" altLang="zh-TW" sz="1400" dirty="0"/>
              <a:t>▶︎ Run 100 times and plot the average for each </a:t>
            </a:r>
            <a:r>
              <a:rPr kumimoji="1" lang="en-US" altLang="zh-TW" sz="1400" dirty="0" err="1"/>
              <a:t>n_factors</a:t>
            </a:r>
            <a:r>
              <a:rPr kumimoji="1" lang="en-US" altLang="zh-TW" sz="1400" dirty="0"/>
              <a:t> value</a:t>
            </a:r>
            <a:endParaRPr kumimoji="1" lang="zh-TW" altLang="en-US" sz="1400" dirty="0"/>
          </a:p>
        </p:txBody>
      </p:sp>
      <p:sp>
        <p:nvSpPr>
          <p:cNvPr id="17" name="文字方塊 16">
            <a:extLst>
              <a:ext uri="{FF2B5EF4-FFF2-40B4-BE49-F238E27FC236}">
                <a16:creationId xmlns:a16="http://schemas.microsoft.com/office/drawing/2014/main" id="{E15C9B13-9016-28F7-4119-29393D4424E0}"/>
              </a:ext>
            </a:extLst>
          </p:cNvPr>
          <p:cNvSpPr txBox="1"/>
          <p:nvPr/>
        </p:nvSpPr>
        <p:spPr>
          <a:xfrm>
            <a:off x="6954256" y="1415763"/>
            <a:ext cx="6639839" cy="15341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TW" sz="1600" b="1" dirty="0"/>
              <a:t>Data</a:t>
            </a:r>
            <a:r>
              <a:rPr kumimoji="1" lang="zh-TW" altLang="en-US" sz="1600" b="1" dirty="0"/>
              <a:t> </a:t>
            </a:r>
            <a:r>
              <a:rPr kumimoji="1" lang="en-US" altLang="zh-TW" sz="1600" b="1" dirty="0"/>
              <a:t>centering</a:t>
            </a:r>
            <a:r>
              <a:rPr kumimoji="1" lang="zh-TW" altLang="en-US" sz="1600" b="1" dirty="0"/>
              <a:t> </a:t>
            </a:r>
            <a:r>
              <a:rPr kumimoji="1" lang="en-US" altLang="zh-TW" sz="1600" dirty="0"/>
              <a:t>and</a:t>
            </a:r>
            <a:r>
              <a:rPr kumimoji="1" lang="zh-TW" altLang="en-US" sz="1600" b="1" dirty="0"/>
              <a:t> </a:t>
            </a:r>
            <a:r>
              <a:rPr kumimoji="1" lang="en-US" altLang="zh-TW" sz="1600" b="1" dirty="0"/>
              <a:t>Adjusting</a:t>
            </a:r>
            <a:r>
              <a:rPr kumimoji="1" lang="zh-TW" altLang="en-US" sz="1600" b="1" dirty="0"/>
              <a:t> </a:t>
            </a:r>
            <a:r>
              <a:rPr kumimoji="1" lang="en-US" altLang="zh-TW" sz="1600" b="1" dirty="0" err="1"/>
              <a:t>n_factors</a:t>
            </a:r>
            <a:r>
              <a:rPr kumimoji="1" lang="zh-TW" altLang="en-US" sz="1600" b="1" dirty="0"/>
              <a:t> </a:t>
            </a:r>
            <a:r>
              <a:rPr kumimoji="1" lang="en-US" altLang="zh-TW" sz="1600" dirty="0"/>
              <a:t>parameters</a:t>
            </a:r>
          </a:p>
          <a:p>
            <a:pPr marL="285750" indent="-285750">
              <a:lnSpc>
                <a:spcPct val="150000"/>
              </a:lnSpc>
              <a:buFont typeface="Arial" panose="020B0604020202020204" pitchFamily="34" charset="0"/>
              <a:buChar char="•"/>
            </a:pPr>
            <a:r>
              <a:rPr kumimoji="1" lang="en-US" altLang="zh-TW" sz="1600" dirty="0"/>
              <a:t>Modified</a:t>
            </a:r>
            <a:r>
              <a:rPr kumimoji="1" lang="zh-TW" altLang="en-US" sz="1600" dirty="0"/>
              <a:t> </a:t>
            </a:r>
            <a:r>
              <a:rPr kumimoji="1" lang="en-US" altLang="zh-TW" sz="1600" dirty="0"/>
              <a:t>SVD</a:t>
            </a:r>
            <a:r>
              <a:rPr kumimoji="1" lang="zh-TW" altLang="en-US" sz="1600" dirty="0"/>
              <a:t> </a:t>
            </a:r>
            <a:r>
              <a:rPr kumimoji="1" lang="en-US" altLang="zh-TW" sz="1600" dirty="0"/>
              <a:t>performance</a:t>
            </a:r>
            <a:r>
              <a:rPr kumimoji="1" lang="zh-TW" altLang="en-US" sz="1600" dirty="0"/>
              <a:t> </a:t>
            </a:r>
            <a:r>
              <a:rPr kumimoji="1" lang="en-US" altLang="zh-TW" sz="1600" dirty="0"/>
              <a:t>better</a:t>
            </a:r>
            <a:r>
              <a:rPr kumimoji="1" lang="zh-TW" altLang="en-US" sz="1600" dirty="0"/>
              <a:t> </a:t>
            </a:r>
            <a:r>
              <a:rPr kumimoji="1" lang="en-US" altLang="zh-TW" sz="1600" dirty="0"/>
              <a:t>than</a:t>
            </a:r>
            <a:r>
              <a:rPr kumimoji="1" lang="zh-TW" altLang="en-US" sz="1600" dirty="0"/>
              <a:t> </a:t>
            </a:r>
            <a:r>
              <a:rPr kumimoji="1" lang="en" altLang="zh-TW" sz="1600" dirty="0"/>
              <a:t>the </a:t>
            </a:r>
            <a:r>
              <a:rPr kumimoji="1" lang="en-US" altLang="zh-TW" sz="1600" dirty="0"/>
              <a:t>original</a:t>
            </a:r>
            <a:r>
              <a:rPr kumimoji="1" lang="zh-TW" altLang="en-US" sz="1600" dirty="0"/>
              <a:t> </a:t>
            </a:r>
            <a:r>
              <a:rPr kumimoji="1" lang="en-US" altLang="zh-TW" sz="1600" dirty="0"/>
              <a:t>one</a:t>
            </a:r>
          </a:p>
          <a:p>
            <a:pPr marL="285750" indent="-285750">
              <a:lnSpc>
                <a:spcPct val="150000"/>
              </a:lnSpc>
              <a:buFont typeface="Arial" panose="020B0604020202020204" pitchFamily="34" charset="0"/>
              <a:buChar char="•"/>
            </a:pPr>
            <a:r>
              <a:rPr kumimoji="1" lang="en-US" altLang="zh-TW" sz="1600" b="1" dirty="0" err="1"/>
              <a:t>N_factors</a:t>
            </a:r>
            <a:r>
              <a:rPr kumimoji="1" lang="en-US" altLang="zh-TW" sz="1600" b="1" dirty="0"/>
              <a:t> = 150 </a:t>
            </a:r>
            <a:r>
              <a:rPr kumimoji="1" lang="en-US" altLang="zh-TW" sz="1600" dirty="0"/>
              <a:t>has lower RSME </a:t>
            </a:r>
          </a:p>
          <a:p>
            <a:pPr marL="285750" indent="-285750">
              <a:lnSpc>
                <a:spcPct val="150000"/>
              </a:lnSpc>
              <a:buFont typeface="Arial" panose="020B0604020202020204" pitchFamily="34" charset="0"/>
              <a:buChar char="•"/>
            </a:pPr>
            <a:r>
              <a:rPr kumimoji="1" lang="en-US" altLang="zh-TW" sz="1600" dirty="0"/>
              <a:t>Restrict</a:t>
            </a:r>
            <a:r>
              <a:rPr kumimoji="1" lang="zh-TW" altLang="en-US" sz="1600" dirty="0"/>
              <a:t> </a:t>
            </a:r>
            <a:r>
              <a:rPr kumimoji="1" lang="en-US" altLang="zh-TW" sz="1600" dirty="0" err="1"/>
              <a:t>n_factors</a:t>
            </a:r>
            <a:r>
              <a:rPr kumimoji="1" lang="zh-TW" altLang="en-US" sz="1600" dirty="0"/>
              <a:t> </a:t>
            </a:r>
            <a:r>
              <a:rPr kumimoji="1" lang="en-US" altLang="zh-TW" sz="1600" dirty="0"/>
              <a:t>to</a:t>
            </a:r>
            <a:r>
              <a:rPr kumimoji="1" lang="zh-TW" altLang="en-US" sz="1600" dirty="0"/>
              <a:t> </a:t>
            </a:r>
            <a:r>
              <a:rPr kumimoji="1" lang="en-US" altLang="zh-TW" sz="1600" dirty="0"/>
              <a:t>150</a:t>
            </a:r>
            <a:endParaRPr kumimoji="1" lang="zh-TW" altLang="en-US" sz="1600" dirty="0"/>
          </a:p>
        </p:txBody>
      </p:sp>
      <p:sp>
        <p:nvSpPr>
          <p:cNvPr id="18" name="文字方塊 17">
            <a:extLst>
              <a:ext uri="{FF2B5EF4-FFF2-40B4-BE49-F238E27FC236}">
                <a16:creationId xmlns:a16="http://schemas.microsoft.com/office/drawing/2014/main" id="{E9C69F36-65E1-CF22-69EB-FE9560EFBA82}"/>
              </a:ext>
            </a:extLst>
          </p:cNvPr>
          <p:cNvSpPr txBox="1"/>
          <p:nvPr/>
        </p:nvSpPr>
        <p:spPr>
          <a:xfrm>
            <a:off x="461857" y="1052503"/>
            <a:ext cx="7819390" cy="338554"/>
          </a:xfrm>
          <a:prstGeom prst="rect">
            <a:avLst/>
          </a:prstGeom>
          <a:noFill/>
        </p:spPr>
        <p:txBody>
          <a:bodyPr wrap="square" rtlCol="0">
            <a:spAutoFit/>
          </a:bodyPr>
          <a:lstStyle/>
          <a:p>
            <a:r>
              <a:rPr kumimoji="1" lang="zh-TW" altLang="en-US" sz="1600" dirty="0">
                <a:effectLst/>
                <a:latin typeface="Arial" panose="020B0604020202020204" pitchFamily="34" charset="0"/>
              </a:rPr>
              <a:t>▶︎ </a:t>
            </a:r>
            <a:r>
              <a:rPr lang="en" altLang="zh-TW" sz="1600" dirty="0">
                <a:effectLst/>
                <a:latin typeface="Arial" panose="020B0604020202020204" pitchFamily="34" charset="0"/>
              </a:rPr>
              <a:t>Randomly choose 5 items and predict </a:t>
            </a:r>
            <a:r>
              <a:rPr lang="en" altLang="zh-TW" sz="1600" b="1" dirty="0">
                <a:effectLst/>
                <a:latin typeface="Arial" panose="020B0604020202020204" pitchFamily="34" charset="0"/>
              </a:rPr>
              <a:t>all </a:t>
            </a:r>
            <a:r>
              <a:rPr lang="en" altLang="zh-TW" sz="1600" dirty="0">
                <a:effectLst/>
                <a:latin typeface="Arial" panose="020B0604020202020204" pitchFamily="34" charset="0"/>
              </a:rPr>
              <a:t>users' ratings on these movies. </a:t>
            </a:r>
          </a:p>
        </p:txBody>
      </p:sp>
    </p:spTree>
    <p:extLst>
      <p:ext uri="{BB962C8B-B14F-4D97-AF65-F5344CB8AC3E}">
        <p14:creationId xmlns:p14="http://schemas.microsoft.com/office/powerpoint/2010/main" val="235340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18F454-94F2-1743-9726-334C12E18E28}"/>
              </a:ext>
            </a:extLst>
          </p:cNvPr>
          <p:cNvSpPr>
            <a:spLocks noGrp="1"/>
          </p:cNvSpPr>
          <p:nvPr>
            <p:ph type="title"/>
          </p:nvPr>
        </p:nvSpPr>
        <p:spPr/>
        <p:txBody>
          <a:bodyPr/>
          <a:lstStyle/>
          <a:p>
            <a:r>
              <a:rPr kumimoji="1" lang="en-US" altLang="zh-TW" dirty="0"/>
              <a:t>Reference</a:t>
            </a:r>
            <a:endParaRPr kumimoji="1" lang="zh-TW" altLang="en-US" dirty="0"/>
          </a:p>
        </p:txBody>
      </p:sp>
      <p:sp>
        <p:nvSpPr>
          <p:cNvPr id="3" name="內容版面配置區 2">
            <a:extLst>
              <a:ext uri="{FF2B5EF4-FFF2-40B4-BE49-F238E27FC236}">
                <a16:creationId xmlns:a16="http://schemas.microsoft.com/office/drawing/2014/main" id="{EAF5AFE3-C65C-0006-B628-DBB3712EED72}"/>
              </a:ext>
            </a:extLst>
          </p:cNvPr>
          <p:cNvSpPr>
            <a:spLocks noGrp="1"/>
          </p:cNvSpPr>
          <p:nvPr>
            <p:ph idx="1"/>
          </p:nvPr>
        </p:nvSpPr>
        <p:spPr/>
        <p:txBody>
          <a:bodyPr/>
          <a:lstStyle/>
          <a:p>
            <a:r>
              <a:rPr kumimoji="1" lang="en" altLang="zh-TW" dirty="0">
                <a:hlinkClick r:id="rId2"/>
              </a:rPr>
              <a:t>https://scikit-learn.org/dev/modules/generated/sklearn.decomposition.TruncatedSVD.html</a:t>
            </a:r>
            <a:endParaRPr kumimoji="1" lang="en" altLang="zh-TW" dirty="0"/>
          </a:p>
          <a:p>
            <a:r>
              <a:rPr kumimoji="1" lang="en" altLang="zh-TW" dirty="0"/>
              <a:t>https://</a:t>
            </a:r>
            <a:r>
              <a:rPr kumimoji="1" lang="en" altLang="zh-TW" dirty="0" err="1"/>
              <a:t>dataaspirant.com</a:t>
            </a:r>
            <a:r>
              <a:rPr kumimoji="1" lang="en" altLang="zh-TW" dirty="0"/>
              <a:t>/truncated-</a:t>
            </a:r>
            <a:r>
              <a:rPr kumimoji="1" lang="en" altLang="zh-TW" dirty="0" err="1"/>
              <a:t>svd</a:t>
            </a:r>
            <a:r>
              <a:rPr kumimoji="1" lang="en" altLang="zh-TW" dirty="0"/>
              <a:t>/</a:t>
            </a:r>
            <a:endParaRPr kumimoji="1" lang="zh-TW" altLang="en-US" dirty="0"/>
          </a:p>
        </p:txBody>
      </p:sp>
    </p:spTree>
    <p:extLst>
      <p:ext uri="{BB962C8B-B14F-4D97-AF65-F5344CB8AC3E}">
        <p14:creationId xmlns:p14="http://schemas.microsoft.com/office/powerpoint/2010/main" val="22693595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460</TotalTime>
  <Words>579</Words>
  <Application>Microsoft Macintosh PowerPoint</Application>
  <PresentationFormat>寬螢幕</PresentationFormat>
  <Paragraphs>45</Paragraphs>
  <Slides>5</Slides>
  <Notes>4</Notes>
  <HiddenSlides>0</HiddenSlides>
  <MMClips>1</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Aptos</vt:lpstr>
      <vt:lpstr>Aptos Display</vt:lpstr>
      <vt:lpstr>Arial</vt:lpstr>
      <vt:lpstr>Calibri</vt:lpstr>
      <vt:lpstr>Menlo</vt:lpstr>
      <vt:lpstr>Office 佈景主題</vt:lpstr>
      <vt:lpstr>Practical Data Science with Python (COSC2670)  - Assignment 3 </vt:lpstr>
      <vt:lpstr>Task1: kNN-based Collaborative Filtering </vt:lpstr>
      <vt:lpstr>Task2: Matrix Factorization-based Recommendation </vt:lpstr>
      <vt:lpstr>Task2</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Jung-De Chiou</dc:creator>
  <cp:lastModifiedBy>Jung-De Chiou</cp:lastModifiedBy>
  <cp:revision>3</cp:revision>
  <dcterms:created xsi:type="dcterms:W3CDTF">2024-10-24T08:27:40Z</dcterms:created>
  <dcterms:modified xsi:type="dcterms:W3CDTF">2024-10-26T12:19:23Z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2024-10-24T08:28:00Z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3431518a-a6f5-4a99-9eba-b8be58bd9d63</vt:lpwstr>
  </property>
  <property fmtid="{D5CDD505-2E9C-101B-9397-08002B2CF9AE}" pid="8" name="MSIP_Label_8c3d088b-6243-4963-a2e2-8b321ab7f8fc_ContentBits">
    <vt:lpwstr>1</vt:lpwstr>
  </property>
  <property fmtid="{D5CDD505-2E9C-101B-9397-08002B2CF9AE}" pid="9" name="ClassificationContentMarkingHeaderLocations">
    <vt:lpwstr>Office 佈景主題:8</vt:lpwstr>
  </property>
  <property fmtid="{D5CDD505-2E9C-101B-9397-08002B2CF9AE}" pid="10" name="ClassificationContentMarkingHeaderText">
    <vt:lpwstr>RMIT Classification: Trusted</vt:lpwstr>
  </property>
</Properties>
</file>