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9" r:id="rId4"/>
    <p:sldId id="260" r:id="rId5"/>
    <p:sldId id="261" r:id="rId6"/>
    <p:sldId id="271" r:id="rId7"/>
    <p:sldId id="262" r:id="rId8"/>
    <p:sldId id="263" r:id="rId9"/>
    <p:sldId id="265" r:id="rId10"/>
    <p:sldId id="272"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314016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336185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936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921443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9894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298227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422985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283897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33924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Date Placeholder 3"/>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30944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158627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48465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146463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80446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Edit Master text styles</a:t>
            </a:r>
          </a:p>
        </p:txBody>
      </p:sp>
      <p:sp>
        <p:nvSpPr>
          <p:cNvPr id="5" name="Date Placeholder 4"/>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197165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87BFF0-A2DE-4618-B67A-2DFF461F25F5}"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44BABCE0-4D63-40FA-B539-F57FA00EDA82}" type="datetimeFigureOut">
              <a:rPr kumimoji="1" lang="ja-JP" altLang="en-US" smtClean="0"/>
              <a:t>2019/2/4</a:t>
            </a:fld>
            <a:endParaRPr kumimoji="1" lang="ja-JP" altLang="en-US"/>
          </a:p>
        </p:txBody>
      </p:sp>
    </p:spTree>
    <p:extLst>
      <p:ext uri="{BB962C8B-B14F-4D97-AF65-F5344CB8AC3E}">
        <p14:creationId xmlns:p14="http://schemas.microsoft.com/office/powerpoint/2010/main" val="20269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BABCE0-4D63-40FA-B539-F57FA00EDA82}" type="datetimeFigureOut">
              <a:rPr kumimoji="1" lang="ja-JP" altLang="en-US" smtClean="0"/>
              <a:t>2019/2/4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87BFF0-A2DE-4618-B67A-2DFF461F25F5}" type="slidenum">
              <a:rPr kumimoji="1" lang="ja-JP" altLang="en-US" smtClean="0"/>
              <a:t>‹#›</a:t>
            </a:fld>
            <a:endParaRPr kumimoji="1" lang="ja-JP" altLang="en-US"/>
          </a:p>
        </p:txBody>
      </p:sp>
    </p:spTree>
    <p:extLst>
      <p:ext uri="{BB962C8B-B14F-4D97-AF65-F5344CB8AC3E}">
        <p14:creationId xmlns:p14="http://schemas.microsoft.com/office/powerpoint/2010/main" val="169356489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945F-3684-4F8C-ABBF-94BDBA961FB5}"/>
              </a:ext>
            </a:extLst>
          </p:cNvPr>
          <p:cNvSpPr>
            <a:spLocks noGrp="1"/>
          </p:cNvSpPr>
          <p:nvPr>
            <p:ph type="ctrTitle"/>
          </p:nvPr>
        </p:nvSpPr>
        <p:spPr>
          <a:xfrm>
            <a:off x="654341" y="1543574"/>
            <a:ext cx="9043332" cy="1263593"/>
          </a:xfrm>
        </p:spPr>
        <p:txBody>
          <a:bodyPr/>
          <a:lstStyle/>
          <a:p>
            <a:r>
              <a:rPr lang="en-US" altLang="ja-JP" sz="4800" dirty="0"/>
              <a:t>PC</a:t>
            </a:r>
            <a:r>
              <a:rPr lang="ja-JP" altLang="ja-JP" sz="4800" dirty="0"/>
              <a:t>遠隔制御</a:t>
            </a:r>
            <a:r>
              <a:rPr lang="en-US" altLang="ja-JP" sz="4800" dirty="0"/>
              <a:t>(IPMI)</a:t>
            </a:r>
            <a:r>
              <a:rPr lang="ja-JP" altLang="ja-JP" sz="4800" dirty="0"/>
              <a:t>カードの構築</a:t>
            </a:r>
            <a:endParaRPr kumimoji="1" lang="ja-JP" altLang="en-US" sz="4800" dirty="0"/>
          </a:p>
        </p:txBody>
      </p:sp>
      <p:sp>
        <p:nvSpPr>
          <p:cNvPr id="3" name="Subtitle 2">
            <a:extLst>
              <a:ext uri="{FF2B5EF4-FFF2-40B4-BE49-F238E27FC236}">
                <a16:creationId xmlns:a16="http://schemas.microsoft.com/office/drawing/2014/main" id="{88E6B7D8-D2EF-419C-ADFF-6A3BAE96F277}"/>
              </a:ext>
            </a:extLst>
          </p:cNvPr>
          <p:cNvSpPr>
            <a:spLocks noGrp="1"/>
          </p:cNvSpPr>
          <p:nvPr>
            <p:ph type="subTitle" idx="1"/>
          </p:nvPr>
        </p:nvSpPr>
        <p:spPr/>
        <p:txBody>
          <a:bodyPr/>
          <a:lstStyle/>
          <a:p>
            <a:r>
              <a:rPr kumimoji="1" lang="ja-JP" altLang="en-US" dirty="0"/>
              <a:t>山本研究室</a:t>
            </a:r>
            <a:endParaRPr kumimoji="1" lang="en-US" altLang="ja-JP" dirty="0"/>
          </a:p>
          <a:p>
            <a:r>
              <a:rPr kumimoji="1" lang="en-US" altLang="ja-JP" dirty="0"/>
              <a:t>215K6036 </a:t>
            </a:r>
            <a:r>
              <a:rPr kumimoji="1" lang="ja-JP" altLang="en-US" dirty="0"/>
              <a:t>グェンミントゥ</a:t>
            </a:r>
          </a:p>
        </p:txBody>
      </p:sp>
    </p:spTree>
    <p:extLst>
      <p:ext uri="{BB962C8B-B14F-4D97-AF65-F5344CB8AC3E}">
        <p14:creationId xmlns:p14="http://schemas.microsoft.com/office/powerpoint/2010/main" val="353266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a:xfrm>
            <a:off x="677334" y="609600"/>
            <a:ext cx="8596668" cy="715861"/>
          </a:xfrm>
        </p:spPr>
        <p:txBody>
          <a:bodyPr/>
          <a:lstStyle/>
          <a:p>
            <a:r>
              <a:rPr lang="ja-JP" altLang="ja-JP" b="1" dirty="0"/>
              <a:t>コマンドラインインターフェース</a:t>
            </a:r>
            <a:endParaRPr kumimoji="1" lang="ja-JP" altLang="en-US" b="1" dirty="0"/>
          </a:p>
        </p:txBody>
      </p:sp>
      <p:pic>
        <p:nvPicPr>
          <p:cNvPr id="8" name="Content Placeholder 7">
            <a:extLst>
              <a:ext uri="{FF2B5EF4-FFF2-40B4-BE49-F238E27FC236}">
                <a16:creationId xmlns:a16="http://schemas.microsoft.com/office/drawing/2014/main" id="{2D20012E-B15A-4F36-B85B-59C96EEE0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17384"/>
            <a:ext cx="5791611" cy="3625067"/>
          </a:xfrm>
        </p:spPr>
      </p:pic>
      <p:pic>
        <p:nvPicPr>
          <p:cNvPr id="10" name="Picture 9">
            <a:extLst>
              <a:ext uri="{FF2B5EF4-FFF2-40B4-BE49-F238E27FC236}">
                <a16:creationId xmlns:a16="http://schemas.microsoft.com/office/drawing/2014/main" id="{89607BD2-38FF-412B-A879-C9414D8DF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419" y="1517384"/>
            <a:ext cx="5309857" cy="4531078"/>
          </a:xfrm>
          <a:prstGeom prst="rect">
            <a:avLst/>
          </a:prstGeom>
        </p:spPr>
      </p:pic>
    </p:spTree>
    <p:extLst>
      <p:ext uri="{BB962C8B-B14F-4D97-AF65-F5344CB8AC3E}">
        <p14:creationId xmlns:p14="http://schemas.microsoft.com/office/powerpoint/2010/main" val="21168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ja-JP" b="1" dirty="0"/>
              <a:t>ウェブインターフェース</a:t>
            </a:r>
            <a:endParaRPr lang="ja-JP" altLang="ja-JP" dirty="0"/>
          </a:p>
        </p:txBody>
      </p:sp>
      <p:sp>
        <p:nvSpPr>
          <p:cNvPr id="3" name="Content Placeholder 2">
            <a:extLst>
              <a:ext uri="{FF2B5EF4-FFF2-40B4-BE49-F238E27FC236}">
                <a16:creationId xmlns:a16="http://schemas.microsoft.com/office/drawing/2014/main" id="{DAA15C31-4076-4AD3-956C-572DBFA3FC58}"/>
              </a:ext>
            </a:extLst>
          </p:cNvPr>
          <p:cNvSpPr>
            <a:spLocks noGrp="1"/>
          </p:cNvSpPr>
          <p:nvPr>
            <p:ph idx="1"/>
          </p:nvPr>
        </p:nvSpPr>
        <p:spPr>
          <a:xfrm>
            <a:off x="677334" y="1416786"/>
            <a:ext cx="8596668" cy="1027228"/>
          </a:xfrm>
        </p:spPr>
        <p:txBody>
          <a:bodyPr/>
          <a:lstStyle/>
          <a:p>
            <a:r>
              <a:rPr lang="ja-JP" altLang="ja-JP" dirty="0"/>
              <a:t>ウェブインインターフェースでホスト</a:t>
            </a:r>
            <a:r>
              <a:rPr lang="en-US" altLang="ja-JP" dirty="0"/>
              <a:t>PC</a:t>
            </a:r>
            <a:r>
              <a:rPr lang="ja-JP" altLang="ja-JP" dirty="0"/>
              <a:t>の監視や電源制御を行うことができる。ウェブインインターフェースは</a:t>
            </a:r>
            <a:r>
              <a:rPr lang="en-US" altLang="ja-JP" dirty="0"/>
              <a:t>Bootstrap</a:t>
            </a:r>
            <a:r>
              <a:rPr lang="ja-JP" altLang="ja-JP" dirty="0"/>
              <a:t>フレームワークを利用することでアクセス端末の画面サイズによって適切なレイアウトを提供する。</a:t>
            </a:r>
            <a:endParaRPr kumimoji="1" lang="ja-JP" altLang="en-US" dirty="0"/>
          </a:p>
        </p:txBody>
      </p:sp>
      <p:pic>
        <p:nvPicPr>
          <p:cNvPr id="5" name="Picture 4">
            <a:extLst>
              <a:ext uri="{FF2B5EF4-FFF2-40B4-BE49-F238E27FC236}">
                <a16:creationId xmlns:a16="http://schemas.microsoft.com/office/drawing/2014/main" id="{403E3F01-9648-4AA7-9B88-BED16C2CF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01" y="2444014"/>
            <a:ext cx="6500457" cy="3901447"/>
          </a:xfrm>
          <a:prstGeom prst="rect">
            <a:avLst/>
          </a:prstGeom>
        </p:spPr>
      </p:pic>
      <p:pic>
        <p:nvPicPr>
          <p:cNvPr id="9" name="Picture 8">
            <a:extLst>
              <a:ext uri="{FF2B5EF4-FFF2-40B4-BE49-F238E27FC236}">
                <a16:creationId xmlns:a16="http://schemas.microsoft.com/office/drawing/2014/main" id="{60CF13E3-3E48-4F5F-8F6D-EA151E7C9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630" y="2444014"/>
            <a:ext cx="4572009" cy="3901448"/>
          </a:xfrm>
          <a:prstGeom prst="rect">
            <a:avLst/>
          </a:prstGeom>
        </p:spPr>
      </p:pic>
    </p:spTree>
    <p:extLst>
      <p:ext uri="{BB962C8B-B14F-4D97-AF65-F5344CB8AC3E}">
        <p14:creationId xmlns:p14="http://schemas.microsoft.com/office/powerpoint/2010/main" val="269681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ja-JP" b="1" dirty="0"/>
              <a:t>スマートスピーカーインターフェース</a:t>
            </a:r>
            <a:endParaRPr kumimoji="1" lang="ja-JP" altLang="en-US" dirty="0"/>
          </a:p>
        </p:txBody>
      </p:sp>
      <p:pic>
        <p:nvPicPr>
          <p:cNvPr id="5" name="Content Placeholder 4">
            <a:extLst>
              <a:ext uri="{FF2B5EF4-FFF2-40B4-BE49-F238E27FC236}">
                <a16:creationId xmlns:a16="http://schemas.microsoft.com/office/drawing/2014/main" id="{CEF14125-76B7-4538-970F-3F27FAFED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50" y="3736115"/>
            <a:ext cx="5687219" cy="1162212"/>
          </a:xfrm>
        </p:spPr>
      </p:pic>
      <p:sp>
        <p:nvSpPr>
          <p:cNvPr id="6" name="TextBox 5">
            <a:extLst>
              <a:ext uri="{FF2B5EF4-FFF2-40B4-BE49-F238E27FC236}">
                <a16:creationId xmlns:a16="http://schemas.microsoft.com/office/drawing/2014/main" id="{63000738-5877-42CE-BC2B-5A627B812A78}"/>
              </a:ext>
            </a:extLst>
          </p:cNvPr>
          <p:cNvSpPr txBox="1"/>
          <p:nvPr/>
        </p:nvSpPr>
        <p:spPr>
          <a:xfrm>
            <a:off x="864066" y="1543574"/>
            <a:ext cx="8657439" cy="1477328"/>
          </a:xfrm>
          <a:prstGeom prst="rect">
            <a:avLst/>
          </a:prstGeom>
          <a:noFill/>
        </p:spPr>
        <p:txBody>
          <a:bodyPr wrap="square" rtlCol="0">
            <a:spAutoFit/>
          </a:bodyPr>
          <a:lstStyle/>
          <a:p>
            <a:pPr marL="285750" indent="-285750">
              <a:buFont typeface="Arial" panose="020B0604020202020204" pitchFamily="34" charset="0"/>
              <a:buChar char="•"/>
            </a:pPr>
            <a:r>
              <a:rPr lang="ja-JP" altLang="ja-JP" kern="100" dirty="0">
                <a:latin typeface="Century Old Style Std" panose="02050603060505020204" pitchFamily="18" charset="0"/>
                <a:ea typeface="ＭＳ 明朝" panose="02020609040205080304" pitchFamily="17" charset="-128"/>
                <a:cs typeface="Times New Roman" panose="02020603050405020304" pitchFamily="18" charset="0"/>
              </a:rPr>
              <a:t>スマートスピーカーインインターフェースは</a:t>
            </a:r>
            <a:r>
              <a:rPr lang="en-US" altLang="ja-JP" kern="100" dirty="0" err="1">
                <a:latin typeface="Century Old Style Std" panose="02050603060505020204" pitchFamily="18" charset="0"/>
                <a:ea typeface="ＭＳ 明朝" panose="02020609040205080304" pitchFamily="17" charset="-128"/>
                <a:cs typeface="Times New Roman" panose="02020603050405020304" pitchFamily="18" charset="0"/>
              </a:rPr>
              <a:t>nodered</a:t>
            </a:r>
            <a:r>
              <a:rPr lang="ja-JP" altLang="ja-JP" kern="100" dirty="0">
                <a:latin typeface="Century Old Style Std" panose="02050603060505020204" pitchFamily="18" charset="0"/>
                <a:ea typeface="ＭＳ 明朝" panose="02020609040205080304" pitchFamily="17" charset="-128"/>
                <a:cs typeface="Times New Roman" panose="02020603050405020304" pitchFamily="18" charset="0"/>
              </a:rPr>
              <a:t>を利用し、スマートスピーカーとの連携を行う。スマートスピーカーの音声認識機能でホスト</a:t>
            </a:r>
            <a:r>
              <a:rPr lang="en-US" altLang="ja-JP" kern="100" dirty="0">
                <a:latin typeface="Century Old Style Std" panose="02050603060505020204" pitchFamily="18" charset="0"/>
                <a:ea typeface="ＭＳ 明朝" panose="02020609040205080304" pitchFamily="17" charset="-128"/>
                <a:cs typeface="Times New Roman" panose="02020603050405020304" pitchFamily="18" charset="0"/>
              </a:rPr>
              <a:t>PC</a:t>
            </a:r>
            <a:r>
              <a:rPr lang="ja-JP" altLang="ja-JP" kern="100" dirty="0">
                <a:latin typeface="Century Old Style Std" panose="02050603060505020204" pitchFamily="18" charset="0"/>
                <a:ea typeface="ＭＳ 明朝" panose="02020609040205080304" pitchFamily="17" charset="-128"/>
                <a:cs typeface="Times New Roman" panose="02020603050405020304" pitchFamily="18" charset="0"/>
              </a:rPr>
              <a:t>の電源制御を行うことができる。</a:t>
            </a:r>
            <a:endParaRPr lang="en-US" altLang="ja-JP" kern="100" dirty="0">
              <a:latin typeface="Century Old Style Std" panose="02050603060505020204" pitchFamily="18" charset="0"/>
              <a:ea typeface="ＭＳ 明朝" panose="02020609040205080304" pitchFamily="17" charset="-128"/>
              <a:cs typeface="Times New Roman" panose="02020603050405020304" pitchFamily="18" charset="0"/>
            </a:endParaRPr>
          </a:p>
          <a:p>
            <a:pPr marL="285750" indent="-285750">
              <a:buFont typeface="Arial" panose="020B0604020202020204" pitchFamily="34" charset="0"/>
              <a:buChar char="•"/>
            </a:pPr>
            <a:r>
              <a:rPr lang="ja-JP" altLang="ja-JP" kern="100" dirty="0">
                <a:latin typeface="Century Old Style Std" panose="02050603060505020204" pitchFamily="18" charset="0"/>
                <a:ea typeface="ＭＳ 明朝" panose="02020609040205080304" pitchFamily="17" charset="-128"/>
                <a:cs typeface="Times New Roman" panose="02020603050405020304" pitchFamily="18" charset="0"/>
              </a:rPr>
              <a:t>スマートスピーカーは命令入力に適さないため、使用可能な機能は電源制御のみとなる。</a:t>
            </a:r>
            <a:endParaRPr lang="ja-JP" altLang="ja-JP" sz="1400" kern="100" dirty="0">
              <a:latin typeface="Yu Mincho" panose="02020400000000000000" pitchFamily="18" charset="-128"/>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5992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kumimoji="1" lang="en-US" altLang="ja-JP" dirty="0"/>
              <a:t>Security</a:t>
            </a:r>
            <a:endParaRPr kumimoji="1" lang="ja-JP" altLang="en-US" dirty="0"/>
          </a:p>
        </p:txBody>
      </p:sp>
      <p:sp>
        <p:nvSpPr>
          <p:cNvPr id="7" name="Content Placeholder 6">
            <a:extLst>
              <a:ext uri="{FF2B5EF4-FFF2-40B4-BE49-F238E27FC236}">
                <a16:creationId xmlns:a16="http://schemas.microsoft.com/office/drawing/2014/main" id="{101E4154-906C-4800-99A4-E89FEE1819EA}"/>
              </a:ext>
            </a:extLst>
          </p:cNvPr>
          <p:cNvSpPr>
            <a:spLocks noGrp="1"/>
          </p:cNvSpPr>
          <p:nvPr>
            <p:ph idx="1"/>
          </p:nvPr>
        </p:nvSpPr>
        <p:spPr>
          <a:xfrm>
            <a:off x="677334" y="2160589"/>
            <a:ext cx="8596668" cy="2889583"/>
          </a:xfrm>
        </p:spPr>
        <p:txBody>
          <a:bodyPr/>
          <a:lstStyle/>
          <a:p>
            <a:r>
              <a:rPr lang="en-US" altLang="ja-JP" dirty="0" err="1"/>
              <a:t>ssh</a:t>
            </a:r>
            <a:r>
              <a:rPr lang="ja-JP" altLang="ja-JP" dirty="0"/>
              <a:t>に接続する前にホスト</a:t>
            </a:r>
            <a:r>
              <a:rPr lang="en-US" altLang="ja-JP" dirty="0"/>
              <a:t>PC</a:t>
            </a:r>
            <a:r>
              <a:rPr lang="ja-JP" altLang="ja-JP" dirty="0"/>
              <a:t>のユーザー名やパスワードの入力を行う。セキュリティ上のため、ホスト</a:t>
            </a:r>
            <a:r>
              <a:rPr lang="en-US" altLang="ja-JP" dirty="0"/>
              <a:t>PC</a:t>
            </a:r>
            <a:r>
              <a:rPr lang="ja-JP" altLang="ja-JP" dirty="0"/>
              <a:t>のユーザー名やパスワードなどは</a:t>
            </a:r>
            <a:r>
              <a:rPr lang="en-US" altLang="ja-JP" dirty="0"/>
              <a:t>IPMI</a:t>
            </a:r>
            <a:r>
              <a:rPr lang="ja-JP" altLang="ja-JP" dirty="0"/>
              <a:t>モジュールに保存しない。</a:t>
            </a:r>
            <a:endParaRPr lang="en-US" altLang="ja-JP" dirty="0"/>
          </a:p>
          <a:p>
            <a:r>
              <a:rPr lang="ja-JP" altLang="ja-JP" dirty="0"/>
              <a:t>ウェブインインターフェースをアクセスために</a:t>
            </a:r>
            <a:r>
              <a:rPr lang="en-US" altLang="ja-JP" dirty="0"/>
              <a:t>CLI</a:t>
            </a:r>
            <a:r>
              <a:rPr lang="ja-JP" altLang="ja-JP" dirty="0"/>
              <a:t>と別の</a:t>
            </a:r>
            <a:r>
              <a:rPr lang="en-US" altLang="ja-JP" dirty="0"/>
              <a:t>ID</a:t>
            </a:r>
            <a:r>
              <a:rPr lang="ja-JP" altLang="ja-JP" dirty="0"/>
              <a:t>やパスワードを入力することが必要である。</a:t>
            </a:r>
            <a:r>
              <a:rPr lang="en-US" altLang="ja-JP" dirty="0"/>
              <a:t>ID</a:t>
            </a:r>
            <a:r>
              <a:rPr lang="ja-JP" altLang="ja-JP" dirty="0"/>
              <a:t>とパスワードは</a:t>
            </a:r>
            <a:r>
              <a:rPr lang="en-US" altLang="ja-JP" dirty="0"/>
              <a:t>SHA256</a:t>
            </a:r>
            <a:r>
              <a:rPr lang="ja-JP" altLang="ja-JP" dirty="0"/>
              <a:t>のハッシュ関数で暗号化し</a:t>
            </a:r>
            <a:r>
              <a:rPr lang="en-US" altLang="ja-JP" dirty="0"/>
              <a:t>IPMI</a:t>
            </a:r>
            <a:r>
              <a:rPr lang="ja-JP" altLang="ja-JP" dirty="0"/>
              <a:t>モジュールの設定ファイルに保存する。</a:t>
            </a:r>
            <a:endParaRPr lang="en-US" altLang="ja-JP" dirty="0"/>
          </a:p>
          <a:p>
            <a:r>
              <a:rPr lang="ja-JP" altLang="ja-JP" dirty="0"/>
              <a:t>ペネトレーションテストは</a:t>
            </a:r>
            <a:r>
              <a:rPr lang="en-US" altLang="ja-JP" dirty="0" err="1"/>
              <a:t>routersploit</a:t>
            </a:r>
            <a:r>
              <a:rPr lang="ja-JP" altLang="ja-JP" dirty="0"/>
              <a:t>ツールを使い、</a:t>
            </a:r>
            <a:r>
              <a:rPr lang="en-US" altLang="ja-JP" dirty="0"/>
              <a:t>IPMI</a:t>
            </a:r>
            <a:r>
              <a:rPr lang="ja-JP" altLang="ja-JP" dirty="0"/>
              <a:t>モジュールの脆弱性テストを行った。</a:t>
            </a:r>
            <a:r>
              <a:rPr lang="en-US" altLang="ja-JP" dirty="0"/>
              <a:t>2019</a:t>
            </a:r>
            <a:r>
              <a:rPr lang="ja-JP" altLang="ja-JP" dirty="0"/>
              <a:t>年</a:t>
            </a:r>
            <a:r>
              <a:rPr lang="en-US" altLang="ja-JP" dirty="0"/>
              <a:t>1</a:t>
            </a:r>
            <a:r>
              <a:rPr lang="ja-JP" altLang="ja-JP" dirty="0"/>
              <a:t>月</a:t>
            </a:r>
            <a:r>
              <a:rPr lang="en-US" altLang="ja-JP" dirty="0"/>
              <a:t>8</a:t>
            </a:r>
            <a:r>
              <a:rPr lang="ja-JP" altLang="ja-JP" dirty="0"/>
              <a:t>日の実行は「脆弱性が発見されなかった」という結果を得た。</a:t>
            </a:r>
          </a:p>
          <a:p>
            <a:endParaRPr lang="ja-JP" altLang="en-US" dirty="0"/>
          </a:p>
        </p:txBody>
      </p:sp>
      <p:pic>
        <p:nvPicPr>
          <p:cNvPr id="9" name="Picture 8">
            <a:extLst>
              <a:ext uri="{FF2B5EF4-FFF2-40B4-BE49-F238E27FC236}">
                <a16:creationId xmlns:a16="http://schemas.microsoft.com/office/drawing/2014/main" id="{0E7046B7-9557-4B5E-91EF-4DD71B28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98" y="5050172"/>
            <a:ext cx="4200000" cy="857143"/>
          </a:xfrm>
          <a:prstGeom prst="rect">
            <a:avLst/>
          </a:prstGeom>
        </p:spPr>
      </p:pic>
    </p:spTree>
    <p:extLst>
      <p:ext uri="{BB962C8B-B14F-4D97-AF65-F5344CB8AC3E}">
        <p14:creationId xmlns:p14="http://schemas.microsoft.com/office/powerpoint/2010/main" val="366051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kumimoji="1" lang="ja-JP" altLang="en-US" dirty="0"/>
              <a:t>動作確認動画</a:t>
            </a:r>
          </a:p>
        </p:txBody>
      </p:sp>
      <p:sp>
        <p:nvSpPr>
          <p:cNvPr id="3" name="Content Placeholder 2">
            <a:extLst>
              <a:ext uri="{FF2B5EF4-FFF2-40B4-BE49-F238E27FC236}">
                <a16:creationId xmlns:a16="http://schemas.microsoft.com/office/drawing/2014/main" id="{DAA15C31-4076-4AD3-956C-572DBFA3FC5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4350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kumimoji="1" lang="ja-JP" altLang="en-US" dirty="0"/>
              <a:t>まとめ</a:t>
            </a:r>
          </a:p>
        </p:txBody>
      </p:sp>
      <p:sp>
        <p:nvSpPr>
          <p:cNvPr id="3" name="Content Placeholder 2">
            <a:extLst>
              <a:ext uri="{FF2B5EF4-FFF2-40B4-BE49-F238E27FC236}">
                <a16:creationId xmlns:a16="http://schemas.microsoft.com/office/drawing/2014/main" id="{DAA15C31-4076-4AD3-956C-572DBFA3FC58}"/>
              </a:ext>
            </a:extLst>
          </p:cNvPr>
          <p:cNvSpPr>
            <a:spLocks noGrp="1"/>
          </p:cNvSpPr>
          <p:nvPr>
            <p:ph idx="1"/>
          </p:nvPr>
        </p:nvSpPr>
        <p:spPr/>
        <p:txBody>
          <a:bodyPr/>
          <a:lstStyle/>
          <a:p>
            <a:r>
              <a:rPr lang="ja-JP" altLang="ja-JP" dirty="0"/>
              <a:t>本研究では</a:t>
            </a:r>
            <a:r>
              <a:rPr lang="en-US" altLang="ja-JP" dirty="0"/>
              <a:t>Raspberry Pi Zero W</a:t>
            </a:r>
            <a:r>
              <a:rPr lang="ja-JP" altLang="ja-JP" dirty="0"/>
              <a:t>を用いてパソコン遠隔操作装置（</a:t>
            </a:r>
            <a:r>
              <a:rPr lang="en-US" altLang="ja-JP" dirty="0"/>
              <a:t>IPMI</a:t>
            </a:r>
            <a:r>
              <a:rPr lang="ja-JP" altLang="ja-JP" dirty="0"/>
              <a:t>）の構築を行った。作成した装置で、ホスト</a:t>
            </a:r>
            <a:r>
              <a:rPr lang="en-US" altLang="ja-JP" dirty="0"/>
              <a:t>PC</a:t>
            </a:r>
            <a:r>
              <a:rPr lang="ja-JP" altLang="ja-JP" dirty="0"/>
              <a:t>の電源やネットワーク状態と関係なく遠隔操作を行うことができた。</a:t>
            </a:r>
          </a:p>
          <a:p>
            <a:r>
              <a:rPr lang="ja-JP" altLang="ja-JP" dirty="0"/>
              <a:t>　本研究で使用した</a:t>
            </a:r>
            <a:r>
              <a:rPr lang="en-US" altLang="ja-JP" dirty="0"/>
              <a:t>Raspberry Pi Zero W</a:t>
            </a:r>
            <a:r>
              <a:rPr lang="ja-JP" altLang="ja-JP" dirty="0"/>
              <a:t>はネットワークインターフェースカードとしてホスト</a:t>
            </a:r>
            <a:r>
              <a:rPr lang="en-US" altLang="ja-JP" dirty="0"/>
              <a:t>PC</a:t>
            </a:r>
            <a:r>
              <a:rPr lang="ja-JP" altLang="ja-JP" dirty="0"/>
              <a:t>のマザーボードに接続するため、</a:t>
            </a:r>
            <a:r>
              <a:rPr lang="en-US" altLang="ja-JP" dirty="0"/>
              <a:t>OS</a:t>
            </a:r>
            <a:r>
              <a:rPr lang="ja-JP" altLang="ja-JP" dirty="0"/>
              <a:t>が起動する前の</a:t>
            </a:r>
            <a:r>
              <a:rPr lang="en-US" altLang="ja-JP" dirty="0"/>
              <a:t>BIOS</a:t>
            </a:r>
            <a:r>
              <a:rPr lang="ja-JP" altLang="ja-JP" dirty="0"/>
              <a:t>段階では電源制御以外の遠隔操作機能は使用できない。今後の課題として、</a:t>
            </a:r>
            <a:r>
              <a:rPr lang="en-US" altLang="ja-JP" dirty="0"/>
              <a:t>BIOS</a:t>
            </a:r>
            <a:r>
              <a:rPr lang="ja-JP" altLang="ja-JP" dirty="0"/>
              <a:t>の設定画面にも遠隔操作を行うことができれば、利便性が向上すると考えられる。</a:t>
            </a:r>
          </a:p>
          <a:p>
            <a:endParaRPr kumimoji="1" lang="ja-JP" altLang="en-US" dirty="0"/>
          </a:p>
        </p:txBody>
      </p:sp>
    </p:spTree>
    <p:extLst>
      <p:ext uri="{BB962C8B-B14F-4D97-AF65-F5344CB8AC3E}">
        <p14:creationId xmlns:p14="http://schemas.microsoft.com/office/powerpoint/2010/main" val="423774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D714-06B0-40F6-85AD-6ED85D12DD63}"/>
              </a:ext>
            </a:extLst>
          </p:cNvPr>
          <p:cNvSpPr>
            <a:spLocks noGrp="1"/>
          </p:cNvSpPr>
          <p:nvPr>
            <p:ph type="title"/>
          </p:nvPr>
        </p:nvSpPr>
        <p:spPr/>
        <p:txBody>
          <a:bodyPr/>
          <a:lstStyle/>
          <a:p>
            <a:r>
              <a:rPr kumimoji="1" lang="ja-JP" altLang="en-US" dirty="0"/>
              <a:t>はじめに</a:t>
            </a:r>
          </a:p>
        </p:txBody>
      </p:sp>
      <p:sp>
        <p:nvSpPr>
          <p:cNvPr id="3" name="Content Placeholder 2">
            <a:extLst>
              <a:ext uri="{FF2B5EF4-FFF2-40B4-BE49-F238E27FC236}">
                <a16:creationId xmlns:a16="http://schemas.microsoft.com/office/drawing/2014/main" id="{3341DA41-42B9-4EFA-9312-F845B47F812F}"/>
              </a:ext>
            </a:extLst>
          </p:cNvPr>
          <p:cNvSpPr>
            <a:spLocks noGrp="1"/>
          </p:cNvSpPr>
          <p:nvPr>
            <p:ph idx="1"/>
          </p:nvPr>
        </p:nvSpPr>
        <p:spPr/>
        <p:txBody>
          <a:bodyPr/>
          <a:lstStyle/>
          <a:p>
            <a:r>
              <a:rPr lang="en-US" altLang="ja-JP" dirty="0"/>
              <a:t>IPMI</a:t>
            </a:r>
            <a:r>
              <a:rPr lang="ja-JP" altLang="ja-JP" dirty="0"/>
              <a:t>（</a:t>
            </a:r>
            <a:r>
              <a:rPr lang="en-US" altLang="ja-JP" dirty="0"/>
              <a:t>Intelligent Platform Management Interface</a:t>
            </a:r>
            <a:r>
              <a:rPr lang="ja-JP" altLang="ja-JP" dirty="0"/>
              <a:t>）とはサーバの</a:t>
            </a:r>
            <a:r>
              <a:rPr lang="en-US" altLang="ja-JP" dirty="0"/>
              <a:t>CPU</a:t>
            </a:r>
            <a:r>
              <a:rPr lang="ja-JP" altLang="ja-JP" dirty="0"/>
              <a:t>、バス、ファン、温度センサ、電源などの基本コンポーネントの監視や遠隔制御などを行うためのインターフェースである。</a:t>
            </a:r>
            <a:endParaRPr lang="en-US" altLang="ja-JP" dirty="0"/>
          </a:p>
          <a:p>
            <a:r>
              <a:rPr lang="ja-JP" altLang="ja-JP" dirty="0"/>
              <a:t>しかし、市販の</a:t>
            </a:r>
            <a:r>
              <a:rPr lang="en-US" altLang="ja-JP" dirty="0"/>
              <a:t>IPMI</a:t>
            </a:r>
            <a:r>
              <a:rPr lang="ja-JP" altLang="ja-JP" dirty="0"/>
              <a:t>カードは特定のサーバ用のマザーボードにしか対応しない。そこで、一般のマザーボードにも対応できれば、利便性の向上につながると考えられる。</a:t>
            </a:r>
          </a:p>
          <a:p>
            <a:r>
              <a:rPr lang="ja-JP" altLang="ja-JP" dirty="0"/>
              <a:t>本研究では一般のマザーボードに対応できる</a:t>
            </a:r>
            <a:r>
              <a:rPr lang="en-US" altLang="ja-JP" dirty="0"/>
              <a:t>IPMI</a:t>
            </a:r>
            <a:r>
              <a:rPr lang="ja-JP" altLang="ja-JP" dirty="0"/>
              <a:t>モジュールを構築する。</a:t>
            </a:r>
            <a:endParaRPr kumimoji="1" lang="ja-JP" altLang="en-US" dirty="0"/>
          </a:p>
        </p:txBody>
      </p:sp>
    </p:spTree>
    <p:extLst>
      <p:ext uri="{BB962C8B-B14F-4D97-AF65-F5344CB8AC3E}">
        <p14:creationId xmlns:p14="http://schemas.microsoft.com/office/powerpoint/2010/main" val="180987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原理とシステム構成 </a:t>
            </a:r>
            <a:r>
              <a:rPr lang="en-US" altLang="ja-JP" dirty="0"/>
              <a:t>v1</a:t>
            </a:r>
            <a:endParaRPr kumimoji="1" lang="ja-JP" altLang="en-US" dirty="0"/>
          </a:p>
        </p:txBody>
      </p:sp>
      <p:pic>
        <p:nvPicPr>
          <p:cNvPr id="5" name="Content Placeholder 4">
            <a:extLst>
              <a:ext uri="{FF2B5EF4-FFF2-40B4-BE49-F238E27FC236}">
                <a16:creationId xmlns:a16="http://schemas.microsoft.com/office/drawing/2014/main" id="{4377DC35-9DDF-41A8-B266-E190500989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12488"/>
            <a:ext cx="7656982" cy="4181633"/>
          </a:xfrm>
        </p:spPr>
      </p:pic>
    </p:spTree>
    <p:extLst>
      <p:ext uri="{BB962C8B-B14F-4D97-AF65-F5344CB8AC3E}">
        <p14:creationId xmlns:p14="http://schemas.microsoft.com/office/powerpoint/2010/main" val="257776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原理とシステム構成 </a:t>
            </a:r>
            <a:r>
              <a:rPr lang="en-US" altLang="ja-JP" dirty="0"/>
              <a:t>v2</a:t>
            </a:r>
            <a:endParaRPr kumimoji="1" lang="ja-JP" altLang="en-US" dirty="0"/>
          </a:p>
        </p:txBody>
      </p:sp>
      <p:pic>
        <p:nvPicPr>
          <p:cNvPr id="13" name="Content Placeholder 12">
            <a:extLst>
              <a:ext uri="{FF2B5EF4-FFF2-40B4-BE49-F238E27FC236}">
                <a16:creationId xmlns:a16="http://schemas.microsoft.com/office/drawing/2014/main" id="{EAC30ADA-647C-4702-88F0-A35DB2769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276292"/>
            <a:ext cx="7540151" cy="4117829"/>
          </a:xfrm>
        </p:spPr>
      </p:pic>
    </p:spTree>
    <p:extLst>
      <p:ext uri="{BB962C8B-B14F-4D97-AF65-F5344CB8AC3E}">
        <p14:creationId xmlns:p14="http://schemas.microsoft.com/office/powerpoint/2010/main" val="288296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原理とシステム構成 </a:t>
            </a:r>
            <a:r>
              <a:rPr lang="en-US" altLang="ja-JP" dirty="0"/>
              <a:t>v2</a:t>
            </a:r>
            <a:r>
              <a:rPr lang="ja-JP" altLang="en-US" dirty="0"/>
              <a:t>の課題（問題？）</a:t>
            </a:r>
            <a:endParaRPr kumimoji="1" lang="ja-JP" altLang="en-US" dirty="0"/>
          </a:p>
        </p:txBody>
      </p:sp>
      <p:pic>
        <p:nvPicPr>
          <p:cNvPr id="5" name="Content Placeholder 4">
            <a:extLst>
              <a:ext uri="{FF2B5EF4-FFF2-40B4-BE49-F238E27FC236}">
                <a16:creationId xmlns:a16="http://schemas.microsoft.com/office/drawing/2014/main" id="{540D0811-2EC1-49A9-B472-BED065632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29" y="1270000"/>
            <a:ext cx="7977644" cy="4356752"/>
          </a:xfrm>
        </p:spPr>
      </p:pic>
    </p:spTree>
    <p:extLst>
      <p:ext uri="{BB962C8B-B14F-4D97-AF65-F5344CB8AC3E}">
        <p14:creationId xmlns:p14="http://schemas.microsoft.com/office/powerpoint/2010/main" val="69350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原理とシステム構成　</a:t>
            </a:r>
            <a:r>
              <a:rPr lang="en-US" altLang="ja-JP" dirty="0"/>
              <a:t>v2</a:t>
            </a:r>
            <a:r>
              <a:rPr lang="ja-JP" altLang="en-US" dirty="0"/>
              <a:t>改善</a:t>
            </a:r>
            <a:endParaRPr kumimoji="1" lang="ja-JP" altLang="en-US" dirty="0"/>
          </a:p>
        </p:txBody>
      </p:sp>
      <p:sp>
        <p:nvSpPr>
          <p:cNvPr id="3" name="Content Placeholder 2">
            <a:extLst>
              <a:ext uri="{FF2B5EF4-FFF2-40B4-BE49-F238E27FC236}">
                <a16:creationId xmlns:a16="http://schemas.microsoft.com/office/drawing/2014/main" id="{DAA15C31-4076-4AD3-956C-572DBFA3FC58}"/>
              </a:ext>
            </a:extLst>
          </p:cNvPr>
          <p:cNvSpPr>
            <a:spLocks noGrp="1"/>
          </p:cNvSpPr>
          <p:nvPr>
            <p:ph idx="1"/>
          </p:nvPr>
        </p:nvSpPr>
        <p:spPr>
          <a:xfrm>
            <a:off x="2279631" y="1519378"/>
            <a:ext cx="8596668" cy="1656402"/>
          </a:xfrm>
        </p:spPr>
        <p:txBody>
          <a:bodyPr>
            <a:normAutofit fontScale="92500" lnSpcReduction="20000"/>
          </a:bodyPr>
          <a:lstStyle/>
          <a:p>
            <a:r>
              <a:rPr kumimoji="1" lang="en-US" altLang="ja-JP" dirty="0"/>
              <a:t>ESP8266</a:t>
            </a:r>
            <a:r>
              <a:rPr kumimoji="1" lang="ja-JP" altLang="en-US" dirty="0"/>
              <a:t>のスペック</a:t>
            </a:r>
            <a:endParaRPr kumimoji="1" lang="en-US" altLang="ja-JP" dirty="0"/>
          </a:p>
          <a:p>
            <a:pPr lvl="1">
              <a:buFont typeface="Arial" panose="020B0604020202020204" pitchFamily="34" charset="0"/>
              <a:buChar char="•"/>
            </a:pPr>
            <a:r>
              <a:rPr lang="en-US" altLang="ja-JP" dirty="0"/>
              <a:t>CPU</a:t>
            </a:r>
            <a:r>
              <a:rPr lang="ja-JP" altLang="en-US" dirty="0"/>
              <a:t> </a:t>
            </a:r>
            <a:r>
              <a:rPr lang="en-US" altLang="ja-JP" dirty="0"/>
              <a:t>:</a:t>
            </a:r>
            <a:r>
              <a:rPr lang="ja-JP" altLang="en-US" dirty="0"/>
              <a:t> </a:t>
            </a:r>
            <a:r>
              <a:rPr lang="en-US" altLang="ja-JP" dirty="0"/>
              <a:t>RISC</a:t>
            </a:r>
            <a:r>
              <a:rPr lang="ja-JP" altLang="en-US" dirty="0"/>
              <a:t> </a:t>
            </a:r>
            <a:r>
              <a:rPr lang="en-US" altLang="ja-JP" dirty="0"/>
              <a:t>80MHz</a:t>
            </a:r>
          </a:p>
          <a:p>
            <a:pPr lvl="1">
              <a:buFont typeface="Arial" panose="020B0604020202020204" pitchFamily="34" charset="0"/>
              <a:buChar char="•"/>
            </a:pPr>
            <a:r>
              <a:rPr kumimoji="1" lang="ja-JP" altLang="en-US" dirty="0"/>
              <a:t>メモリ：</a:t>
            </a:r>
            <a:r>
              <a:rPr kumimoji="1" lang="en-US" altLang="ja-JP" dirty="0"/>
              <a:t>160KB</a:t>
            </a:r>
          </a:p>
          <a:p>
            <a:pPr lvl="1">
              <a:buFont typeface="Arial" panose="020B0604020202020204" pitchFamily="34" charset="0"/>
              <a:buChar char="•"/>
            </a:pPr>
            <a:r>
              <a:rPr lang="en-US" altLang="ja-JP" dirty="0"/>
              <a:t>Flash: 4MB (</a:t>
            </a:r>
            <a:r>
              <a:rPr lang="ja-JP" altLang="en-US" dirty="0"/>
              <a:t>プログラム書き込み可能スペース</a:t>
            </a:r>
            <a:r>
              <a:rPr lang="en-US" altLang="ja-JP" dirty="0"/>
              <a:t>:1MB)</a:t>
            </a:r>
          </a:p>
          <a:p>
            <a:pPr lvl="1">
              <a:buFont typeface="Arial" panose="020B0604020202020204" pitchFamily="34" charset="0"/>
              <a:buChar char="•"/>
            </a:pPr>
            <a:r>
              <a:rPr kumimoji="1" lang="en-US" altLang="ja-JP" dirty="0"/>
              <a:t>OS : </a:t>
            </a:r>
            <a:r>
              <a:rPr kumimoji="1" lang="ja-JP" altLang="en-US" dirty="0"/>
              <a:t>なし</a:t>
            </a:r>
          </a:p>
        </p:txBody>
      </p:sp>
      <p:sp>
        <p:nvSpPr>
          <p:cNvPr id="4" name="Content Placeholder 2">
            <a:extLst>
              <a:ext uri="{FF2B5EF4-FFF2-40B4-BE49-F238E27FC236}">
                <a16:creationId xmlns:a16="http://schemas.microsoft.com/office/drawing/2014/main" id="{AD8B0781-0867-4812-AF4D-BD74C37235FA}"/>
              </a:ext>
            </a:extLst>
          </p:cNvPr>
          <p:cNvSpPr txBox="1">
            <a:spLocks/>
          </p:cNvSpPr>
          <p:nvPr/>
        </p:nvSpPr>
        <p:spPr>
          <a:xfrm>
            <a:off x="2279631" y="4735036"/>
            <a:ext cx="8596668" cy="16564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dirty="0"/>
              <a:t>Raspberry</a:t>
            </a:r>
            <a:r>
              <a:rPr lang="ja-JP" altLang="en-US" dirty="0"/>
              <a:t> </a:t>
            </a:r>
            <a:r>
              <a:rPr lang="en-US" altLang="ja-JP" dirty="0"/>
              <a:t>Pi</a:t>
            </a:r>
            <a:r>
              <a:rPr lang="ja-JP" altLang="en-US" dirty="0"/>
              <a:t> </a:t>
            </a:r>
            <a:r>
              <a:rPr lang="en-US" altLang="ja-JP" dirty="0"/>
              <a:t>Zero</a:t>
            </a:r>
            <a:r>
              <a:rPr lang="ja-JP" altLang="en-US" dirty="0"/>
              <a:t> </a:t>
            </a:r>
            <a:r>
              <a:rPr lang="en-US" altLang="ja-JP" dirty="0"/>
              <a:t>W</a:t>
            </a:r>
            <a:r>
              <a:rPr lang="ja-JP" altLang="en-US" dirty="0"/>
              <a:t>のスペック</a:t>
            </a:r>
            <a:endParaRPr lang="en-US" altLang="ja-JP" dirty="0"/>
          </a:p>
          <a:p>
            <a:pPr lvl="1">
              <a:buFont typeface="Arial" panose="020B0604020202020204" pitchFamily="34" charset="0"/>
              <a:buChar char="•"/>
            </a:pPr>
            <a:r>
              <a:rPr lang="en-US" altLang="ja-JP" dirty="0"/>
              <a:t>CPU</a:t>
            </a:r>
            <a:r>
              <a:rPr lang="ja-JP" altLang="en-US" dirty="0"/>
              <a:t> </a:t>
            </a:r>
            <a:r>
              <a:rPr lang="en-US" altLang="ja-JP" dirty="0"/>
              <a:t>:</a:t>
            </a:r>
            <a:r>
              <a:rPr lang="ja-JP" altLang="en-US" dirty="0"/>
              <a:t> </a:t>
            </a:r>
            <a:r>
              <a:rPr lang="en-US" altLang="ja-JP" dirty="0"/>
              <a:t>ARM 1GHz</a:t>
            </a:r>
          </a:p>
          <a:p>
            <a:pPr lvl="1">
              <a:buFont typeface="Arial" panose="020B0604020202020204" pitchFamily="34" charset="0"/>
              <a:buChar char="•"/>
            </a:pPr>
            <a:r>
              <a:rPr lang="ja-JP" altLang="en-US" dirty="0"/>
              <a:t>メモリ：</a:t>
            </a:r>
            <a:r>
              <a:rPr lang="en-US" altLang="ja-JP" dirty="0"/>
              <a:t>512MB</a:t>
            </a:r>
          </a:p>
          <a:p>
            <a:pPr lvl="1">
              <a:buFont typeface="Arial" panose="020B0604020202020204" pitchFamily="34" charset="0"/>
              <a:buChar char="•"/>
            </a:pPr>
            <a:r>
              <a:rPr lang="en-US" altLang="ja-JP" dirty="0"/>
              <a:t>OS : Debian </a:t>
            </a:r>
            <a:r>
              <a:rPr lang="en-US" altLang="ja-JP" dirty="0" err="1"/>
              <a:t>linux</a:t>
            </a:r>
            <a:endParaRPr lang="en-US" altLang="ja-JP" dirty="0"/>
          </a:p>
        </p:txBody>
      </p:sp>
      <p:sp>
        <p:nvSpPr>
          <p:cNvPr id="5" name="Arrow: Down 4">
            <a:extLst>
              <a:ext uri="{FF2B5EF4-FFF2-40B4-BE49-F238E27FC236}">
                <a16:creationId xmlns:a16="http://schemas.microsoft.com/office/drawing/2014/main" id="{6FE46EE3-6A6F-4114-BD63-EC02C204944F}"/>
              </a:ext>
            </a:extLst>
          </p:cNvPr>
          <p:cNvSpPr/>
          <p:nvPr/>
        </p:nvSpPr>
        <p:spPr>
          <a:xfrm>
            <a:off x="3465651" y="3380762"/>
            <a:ext cx="1174458" cy="1149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6">
            <a:extLst>
              <a:ext uri="{FF2B5EF4-FFF2-40B4-BE49-F238E27FC236}">
                <a16:creationId xmlns:a16="http://schemas.microsoft.com/office/drawing/2014/main" id="{C4BA97B9-E049-46CD-B29B-34DE63CDA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94" y="4648837"/>
            <a:ext cx="1828800" cy="1828800"/>
          </a:xfrm>
          <a:prstGeom prst="rect">
            <a:avLst/>
          </a:prstGeom>
        </p:spPr>
      </p:pic>
      <p:pic>
        <p:nvPicPr>
          <p:cNvPr id="9" name="Picture 8">
            <a:extLst>
              <a:ext uri="{FF2B5EF4-FFF2-40B4-BE49-F238E27FC236}">
                <a16:creationId xmlns:a16="http://schemas.microsoft.com/office/drawing/2014/main" id="{13CFC127-E135-4034-ADCC-188EBA30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83" y="1548763"/>
            <a:ext cx="1320800" cy="1320800"/>
          </a:xfrm>
          <a:prstGeom prst="rect">
            <a:avLst/>
          </a:prstGeom>
        </p:spPr>
      </p:pic>
    </p:spTree>
    <p:extLst>
      <p:ext uri="{BB962C8B-B14F-4D97-AF65-F5344CB8AC3E}">
        <p14:creationId xmlns:p14="http://schemas.microsoft.com/office/powerpoint/2010/main" val="299222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原理とシステム構成</a:t>
            </a:r>
            <a:r>
              <a:rPr lang="en-US" altLang="ja-JP" dirty="0"/>
              <a:t>v3</a:t>
            </a:r>
            <a:endParaRPr kumimoji="1" lang="ja-JP" altLang="en-US" dirty="0"/>
          </a:p>
        </p:txBody>
      </p:sp>
      <p:pic>
        <p:nvPicPr>
          <p:cNvPr id="5" name="Content Placeholder 4">
            <a:extLst>
              <a:ext uri="{FF2B5EF4-FFF2-40B4-BE49-F238E27FC236}">
                <a16:creationId xmlns:a16="http://schemas.microsoft.com/office/drawing/2014/main" id="{824B73FB-E0ED-41EF-9F73-4306FAECF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210" y="1270000"/>
            <a:ext cx="8872724" cy="4845574"/>
          </a:xfrm>
        </p:spPr>
      </p:pic>
    </p:spTree>
    <p:extLst>
      <p:ext uri="{BB962C8B-B14F-4D97-AF65-F5344CB8AC3E}">
        <p14:creationId xmlns:p14="http://schemas.microsoft.com/office/powerpoint/2010/main" val="202943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en-US" dirty="0"/>
              <a:t>電源制御とソフトウエア制御（原理）</a:t>
            </a:r>
            <a:endParaRPr kumimoji="1" lang="ja-JP" altLang="en-US" dirty="0"/>
          </a:p>
        </p:txBody>
      </p:sp>
      <p:sp>
        <p:nvSpPr>
          <p:cNvPr id="3" name="Content Placeholder 2">
            <a:extLst>
              <a:ext uri="{FF2B5EF4-FFF2-40B4-BE49-F238E27FC236}">
                <a16:creationId xmlns:a16="http://schemas.microsoft.com/office/drawing/2014/main" id="{DAA15C31-4076-4AD3-956C-572DBFA3FC58}"/>
              </a:ext>
            </a:extLst>
          </p:cNvPr>
          <p:cNvSpPr>
            <a:spLocks noGrp="1"/>
          </p:cNvSpPr>
          <p:nvPr>
            <p:ph idx="1"/>
          </p:nvPr>
        </p:nvSpPr>
        <p:spPr>
          <a:xfrm>
            <a:off x="677333" y="2160590"/>
            <a:ext cx="7174761" cy="1891294"/>
          </a:xfrm>
        </p:spPr>
        <p:txBody>
          <a:bodyPr/>
          <a:lstStyle/>
          <a:p>
            <a:r>
              <a:rPr lang="ja-JP" altLang="ja-JP" dirty="0"/>
              <a:t>ホスト</a:t>
            </a:r>
            <a:r>
              <a:rPr lang="en-US" altLang="ja-JP" dirty="0"/>
              <a:t>PC</a:t>
            </a:r>
            <a:r>
              <a:rPr lang="ja-JP" altLang="ja-JP" dirty="0"/>
              <a:t>の電源が</a:t>
            </a:r>
            <a:r>
              <a:rPr lang="en-US" altLang="ja-JP" dirty="0"/>
              <a:t>OFF</a:t>
            </a:r>
            <a:r>
              <a:rPr lang="ja-JP" altLang="ja-JP" dirty="0"/>
              <a:t>の状態でも起動させるには物理的にマザーボードの電源スイッチを操作することが必要である。そこで電源スイッチにリレーを並列接続して用いる。</a:t>
            </a:r>
            <a:endParaRPr lang="en-US" altLang="ja-JP" dirty="0"/>
          </a:p>
          <a:p>
            <a:r>
              <a:rPr lang="en-US" altLang="ja-JP" dirty="0"/>
              <a:t>Raspberry Pi Zero W </a:t>
            </a:r>
            <a:r>
              <a:rPr lang="ja-JP" altLang="en-US" dirty="0"/>
              <a:t>は</a:t>
            </a:r>
            <a:r>
              <a:rPr lang="en-US" altLang="ja-JP" dirty="0"/>
              <a:t>USB</a:t>
            </a:r>
            <a:r>
              <a:rPr lang="ja-JP" altLang="ja-JP" dirty="0"/>
              <a:t>ネットワークインタフェースとしてホスト</a:t>
            </a:r>
            <a:r>
              <a:rPr lang="en-US" altLang="ja-JP" dirty="0"/>
              <a:t>PC</a:t>
            </a:r>
            <a:r>
              <a:rPr lang="ja-JP" altLang="ja-JP" dirty="0"/>
              <a:t>に接続し</a:t>
            </a:r>
            <a:r>
              <a:rPr lang="ja-JP" altLang="en-US" dirty="0"/>
              <a:t>する</a:t>
            </a:r>
            <a:r>
              <a:rPr lang="ja-JP" altLang="ja-JP" dirty="0"/>
              <a:t>。ホスト</a:t>
            </a:r>
            <a:r>
              <a:rPr lang="en-US" altLang="ja-JP" dirty="0"/>
              <a:t>PC</a:t>
            </a:r>
            <a:r>
              <a:rPr lang="ja-JP" altLang="ja-JP" dirty="0"/>
              <a:t>を遠隔操作するために</a:t>
            </a:r>
            <a:r>
              <a:rPr lang="en-US" altLang="ja-JP" dirty="0"/>
              <a:t>SSH</a:t>
            </a:r>
            <a:r>
              <a:rPr lang="ja-JP" altLang="ja-JP" dirty="0"/>
              <a:t>プロトコルを利用する。</a:t>
            </a:r>
          </a:p>
          <a:p>
            <a:endParaRPr kumimoji="1" lang="ja-JP" altLang="en-US" dirty="0"/>
          </a:p>
        </p:txBody>
      </p:sp>
      <p:pic>
        <p:nvPicPr>
          <p:cNvPr id="7" name="Picture 6">
            <a:extLst>
              <a:ext uri="{FF2B5EF4-FFF2-40B4-BE49-F238E27FC236}">
                <a16:creationId xmlns:a16="http://schemas.microsoft.com/office/drawing/2014/main" id="{EA9D1931-0F43-42C8-A684-C1940692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080" y="1186110"/>
            <a:ext cx="3590476" cy="2428571"/>
          </a:xfrm>
          <a:prstGeom prst="rect">
            <a:avLst/>
          </a:prstGeom>
        </p:spPr>
      </p:pic>
    </p:spTree>
    <p:extLst>
      <p:ext uri="{BB962C8B-B14F-4D97-AF65-F5344CB8AC3E}">
        <p14:creationId xmlns:p14="http://schemas.microsoft.com/office/powerpoint/2010/main" val="367792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6EB-1A3D-4CE0-959F-FF218990E1C6}"/>
              </a:ext>
            </a:extLst>
          </p:cNvPr>
          <p:cNvSpPr>
            <a:spLocks noGrp="1"/>
          </p:cNvSpPr>
          <p:nvPr>
            <p:ph type="title"/>
          </p:nvPr>
        </p:nvSpPr>
        <p:spPr/>
        <p:txBody>
          <a:bodyPr/>
          <a:lstStyle/>
          <a:p>
            <a:r>
              <a:rPr lang="ja-JP" altLang="ja-JP" b="1" dirty="0"/>
              <a:t>コマンドラインインターフェース</a:t>
            </a:r>
            <a:endParaRPr kumimoji="1" lang="ja-JP" altLang="en-US" dirty="0"/>
          </a:p>
        </p:txBody>
      </p:sp>
      <p:sp>
        <p:nvSpPr>
          <p:cNvPr id="9" name="Content Placeholder 8">
            <a:extLst>
              <a:ext uri="{FF2B5EF4-FFF2-40B4-BE49-F238E27FC236}">
                <a16:creationId xmlns:a16="http://schemas.microsoft.com/office/drawing/2014/main" id="{427B7E80-9649-4604-88FB-5661CBF66D5F}"/>
              </a:ext>
            </a:extLst>
          </p:cNvPr>
          <p:cNvSpPr>
            <a:spLocks noGrp="1"/>
          </p:cNvSpPr>
          <p:nvPr>
            <p:ph idx="1"/>
          </p:nvPr>
        </p:nvSpPr>
        <p:spPr>
          <a:xfrm>
            <a:off x="677333" y="2160589"/>
            <a:ext cx="9037117" cy="649723"/>
          </a:xfrm>
        </p:spPr>
        <p:txBody>
          <a:bodyPr/>
          <a:lstStyle/>
          <a:p>
            <a:r>
              <a:rPr lang="en-US" altLang="ja-JP" dirty="0"/>
              <a:t>IPMI</a:t>
            </a:r>
            <a:r>
              <a:rPr lang="ja-JP" altLang="ja-JP" dirty="0"/>
              <a:t>モジュールにインストールされた</a:t>
            </a:r>
            <a:r>
              <a:rPr lang="en-US" altLang="ja-JP" dirty="0"/>
              <a:t>IPMI</a:t>
            </a:r>
            <a:r>
              <a:rPr lang="ja-JP" altLang="ja-JP" dirty="0"/>
              <a:t>ツールでホスト</a:t>
            </a:r>
            <a:r>
              <a:rPr lang="en-US" altLang="ja-JP" dirty="0"/>
              <a:t>PC</a:t>
            </a:r>
            <a:r>
              <a:rPr lang="ja-JP" altLang="ja-JP" dirty="0"/>
              <a:t>の電源やソフトウエア制御を行う。</a:t>
            </a:r>
            <a:endParaRPr lang="ja-JP" altLang="en-US" dirty="0"/>
          </a:p>
        </p:txBody>
      </p:sp>
      <p:sp>
        <p:nvSpPr>
          <p:cNvPr id="10" name="TextBox 9">
            <a:extLst>
              <a:ext uri="{FF2B5EF4-FFF2-40B4-BE49-F238E27FC236}">
                <a16:creationId xmlns:a16="http://schemas.microsoft.com/office/drawing/2014/main" id="{34EB3568-8275-4379-831F-E22D4BBC8398}"/>
              </a:ext>
            </a:extLst>
          </p:cNvPr>
          <p:cNvSpPr txBox="1"/>
          <p:nvPr/>
        </p:nvSpPr>
        <p:spPr>
          <a:xfrm>
            <a:off x="947956" y="3171038"/>
            <a:ext cx="8892330" cy="2308324"/>
          </a:xfrm>
          <a:prstGeom prst="rect">
            <a:avLst/>
          </a:prstGeom>
          <a:noFill/>
        </p:spPr>
        <p:txBody>
          <a:bodyPr wrap="square" rtlCol="0">
            <a:spAutoFit/>
          </a:bodyPr>
          <a:lstStyle/>
          <a:p>
            <a:pPr lvl="0"/>
            <a:r>
              <a:rPr lang="ja-JP" altLang="ja-JP" dirty="0"/>
              <a:t>使用可能なコマンド</a:t>
            </a:r>
            <a:endParaRPr lang="en-US" altLang="ja-JP" dirty="0"/>
          </a:p>
          <a:p>
            <a:pPr marL="285750" lvl="0" indent="-285750">
              <a:buFont typeface="Arial" panose="020B0604020202020204" pitchFamily="34" charset="0"/>
              <a:buChar char="•"/>
            </a:pPr>
            <a:r>
              <a:rPr lang="en-US" altLang="ja-JP" dirty="0"/>
              <a:t>start/stop/restart : </a:t>
            </a:r>
            <a:r>
              <a:rPr lang="ja-JP" altLang="ja-JP" dirty="0"/>
              <a:t>ホスト</a:t>
            </a:r>
            <a:r>
              <a:rPr lang="en-US" altLang="ja-JP" dirty="0"/>
              <a:t>PC</a:t>
            </a:r>
            <a:r>
              <a:rPr lang="ja-JP" altLang="ja-JP" dirty="0"/>
              <a:t>を起動</a:t>
            </a:r>
            <a:r>
              <a:rPr lang="en-US" altLang="ja-JP" dirty="0"/>
              <a:t>/</a:t>
            </a:r>
            <a:r>
              <a:rPr lang="ja-JP" altLang="ja-JP" dirty="0"/>
              <a:t>シャットダウン</a:t>
            </a:r>
            <a:r>
              <a:rPr lang="en-US" altLang="ja-JP" dirty="0"/>
              <a:t>/</a:t>
            </a:r>
            <a:r>
              <a:rPr lang="ja-JP" altLang="ja-JP" dirty="0"/>
              <a:t>再起動する。</a:t>
            </a:r>
          </a:p>
          <a:p>
            <a:pPr marL="285750" lvl="0" indent="-285750">
              <a:buFont typeface="Arial" panose="020B0604020202020204" pitchFamily="34" charset="0"/>
              <a:buChar char="•"/>
            </a:pPr>
            <a:r>
              <a:rPr lang="en-US" altLang="ja-JP" dirty="0"/>
              <a:t>status : </a:t>
            </a:r>
            <a:r>
              <a:rPr lang="ja-JP" altLang="ja-JP" dirty="0"/>
              <a:t>ホスト</a:t>
            </a:r>
            <a:r>
              <a:rPr lang="en-US" altLang="ja-JP" dirty="0"/>
              <a:t>PC</a:t>
            </a:r>
            <a:r>
              <a:rPr lang="ja-JP" altLang="ja-JP" dirty="0"/>
              <a:t>の状態を表示する。</a:t>
            </a:r>
          </a:p>
          <a:p>
            <a:pPr marL="285750" lvl="0" indent="-285750">
              <a:buFont typeface="Arial" panose="020B0604020202020204" pitchFamily="34" charset="0"/>
              <a:buChar char="•"/>
            </a:pPr>
            <a:r>
              <a:rPr lang="en-US" altLang="ja-JP" dirty="0"/>
              <a:t>setup : IPMI</a:t>
            </a:r>
            <a:r>
              <a:rPr lang="ja-JP" altLang="ja-JP" dirty="0"/>
              <a:t>モジュールの設定を行う。</a:t>
            </a:r>
            <a:endParaRPr lang="en-US" altLang="ja-JP" dirty="0"/>
          </a:p>
          <a:p>
            <a:pPr marL="285750" lvl="0" indent="-285750">
              <a:buFont typeface="Arial" panose="020B0604020202020204" pitchFamily="34" charset="0"/>
              <a:buChar char="•"/>
            </a:pPr>
            <a:r>
              <a:rPr lang="en-US" altLang="ja-JP" dirty="0"/>
              <a:t>shell : </a:t>
            </a:r>
            <a:r>
              <a:rPr lang="ja-JP" altLang="ja-JP" dirty="0"/>
              <a:t>ホスト</a:t>
            </a:r>
            <a:r>
              <a:rPr lang="en-US" altLang="ja-JP" dirty="0"/>
              <a:t>PC</a:t>
            </a:r>
            <a:r>
              <a:rPr lang="ja-JP" altLang="ja-JP" dirty="0"/>
              <a:t>のソフトウェア制御を行う。</a:t>
            </a:r>
          </a:p>
          <a:p>
            <a:pPr marL="285750" lvl="0" indent="-285750">
              <a:buFont typeface="Arial" panose="020B0604020202020204" pitchFamily="34" charset="0"/>
              <a:buChar char="•"/>
            </a:pPr>
            <a:r>
              <a:rPr lang="en-US" altLang="ja-JP" dirty="0"/>
              <a:t>help : IPMI</a:t>
            </a:r>
            <a:r>
              <a:rPr lang="ja-JP" altLang="ja-JP" dirty="0"/>
              <a:t>のマニュアルを表示する。</a:t>
            </a:r>
          </a:p>
          <a:p>
            <a:pPr marL="285750" lvl="0" indent="-285750">
              <a:buFont typeface="Arial" panose="020B0604020202020204" pitchFamily="34" charset="0"/>
              <a:buChar char="•"/>
            </a:pPr>
            <a:r>
              <a:rPr lang="en-US" altLang="ja-JP" dirty="0"/>
              <a:t>version : IPMI</a:t>
            </a:r>
            <a:r>
              <a:rPr lang="ja-JP" altLang="ja-JP" dirty="0"/>
              <a:t>のソフトウェアバージョンを表示する。</a:t>
            </a:r>
          </a:p>
          <a:p>
            <a:endParaRPr kumimoji="1" lang="ja-JP" altLang="en-US" dirty="0"/>
          </a:p>
        </p:txBody>
      </p:sp>
    </p:spTree>
    <p:extLst>
      <p:ext uri="{BB962C8B-B14F-4D97-AF65-F5344CB8AC3E}">
        <p14:creationId xmlns:p14="http://schemas.microsoft.com/office/powerpoint/2010/main" val="32255984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177</TotalTime>
  <Words>1234</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Yu Mincho</vt:lpstr>
      <vt:lpstr>Arial</vt:lpstr>
      <vt:lpstr>Century Old Style Std</vt:lpstr>
      <vt:lpstr>Trebuchet MS</vt:lpstr>
      <vt:lpstr>Wingdings 3</vt:lpstr>
      <vt:lpstr>Facet</vt:lpstr>
      <vt:lpstr>PC遠隔制御(IPMI)カードの構築</vt:lpstr>
      <vt:lpstr>はじめに</vt:lpstr>
      <vt:lpstr>原理とシステム構成 v1</vt:lpstr>
      <vt:lpstr>原理とシステム構成 v2</vt:lpstr>
      <vt:lpstr>原理とシステム構成 v2の課題（問題？）</vt:lpstr>
      <vt:lpstr>原理とシステム構成　v2改善</vt:lpstr>
      <vt:lpstr>原理とシステム構成v3</vt:lpstr>
      <vt:lpstr>電源制御とソフトウエア制御（原理）</vt:lpstr>
      <vt:lpstr>コマンドラインインターフェース</vt:lpstr>
      <vt:lpstr>コマンドラインインターフェース</vt:lpstr>
      <vt:lpstr>ウェブインターフェース</vt:lpstr>
      <vt:lpstr>スマートスピーカーインターフェース</vt:lpstr>
      <vt:lpstr>Security</vt:lpstr>
      <vt:lpstr>動作確認動画</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PC遠隔制御(IPMI)カードの構築 </dc:title>
  <dc:creator>グェン　ミン　トゥ</dc:creator>
  <cp:lastModifiedBy>グェン　ミン　トゥ</cp:lastModifiedBy>
  <cp:revision>9</cp:revision>
  <dcterms:created xsi:type="dcterms:W3CDTF">2019-02-04T00:08:59Z</dcterms:created>
  <dcterms:modified xsi:type="dcterms:W3CDTF">2019-02-04T03:06:16Z</dcterms:modified>
</cp:coreProperties>
</file>