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836" r:id="rId2"/>
    <p:sldId id="1092" r:id="rId3"/>
    <p:sldId id="1095" r:id="rId4"/>
    <p:sldId id="1096" r:id="rId5"/>
    <p:sldId id="1097" r:id="rId6"/>
    <p:sldId id="1098" r:id="rId7"/>
    <p:sldId id="1099" r:id="rId8"/>
    <p:sldId id="1100" r:id="rId9"/>
    <p:sldId id="1101" r:id="rId10"/>
    <p:sldId id="1102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3354" autoAdjust="0"/>
  </p:normalViewPr>
  <p:slideViewPr>
    <p:cSldViewPr>
      <p:cViewPr varScale="1">
        <p:scale>
          <a:sx n="86" d="100"/>
          <a:sy n="86" d="100"/>
        </p:scale>
        <p:origin x="110" y="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6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6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二维数组因为</a:t>
            </a:r>
            <a:r>
              <a:rPr lang="en-US" altLang="zh-CN" dirty="0"/>
              <a:t>28*28</a:t>
            </a:r>
            <a:r>
              <a:rPr lang="zh-CN" altLang="en-US" dirty="0"/>
              <a:t>个点依次排列没有分成两维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8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8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2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Idx</a:t>
            </a:r>
            <a:r>
              <a:rPr lang="en-US" altLang="zh-CN" dirty="0"/>
              <a:t> </a:t>
            </a:r>
            <a:r>
              <a:rPr lang="zh-CN" altLang="en-US" dirty="0"/>
              <a:t>数据集随机排列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50791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50791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4" y="118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743" y="12808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5421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5421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4" y="118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743" y="12808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53615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53615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4" y="118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743" y="12808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21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21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4" y="118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743" y="12808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5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73" r:id="rId5"/>
    <p:sldLayoutId id="2147483663" r:id="rId6"/>
    <p:sldLayoutId id="2147483665" r:id="rId7"/>
    <p:sldLayoutId id="2147483675" r:id="rId8"/>
    <p:sldLayoutId id="2147483668" r:id="rId9"/>
    <p:sldLayoutId id="2147483674" r:id="rId10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b752c0320405b9e62465ca2483a08800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4584" y="-668610"/>
            <a:ext cx="6191250" cy="6200776"/>
          </a:xfrm>
          <a:prstGeom prst="rect">
            <a:avLst/>
          </a:prstGeom>
          <a:noFill/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5081057" y="3704738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CS1807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张嘉洋     </a:t>
            </a: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5074148" y="2278810"/>
            <a:ext cx="478993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识别手写体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5076056" y="1244221"/>
            <a:ext cx="47880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KNN</a:t>
            </a:r>
            <a:r>
              <a:rPr lang="zh-CN" altLang="en-US" sz="6600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算法</a:t>
            </a:r>
            <a:endParaRPr lang="en-US" altLang="zh-CN" sz="6600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运行结果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4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900018BC-090C-40B2-A3F2-733A66B770DF}"/>
              </a:ext>
            </a:extLst>
          </p:cNvPr>
          <p:cNvGrpSpPr/>
          <p:nvPr/>
        </p:nvGrpSpPr>
        <p:grpSpPr>
          <a:xfrm>
            <a:off x="4572000" y="1347614"/>
            <a:ext cx="2348143" cy="3451341"/>
            <a:chOff x="1894013" y="1458758"/>
            <a:chExt cx="3529472" cy="518739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DDA4316-9D3C-457A-B150-B588DCC03BE0}"/>
                </a:ext>
              </a:extLst>
            </p:cNvPr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4" name="Pentagon 21">
                <a:extLst>
                  <a:ext uri="{FF2B5EF4-FFF2-40B4-BE49-F238E27FC236}">
                    <a16:creationId xmlns:a16="http://schemas.microsoft.com/office/drawing/2014/main" id="{E577B29E-A244-4441-A677-F34F5386D327}"/>
                  </a:ext>
                </a:extLst>
              </p:cNvPr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56EC1B1-3051-4128-A8D1-EBCC4F635136}"/>
                  </a:ext>
                </a:extLst>
              </p:cNvPr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4754519-9847-448B-B86A-6517AB06C2E6}"/>
                  </a:ext>
                </a:extLst>
              </p:cNvPr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5DA87F23-F321-4510-8594-C45880B14F62}"/>
                  </a:ext>
                </a:extLst>
              </p:cNvPr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112A43F5-9F0C-4C54-8791-CF14C6D000C5}"/>
                  </a:ext>
                </a:extLst>
              </p:cNvPr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31" name="Straight Connector 26">
                <a:extLst>
                  <a:ext uri="{FF2B5EF4-FFF2-40B4-BE49-F238E27FC236}">
                    <a16:creationId xmlns:a16="http://schemas.microsoft.com/office/drawing/2014/main" id="{00E49AF7-F705-48C0-BB00-4D5D18E7735A}"/>
                  </a:ext>
                </a:extLst>
              </p:cNvPr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27">
                <a:extLst>
                  <a:ext uri="{FF2B5EF4-FFF2-40B4-BE49-F238E27FC236}">
                    <a16:creationId xmlns:a16="http://schemas.microsoft.com/office/drawing/2014/main" id="{81B5B7BB-596C-4062-98F6-35D7D2C532E2}"/>
                  </a:ext>
                </a:extLst>
              </p:cNvPr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8">
                <a:extLst>
                  <a:ext uri="{FF2B5EF4-FFF2-40B4-BE49-F238E27FC236}">
                    <a16:creationId xmlns:a16="http://schemas.microsoft.com/office/drawing/2014/main" id="{15AFD344-BDEA-4D32-8F15-5D36020E12BA}"/>
                  </a:ext>
                </a:extLst>
              </p:cNvPr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9">
                <a:extLst>
                  <a:ext uri="{FF2B5EF4-FFF2-40B4-BE49-F238E27FC236}">
                    <a16:creationId xmlns:a16="http://schemas.microsoft.com/office/drawing/2014/main" id="{5756B9B0-E38F-4879-A76F-3A801867E2C0}"/>
                  </a:ext>
                </a:extLst>
              </p:cNvPr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0">
                <a:extLst>
                  <a:ext uri="{FF2B5EF4-FFF2-40B4-BE49-F238E27FC236}">
                    <a16:creationId xmlns:a16="http://schemas.microsoft.com/office/drawing/2014/main" id="{1A8923C0-2C5C-4DE3-BB8C-F1769CFFFD15}"/>
                  </a:ext>
                </a:extLst>
              </p:cNvPr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1">
                <a:extLst>
                  <a:ext uri="{FF2B5EF4-FFF2-40B4-BE49-F238E27FC236}">
                    <a16:creationId xmlns:a16="http://schemas.microsoft.com/office/drawing/2014/main" id="{36645CAD-1CB7-48FB-B871-8DE47926E563}"/>
                  </a:ext>
                </a:extLst>
              </p:cNvPr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2">
                <a:extLst>
                  <a:ext uri="{FF2B5EF4-FFF2-40B4-BE49-F238E27FC236}">
                    <a16:creationId xmlns:a16="http://schemas.microsoft.com/office/drawing/2014/main" id="{B6ADB6D6-F96D-4665-8CF4-46BE4CAB4416}"/>
                  </a:ext>
                </a:extLst>
              </p:cNvPr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rapezoid 5">
              <a:extLst>
                <a:ext uri="{FF2B5EF4-FFF2-40B4-BE49-F238E27FC236}">
                  <a16:creationId xmlns:a16="http://schemas.microsoft.com/office/drawing/2014/main" id="{BCCA8864-AC29-4A3C-A403-54F1D1153A3D}"/>
                </a:ext>
              </a:extLst>
            </p:cNvPr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6">
              <a:extLst>
                <a:ext uri="{FF2B5EF4-FFF2-40B4-BE49-F238E27FC236}">
                  <a16:creationId xmlns:a16="http://schemas.microsoft.com/office/drawing/2014/main" id="{F2EB8794-C817-44A2-8A0B-81D113744434}"/>
                </a:ext>
              </a:extLst>
            </p:cNvPr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rapezoid 7">
              <a:extLst>
                <a:ext uri="{FF2B5EF4-FFF2-40B4-BE49-F238E27FC236}">
                  <a16:creationId xmlns:a16="http://schemas.microsoft.com/office/drawing/2014/main" id="{DD198449-C430-43E8-8FEC-8A16CC1D35F9}"/>
                </a:ext>
              </a:extLst>
            </p:cNvPr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rapezoid 8">
              <a:extLst>
                <a:ext uri="{FF2B5EF4-FFF2-40B4-BE49-F238E27FC236}">
                  <a16:creationId xmlns:a16="http://schemas.microsoft.com/office/drawing/2014/main" id="{CDA0099F-7C37-4A7A-9799-B9C81CB7864C}"/>
                </a:ext>
              </a:extLst>
            </p:cNvPr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0">
              <a:extLst>
                <a:ext uri="{FF2B5EF4-FFF2-40B4-BE49-F238E27FC236}">
                  <a16:creationId xmlns:a16="http://schemas.microsoft.com/office/drawing/2014/main" id="{67AE1961-D4A7-48D9-A20F-D14929F867AE}"/>
                </a:ext>
              </a:extLst>
            </p:cNvPr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Pentagon 11">
              <a:extLst>
                <a:ext uri="{FF2B5EF4-FFF2-40B4-BE49-F238E27FC236}">
                  <a16:creationId xmlns:a16="http://schemas.microsoft.com/office/drawing/2014/main" id="{33AA7B63-9C60-47A6-A7E6-760E59DA0901}"/>
                </a:ext>
              </a:extLst>
            </p:cNvPr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Pentagon 12">
              <a:extLst>
                <a:ext uri="{FF2B5EF4-FFF2-40B4-BE49-F238E27FC236}">
                  <a16:creationId xmlns:a16="http://schemas.microsoft.com/office/drawing/2014/main" id="{B956816E-7B46-4CC1-9504-A6B9BB97E660}"/>
                </a:ext>
              </a:extLst>
            </p:cNvPr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678384" y="2428541"/>
              <a:ext cx="2330568" cy="443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加载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MINIST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数据集</a:t>
              </a:r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899935" y="2468727"/>
              <a:ext cx="405272" cy="44129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1894013" y="3381429"/>
              <a:ext cx="405272" cy="44129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TextBox 192">
              <a:extLst>
                <a:ext uri="{FF2B5EF4-FFF2-40B4-BE49-F238E27FC236}">
                  <a16:creationId xmlns:a16="http://schemas.microsoft.com/office/drawing/2014/main" id="{1BED45B0-C553-4D50-9397-1C87A67A1FA7}"/>
                </a:ext>
              </a:extLst>
            </p:cNvPr>
            <p:cNvSpPr txBox="1"/>
            <p:nvPr/>
          </p:nvSpPr>
          <p:spPr>
            <a:xfrm>
              <a:off x="1929241" y="4273661"/>
              <a:ext cx="405272" cy="44129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TextBox 193">
              <a:extLst>
                <a:ext uri="{FF2B5EF4-FFF2-40B4-BE49-F238E27FC236}">
                  <a16:creationId xmlns:a16="http://schemas.microsoft.com/office/drawing/2014/main" id="{3FF55C39-2441-4522-9275-CEDE93E2EE97}"/>
                </a:ext>
              </a:extLst>
            </p:cNvPr>
            <p:cNvSpPr txBox="1"/>
            <p:nvPr/>
          </p:nvSpPr>
          <p:spPr>
            <a:xfrm>
              <a:off x="1929241" y="5164162"/>
              <a:ext cx="405272" cy="44129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05D34E8F-3448-4845-A424-473BCA1C9DD2}"/>
                </a:ext>
              </a:extLst>
            </p:cNvPr>
            <p:cNvSpPr/>
            <p:nvPr/>
          </p:nvSpPr>
          <p:spPr>
            <a:xfrm>
              <a:off x="2715647" y="3341987"/>
              <a:ext cx="2330568" cy="443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图片数据二值化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9FDE2B35-9959-402B-8622-63EC32659F78}"/>
                </a:ext>
              </a:extLst>
            </p:cNvPr>
            <p:cNvSpPr/>
            <p:nvPr/>
          </p:nvSpPr>
          <p:spPr>
            <a:xfrm>
              <a:off x="2678383" y="4240901"/>
              <a:ext cx="2330568" cy="443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KNN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算法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254F0E4A-D664-48B5-923D-CB489FDAD762}"/>
                </a:ext>
              </a:extLst>
            </p:cNvPr>
            <p:cNvSpPr/>
            <p:nvPr/>
          </p:nvSpPr>
          <p:spPr>
            <a:xfrm>
              <a:off x="2678381" y="5148843"/>
              <a:ext cx="2330568" cy="443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运行结果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TextBox 48">
            <a:extLst>
              <a:ext uri="{FF2B5EF4-FFF2-40B4-BE49-F238E27FC236}">
                <a16:creationId xmlns:a16="http://schemas.microsoft.com/office/drawing/2014/main" id="{CAEB60E9-0F2F-4926-9320-5964F5090F18}"/>
              </a:ext>
            </a:extLst>
          </p:cNvPr>
          <p:cNvSpPr txBox="1"/>
          <p:nvPr/>
        </p:nvSpPr>
        <p:spPr>
          <a:xfrm>
            <a:off x="1504692" y="408554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程序介绍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" y="-44196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8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加载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MINIST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数据集</a:t>
              </a:r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extBox 193">
            <a:extLst>
              <a:ext uri="{FF2B5EF4-FFF2-40B4-BE49-F238E27FC236}">
                <a16:creationId xmlns:a16="http://schemas.microsoft.com/office/drawing/2014/main" id="{3FF55C39-2441-4522-9275-CEDE93E2EE97}"/>
              </a:ext>
            </a:extLst>
          </p:cNvPr>
          <p:cNvSpPr txBox="1"/>
          <p:nvPr/>
        </p:nvSpPr>
        <p:spPr>
          <a:xfrm>
            <a:off x="2289742" y="3819072"/>
            <a:ext cx="184730" cy="293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254F0E4A-D664-48B5-923D-CB489FDAD762}"/>
              </a:ext>
            </a:extLst>
          </p:cNvPr>
          <p:cNvSpPr/>
          <p:nvPr/>
        </p:nvSpPr>
        <p:spPr>
          <a:xfrm>
            <a:off x="2745694" y="3808880"/>
            <a:ext cx="1550517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GB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9D104-0BC6-4BCE-8215-4837605F224D}"/>
              </a:ext>
            </a:extLst>
          </p:cNvPr>
          <p:cNvSpPr/>
          <p:nvPr/>
        </p:nvSpPr>
        <p:spPr>
          <a:xfrm>
            <a:off x="678970" y="933989"/>
            <a:ext cx="1212191" cy="294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MINIST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数据集</a:t>
            </a:r>
            <a:r>
              <a:rPr lang="en-GB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CC0ED-D7BC-4514-AA67-8370BD560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0" y="1347614"/>
            <a:ext cx="3660593" cy="319368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224635A3-40C1-4FB1-A2CE-D6A29F9912E4}"/>
              </a:ext>
            </a:extLst>
          </p:cNvPr>
          <p:cNvSpPr/>
          <p:nvPr/>
        </p:nvSpPr>
        <p:spPr>
          <a:xfrm>
            <a:off x="5004048" y="1347614"/>
            <a:ext cx="288032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命名格式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标签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序号</a:t>
            </a:r>
            <a:endParaRPr lang="en-GB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549398-C0E9-4E58-94B5-AD1C0DBA66D7}"/>
              </a:ext>
            </a:extLst>
          </p:cNvPr>
          <p:cNvSpPr/>
          <p:nvPr/>
        </p:nvSpPr>
        <p:spPr>
          <a:xfrm>
            <a:off x="5004048" y="1923678"/>
            <a:ext cx="2880320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MINIST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数据集中共有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42000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张手写体图片，根据用户输入从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MINIST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数据集中随机读取，获得参与运算的数据集。</a:t>
            </a:r>
            <a:endParaRPr lang="en-GB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FB74265-0F9E-49EF-A69D-F2198116C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33" y="2888811"/>
            <a:ext cx="4541085" cy="93026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A6741-87B9-43A3-A85D-8DFA6D1CBB69}"/>
              </a:ext>
            </a:extLst>
          </p:cNvPr>
          <p:cNvCxnSpPr/>
          <p:nvPr/>
        </p:nvCxnSpPr>
        <p:spPr>
          <a:xfrm>
            <a:off x="5580112" y="350106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32F4196-4100-4FEF-857C-1BAFB3AA0F06}"/>
              </a:ext>
            </a:extLst>
          </p:cNvPr>
          <p:cNvSpPr txBox="1"/>
          <p:nvPr/>
        </p:nvSpPr>
        <p:spPr>
          <a:xfrm>
            <a:off x="6120112" y="3353942"/>
            <a:ext cx="140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运算数据集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D51D0B-9E18-4673-B204-A0E30FF3F98C}"/>
              </a:ext>
            </a:extLst>
          </p:cNvPr>
          <p:cNvCxnSpPr/>
          <p:nvPr/>
        </p:nvCxnSpPr>
        <p:spPr>
          <a:xfrm flipV="1">
            <a:off x="4567433" y="2427734"/>
            <a:ext cx="0" cy="46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703820-440E-455F-80D0-B8260DA9FE2C}"/>
              </a:ext>
            </a:extLst>
          </p:cNvPr>
          <p:cNvSpPr txBox="1"/>
          <p:nvPr/>
        </p:nvSpPr>
        <p:spPr>
          <a:xfrm>
            <a:off x="4375064" y="2215674"/>
            <a:ext cx="1283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文件列表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9A0933-27E7-4740-9821-4F5FC625D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467" y="79083"/>
            <a:ext cx="2738375" cy="6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加载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MINIST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数据集</a:t>
              </a:r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A1B7F0-21D2-40DC-A5C1-73C9F5666096}"/>
              </a:ext>
            </a:extLst>
          </p:cNvPr>
          <p:cNvSpPr/>
          <p:nvPr/>
        </p:nvSpPr>
        <p:spPr>
          <a:xfrm>
            <a:off x="729967" y="987574"/>
            <a:ext cx="288032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从数据集中逐个加载图片</a:t>
            </a:r>
            <a:endParaRPr lang="en-GB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DE3EF1-1F31-4D0C-81CE-2A8A8D9D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7" y="1354406"/>
            <a:ext cx="5543798" cy="1800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B1512FD-CBD5-4B1B-A49C-8E979EF7B036}"/>
              </a:ext>
            </a:extLst>
          </p:cNvPr>
          <p:cNvSpPr txBox="1"/>
          <p:nvPr/>
        </p:nvSpPr>
        <p:spPr>
          <a:xfrm>
            <a:off x="242658" y="175469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完整路径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ABFAE45-8D5D-4E3A-81E7-054544432B81}"/>
              </a:ext>
            </a:extLst>
          </p:cNvPr>
          <p:cNvCxnSpPr/>
          <p:nvPr/>
        </p:nvCxnSpPr>
        <p:spPr>
          <a:xfrm rot="5400000">
            <a:off x="288716" y="2606563"/>
            <a:ext cx="936104" cy="578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B9FF0B3-EB20-4EDB-B668-3CBAA80A2B90}"/>
              </a:ext>
            </a:extLst>
          </p:cNvPr>
          <p:cNvSpPr/>
          <p:nvPr/>
        </p:nvSpPr>
        <p:spPr>
          <a:xfrm>
            <a:off x="1045991" y="2355726"/>
            <a:ext cx="3021953" cy="14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7D6C5F-0874-46D6-AC24-14DD2686E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9" y="3359855"/>
            <a:ext cx="5209819" cy="161448"/>
          </a:xfrm>
          <a:prstGeom prst="rect">
            <a:avLst/>
          </a:prstGeom>
        </p:spPr>
      </p:pic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20D5C416-EACF-4E4D-8A2F-CB87435DB774}"/>
              </a:ext>
            </a:extLst>
          </p:cNvPr>
          <p:cNvCxnSpPr>
            <a:endCxn id="15" idx="2"/>
          </p:cNvCxnSpPr>
          <p:nvPr/>
        </p:nvCxnSpPr>
        <p:spPr>
          <a:xfrm rot="10800000">
            <a:off x="674706" y="2031690"/>
            <a:ext cx="432048" cy="2520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98EE83A-3A93-45D6-8AD6-5EB080CC76AA}"/>
              </a:ext>
            </a:extLst>
          </p:cNvPr>
          <p:cNvSpPr/>
          <p:nvPr/>
        </p:nvSpPr>
        <p:spPr>
          <a:xfrm>
            <a:off x="5046925" y="1134986"/>
            <a:ext cx="3672408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为二维数组，即图片二值化后的值</a:t>
            </a:r>
            <a:endParaRPr lang="en-GB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577887-3897-41B7-9138-BFE784CB29A1}"/>
              </a:ext>
            </a:extLst>
          </p:cNvPr>
          <p:cNvSpPr/>
          <p:nvPr/>
        </p:nvSpPr>
        <p:spPr>
          <a:xfrm>
            <a:off x="1045991" y="2571750"/>
            <a:ext cx="3021953" cy="14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1C9DDAC-5B03-4A5C-9931-4C92436F9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902229"/>
            <a:ext cx="4334227" cy="158303"/>
          </a:xfrm>
          <a:prstGeom prst="rect">
            <a:avLst/>
          </a:prstGeom>
        </p:spPr>
      </p:pic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CD93F0CA-ED17-4639-96E0-6B1D5A2470CB}"/>
              </a:ext>
            </a:extLst>
          </p:cNvPr>
          <p:cNvCxnSpPr/>
          <p:nvPr/>
        </p:nvCxnSpPr>
        <p:spPr>
          <a:xfrm rot="5400000" flipH="1" flipV="1">
            <a:off x="3780312" y="1348164"/>
            <a:ext cx="1583376" cy="10081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5FB2322-58E6-4AF2-AD7A-1F79D9C6574C}"/>
              </a:ext>
            </a:extLst>
          </p:cNvPr>
          <p:cNvSpPr/>
          <p:nvPr/>
        </p:nvSpPr>
        <p:spPr>
          <a:xfrm>
            <a:off x="570987" y="3612472"/>
            <a:ext cx="4896544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Img_mat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维数组，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图像序号，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rgb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x_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像素，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y_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像素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]</a:t>
            </a:r>
            <a:endParaRPr lang="en-GB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ADF1664-F9AA-4567-8941-00AC249DE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840" y="1504264"/>
            <a:ext cx="1415436" cy="310115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47EBE5C-6714-4DED-AF9C-1B39B7FFE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467" y="79083"/>
            <a:ext cx="2738375" cy="6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24" grpId="0" animBg="1"/>
      <p:bldP spid="32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加载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MINIST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数据集</a:t>
              </a:r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DE5A37-AA58-4114-AA45-7DDAABAF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41339"/>
            <a:ext cx="6539493" cy="132251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E9D6AF-FBC9-485E-BFE9-EC932FD4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467" y="79083"/>
            <a:ext cx="2738375" cy="6765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B42043-9E2D-477A-9888-8575130DF2D1}"/>
              </a:ext>
            </a:extLst>
          </p:cNvPr>
          <p:cNvSpPr txBox="1"/>
          <p:nvPr/>
        </p:nvSpPr>
        <p:spPr>
          <a:xfrm>
            <a:off x="1442923" y="897997"/>
            <a:ext cx="204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划分数据集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B772E95-D315-4826-BA40-672C8E7C8244}"/>
              </a:ext>
            </a:extLst>
          </p:cNvPr>
          <p:cNvCxnSpPr>
            <a:cxnSpLocks/>
          </p:cNvCxnSpPr>
          <p:nvPr/>
        </p:nvCxnSpPr>
        <p:spPr>
          <a:xfrm rot="10800000">
            <a:off x="1442923" y="1306350"/>
            <a:ext cx="442814" cy="54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8E7B76A-E6A2-40A3-A7A5-51E17BE99C40}"/>
              </a:ext>
            </a:extLst>
          </p:cNvPr>
          <p:cNvSpPr txBox="1"/>
          <p:nvPr/>
        </p:nvSpPr>
        <p:spPr>
          <a:xfrm>
            <a:off x="353946" y="1218400"/>
            <a:ext cx="1263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训练集数据量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52AD99-731A-4A04-8366-0B4990BF3385}"/>
              </a:ext>
            </a:extLst>
          </p:cNvPr>
          <p:cNvSpPr/>
          <p:nvPr/>
        </p:nvSpPr>
        <p:spPr>
          <a:xfrm>
            <a:off x="1907704" y="1498814"/>
            <a:ext cx="6539493" cy="414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6B981E8-FC84-4180-9B18-91AD55AED36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442922" y="1706183"/>
            <a:ext cx="464782" cy="140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D78099F-0068-4104-9155-4355A5D51A75}"/>
              </a:ext>
            </a:extLst>
          </p:cNvPr>
          <p:cNvSpPr txBox="1"/>
          <p:nvPr/>
        </p:nvSpPr>
        <p:spPr>
          <a:xfrm>
            <a:off x="388627" y="1825786"/>
            <a:ext cx="144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将获得的随机数据集按训练集数据量随机分配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D89DF4-F99B-4C42-9B94-DC892750653E}"/>
              </a:ext>
            </a:extLst>
          </p:cNvPr>
          <p:cNvSpPr txBox="1"/>
          <p:nvPr/>
        </p:nvSpPr>
        <p:spPr>
          <a:xfrm>
            <a:off x="1979712" y="271576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返回值为相匹配的四个列表：训练集数据集、训练集标签集、测试集数据集、测试集标签集。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D8F335-900C-4240-AB53-FE00C2EB8B23}"/>
              </a:ext>
            </a:extLst>
          </p:cNvPr>
          <p:cNvSpPr txBox="1"/>
          <p:nvPr/>
        </p:nvSpPr>
        <p:spPr>
          <a:xfrm>
            <a:off x="1979712" y="343584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数据读取完成。</a:t>
            </a:r>
          </a:p>
        </p:txBody>
      </p:sp>
    </p:spTree>
    <p:extLst>
      <p:ext uri="{BB962C8B-B14F-4D97-AF65-F5344CB8AC3E}">
        <p14:creationId xmlns:p14="http://schemas.microsoft.com/office/powerpoint/2010/main" val="362272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图片数据二值化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24EE1-C41A-43D2-8CC7-20D9D728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5" y="19301"/>
            <a:ext cx="2126315" cy="637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BF7EB2-A12B-4173-A531-8EEB91EF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91" y="1347614"/>
            <a:ext cx="3613426" cy="20882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079DAE-889B-408F-836F-238F636C4230}"/>
              </a:ext>
            </a:extLst>
          </p:cNvPr>
          <p:cNvSpPr/>
          <p:nvPr/>
        </p:nvSpPr>
        <p:spPr>
          <a:xfrm>
            <a:off x="2051720" y="2643758"/>
            <a:ext cx="26642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4B964F-A11F-4B73-AAB9-9118B5BE6629}"/>
              </a:ext>
            </a:extLst>
          </p:cNvPr>
          <p:cNvCxnSpPr>
            <a:stCxn id="11" idx="3"/>
          </p:cNvCxnSpPr>
          <p:nvPr/>
        </p:nvCxnSpPr>
        <p:spPr>
          <a:xfrm flipV="1">
            <a:off x="4716016" y="2859782"/>
            <a:ext cx="432048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5351AC-434B-41E8-B589-F0DABD79DE56}"/>
              </a:ext>
            </a:extLst>
          </p:cNvPr>
          <p:cNvSpPr txBox="1"/>
          <p:nvPr/>
        </p:nvSpPr>
        <p:spPr>
          <a:xfrm>
            <a:off x="5148064" y="266161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判断每个像素点的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值是否大于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，是则赋值为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，否则赋值为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35E5DEC-519E-4E24-86D8-A707E87FD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344" y="1590919"/>
            <a:ext cx="1158274" cy="25377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C6B1881-D01D-49D0-878C-5B5651AD8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65" y="704158"/>
            <a:ext cx="5209819" cy="1614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73D207-C8F9-4501-AC4F-01C146107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765" y="919597"/>
            <a:ext cx="2515052" cy="205777"/>
          </a:xfrm>
          <a:prstGeom prst="rect">
            <a:avLst/>
          </a:prstGeom>
        </p:spPr>
      </p:pic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AB8600D-3CB9-496D-ACC6-D9C5F65E4C58}"/>
              </a:ext>
            </a:extLst>
          </p:cNvPr>
          <p:cNvCxnSpPr>
            <a:stCxn id="26" idx="1"/>
            <a:endCxn id="6" idx="0"/>
          </p:cNvCxnSpPr>
          <p:nvPr/>
        </p:nvCxnSpPr>
        <p:spPr>
          <a:xfrm rot="10800000" flipV="1">
            <a:off x="2852705" y="784882"/>
            <a:ext cx="313061" cy="562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KNN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算法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14E10-C6CF-43A0-AD15-E10AA6D1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827223"/>
            <a:ext cx="5061787" cy="30406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D197B2-C04D-45CC-BA7A-DDA974E4793A}"/>
              </a:ext>
            </a:extLst>
          </p:cNvPr>
          <p:cNvSpPr/>
          <p:nvPr/>
        </p:nvSpPr>
        <p:spPr>
          <a:xfrm>
            <a:off x="1691680" y="1203598"/>
            <a:ext cx="396044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9C8157-2C6B-48B7-829D-A4A409F66DBD}"/>
              </a:ext>
            </a:extLst>
          </p:cNvPr>
          <p:cNvCxnSpPr/>
          <p:nvPr/>
        </p:nvCxnSpPr>
        <p:spPr>
          <a:xfrm flipV="1">
            <a:off x="4644008" y="827223"/>
            <a:ext cx="1440160" cy="376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2AB4F-4B92-44DE-A492-CDFB113DD950}"/>
                  </a:ext>
                </a:extLst>
              </p:cNvPr>
              <p:cNvSpPr/>
              <p:nvPr/>
            </p:nvSpPr>
            <p:spPr>
              <a:xfrm>
                <a:off x="5652120" y="219818"/>
                <a:ext cx="3540969" cy="595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𝑣𝑒𝑐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2AB4F-4B92-44DE-A492-CDFB113DD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19818"/>
                <a:ext cx="3540969" cy="595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E90C67-DF0B-4B17-8437-A14874E591C8}"/>
                  </a:ext>
                </a:extLst>
              </p:cNvPr>
              <p:cNvSpPr txBox="1"/>
              <p:nvPr/>
            </p:nvSpPr>
            <p:spPr>
              <a:xfrm>
                <a:off x="6126460" y="948818"/>
                <a:ext cx="2592288" cy="95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dif_mat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共有</a:t>
                </a:r>
                <a:r>
                  <a:rPr lang="en-US" altLang="zh-CN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train_data_size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行，每一行值均为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𝑒𝑠𝑡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𝑣𝑒𝑐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，也即各像素点差值数组。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E90C67-DF0B-4B17-8437-A14874E5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60" y="948818"/>
                <a:ext cx="2592288" cy="958276"/>
              </a:xfrm>
              <a:prstGeom prst="rect">
                <a:avLst/>
              </a:prstGeom>
              <a:blipFill>
                <a:blip r:embed="rId5"/>
                <a:stretch>
                  <a:fillRect l="-235" t="-637" b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D3FA464-41B5-4652-A771-1BFFE61872E5}"/>
              </a:ext>
            </a:extLst>
          </p:cNvPr>
          <p:cNvSpPr/>
          <p:nvPr/>
        </p:nvSpPr>
        <p:spPr>
          <a:xfrm>
            <a:off x="999593" y="1563638"/>
            <a:ext cx="3212367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98B434F-A932-4D44-9594-A31DA45D9248}"/>
              </a:ext>
            </a:extLst>
          </p:cNvPr>
          <p:cNvCxnSpPr>
            <a:stCxn id="15" idx="3"/>
          </p:cNvCxnSpPr>
          <p:nvPr/>
        </p:nvCxnSpPr>
        <p:spPr>
          <a:xfrm>
            <a:off x="4211960" y="1743658"/>
            <a:ext cx="1849420" cy="340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7C27B10-1252-4923-B763-764C266E766D}"/>
              </a:ext>
            </a:extLst>
          </p:cNvPr>
          <p:cNvSpPr txBox="1"/>
          <p:nvPr/>
        </p:nvSpPr>
        <p:spPr>
          <a:xfrm>
            <a:off x="6084167" y="1995664"/>
            <a:ext cx="287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各行数据分别求和，并就结果对索引值进行排序。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BA4C35-4DC5-4224-9286-69BE5690A70E}"/>
              </a:ext>
            </a:extLst>
          </p:cNvPr>
          <p:cNvSpPr txBox="1"/>
          <p:nvPr/>
        </p:nvSpPr>
        <p:spPr>
          <a:xfrm>
            <a:off x="3779912" y="3147814"/>
            <a:ext cx="2873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Class_cnt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代表各个标签的试验结果，每获取一个前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个索引值所对应的标签，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class_cnt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中相应的数值加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为试验数值最大者，也即其所对应的标签，也即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E1465C-570E-4A2C-B77B-A75563214715}"/>
              </a:ext>
            </a:extLst>
          </p:cNvPr>
          <p:cNvSpPr/>
          <p:nvPr/>
        </p:nvSpPr>
        <p:spPr>
          <a:xfrm>
            <a:off x="1682478" y="1206613"/>
            <a:ext cx="396044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554731-9391-4FF9-B697-FFFA2651C7C1}"/>
                  </a:ext>
                </a:extLst>
              </p:cNvPr>
              <p:cNvSpPr/>
              <p:nvPr/>
            </p:nvSpPr>
            <p:spPr>
              <a:xfrm>
                <a:off x="5642918" y="222833"/>
                <a:ext cx="3540969" cy="595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𝑣𝑒𝑐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554731-9391-4FF9-B697-FFFA2651C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22833"/>
                <a:ext cx="3540969" cy="595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6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4" grpId="0"/>
      <p:bldP spid="27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9BC7951-D77F-41C0-B063-C6D2F9C0109A}"/>
              </a:ext>
            </a:extLst>
          </p:cNvPr>
          <p:cNvGrpSpPr/>
          <p:nvPr/>
        </p:nvGrpSpPr>
        <p:grpSpPr>
          <a:xfrm>
            <a:off x="683568" y="136247"/>
            <a:ext cx="2335691" cy="447408"/>
            <a:chOff x="1691680" y="2479161"/>
            <a:chExt cx="2335691" cy="447408"/>
          </a:xfrm>
        </p:grpSpPr>
        <p:sp>
          <p:nvSpPr>
            <p:cNvPr id="12" name="Pentagon 9">
              <a:extLst>
                <a:ext uri="{FF2B5EF4-FFF2-40B4-BE49-F238E27FC236}">
                  <a16:creationId xmlns:a16="http://schemas.microsoft.com/office/drawing/2014/main" id="{0BF0FF2B-A2E1-448F-9159-D264D10B13A4}"/>
                </a:ext>
              </a:extLst>
            </p:cNvPr>
            <p:cNvSpPr/>
            <p:nvPr/>
          </p:nvSpPr>
          <p:spPr>
            <a:xfrm>
              <a:off x="1691680" y="2479161"/>
              <a:ext cx="2335691" cy="404002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31833B3B-B479-440E-9D43-AE538960E51E}"/>
                </a:ext>
              </a:extLst>
            </p:cNvPr>
            <p:cNvSpPr/>
            <p:nvPr/>
          </p:nvSpPr>
          <p:spPr>
            <a:xfrm>
              <a:off x="2054103" y="2533750"/>
              <a:ext cx="1550517" cy="29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运行结果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A0B8250-CBEB-4B0F-9617-49A8A5641AC6}"/>
                </a:ext>
              </a:extLst>
            </p:cNvPr>
            <p:cNvSpPr txBox="1"/>
            <p:nvPr/>
          </p:nvSpPr>
          <p:spPr>
            <a:xfrm>
              <a:off x="1738079" y="2526548"/>
              <a:ext cx="269626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Box 191">
              <a:extLst>
                <a:ext uri="{FF2B5EF4-FFF2-40B4-BE49-F238E27FC236}">
                  <a16:creationId xmlns:a16="http://schemas.microsoft.com/office/drawing/2014/main" id="{1150C38B-223F-4137-B8EB-7A5209D92134}"/>
                </a:ext>
              </a:extLst>
            </p:cNvPr>
            <p:cNvSpPr txBox="1"/>
            <p:nvPr/>
          </p:nvSpPr>
          <p:spPr>
            <a:xfrm>
              <a:off x="2266305" y="2632962"/>
              <a:ext cx="184730" cy="293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929"/>
            <a:ext cx="899485" cy="3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09B02-5E12-49C8-AD7E-F642208E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3" y="3210349"/>
            <a:ext cx="7089989" cy="2311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7CFABD-1670-48A2-A7A1-A77FB8E754ED}"/>
              </a:ext>
            </a:extLst>
          </p:cNvPr>
          <p:cNvSpPr txBox="1"/>
          <p:nvPr/>
        </p:nvSpPr>
        <p:spPr>
          <a:xfrm>
            <a:off x="683568" y="2689658"/>
            <a:ext cx="2689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命令台输入指令，输出以及结果如下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316C9C-F9D3-4F69-B022-C8970E038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67" y="3651870"/>
            <a:ext cx="6588224" cy="1157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A5BB1E-6A8F-4398-AC93-5466A4A5C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762406"/>
            <a:ext cx="6228184" cy="17244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18EAF07-06FF-46B1-8F8C-A572B9C3869F}"/>
              </a:ext>
            </a:extLst>
          </p:cNvPr>
          <p:cNvSpPr/>
          <p:nvPr/>
        </p:nvSpPr>
        <p:spPr>
          <a:xfrm>
            <a:off x="8532440" y="1015257"/>
            <a:ext cx="288032" cy="11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014A6D-8E24-4D0D-8AA0-38EDD0C5B2A6}"/>
              </a:ext>
            </a:extLst>
          </p:cNvPr>
          <p:cNvSpPr txBox="1"/>
          <p:nvPr/>
        </p:nvSpPr>
        <p:spPr>
          <a:xfrm>
            <a:off x="623215" y="78442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在主程序中，通过传参设定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FF7394-833F-49CA-8256-C8687259942F}"/>
              </a:ext>
            </a:extLst>
          </p:cNvPr>
          <p:cNvSpPr txBox="1"/>
          <p:nvPr/>
        </p:nvSpPr>
        <p:spPr>
          <a:xfrm>
            <a:off x="683568" y="2296493"/>
            <a:ext cx="18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split=0.7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N=10000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FA0B7-4CB8-404F-B772-C6D5B8F9FD7D}"/>
              </a:ext>
            </a:extLst>
          </p:cNvPr>
          <p:cNvSpPr/>
          <p:nvPr/>
        </p:nvSpPr>
        <p:spPr>
          <a:xfrm>
            <a:off x="6012160" y="1779662"/>
            <a:ext cx="1440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D08A49-077C-410C-8252-1DAA3C1D6FBE}"/>
              </a:ext>
            </a:extLst>
          </p:cNvPr>
          <p:cNvSpPr txBox="1"/>
          <p:nvPr/>
        </p:nvSpPr>
        <p:spPr>
          <a:xfrm>
            <a:off x="6164556" y="1785178"/>
            <a:ext cx="56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38A97B-A1EB-4585-A65A-FD45FCA9FE7F}"/>
              </a:ext>
            </a:extLst>
          </p:cNvPr>
          <p:cNvSpPr txBox="1"/>
          <p:nvPr/>
        </p:nvSpPr>
        <p:spPr>
          <a:xfrm>
            <a:off x="7887876" y="1131590"/>
            <a:ext cx="101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训练集比值</a:t>
            </a:r>
          </a:p>
        </p:txBody>
      </p:sp>
    </p:spTree>
    <p:extLst>
      <p:ext uri="{BB962C8B-B14F-4D97-AF65-F5344CB8AC3E}">
        <p14:creationId xmlns:p14="http://schemas.microsoft.com/office/powerpoint/2010/main" val="308202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8" grpId="0"/>
      <p:bldP spid="9" grpId="0"/>
      <p:bldP spid="11" grpId="0" animBg="1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EDDA4316-9D3C-457A-B150-B588DCC03BE0}"/>
              </a:ext>
            </a:extLst>
          </p:cNvPr>
          <p:cNvGrpSpPr/>
          <p:nvPr/>
        </p:nvGrpSpPr>
        <p:grpSpPr>
          <a:xfrm>
            <a:off x="4624055" y="1347614"/>
            <a:ext cx="194335" cy="3451341"/>
            <a:chOff x="1374772" y="1213680"/>
            <a:chExt cx="274322" cy="5187394"/>
          </a:xfrm>
        </p:grpSpPr>
        <p:sp>
          <p:nvSpPr>
            <p:cNvPr id="24" name="Pentagon 21">
              <a:extLst>
                <a:ext uri="{FF2B5EF4-FFF2-40B4-BE49-F238E27FC236}">
                  <a16:creationId xmlns:a16="http://schemas.microsoft.com/office/drawing/2014/main" id="{E577B29E-A244-4441-A677-F34F5386D327}"/>
                </a:ext>
              </a:extLst>
            </p:cNvPr>
            <p:cNvSpPr/>
            <p:nvPr/>
          </p:nvSpPr>
          <p:spPr>
            <a:xfrm rot="5400000">
              <a:off x="1103752" y="5857228"/>
              <a:ext cx="814866" cy="272825"/>
            </a:xfrm>
            <a:prstGeom prst="homePlate">
              <a:avLst>
                <a:gd name="adj" fmla="val 281623"/>
              </a:avLst>
            </a:prstGeom>
            <a:gradFill flip="none" rotWithShape="1">
              <a:gsLst>
                <a:gs pos="100000">
                  <a:srgbClr val="B88954"/>
                </a:gs>
                <a:gs pos="0">
                  <a:srgbClr val="E1C9AF"/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B56EC1B1-3051-4128-A8D1-EBCC4F635136}"/>
                </a:ext>
              </a:extLst>
            </p:cNvPr>
            <p:cNvSpPr/>
            <p:nvPr/>
          </p:nvSpPr>
          <p:spPr>
            <a:xfrm>
              <a:off x="1374774" y="2007666"/>
              <a:ext cx="273845" cy="3776859"/>
            </a:xfrm>
            <a:custGeom>
              <a:avLst/>
              <a:gdLst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0 w 272825"/>
                <a:gd name="connsiteY3" fmla="*/ 3776662 h 3776662"/>
                <a:gd name="connsiteX4" fmla="*/ 0 w 272825"/>
                <a:gd name="connsiteY4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0 w 272825"/>
                <a:gd name="connsiteY3" fmla="*/ 3776662 h 3776662"/>
                <a:gd name="connsiteX4" fmla="*/ 1 w 272825"/>
                <a:gd name="connsiteY4" fmla="*/ 3609974 h 3776662"/>
                <a:gd name="connsiteX5" fmla="*/ 0 w 272825"/>
                <a:gd name="connsiteY5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57151 w 272825"/>
                <a:gd name="connsiteY3" fmla="*/ 3776661 h 3776662"/>
                <a:gd name="connsiteX4" fmla="*/ 0 w 272825"/>
                <a:gd name="connsiteY4" fmla="*/ 3776662 h 3776662"/>
                <a:gd name="connsiteX5" fmla="*/ 1 w 272825"/>
                <a:gd name="connsiteY5" fmla="*/ 3609974 h 3776662"/>
                <a:gd name="connsiteX6" fmla="*/ 0 w 272825"/>
                <a:gd name="connsiteY6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166689 w 272825"/>
                <a:gd name="connsiteY3" fmla="*/ 3776661 h 3776662"/>
                <a:gd name="connsiteX4" fmla="*/ 57151 w 272825"/>
                <a:gd name="connsiteY4" fmla="*/ 3776661 h 3776662"/>
                <a:gd name="connsiteX5" fmla="*/ 0 w 272825"/>
                <a:gd name="connsiteY5" fmla="*/ 3776662 h 3776662"/>
                <a:gd name="connsiteX6" fmla="*/ 1 w 272825"/>
                <a:gd name="connsiteY6" fmla="*/ 3609974 h 3776662"/>
                <a:gd name="connsiteX7" fmla="*/ 0 w 272825"/>
                <a:gd name="connsiteY7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166689 w 272825"/>
                <a:gd name="connsiteY3" fmla="*/ 3776661 h 3776662"/>
                <a:gd name="connsiteX4" fmla="*/ 107157 w 272825"/>
                <a:gd name="connsiteY4" fmla="*/ 3774280 h 3776662"/>
                <a:gd name="connsiteX5" fmla="*/ 57151 w 272825"/>
                <a:gd name="connsiteY5" fmla="*/ 3776661 h 3776662"/>
                <a:gd name="connsiteX6" fmla="*/ 0 w 272825"/>
                <a:gd name="connsiteY6" fmla="*/ 3776662 h 3776662"/>
                <a:gd name="connsiteX7" fmla="*/ 1 w 272825"/>
                <a:gd name="connsiteY7" fmla="*/ 3609974 h 3776662"/>
                <a:gd name="connsiteX8" fmla="*/ 0 w 272825"/>
                <a:gd name="connsiteY8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221457 w 272825"/>
                <a:gd name="connsiteY3" fmla="*/ 3774280 h 3776662"/>
                <a:gd name="connsiteX4" fmla="*/ 166689 w 272825"/>
                <a:gd name="connsiteY4" fmla="*/ 3776661 h 3776662"/>
                <a:gd name="connsiteX5" fmla="*/ 107157 w 272825"/>
                <a:gd name="connsiteY5" fmla="*/ 3774280 h 3776662"/>
                <a:gd name="connsiteX6" fmla="*/ 57151 w 272825"/>
                <a:gd name="connsiteY6" fmla="*/ 3776661 h 3776662"/>
                <a:gd name="connsiteX7" fmla="*/ 0 w 272825"/>
                <a:gd name="connsiteY7" fmla="*/ 3776662 h 3776662"/>
                <a:gd name="connsiteX8" fmla="*/ 1 w 272825"/>
                <a:gd name="connsiteY8" fmla="*/ 3609974 h 3776662"/>
                <a:gd name="connsiteX9" fmla="*/ 0 w 272825"/>
                <a:gd name="connsiteY9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252414 w 272825"/>
                <a:gd name="connsiteY3" fmla="*/ 3776661 h 3776662"/>
                <a:gd name="connsiteX4" fmla="*/ 221457 w 272825"/>
                <a:gd name="connsiteY4" fmla="*/ 3774280 h 3776662"/>
                <a:gd name="connsiteX5" fmla="*/ 166689 w 272825"/>
                <a:gd name="connsiteY5" fmla="*/ 3776661 h 3776662"/>
                <a:gd name="connsiteX6" fmla="*/ 107157 w 272825"/>
                <a:gd name="connsiteY6" fmla="*/ 3774280 h 3776662"/>
                <a:gd name="connsiteX7" fmla="*/ 57151 w 272825"/>
                <a:gd name="connsiteY7" fmla="*/ 3776661 h 3776662"/>
                <a:gd name="connsiteX8" fmla="*/ 0 w 272825"/>
                <a:gd name="connsiteY8" fmla="*/ 3776662 h 3776662"/>
                <a:gd name="connsiteX9" fmla="*/ 1 w 272825"/>
                <a:gd name="connsiteY9" fmla="*/ 3609974 h 3776662"/>
                <a:gd name="connsiteX10" fmla="*/ 0 w 272825"/>
                <a:gd name="connsiteY10" fmla="*/ 0 h 3776662"/>
                <a:gd name="connsiteX0" fmla="*/ 0 w 273845"/>
                <a:gd name="connsiteY0" fmla="*/ 0 h 3776662"/>
                <a:gd name="connsiteX1" fmla="*/ 272825 w 273845"/>
                <a:gd name="connsiteY1" fmla="*/ 0 h 3776662"/>
                <a:gd name="connsiteX2" fmla="*/ 273845 w 273845"/>
                <a:gd name="connsiteY2" fmla="*/ 3581399 h 3776662"/>
                <a:gd name="connsiteX3" fmla="*/ 272825 w 273845"/>
                <a:gd name="connsiteY3" fmla="*/ 3776662 h 3776662"/>
                <a:gd name="connsiteX4" fmla="*/ 252414 w 273845"/>
                <a:gd name="connsiteY4" fmla="*/ 3776661 h 3776662"/>
                <a:gd name="connsiteX5" fmla="*/ 221457 w 273845"/>
                <a:gd name="connsiteY5" fmla="*/ 3774280 h 3776662"/>
                <a:gd name="connsiteX6" fmla="*/ 166689 w 273845"/>
                <a:gd name="connsiteY6" fmla="*/ 3776661 h 3776662"/>
                <a:gd name="connsiteX7" fmla="*/ 107157 w 273845"/>
                <a:gd name="connsiteY7" fmla="*/ 3774280 h 3776662"/>
                <a:gd name="connsiteX8" fmla="*/ 57151 w 273845"/>
                <a:gd name="connsiteY8" fmla="*/ 3776661 h 3776662"/>
                <a:gd name="connsiteX9" fmla="*/ 0 w 273845"/>
                <a:gd name="connsiteY9" fmla="*/ 3776662 h 3776662"/>
                <a:gd name="connsiteX10" fmla="*/ 1 w 273845"/>
                <a:gd name="connsiteY10" fmla="*/ 3609974 h 3776662"/>
                <a:gd name="connsiteX11" fmla="*/ 0 w 273845"/>
                <a:gd name="connsiteY11" fmla="*/ 0 h 3776662"/>
                <a:gd name="connsiteX0" fmla="*/ 0 w 273845"/>
                <a:gd name="connsiteY0" fmla="*/ 0 h 3776662"/>
                <a:gd name="connsiteX1" fmla="*/ 272825 w 273845"/>
                <a:gd name="connsiteY1" fmla="*/ 0 h 3776662"/>
                <a:gd name="connsiteX2" fmla="*/ 273845 w 273845"/>
                <a:gd name="connsiteY2" fmla="*/ 3581399 h 3776662"/>
                <a:gd name="connsiteX3" fmla="*/ 252414 w 273845"/>
                <a:gd name="connsiteY3" fmla="*/ 3776661 h 3776662"/>
                <a:gd name="connsiteX4" fmla="*/ 221457 w 273845"/>
                <a:gd name="connsiteY4" fmla="*/ 3774280 h 3776662"/>
                <a:gd name="connsiteX5" fmla="*/ 166689 w 273845"/>
                <a:gd name="connsiteY5" fmla="*/ 3776661 h 3776662"/>
                <a:gd name="connsiteX6" fmla="*/ 107157 w 273845"/>
                <a:gd name="connsiteY6" fmla="*/ 3774280 h 3776662"/>
                <a:gd name="connsiteX7" fmla="*/ 57151 w 273845"/>
                <a:gd name="connsiteY7" fmla="*/ 3776661 h 3776662"/>
                <a:gd name="connsiteX8" fmla="*/ 0 w 273845"/>
                <a:gd name="connsiteY8" fmla="*/ 3776662 h 3776662"/>
                <a:gd name="connsiteX9" fmla="*/ 1 w 273845"/>
                <a:gd name="connsiteY9" fmla="*/ 3609974 h 3776662"/>
                <a:gd name="connsiteX10" fmla="*/ 0 w 273845"/>
                <a:gd name="connsiteY10" fmla="*/ 0 h 3776662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7157 w 273845"/>
                <a:gd name="connsiteY6" fmla="*/ 3774280 h 3776661"/>
                <a:gd name="connsiteX7" fmla="*/ 57151 w 273845"/>
                <a:gd name="connsiteY7" fmla="*/ 3776661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76661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0032 w 273845"/>
                <a:gd name="connsiteY3" fmla="*/ 3695699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94"/>
                <a:gd name="connsiteY0" fmla="*/ 0 h 3776859"/>
                <a:gd name="connsiteX1" fmla="*/ 272825 w 273894"/>
                <a:gd name="connsiteY1" fmla="*/ 0 h 3776859"/>
                <a:gd name="connsiteX2" fmla="*/ 273845 w 273894"/>
                <a:gd name="connsiteY2" fmla="*/ 3581399 h 3776859"/>
                <a:gd name="connsiteX3" fmla="*/ 247651 w 273894"/>
                <a:gd name="connsiteY3" fmla="*/ 3702843 h 3776859"/>
                <a:gd name="connsiteX4" fmla="*/ 223839 w 273894"/>
                <a:gd name="connsiteY4" fmla="*/ 3631404 h 3776859"/>
                <a:gd name="connsiteX5" fmla="*/ 166689 w 273894"/>
                <a:gd name="connsiteY5" fmla="*/ 3776661 h 3776859"/>
                <a:gd name="connsiteX6" fmla="*/ 104776 w 273894"/>
                <a:gd name="connsiteY6" fmla="*/ 3664743 h 3776859"/>
                <a:gd name="connsiteX7" fmla="*/ 57151 w 273894"/>
                <a:gd name="connsiteY7" fmla="*/ 3750467 h 3776859"/>
                <a:gd name="connsiteX8" fmla="*/ 1 w 273894"/>
                <a:gd name="connsiteY8" fmla="*/ 3609974 h 3776859"/>
                <a:gd name="connsiteX9" fmla="*/ 0 w 273894"/>
                <a:gd name="connsiteY9" fmla="*/ 0 h 3776859"/>
                <a:gd name="connsiteX0" fmla="*/ 0 w 273894"/>
                <a:gd name="connsiteY0" fmla="*/ 0 h 3776859"/>
                <a:gd name="connsiteX1" fmla="*/ 272825 w 273894"/>
                <a:gd name="connsiteY1" fmla="*/ 0 h 3776859"/>
                <a:gd name="connsiteX2" fmla="*/ 273845 w 273894"/>
                <a:gd name="connsiteY2" fmla="*/ 3581399 h 3776859"/>
                <a:gd name="connsiteX3" fmla="*/ 247651 w 273894"/>
                <a:gd name="connsiteY3" fmla="*/ 3702843 h 3776859"/>
                <a:gd name="connsiteX4" fmla="*/ 223839 w 273894"/>
                <a:gd name="connsiteY4" fmla="*/ 3631404 h 3776859"/>
                <a:gd name="connsiteX5" fmla="*/ 166689 w 273894"/>
                <a:gd name="connsiteY5" fmla="*/ 3776661 h 3776859"/>
                <a:gd name="connsiteX6" fmla="*/ 104776 w 273894"/>
                <a:gd name="connsiteY6" fmla="*/ 3664743 h 3776859"/>
                <a:gd name="connsiteX7" fmla="*/ 57151 w 273894"/>
                <a:gd name="connsiteY7" fmla="*/ 3750467 h 3776859"/>
                <a:gd name="connsiteX8" fmla="*/ 1 w 273894"/>
                <a:gd name="connsiteY8" fmla="*/ 3609974 h 3776859"/>
                <a:gd name="connsiteX9" fmla="*/ 0 w 273894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52414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52414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845" h="3776859">
                  <a:moveTo>
                    <a:pt x="0" y="0"/>
                  </a:moveTo>
                  <a:lnTo>
                    <a:pt x="272825" y="0"/>
                  </a:lnTo>
                  <a:lnTo>
                    <a:pt x="273845" y="3581399"/>
                  </a:lnTo>
                  <a:cubicBezTo>
                    <a:pt x="269876" y="3659980"/>
                    <a:pt x="258763" y="3688555"/>
                    <a:pt x="245270" y="3702843"/>
                  </a:cubicBezTo>
                  <a:cubicBezTo>
                    <a:pt x="228204" y="3675061"/>
                    <a:pt x="236936" y="3619101"/>
                    <a:pt x="223839" y="3631404"/>
                  </a:cubicBezTo>
                  <a:cubicBezTo>
                    <a:pt x="210742" y="3643707"/>
                    <a:pt x="186533" y="3771105"/>
                    <a:pt x="166689" y="3776661"/>
                  </a:cubicBezTo>
                  <a:cubicBezTo>
                    <a:pt x="146845" y="3782217"/>
                    <a:pt x="123032" y="3669109"/>
                    <a:pt x="104776" y="3664743"/>
                  </a:cubicBezTo>
                  <a:cubicBezTo>
                    <a:pt x="86520" y="3660377"/>
                    <a:pt x="74614" y="3759595"/>
                    <a:pt x="57151" y="3750467"/>
                  </a:cubicBezTo>
                  <a:cubicBezTo>
                    <a:pt x="28576" y="3725068"/>
                    <a:pt x="9527" y="3661568"/>
                    <a:pt x="1" y="3609974"/>
                  </a:cubicBezTo>
                  <a:cubicBezTo>
                    <a:pt x="1" y="2406649"/>
                    <a:pt x="0" y="120332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chemeClr val="tx2"/>
                </a:gs>
                <a:gs pos="82000">
                  <a:schemeClr val="tx2"/>
                </a:gs>
                <a:gs pos="34000">
                  <a:schemeClr val="tx2">
                    <a:lumMod val="75000"/>
                  </a:schemeClr>
                </a:gs>
                <a:gs pos="0">
                  <a:schemeClr val="tx2"/>
                </a:gs>
                <a:gs pos="38000">
                  <a:schemeClr val="tx2"/>
                </a:gs>
                <a:gs pos="100000">
                  <a:schemeClr val="tx2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54754519-9847-448B-B86A-6517AB06C2E6}"/>
                </a:ext>
              </a:extLst>
            </p:cNvPr>
            <p:cNvSpPr/>
            <p:nvPr/>
          </p:nvSpPr>
          <p:spPr>
            <a:xfrm>
              <a:off x="1374774" y="1417118"/>
              <a:ext cx="272825" cy="5905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27000">
                  <a:srgbClr val="F2F2F2">
                    <a:lumMod val="0"/>
                    <a:lumOff val="100000"/>
                  </a:srgb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5DA87F23-F321-4510-8594-C45880B14F62}"/>
                </a:ext>
              </a:extLst>
            </p:cNvPr>
            <p:cNvSpPr/>
            <p:nvPr/>
          </p:nvSpPr>
          <p:spPr>
            <a:xfrm>
              <a:off x="1404710" y="1213680"/>
              <a:ext cx="212954" cy="203438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112A43F5-9F0C-4C54-8791-CF14C6D000C5}"/>
                </a:ext>
              </a:extLst>
            </p:cNvPr>
            <p:cNvSpPr/>
            <p:nvPr/>
          </p:nvSpPr>
          <p:spPr>
            <a:xfrm rot="5400000">
              <a:off x="1396885" y="6250198"/>
              <a:ext cx="228600" cy="73152"/>
            </a:xfrm>
            <a:custGeom>
              <a:avLst/>
              <a:gdLst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44" h="70612">
                  <a:moveTo>
                    <a:pt x="0" y="35306"/>
                  </a:moveTo>
                  <a:cubicBezTo>
                    <a:pt x="1521" y="15316"/>
                    <a:pt x="12805" y="4576"/>
                    <a:pt x="27685" y="0"/>
                  </a:cubicBezTo>
                  <a:lnTo>
                    <a:pt x="226544" y="35306"/>
                  </a:lnTo>
                  <a:lnTo>
                    <a:pt x="27685" y="70612"/>
                  </a:lnTo>
                  <a:cubicBezTo>
                    <a:pt x="11264" y="65009"/>
                    <a:pt x="1007" y="52726"/>
                    <a:pt x="0" y="35306"/>
                  </a:cubicBezTo>
                  <a:close/>
                </a:path>
              </a:pathLst>
            </a:custGeom>
            <a:solidFill>
              <a:srgbClr val="4C504C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00E49AF7-F705-48C0-BB00-4D5D18E7735A}"/>
                </a:ext>
              </a:extLst>
            </p:cNvPr>
            <p:cNvCxnSpPr/>
            <p:nvPr/>
          </p:nvCxnSpPr>
          <p:spPr>
            <a:xfrm>
              <a:off x="1374774" y="1486648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7">
              <a:extLst>
                <a:ext uri="{FF2B5EF4-FFF2-40B4-BE49-F238E27FC236}">
                  <a16:creationId xmlns:a16="http://schemas.microsoft.com/office/drawing/2014/main" id="{81B5B7BB-596C-4062-98F6-35D7D2C532E2}"/>
                </a:ext>
              </a:extLst>
            </p:cNvPr>
            <p:cNvCxnSpPr/>
            <p:nvPr/>
          </p:nvCxnSpPr>
          <p:spPr>
            <a:xfrm>
              <a:off x="1374774" y="1562425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8">
              <a:extLst>
                <a:ext uri="{FF2B5EF4-FFF2-40B4-BE49-F238E27FC236}">
                  <a16:creationId xmlns:a16="http://schemas.microsoft.com/office/drawing/2014/main" id="{15AFD344-BDEA-4D32-8F15-5D36020E12BA}"/>
                </a:ext>
              </a:extLst>
            </p:cNvPr>
            <p:cNvCxnSpPr/>
            <p:nvPr/>
          </p:nvCxnSpPr>
          <p:spPr>
            <a:xfrm>
              <a:off x="1374774" y="1638202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9">
              <a:extLst>
                <a:ext uri="{FF2B5EF4-FFF2-40B4-BE49-F238E27FC236}">
                  <a16:creationId xmlns:a16="http://schemas.microsoft.com/office/drawing/2014/main" id="{5756B9B0-E38F-4879-A76F-3A801867E2C0}"/>
                </a:ext>
              </a:extLst>
            </p:cNvPr>
            <p:cNvCxnSpPr/>
            <p:nvPr/>
          </p:nvCxnSpPr>
          <p:spPr>
            <a:xfrm>
              <a:off x="1374774" y="1713979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0">
              <a:extLst>
                <a:ext uri="{FF2B5EF4-FFF2-40B4-BE49-F238E27FC236}">
                  <a16:creationId xmlns:a16="http://schemas.microsoft.com/office/drawing/2014/main" id="{1A8923C0-2C5C-4DE3-BB8C-F1769CFFFD15}"/>
                </a:ext>
              </a:extLst>
            </p:cNvPr>
            <p:cNvCxnSpPr/>
            <p:nvPr/>
          </p:nvCxnSpPr>
          <p:spPr>
            <a:xfrm>
              <a:off x="1374774" y="1789756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1">
              <a:extLst>
                <a:ext uri="{FF2B5EF4-FFF2-40B4-BE49-F238E27FC236}">
                  <a16:creationId xmlns:a16="http://schemas.microsoft.com/office/drawing/2014/main" id="{36645CAD-1CB7-48FB-B871-8DE47926E563}"/>
                </a:ext>
              </a:extLst>
            </p:cNvPr>
            <p:cNvCxnSpPr/>
            <p:nvPr/>
          </p:nvCxnSpPr>
          <p:spPr>
            <a:xfrm>
              <a:off x="1374774" y="1865533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2">
              <a:extLst>
                <a:ext uri="{FF2B5EF4-FFF2-40B4-BE49-F238E27FC236}">
                  <a16:creationId xmlns:a16="http://schemas.microsoft.com/office/drawing/2014/main" id="{B6ADB6D6-F96D-4665-8CF4-46BE4CAB4416}"/>
                </a:ext>
              </a:extLst>
            </p:cNvPr>
            <p:cNvCxnSpPr/>
            <p:nvPr/>
          </p:nvCxnSpPr>
          <p:spPr>
            <a:xfrm>
              <a:off x="1374774" y="1941308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5">
            <a:extLst>
              <a:ext uri="{FF2B5EF4-FFF2-40B4-BE49-F238E27FC236}">
                <a16:creationId xmlns:a16="http://schemas.microsoft.com/office/drawing/2014/main" id="{BCCA8864-AC29-4A3C-A403-54F1D1153A3D}"/>
              </a:ext>
            </a:extLst>
          </p:cNvPr>
          <p:cNvSpPr/>
          <p:nvPr/>
        </p:nvSpPr>
        <p:spPr>
          <a:xfrm rot="16200000">
            <a:off x="4372943" y="3931149"/>
            <a:ext cx="462623" cy="39604"/>
          </a:xfrm>
          <a:prstGeom prst="trapezoid">
            <a:avLst>
              <a:gd name="adj" fmla="val 69837"/>
            </a:avLst>
          </a:prstGeom>
          <a:solidFill>
            <a:schemeClr val="accent2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rapezoid 6">
            <a:extLst>
              <a:ext uri="{FF2B5EF4-FFF2-40B4-BE49-F238E27FC236}">
                <a16:creationId xmlns:a16="http://schemas.microsoft.com/office/drawing/2014/main" id="{F2EB8794-C817-44A2-8A0B-81D113744434}"/>
              </a:ext>
            </a:extLst>
          </p:cNvPr>
          <p:cNvSpPr/>
          <p:nvPr/>
        </p:nvSpPr>
        <p:spPr>
          <a:xfrm rot="16200000">
            <a:off x="4370611" y="3939087"/>
            <a:ext cx="462623" cy="39604"/>
          </a:xfrm>
          <a:prstGeom prst="trapezoid">
            <a:avLst>
              <a:gd name="adj" fmla="val 69837"/>
            </a:avLst>
          </a:prstGeom>
          <a:solidFill>
            <a:schemeClr val="accent5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rapezoid 7">
            <a:extLst>
              <a:ext uri="{FF2B5EF4-FFF2-40B4-BE49-F238E27FC236}">
                <a16:creationId xmlns:a16="http://schemas.microsoft.com/office/drawing/2014/main" id="{DD198449-C430-43E8-8FEC-8A16CC1D35F9}"/>
              </a:ext>
            </a:extLst>
          </p:cNvPr>
          <p:cNvSpPr/>
          <p:nvPr/>
        </p:nvSpPr>
        <p:spPr>
          <a:xfrm rot="16200000">
            <a:off x="4358571" y="2134061"/>
            <a:ext cx="462623" cy="39604"/>
          </a:xfrm>
          <a:prstGeom prst="trapezoid">
            <a:avLst>
              <a:gd name="adj" fmla="val 69837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rapezoid 8">
            <a:extLst>
              <a:ext uri="{FF2B5EF4-FFF2-40B4-BE49-F238E27FC236}">
                <a16:creationId xmlns:a16="http://schemas.microsoft.com/office/drawing/2014/main" id="{CDA0099F-7C37-4A7A-9799-B9C81CB7864C}"/>
              </a:ext>
            </a:extLst>
          </p:cNvPr>
          <p:cNvSpPr/>
          <p:nvPr/>
        </p:nvSpPr>
        <p:spPr>
          <a:xfrm rot="16200000">
            <a:off x="4372943" y="2130164"/>
            <a:ext cx="462623" cy="39604"/>
          </a:xfrm>
          <a:prstGeom prst="trapezoid">
            <a:avLst>
              <a:gd name="adj" fmla="val 69837"/>
            </a:avLst>
          </a:prstGeom>
          <a:solidFill>
            <a:schemeClr val="accent3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Pentagon 10">
            <a:extLst>
              <a:ext uri="{FF2B5EF4-FFF2-40B4-BE49-F238E27FC236}">
                <a16:creationId xmlns:a16="http://schemas.microsoft.com/office/drawing/2014/main" id="{67AE1961-D4A7-48D9-A20F-D14929F867AE}"/>
              </a:ext>
            </a:extLst>
          </p:cNvPr>
          <p:cNvSpPr/>
          <p:nvPr/>
        </p:nvSpPr>
        <p:spPr>
          <a:xfrm>
            <a:off x="4570080" y="1951070"/>
            <a:ext cx="2335691" cy="404002"/>
          </a:xfrm>
          <a:prstGeom prst="homePlate">
            <a:avLst>
              <a:gd name="adj" fmla="val 36274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Pentagon 11">
            <a:extLst>
              <a:ext uri="{FF2B5EF4-FFF2-40B4-BE49-F238E27FC236}">
                <a16:creationId xmlns:a16="http://schemas.microsoft.com/office/drawing/2014/main" id="{33AA7B63-9C60-47A6-A7E6-760E59DA0901}"/>
              </a:ext>
            </a:extLst>
          </p:cNvPr>
          <p:cNvSpPr/>
          <p:nvPr/>
        </p:nvSpPr>
        <p:spPr>
          <a:xfrm>
            <a:off x="4582120" y="3756096"/>
            <a:ext cx="2335691" cy="404002"/>
          </a:xfrm>
          <a:prstGeom prst="homePlate">
            <a:avLst>
              <a:gd name="adj" fmla="val 36274"/>
            </a:avLst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91">
            <a:extLst>
              <a:ext uri="{FF2B5EF4-FFF2-40B4-BE49-F238E27FC236}">
                <a16:creationId xmlns:a16="http://schemas.microsoft.com/office/drawing/2014/main" id="{1150C38B-223F-4137-B8EB-7A5209D92134}"/>
              </a:ext>
            </a:extLst>
          </p:cNvPr>
          <p:cNvSpPr txBox="1"/>
          <p:nvPr/>
        </p:nvSpPr>
        <p:spPr>
          <a:xfrm>
            <a:off x="4557628" y="2030398"/>
            <a:ext cx="269626" cy="293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9" name="TextBox 192">
            <a:extLst>
              <a:ext uri="{FF2B5EF4-FFF2-40B4-BE49-F238E27FC236}">
                <a16:creationId xmlns:a16="http://schemas.microsoft.com/office/drawing/2014/main" id="{1BED45B0-C553-4D50-9397-1C87A67A1FA7}"/>
              </a:ext>
            </a:extLst>
          </p:cNvPr>
          <p:cNvSpPr txBox="1"/>
          <p:nvPr/>
        </p:nvSpPr>
        <p:spPr>
          <a:xfrm>
            <a:off x="4593105" y="3828726"/>
            <a:ext cx="269626" cy="293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05D34E8F-3448-4845-A424-473BCA1C9DD2}"/>
              </a:ext>
            </a:extLst>
          </p:cNvPr>
          <p:cNvSpPr/>
          <p:nvPr/>
        </p:nvSpPr>
        <p:spPr>
          <a:xfrm>
            <a:off x="5104258" y="2004156"/>
            <a:ext cx="1550517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图片数据二值化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9FDE2B35-9959-402B-8622-63EC32659F78}"/>
              </a:ext>
            </a:extLst>
          </p:cNvPr>
          <p:cNvSpPr/>
          <p:nvPr/>
        </p:nvSpPr>
        <p:spPr>
          <a:xfrm>
            <a:off x="5091506" y="3806930"/>
            <a:ext cx="1550517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48">
            <a:extLst>
              <a:ext uri="{FF2B5EF4-FFF2-40B4-BE49-F238E27FC236}">
                <a16:creationId xmlns:a16="http://schemas.microsoft.com/office/drawing/2014/main" id="{CAEB60E9-0F2F-4926-9320-5964F5090F18}"/>
              </a:ext>
            </a:extLst>
          </p:cNvPr>
          <p:cNvSpPr txBox="1"/>
          <p:nvPr/>
        </p:nvSpPr>
        <p:spPr>
          <a:xfrm>
            <a:off x="1504692" y="408554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程序测试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259">
            <a:extLst>
              <a:ext uri="{FF2B5EF4-FFF2-40B4-BE49-F238E27FC236}">
                <a16:creationId xmlns:a16="http://schemas.microsoft.com/office/drawing/2014/main" id="{F3CD4FE0-2BA5-4D5F-9C21-A51A991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" y="-44196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800" cap="all" spc="213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66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第一PPT，www.1ppt.com">
  <a:themeElements>
    <a:clrScheme name="自定义 1286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E66C7D"/>
      </a:accent1>
      <a:accent2>
        <a:srgbClr val="168BBA"/>
      </a:accent2>
      <a:accent3>
        <a:srgbClr val="E66C7D"/>
      </a:accent3>
      <a:accent4>
        <a:srgbClr val="168BBA"/>
      </a:accent4>
      <a:accent5>
        <a:srgbClr val="E66C7D"/>
      </a:accent5>
      <a:accent6>
        <a:srgbClr val="168BB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424</Words>
  <Application>Microsoft Office PowerPoint</Application>
  <PresentationFormat>全屏显示(16:9)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Agency FB</vt:lpstr>
      <vt:lpstr>Arial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Zhang Jiayang</cp:lastModifiedBy>
  <cp:revision>444</cp:revision>
  <dcterms:created xsi:type="dcterms:W3CDTF">2014-11-09T01:07:25Z</dcterms:created>
  <dcterms:modified xsi:type="dcterms:W3CDTF">2020-05-18T10:12:06Z</dcterms:modified>
</cp:coreProperties>
</file>