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95" d="100"/>
          <a:sy n="95" d="100"/>
        </p:scale>
        <p:origin x="33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6/13/2023</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6/13/2023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6/13/2023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6/13/2023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6/13/2023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6/13/2023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6/13/2023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6/13/2023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6/13/2023</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E6000-058C-56FB-52C3-B7842E50C59C}"/>
              </a:ext>
            </a:extLst>
          </p:cNvPr>
          <p:cNvSpPr>
            <a:spLocks noGrp="1"/>
          </p:cNvSpPr>
          <p:nvPr>
            <p:ph type="ctrTitle"/>
          </p:nvPr>
        </p:nvSpPr>
        <p:spPr>
          <a:xfrm>
            <a:off x="1109980" y="-41563"/>
            <a:ext cx="9966960" cy="1298116"/>
          </a:xfrm>
        </p:spPr>
        <p:txBody>
          <a:bodyPr/>
          <a:lstStyle/>
          <a:p>
            <a:r>
              <a:rPr lang="en-US" dirty="0">
                <a:latin typeface="Times New Roman" panose="02020603050405020304" pitchFamily="18" charset="0"/>
                <a:cs typeface="Times New Roman" panose="02020603050405020304" pitchFamily="18" charset="0"/>
              </a:rPr>
              <a:t>ROBO-FARM</a:t>
            </a:r>
          </a:p>
        </p:txBody>
      </p:sp>
      <p:sp>
        <p:nvSpPr>
          <p:cNvPr id="3" name="Subtitle 2">
            <a:extLst>
              <a:ext uri="{FF2B5EF4-FFF2-40B4-BE49-F238E27FC236}">
                <a16:creationId xmlns:a16="http://schemas.microsoft.com/office/drawing/2014/main" id="{614BB5A7-A22E-4BE8-8839-2C602AEE0ED0}"/>
              </a:ext>
            </a:extLst>
          </p:cNvPr>
          <p:cNvSpPr>
            <a:spLocks noGrp="1"/>
          </p:cNvSpPr>
          <p:nvPr>
            <p:ph type="subTitle" idx="1"/>
          </p:nvPr>
        </p:nvSpPr>
        <p:spPr>
          <a:xfrm>
            <a:off x="1709530" y="1155016"/>
            <a:ext cx="8767860" cy="682269"/>
          </a:xfrm>
        </p:spPr>
        <p:txBody>
          <a:bodyPr>
            <a:normAutofit/>
          </a:bodyPr>
          <a:lstStyle/>
          <a:p>
            <a:r>
              <a:rPr lang="en-US" sz="1200" b="1" dirty="0">
                <a:latin typeface="Times New Roman" panose="02020603050405020304" pitchFamily="18" charset="0"/>
                <a:cs typeface="Times New Roman" panose="02020603050405020304" pitchFamily="18" charset="0"/>
              </a:rPr>
              <a:t>BY MUKWE DICKSON ESAMAI</a:t>
            </a:r>
            <a:br>
              <a:rPr lang="en-US" sz="1200" b="1" dirty="0">
                <a:latin typeface="Times New Roman" panose="02020603050405020304" pitchFamily="18" charset="0"/>
                <a:cs typeface="Times New Roman" panose="02020603050405020304" pitchFamily="18" charset="0"/>
              </a:rPr>
            </a:br>
            <a:r>
              <a:rPr lang="en-US" sz="1200" b="1" dirty="0">
                <a:latin typeface="Times New Roman" panose="02020603050405020304" pitchFamily="18" charset="0"/>
                <a:cs typeface="Times New Roman" panose="02020603050405020304" pitchFamily="18" charset="0"/>
              </a:rPr>
              <a:t>AND DAVID NZAI (CO-INNOVATOR)</a:t>
            </a:r>
          </a:p>
        </p:txBody>
      </p:sp>
      <p:pic>
        <p:nvPicPr>
          <p:cNvPr id="4" name="Picture 3">
            <a:extLst>
              <a:ext uri="{FF2B5EF4-FFF2-40B4-BE49-F238E27FC236}">
                <a16:creationId xmlns:a16="http://schemas.microsoft.com/office/drawing/2014/main" id="{A156015A-E60B-94E7-33B5-591607CD90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9622" y="1968861"/>
            <a:ext cx="8477768" cy="4663051"/>
          </a:xfrm>
          <a:prstGeom prst="rect">
            <a:avLst/>
          </a:prstGeom>
          <a:ln w="12700">
            <a:noFill/>
          </a:ln>
        </p:spPr>
      </p:pic>
      <p:pic>
        <p:nvPicPr>
          <p:cNvPr id="5" name="Picture 2" descr="Machakos University – Soaring Heights in Transforming ...">
            <a:extLst>
              <a:ext uri="{FF2B5EF4-FFF2-40B4-BE49-F238E27FC236}">
                <a16:creationId xmlns:a16="http://schemas.microsoft.com/office/drawing/2014/main" id="{96183A98-5215-D372-E342-F52DB25A50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2857" y="1023440"/>
            <a:ext cx="830104" cy="76767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E7B7B04-F49B-B49F-9374-AA23534C2C89}"/>
              </a:ext>
            </a:extLst>
          </p:cNvPr>
          <p:cNvSpPr txBox="1"/>
          <p:nvPr/>
        </p:nvSpPr>
        <p:spPr>
          <a:xfrm>
            <a:off x="3546533" y="1560286"/>
            <a:ext cx="4943789"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MACHAKOS UNIVERSITY</a:t>
            </a:r>
          </a:p>
        </p:txBody>
      </p:sp>
      <p:pic>
        <p:nvPicPr>
          <p:cNvPr id="8" name="Picture 2" descr="Machakos University – Soaring Heights in Transforming ...">
            <a:extLst>
              <a:ext uri="{FF2B5EF4-FFF2-40B4-BE49-F238E27FC236}">
                <a16:creationId xmlns:a16="http://schemas.microsoft.com/office/drawing/2014/main" id="{390F167B-F662-EC67-B2E1-9F030C18C2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6038" y="1023440"/>
            <a:ext cx="830104" cy="767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611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2146BF-9040-5E35-5956-A6BD3198C609}"/>
              </a:ext>
            </a:extLst>
          </p:cNvPr>
          <p:cNvSpPr txBox="1"/>
          <p:nvPr/>
        </p:nvSpPr>
        <p:spPr>
          <a:xfrm>
            <a:off x="5154804" y="3028890"/>
            <a:ext cx="1668027" cy="707886"/>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821847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3E2A6A-561B-D90F-53EF-10B101624ED8}"/>
              </a:ext>
            </a:extLst>
          </p:cNvPr>
          <p:cNvSpPr txBox="1"/>
          <p:nvPr/>
        </p:nvSpPr>
        <p:spPr>
          <a:xfrm>
            <a:off x="381838" y="291401"/>
            <a:ext cx="10842171" cy="2554545"/>
          </a:xfrm>
          <a:prstGeom prst="rect">
            <a:avLst/>
          </a:prstGeom>
          <a:noFill/>
        </p:spPr>
        <p:txBody>
          <a:bodyPr wrap="square" rtlCol="0">
            <a:spAutoFit/>
          </a:bodyPr>
          <a:lstStyle/>
          <a:p>
            <a:pPr algn="ctr"/>
            <a:r>
              <a:rPr lang="en-US" sz="2000" b="1" u="sng" dirty="0">
                <a:latin typeface="Times New Roman" panose="02020603050405020304" pitchFamily="18" charset="0"/>
                <a:cs typeface="Times New Roman" panose="02020603050405020304" pitchFamily="18" charset="0"/>
              </a:rPr>
              <a:t>PROBLEM STATEMENT</a:t>
            </a:r>
          </a:p>
          <a:p>
            <a:r>
              <a:rPr lang="en-US" sz="2000" b="1" dirty="0">
                <a:latin typeface="Times New Roman" panose="02020603050405020304" pitchFamily="18" charset="0"/>
                <a:cs typeface="Times New Roman" panose="02020603050405020304" pitchFamily="18" charset="0"/>
              </a:rPr>
              <a:t>The problem Robo-Farm addresses are farmers' limited ability to accurately monitor and manage crucial farm parameters. </a:t>
            </a:r>
          </a:p>
          <a:p>
            <a:r>
              <a:rPr lang="en-US" sz="2000" b="1" dirty="0">
                <a:latin typeface="Times New Roman" panose="02020603050405020304" pitchFamily="18" charset="0"/>
                <a:cs typeface="Times New Roman" panose="02020603050405020304" pitchFamily="18" charset="0"/>
              </a:rPr>
              <a:t>Traditional farming practices lack real-time data on temperature, moisture, humidity, rain, and light, resulting in inefficient resource management and suboptimal crop production. Human senses alone are inadequate for precise measurements. This leads to excessive water usage, crop failure, and increased costs. The lack of data-driven insights hinders sustainable farming practices and compromises food security. </a:t>
            </a:r>
          </a:p>
        </p:txBody>
      </p:sp>
      <p:pic>
        <p:nvPicPr>
          <p:cNvPr id="3" name="Picture 2">
            <a:extLst>
              <a:ext uri="{FF2B5EF4-FFF2-40B4-BE49-F238E27FC236}">
                <a16:creationId xmlns:a16="http://schemas.microsoft.com/office/drawing/2014/main" id="{E2C0CEF6-6418-C32F-2C71-338EC64637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838" y="2944166"/>
            <a:ext cx="5690871" cy="3478882"/>
          </a:xfrm>
          <a:prstGeom prst="rect">
            <a:avLst/>
          </a:prstGeom>
        </p:spPr>
      </p:pic>
      <p:pic>
        <p:nvPicPr>
          <p:cNvPr id="1028" name="Picture 4" descr="Withered Tomato Plant Stock Photo - Download Image Now - Dry, Vegetable  Garden, Dead Plant - iStock">
            <a:extLst>
              <a:ext uri="{FF2B5EF4-FFF2-40B4-BE49-F238E27FC236}">
                <a16:creationId xmlns:a16="http://schemas.microsoft.com/office/drawing/2014/main" id="{F18BD93B-96BD-D332-AF2D-78070BE8E8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2709" y="2944166"/>
            <a:ext cx="5829300" cy="3502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271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1779F6-A89B-7062-5CBA-E0001713DB4B}"/>
              </a:ext>
            </a:extLst>
          </p:cNvPr>
          <p:cNvSpPr txBox="1"/>
          <p:nvPr/>
        </p:nvSpPr>
        <p:spPr>
          <a:xfrm>
            <a:off x="301451" y="391886"/>
            <a:ext cx="11585749" cy="2831544"/>
          </a:xfrm>
          <a:prstGeom prst="rect">
            <a:avLst/>
          </a:prstGeom>
          <a:noFill/>
        </p:spPr>
        <p:txBody>
          <a:bodyPr wrap="square" rtlCol="0">
            <a:spAutoFit/>
          </a:bodyPr>
          <a:lstStyle/>
          <a:p>
            <a:pPr algn="ctr"/>
            <a:r>
              <a:rPr lang="en-US" sz="2000" b="1" u="sng" dirty="0">
                <a:latin typeface="Times New Roman" panose="02020603050405020304" pitchFamily="18" charset="0"/>
                <a:cs typeface="Times New Roman" panose="02020603050405020304" pitchFamily="18" charset="0"/>
              </a:rPr>
              <a:t>SOLUTION</a:t>
            </a: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 solution provided by Robo-Farm is an IoT-based platform that revolutionizes farming practices. </a:t>
            </a: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It enables farmers to accurately monitor and control crucial farm parameters such as temperature, moisture (Remote control of irrigation system), humidity, rain, and light in real-time </a:t>
            </a: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This data is collected by solar-powered sensors deployed strategically across the farm and transmitted to an online database. </a:t>
            </a: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Farmers can access this data through a mobile or web application, empowering them to make informed decisions about irrigation, resource allocation, and crop management. </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4498BE3-E708-8E0D-95CF-C6AB4AA006F8}"/>
              </a:ext>
            </a:extLst>
          </p:cNvPr>
          <p:cNvPicPr>
            <a:picLocks noChangeAspect="1"/>
          </p:cNvPicPr>
          <p:nvPr/>
        </p:nvPicPr>
        <p:blipFill>
          <a:blip r:embed="rId2"/>
          <a:stretch>
            <a:fillRect/>
          </a:stretch>
        </p:blipFill>
        <p:spPr>
          <a:xfrm>
            <a:off x="1828800" y="2984360"/>
            <a:ext cx="8400421" cy="3803302"/>
          </a:xfrm>
          <a:prstGeom prst="rect">
            <a:avLst/>
          </a:prstGeom>
        </p:spPr>
      </p:pic>
    </p:spTree>
    <p:extLst>
      <p:ext uri="{BB962C8B-B14F-4D97-AF65-F5344CB8AC3E}">
        <p14:creationId xmlns:p14="http://schemas.microsoft.com/office/powerpoint/2010/main" val="2246686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2CC351-87E7-60C2-A42E-5E672791C563}"/>
              </a:ext>
            </a:extLst>
          </p:cNvPr>
          <p:cNvSpPr txBox="1"/>
          <p:nvPr/>
        </p:nvSpPr>
        <p:spPr>
          <a:xfrm>
            <a:off x="371789" y="432078"/>
            <a:ext cx="11535508" cy="3785652"/>
          </a:xfrm>
          <a:prstGeom prst="rect">
            <a:avLst/>
          </a:prstGeom>
          <a:noFill/>
        </p:spPr>
        <p:txBody>
          <a:bodyPr wrap="square" rtlCol="0">
            <a:spAutoFit/>
          </a:bodyPr>
          <a:lstStyle/>
          <a:p>
            <a:pPr algn="ctr"/>
            <a:r>
              <a:rPr lang="en-US" sz="2000" b="1" u="sng" dirty="0">
                <a:latin typeface="Times New Roman" panose="02020603050405020304" pitchFamily="18" charset="0"/>
                <a:cs typeface="Times New Roman" panose="02020603050405020304" pitchFamily="18" charset="0"/>
              </a:rPr>
              <a:t>TARGET MARKET</a:t>
            </a:r>
          </a:p>
          <a:p>
            <a:r>
              <a:rPr lang="en-US" sz="2000" b="1" dirty="0">
                <a:latin typeface="Times New Roman" panose="02020603050405020304" pitchFamily="18" charset="0"/>
                <a:cs typeface="Times New Roman" panose="02020603050405020304" pitchFamily="18" charset="0"/>
              </a:rPr>
              <a:t>The target market for Robo-Farm includes small to large-scale farmers across various agricultural sectors, such as </a:t>
            </a:r>
            <a:r>
              <a:rPr lang="en-US" sz="2000" b="1" dirty="0">
                <a:solidFill>
                  <a:schemeClr val="accent2"/>
                </a:solidFill>
                <a:latin typeface="Times New Roman" panose="02020603050405020304" pitchFamily="18" charset="0"/>
                <a:cs typeface="Times New Roman" panose="02020603050405020304" pitchFamily="18" charset="0"/>
              </a:rPr>
              <a:t>crop farming</a:t>
            </a:r>
            <a:r>
              <a:rPr lang="en-US" sz="2000" b="1" dirty="0">
                <a:latin typeface="Times New Roman" panose="02020603050405020304" pitchFamily="18" charset="0"/>
                <a:cs typeface="Times New Roman" panose="02020603050405020304" pitchFamily="18" charset="0"/>
              </a:rPr>
              <a:t>, </a:t>
            </a:r>
            <a:r>
              <a:rPr lang="en-US" sz="2000" b="1" dirty="0">
                <a:solidFill>
                  <a:schemeClr val="accent2"/>
                </a:solidFill>
                <a:latin typeface="Times New Roman" panose="02020603050405020304" pitchFamily="18" charset="0"/>
                <a:cs typeface="Times New Roman" panose="02020603050405020304" pitchFamily="18" charset="0"/>
              </a:rPr>
              <a:t>horticulture</a:t>
            </a:r>
            <a:r>
              <a:rPr lang="en-US" sz="2000" b="1" dirty="0">
                <a:latin typeface="Times New Roman" panose="02020603050405020304" pitchFamily="18" charset="0"/>
                <a:cs typeface="Times New Roman" panose="02020603050405020304" pitchFamily="18" charset="0"/>
              </a:rPr>
              <a:t>, and </a:t>
            </a:r>
            <a:r>
              <a:rPr lang="en-US" sz="2000" b="1" dirty="0">
                <a:solidFill>
                  <a:schemeClr val="accent2"/>
                </a:solidFill>
                <a:latin typeface="Times New Roman" panose="02020603050405020304" pitchFamily="18" charset="0"/>
                <a:cs typeface="Times New Roman" panose="02020603050405020304" pitchFamily="18" charset="0"/>
              </a:rPr>
              <a:t>greenhouse cultivation</a:t>
            </a:r>
            <a:r>
              <a:rPr lang="en-US" sz="2000" b="1" dirty="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It caters to farmers who are seeking to optimize their crop production, improve resource management, and enhance sustainability practices. The solution is designed for farmers who recognize the importance of data-driven insights in making informed decisions about irrigation, fertilization, and overall farm management. </a:t>
            </a:r>
          </a:p>
          <a:p>
            <a:r>
              <a:rPr lang="en-US" sz="2000" b="1" dirty="0">
                <a:latin typeface="Times New Roman" panose="02020603050405020304" pitchFamily="18" charset="0"/>
                <a:cs typeface="Times New Roman" panose="02020603050405020304" pitchFamily="18" charset="0"/>
              </a:rPr>
              <a:t>Additionally, agricultural research institutions, consultants, and governmental bodies involved in the agricultural industry can benefit from the platform's data analytics and knowledge-sharing capabilities. By providing accessible and scalable technology, Robo-Farm aims to empower farmers globally, enabling them to leverage advanced monitoring and control systems for efficient and sustainable farming practices.</a:t>
            </a:r>
          </a:p>
        </p:txBody>
      </p:sp>
    </p:spTree>
    <p:extLst>
      <p:ext uri="{BB962C8B-B14F-4D97-AF65-F5344CB8AC3E}">
        <p14:creationId xmlns:p14="http://schemas.microsoft.com/office/powerpoint/2010/main" val="2834636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46767C-EBB4-4E04-DAD8-078B784E786D}"/>
              </a:ext>
            </a:extLst>
          </p:cNvPr>
          <p:cNvSpPr txBox="1"/>
          <p:nvPr/>
        </p:nvSpPr>
        <p:spPr>
          <a:xfrm>
            <a:off x="361740" y="442128"/>
            <a:ext cx="11515411" cy="2246769"/>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UNIQUE FEATURES</a:t>
            </a:r>
          </a:p>
          <a:p>
            <a:r>
              <a:rPr lang="en-US" sz="2000" b="1" dirty="0">
                <a:latin typeface="Times New Roman" panose="02020603050405020304" pitchFamily="18" charset="0"/>
                <a:cs typeface="Times New Roman" panose="02020603050405020304" pitchFamily="18" charset="0"/>
              </a:rPr>
              <a:t>1. Comprehensive Monitoring: Monitors temperature, moisture, humidity, rain, and light in real time.</a:t>
            </a:r>
          </a:p>
          <a:p>
            <a:r>
              <a:rPr lang="en-US" sz="2000" b="1" dirty="0">
                <a:latin typeface="Times New Roman" panose="02020603050405020304" pitchFamily="18" charset="0"/>
                <a:cs typeface="Times New Roman" panose="02020603050405020304" pitchFamily="18" charset="0"/>
              </a:rPr>
              <a:t>2. Remote Control: Allows farmers to control the irrigation system remotely.</a:t>
            </a:r>
          </a:p>
          <a:p>
            <a:r>
              <a:rPr lang="en-US" sz="2000" b="1" dirty="0">
                <a:latin typeface="Times New Roman" panose="02020603050405020304" pitchFamily="18" charset="0"/>
                <a:cs typeface="Times New Roman" panose="02020603050405020304" pitchFamily="18" charset="0"/>
              </a:rPr>
              <a:t>3. Data-Driven Insights: Provides valuable recommendations based on advanced data analytics.</a:t>
            </a:r>
          </a:p>
          <a:p>
            <a:r>
              <a:rPr lang="en-US" sz="2000" b="1" dirty="0">
                <a:latin typeface="Times New Roman" panose="02020603050405020304" pitchFamily="18" charset="0"/>
                <a:cs typeface="Times New Roman" panose="02020603050405020304" pitchFamily="18" charset="0"/>
              </a:rPr>
              <a:t>4. Knowledge Sharing: Facilitates collaboration and learning among farmers.</a:t>
            </a:r>
          </a:p>
          <a:p>
            <a:r>
              <a:rPr lang="en-US" sz="2000" b="1" dirty="0">
                <a:latin typeface="Times New Roman" panose="02020603050405020304" pitchFamily="18" charset="0"/>
                <a:cs typeface="Times New Roman" panose="02020603050405020304" pitchFamily="18" charset="0"/>
              </a:rPr>
              <a:t>5. Scalable and Customizable: Adaptable to farms of different sizes and types.</a:t>
            </a:r>
          </a:p>
          <a:p>
            <a:endParaRPr lang="en-US" sz="2000" b="1" dirty="0"/>
          </a:p>
        </p:txBody>
      </p:sp>
      <p:pic>
        <p:nvPicPr>
          <p:cNvPr id="2050" name="Picture 2" descr="Illustration Of Smart Farming, Remote Control Farm, Smartphone In Hands.  Innovation Technology Or Greenhouse In Agriculture. Analysis Data, Graph On  Device. Template For Banner, Poster, Flyer, Layout Royalty Free SVG,  Cliparts, Vectors,">
            <a:extLst>
              <a:ext uri="{FF2B5EF4-FFF2-40B4-BE49-F238E27FC236}">
                <a16:creationId xmlns:a16="http://schemas.microsoft.com/office/drawing/2014/main" id="{2E71EF01-BB56-F006-EE39-1DBB8BD5D2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849" y="2688897"/>
            <a:ext cx="6094589" cy="342741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ata-Driven Agriculture and Role of Artificial Intelligence in Farming">
            <a:extLst>
              <a:ext uri="{FF2B5EF4-FFF2-40B4-BE49-F238E27FC236}">
                <a16:creationId xmlns:a16="http://schemas.microsoft.com/office/drawing/2014/main" id="{D599613C-F0C2-E785-76A9-F8743717C6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3666" y="2688897"/>
            <a:ext cx="5526594" cy="3453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2085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5C2BE1-2176-7DC1-27CD-B97FA9DB286F}"/>
              </a:ext>
            </a:extLst>
          </p:cNvPr>
          <p:cNvSpPr txBox="1"/>
          <p:nvPr/>
        </p:nvSpPr>
        <p:spPr>
          <a:xfrm>
            <a:off x="408633" y="572755"/>
            <a:ext cx="11374734" cy="5324535"/>
          </a:xfrm>
          <a:prstGeom prst="rect">
            <a:avLst/>
          </a:prstGeom>
          <a:noFill/>
        </p:spPr>
        <p:txBody>
          <a:bodyPr wrap="square" rtlCol="0">
            <a:spAutoFit/>
          </a:bodyPr>
          <a:lstStyle/>
          <a:p>
            <a:pPr algn="ctr"/>
            <a:r>
              <a:rPr lang="en-US" sz="2000" b="1" u="sng" dirty="0">
                <a:latin typeface="Times New Roman" panose="02020603050405020304" pitchFamily="18" charset="0"/>
                <a:cs typeface="Times New Roman" panose="02020603050405020304" pitchFamily="18" charset="0"/>
              </a:rPr>
              <a:t>BUSINESS MODEL &amp; PARTNERSHIPS</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Business Model:</a:t>
            </a:r>
          </a:p>
          <a:p>
            <a:r>
              <a:rPr lang="en-US" sz="2000" b="1" dirty="0">
                <a:latin typeface="Times New Roman" panose="02020603050405020304" pitchFamily="18" charset="0"/>
                <a:cs typeface="Times New Roman" panose="02020603050405020304" pitchFamily="18" charset="0"/>
              </a:rPr>
              <a:t>- Subscription-based revenue model</a:t>
            </a:r>
          </a:p>
          <a:p>
            <a:r>
              <a:rPr lang="en-US" sz="2000" b="1" dirty="0">
                <a:latin typeface="Times New Roman" panose="02020603050405020304" pitchFamily="18" charset="0"/>
                <a:cs typeface="Times New Roman" panose="02020603050405020304" pitchFamily="18" charset="0"/>
              </a:rPr>
              <a:t>- Data analysis services</a:t>
            </a:r>
          </a:p>
          <a:p>
            <a:r>
              <a:rPr lang="en-US" sz="2000" b="1" dirty="0">
                <a:latin typeface="Times New Roman" panose="02020603050405020304" pitchFamily="18" charset="0"/>
                <a:cs typeface="Times New Roman" panose="02020603050405020304" pitchFamily="18" charset="0"/>
              </a:rPr>
              <a:t>- Licensing agreements with Agri-tech companies</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Possible Partners:</a:t>
            </a:r>
          </a:p>
          <a:p>
            <a:r>
              <a:rPr lang="en-US" sz="2000" b="1" dirty="0">
                <a:latin typeface="Times New Roman" panose="02020603050405020304" pitchFamily="18" charset="0"/>
                <a:cs typeface="Times New Roman" panose="02020603050405020304" pitchFamily="18" charset="0"/>
              </a:rPr>
              <a:t>1. Agricultural Input Providers: Integration of Robo-Farm with irrigation systems, fertilizers, etc.</a:t>
            </a:r>
          </a:p>
          <a:p>
            <a:r>
              <a:rPr lang="en-US" sz="2000" b="1" dirty="0">
                <a:latin typeface="Times New Roman" panose="02020603050405020304" pitchFamily="18" charset="0"/>
                <a:cs typeface="Times New Roman" panose="02020603050405020304" pitchFamily="18" charset="0"/>
              </a:rPr>
              <a:t>2. Research Institutions: Collaboration for data analysis and innovation.</a:t>
            </a:r>
          </a:p>
          <a:p>
            <a:r>
              <a:rPr lang="en-US" sz="2000" b="1" dirty="0">
                <a:latin typeface="Times New Roman" panose="02020603050405020304" pitchFamily="18" charset="0"/>
                <a:cs typeface="Times New Roman" panose="02020603050405020304" pitchFamily="18" charset="0"/>
              </a:rPr>
              <a:t>3. Government Agricultural Departments: Funding, support, and market access.</a:t>
            </a:r>
          </a:p>
          <a:p>
            <a:r>
              <a:rPr lang="en-US" sz="2000" b="1" dirty="0">
                <a:latin typeface="Times New Roman" panose="02020603050405020304" pitchFamily="18" charset="0"/>
                <a:cs typeface="Times New Roman" panose="02020603050405020304" pitchFamily="18" charset="0"/>
              </a:rPr>
              <a:t>4. Agricultural Technology Companies: Enhancing Robo-Farm's capabilities.</a:t>
            </a:r>
          </a:p>
          <a:p>
            <a:r>
              <a:rPr lang="en-US" sz="2000" b="1" dirty="0">
                <a:latin typeface="Times New Roman" panose="02020603050405020304" pitchFamily="18" charset="0"/>
                <a:cs typeface="Times New Roman" panose="02020603050405020304" pitchFamily="18" charset="0"/>
              </a:rPr>
              <a:t>5. Farming Cooperatives: Scaling deployment for collective benefits.</a:t>
            </a:r>
          </a:p>
          <a:p>
            <a:r>
              <a:rPr lang="en-US" sz="2000" b="1" dirty="0">
                <a:latin typeface="Times New Roman" panose="02020603050405020304" pitchFamily="18" charset="0"/>
                <a:cs typeface="Times New Roman" panose="02020603050405020304" pitchFamily="18" charset="0"/>
              </a:rPr>
              <a:t>6. Agricultural Consultants: Expert advice on crop management and sustainability.</a:t>
            </a:r>
          </a:p>
          <a:p>
            <a:r>
              <a:rPr lang="en-US" sz="2000" b="1" dirty="0">
                <a:latin typeface="Times New Roman" panose="02020603050405020304" pitchFamily="18" charset="0"/>
                <a:cs typeface="Times New Roman" panose="02020603050405020304" pitchFamily="18" charset="0"/>
              </a:rPr>
              <a:t>7. Financing Institutions: Affordable financing for adoption.</a:t>
            </a:r>
          </a:p>
          <a:p>
            <a:endParaRPr lang="en-US" sz="2000" b="1" dirty="0"/>
          </a:p>
          <a:p>
            <a:endParaRPr lang="en-US" sz="2000" b="1" dirty="0"/>
          </a:p>
        </p:txBody>
      </p:sp>
    </p:spTree>
    <p:extLst>
      <p:ext uri="{BB962C8B-B14F-4D97-AF65-F5344CB8AC3E}">
        <p14:creationId xmlns:p14="http://schemas.microsoft.com/office/powerpoint/2010/main" val="3735894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27992F-3EB3-7652-B190-38376DA8C920}"/>
              </a:ext>
            </a:extLst>
          </p:cNvPr>
          <p:cNvSpPr txBox="1"/>
          <p:nvPr/>
        </p:nvSpPr>
        <p:spPr>
          <a:xfrm>
            <a:off x="633045" y="653143"/>
            <a:ext cx="11234057" cy="5016758"/>
          </a:xfrm>
          <a:prstGeom prst="rect">
            <a:avLst/>
          </a:prstGeom>
          <a:noFill/>
        </p:spPr>
        <p:txBody>
          <a:bodyPr wrap="square" rtlCol="0">
            <a:spAutoFit/>
          </a:bodyPr>
          <a:lstStyle/>
          <a:p>
            <a:pPr algn="ctr"/>
            <a:r>
              <a:rPr lang="en-US" sz="2000" b="1" u="sng" dirty="0">
                <a:latin typeface="Times New Roman" panose="02020603050405020304" pitchFamily="18" charset="0"/>
                <a:cs typeface="Times New Roman" panose="02020603050405020304" pitchFamily="18" charset="0"/>
              </a:rPr>
              <a:t>PRODUCT OVERVIEW &amp; STATUS</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Product Overview:</a:t>
            </a:r>
          </a:p>
          <a:p>
            <a:r>
              <a:rPr lang="en-US" sz="2000" b="1" dirty="0">
                <a:latin typeface="Times New Roman" panose="02020603050405020304" pitchFamily="18" charset="0"/>
                <a:cs typeface="Times New Roman" panose="02020603050405020304" pitchFamily="18" charset="0"/>
              </a:rPr>
              <a:t>Robo-Farm is an IoT-based agricultural solution that revolutionizes farming practices. It enables comprehensive monitoring of farm parameters such as temperature, moisture, humidity, rain, and light. The system offers remote control of the irrigation system and generates data-driven insights for optimized crop production. It also provides a knowledge-sharing platform for collaboration among farmers.</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Status:</a:t>
            </a:r>
          </a:p>
          <a:p>
            <a:r>
              <a:rPr lang="en-US" sz="2000" b="1" dirty="0">
                <a:latin typeface="Times New Roman" panose="02020603050405020304" pitchFamily="18" charset="0"/>
                <a:cs typeface="Times New Roman" panose="02020603050405020304" pitchFamily="18" charset="0"/>
              </a:rPr>
              <a:t>Robo-Farm is currently in the under development stage and is expected to be launched commercially in the near future.</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Robo-Farm's innovative features and advanced stage of development position it as a game-changer in the agricultural industry, empowering farmers with data-driven insights and sustainable farming practices.</a:t>
            </a:r>
          </a:p>
        </p:txBody>
      </p:sp>
    </p:spTree>
    <p:extLst>
      <p:ext uri="{BB962C8B-B14F-4D97-AF65-F5344CB8AC3E}">
        <p14:creationId xmlns:p14="http://schemas.microsoft.com/office/powerpoint/2010/main" val="4004429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64F989-33A3-B9F7-49DC-A2170E2F65E3}"/>
              </a:ext>
            </a:extLst>
          </p:cNvPr>
          <p:cNvSpPr txBox="1"/>
          <p:nvPr/>
        </p:nvSpPr>
        <p:spPr>
          <a:xfrm>
            <a:off x="301451" y="261257"/>
            <a:ext cx="11796764" cy="4093428"/>
          </a:xfrm>
          <a:prstGeom prst="rect">
            <a:avLst/>
          </a:prstGeom>
          <a:noFill/>
        </p:spPr>
        <p:txBody>
          <a:bodyPr wrap="square" rtlCol="0">
            <a:spAutoFit/>
          </a:bodyPr>
          <a:lstStyle/>
          <a:p>
            <a:pPr algn="ctr"/>
            <a:r>
              <a:rPr lang="en-US" sz="2000" b="1" u="sng" dirty="0">
                <a:latin typeface="Times New Roman" panose="02020603050405020304" pitchFamily="18" charset="0"/>
                <a:cs typeface="Times New Roman" panose="02020603050405020304" pitchFamily="18" charset="0"/>
              </a:rPr>
              <a:t>ASK/REQUIREMENTS</a:t>
            </a:r>
          </a:p>
          <a:p>
            <a:pPr algn="ct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1. Funding: Seeking investment to support further development, production, and commercialization.</a:t>
            </a:r>
          </a:p>
          <a:p>
            <a:r>
              <a:rPr lang="en-US" sz="2000" b="1" dirty="0">
                <a:latin typeface="Times New Roman" panose="02020603050405020304" pitchFamily="18" charset="0"/>
                <a:cs typeface="Times New Roman" panose="02020603050405020304" pitchFamily="18" charset="0"/>
              </a:rPr>
              <a:t>2. Partnerships: Collaborating with input providers, research institutions, technology companies, and farming cooperatives.</a:t>
            </a:r>
          </a:p>
          <a:p>
            <a:r>
              <a:rPr lang="en-US" sz="2000" b="1" dirty="0">
                <a:latin typeface="Times New Roman" panose="02020603050405020304" pitchFamily="18" charset="0"/>
                <a:cs typeface="Times New Roman" panose="02020603050405020304" pitchFamily="18" charset="0"/>
              </a:rPr>
              <a:t>3. Regulatory Support: Seeking government backing for market access and navigating regulations.</a:t>
            </a:r>
          </a:p>
          <a:p>
            <a:r>
              <a:rPr lang="en-US" sz="2000" b="1" dirty="0">
                <a:latin typeface="Times New Roman" panose="02020603050405020304" pitchFamily="18" charset="0"/>
                <a:cs typeface="Times New Roman" panose="02020603050405020304" pitchFamily="18" charset="0"/>
              </a:rPr>
              <a:t>4. Pilot Farms: Partnering with farms for real-world testing and data validation.</a:t>
            </a:r>
          </a:p>
          <a:p>
            <a:r>
              <a:rPr lang="en-US" sz="2000" b="1" dirty="0">
                <a:latin typeface="Times New Roman" panose="02020603050405020304" pitchFamily="18" charset="0"/>
                <a:cs typeface="Times New Roman" panose="02020603050405020304" pitchFamily="18" charset="0"/>
              </a:rPr>
              <a:t>5. User Feedback: Gather insights from farmers and experts for continuous improvement.</a:t>
            </a:r>
          </a:p>
          <a:p>
            <a:r>
              <a:rPr lang="en-US" sz="2000" b="1" dirty="0">
                <a:latin typeface="Times New Roman" panose="02020603050405020304" pitchFamily="18" charset="0"/>
                <a:cs typeface="Times New Roman" panose="02020603050405020304" pitchFamily="18" charset="0"/>
              </a:rPr>
              <a:t>6. Market Adoption: Promoting awareness and adoption through targeted marketing and education.</a:t>
            </a:r>
          </a:p>
          <a:p>
            <a:r>
              <a:rPr lang="en-US" sz="2000" b="1" dirty="0">
                <a:latin typeface="Times New Roman" panose="02020603050405020304" pitchFamily="18" charset="0"/>
                <a:cs typeface="Times New Roman" panose="02020603050405020304" pitchFamily="18" charset="0"/>
              </a:rPr>
              <a:t>7. Scaling Operations: Building a scalable infrastructure to meet growing demand.</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Join us in revolutionizing agriculture with Robo-Farm. Together, let's drive sustainable farming practices and enhance food production.</a:t>
            </a:r>
          </a:p>
        </p:txBody>
      </p:sp>
    </p:spTree>
    <p:extLst>
      <p:ext uri="{BB962C8B-B14F-4D97-AF65-F5344CB8AC3E}">
        <p14:creationId xmlns:p14="http://schemas.microsoft.com/office/powerpoint/2010/main" val="1959377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411EEF-81A0-CB4A-B849-86739EF3035A}"/>
              </a:ext>
            </a:extLst>
          </p:cNvPr>
          <p:cNvSpPr txBox="1"/>
          <p:nvPr/>
        </p:nvSpPr>
        <p:spPr>
          <a:xfrm>
            <a:off x="328246" y="261257"/>
            <a:ext cx="11535508" cy="1938992"/>
          </a:xfrm>
          <a:prstGeom prst="rect">
            <a:avLst/>
          </a:prstGeom>
          <a:noFill/>
        </p:spPr>
        <p:txBody>
          <a:bodyPr wrap="square" rtlCol="0">
            <a:spAutoFit/>
          </a:bodyPr>
          <a:lstStyle/>
          <a:p>
            <a:pPr algn="ctr"/>
            <a:r>
              <a:rPr lang="en-US" sz="2000" b="1" u="sng" dirty="0">
                <a:latin typeface="Times New Roman" panose="02020603050405020304" pitchFamily="18" charset="0"/>
                <a:cs typeface="Times New Roman" panose="02020603050405020304" pitchFamily="18" charset="0"/>
              </a:rPr>
              <a:t>CONCLUSION: </a:t>
            </a:r>
          </a:p>
          <a:p>
            <a:pPr algn="ct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Embracing the Future of Farming with Robo-Farm for sustainable agriculture and food security. </a:t>
            </a:r>
          </a:p>
          <a:p>
            <a:endParaRPr lang="en-US" sz="2000" b="1" dirty="0"/>
          </a:p>
          <a:p>
            <a:r>
              <a:rPr lang="en-US" sz="2000" b="1" dirty="0"/>
              <a:t>                              </a:t>
            </a:r>
          </a:p>
          <a:p>
            <a:endParaRPr lang="en-US" sz="2000" b="1" dirty="0"/>
          </a:p>
        </p:txBody>
      </p:sp>
      <p:pic>
        <p:nvPicPr>
          <p:cNvPr id="3" name="Picture 2">
            <a:extLst>
              <a:ext uri="{FF2B5EF4-FFF2-40B4-BE49-F238E27FC236}">
                <a16:creationId xmlns:a16="http://schemas.microsoft.com/office/drawing/2014/main" id="{83FD61DF-7A5D-59D7-A074-EBA745941B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246" y="1376624"/>
            <a:ext cx="5767753" cy="4425499"/>
          </a:xfrm>
          <a:prstGeom prst="rect">
            <a:avLst/>
          </a:prstGeom>
        </p:spPr>
      </p:pic>
      <p:pic>
        <p:nvPicPr>
          <p:cNvPr id="4" name="Picture 3">
            <a:extLst>
              <a:ext uri="{FF2B5EF4-FFF2-40B4-BE49-F238E27FC236}">
                <a16:creationId xmlns:a16="http://schemas.microsoft.com/office/drawing/2014/main" id="{5CC0D112-9D09-4BCB-E938-E6E9FBC348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76624"/>
            <a:ext cx="5767753" cy="4425500"/>
          </a:xfrm>
          <a:prstGeom prst="rect">
            <a:avLst/>
          </a:prstGeom>
        </p:spPr>
      </p:pic>
      <p:sp>
        <p:nvSpPr>
          <p:cNvPr id="5" name="TextBox 4">
            <a:extLst>
              <a:ext uri="{FF2B5EF4-FFF2-40B4-BE49-F238E27FC236}">
                <a16:creationId xmlns:a16="http://schemas.microsoft.com/office/drawing/2014/main" id="{4578F585-1EC4-94DE-032A-B9686749AEEC}"/>
              </a:ext>
            </a:extLst>
          </p:cNvPr>
          <p:cNvSpPr txBox="1"/>
          <p:nvPr/>
        </p:nvSpPr>
        <p:spPr>
          <a:xfrm>
            <a:off x="478970" y="6008914"/>
            <a:ext cx="11234057"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Join us on the journey to a smarter and greener future</a:t>
            </a:r>
            <a:r>
              <a:rPr lang="en-US" sz="1800" b="1" dirty="0"/>
              <a:t>.</a:t>
            </a:r>
          </a:p>
        </p:txBody>
      </p:sp>
    </p:spTree>
    <p:extLst>
      <p:ext uri="{BB962C8B-B14F-4D97-AF65-F5344CB8AC3E}">
        <p14:creationId xmlns:p14="http://schemas.microsoft.com/office/powerpoint/2010/main" val="1138146085"/>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docProps/app.xml><?xml version="1.0" encoding="utf-8"?>
<Properties xmlns="http://schemas.openxmlformats.org/officeDocument/2006/extended-properties" xmlns:vt="http://schemas.openxmlformats.org/officeDocument/2006/docPropsVTypes">
  <Template>TM03457444[[fn=Basis]]</Template>
  <TotalTime>190</TotalTime>
  <Words>797</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Corbel</vt:lpstr>
      <vt:lpstr>Times New Roman</vt:lpstr>
      <vt:lpstr>Basis</vt:lpstr>
      <vt:lpstr>ROBO-FARM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ROBO-FARM</dc:title>
  <dc:creator>DICKSON ESAMAI</dc:creator>
  <cp:lastModifiedBy>DICKSON ESAMAI</cp:lastModifiedBy>
  <cp:revision>9</cp:revision>
  <dcterms:created xsi:type="dcterms:W3CDTF">2023-06-13T15:14:09Z</dcterms:created>
  <dcterms:modified xsi:type="dcterms:W3CDTF">2023-06-13T19:54:48Z</dcterms:modified>
</cp:coreProperties>
</file>