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0" r:id="rId6"/>
    <p:sldId id="281" r:id="rId7"/>
    <p:sldId id="282" r:id="rId8"/>
    <p:sldId id="283" r:id="rId9"/>
    <p:sldId id="284" r:id="rId10"/>
    <p:sldId id="285" r:id="rId11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BE4B5-8ACD-4A88-BF79-C6979CFFB1B2}" type="datetime1">
              <a:rPr lang="es-MX" smtClean="0"/>
              <a:t>09/02/2025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BB85B-CC6E-432A-90A4-D4D0CACB851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4998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81CDCF-F108-4489-A80B-C731D8FEBA6D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716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3FF88B-F56D-454C-860B-CDF972EDAC45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F11C13-CF44-4F1C-A266-D5CF0B21CF9E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01A5E2-117E-4218-8E67-698CFB1E13A2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4538D-119B-4D95-95C4-1DE20A9813FC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MX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MX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C6871-230D-4313-BB1A-21C7FAA4F148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A9A78-0866-426A-9584-BAB838533DB3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0B762B-C438-472D-AF27-1C992D0C91DC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2836C-F8F8-4A1B-8A3B-8852B2E3DB9A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CCEA6A-AC66-4107-B4DB-B7FF07205BE3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E6675D-2C3A-4F74-8577-65124958C3BD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7E54B4-2391-42FE-9E99-CA2B5E24A72B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1178F-D5DD-4C8C-8147-57A811ABFB5F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6A68D9-EB40-4AB6-904F-D9F37EF139F8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B41CB3-4AF0-4E1B-933F-0D3ED6573657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71E94-56C4-46A9-ABF9-4DCAF6B5F965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1B309A3-3273-448E-BB21-7E163C35D095}" type="datetime1">
              <a:rPr lang="es-MX" noProof="0" smtClean="0"/>
              <a:t>09/02/2025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673523"/>
            <a:ext cx="3485073" cy="1393961"/>
          </a:xfrm>
        </p:spPr>
        <p:txBody>
          <a:bodyPr rtlCol="0">
            <a:normAutofit/>
          </a:bodyPr>
          <a:lstStyle/>
          <a:p>
            <a:pPr algn="l"/>
            <a:r>
              <a:rPr lang="es-MX" sz="4000" dirty="0"/>
              <a:t>Historia de la 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MX" sz="2300" dirty="0"/>
              <a:t>Fernando Chiquete </a:t>
            </a:r>
          </a:p>
          <a:p>
            <a:pPr algn="l" rtl="0"/>
            <a:r>
              <a:rPr lang="es-MX" sz="2300" dirty="0"/>
              <a:t>Omar </a:t>
            </a:r>
            <a:r>
              <a:rPr lang="es-MX" sz="2300" dirty="0" err="1"/>
              <a:t>Manajarrez</a:t>
            </a:r>
            <a:endParaRPr lang="es-MX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E2EA28-D90F-6C11-B6BA-688696A89980}"/>
              </a:ext>
            </a:extLst>
          </p:cNvPr>
          <p:cNvSpPr txBox="1"/>
          <p:nvPr/>
        </p:nvSpPr>
        <p:spPr>
          <a:xfrm>
            <a:off x="919119" y="249836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1943-1956</a:t>
            </a:r>
          </a:p>
        </p:txBody>
      </p:sp>
      <p:pic>
        <p:nvPicPr>
          <p:cNvPr id="1028" name="Picture 4" descr="Resultado de imagen de warren mcculloch">
            <a:extLst>
              <a:ext uri="{FF2B5EF4-FFF2-40B4-BE49-F238E27FC236}">
                <a16:creationId xmlns:a16="http://schemas.microsoft.com/office/drawing/2014/main" id="{B14AA9B9-116F-1C07-4261-E59A59637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6"/>
          <a:stretch/>
        </p:blipFill>
        <p:spPr bwMode="auto">
          <a:xfrm>
            <a:off x="919120" y="1511708"/>
            <a:ext cx="3712842" cy="276937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walter pitts">
            <a:extLst>
              <a:ext uri="{FF2B5EF4-FFF2-40B4-BE49-F238E27FC236}">
                <a16:creationId xmlns:a16="http://schemas.microsoft.com/office/drawing/2014/main" id="{6B72A842-A42C-69A7-9C25-1E377A287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6" r="3787"/>
          <a:stretch/>
        </p:blipFill>
        <p:spPr bwMode="auto">
          <a:xfrm>
            <a:off x="7550073" y="1511707"/>
            <a:ext cx="3712841" cy="276937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69B0C9C-6D6A-D133-0465-0CB8167AE320}"/>
              </a:ext>
            </a:extLst>
          </p:cNvPr>
          <p:cNvSpPr txBox="1"/>
          <p:nvPr/>
        </p:nvSpPr>
        <p:spPr>
          <a:xfrm>
            <a:off x="1678898" y="4929597"/>
            <a:ext cx="284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Warren McCulloch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DBC4F3-334F-026B-9F34-184643F467EB}"/>
              </a:ext>
            </a:extLst>
          </p:cNvPr>
          <p:cNvSpPr txBox="1"/>
          <p:nvPr/>
        </p:nvSpPr>
        <p:spPr>
          <a:xfrm>
            <a:off x="7664971" y="4929598"/>
            <a:ext cx="284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Walter Pitts</a:t>
            </a:r>
          </a:p>
        </p:txBody>
      </p:sp>
      <p:pic>
        <p:nvPicPr>
          <p:cNvPr id="1030" name="Picture 6" descr="Resultado de imagen de modelo neuronal de pitts y macculloch">
            <a:extLst>
              <a:ext uri="{FF2B5EF4-FFF2-40B4-BE49-F238E27FC236}">
                <a16:creationId xmlns:a16="http://schemas.microsoft.com/office/drawing/2014/main" id="{C8F53540-6706-0E44-4DAC-89617BF7A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2" y="4524974"/>
            <a:ext cx="2848132" cy="21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0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de von neumann">
            <a:extLst>
              <a:ext uri="{FF2B5EF4-FFF2-40B4-BE49-F238E27FC236}">
                <a16:creationId xmlns:a16="http://schemas.microsoft.com/office/drawing/2014/main" id="{E5F3D0CC-86F1-F555-BB29-AD58E39C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7" y="1511708"/>
            <a:ext cx="2642339" cy="27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FEB2629-1CF7-A3F1-6AC3-F13326C8DC57}"/>
              </a:ext>
            </a:extLst>
          </p:cNvPr>
          <p:cNvSpPr txBox="1"/>
          <p:nvPr/>
        </p:nvSpPr>
        <p:spPr>
          <a:xfrm>
            <a:off x="919119" y="249836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1943-1956</a:t>
            </a:r>
          </a:p>
        </p:txBody>
      </p:sp>
      <p:pic>
        <p:nvPicPr>
          <p:cNvPr id="2052" name="Picture 4" descr="ARQUITECTURA DE COMPUTADORAS ARQUITECTURA VON NEUMANN Prof Juan">
            <a:extLst>
              <a:ext uri="{FF2B5EF4-FFF2-40B4-BE49-F238E27FC236}">
                <a16:creationId xmlns:a16="http://schemas.microsoft.com/office/drawing/2014/main" id="{2BAB9F58-30BC-B82D-4D36-FE5C403AA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444" r="90" b="14663"/>
          <a:stretch/>
        </p:blipFill>
        <p:spPr bwMode="auto">
          <a:xfrm>
            <a:off x="4161342" y="1511707"/>
            <a:ext cx="5875099" cy="27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6A29531-A6AC-59FF-BCDF-B6E86ACB079D}"/>
              </a:ext>
            </a:extLst>
          </p:cNvPr>
          <p:cNvSpPr txBox="1"/>
          <p:nvPr/>
        </p:nvSpPr>
        <p:spPr>
          <a:xfrm>
            <a:off x="6096000" y="4440805"/>
            <a:ext cx="477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Computador e integrador numérico electrónico (ENIAC)</a:t>
            </a:r>
          </a:p>
        </p:txBody>
      </p:sp>
      <p:pic>
        <p:nvPicPr>
          <p:cNvPr id="2054" name="Picture 6" descr="Resultado de imagen de Computadora automatica electronica de variables discretas">
            <a:extLst>
              <a:ext uri="{FF2B5EF4-FFF2-40B4-BE49-F238E27FC236}">
                <a16:creationId xmlns:a16="http://schemas.microsoft.com/office/drawing/2014/main" id="{5B9C7D25-87DC-C594-E7A0-32BC15E2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97" y="4325787"/>
            <a:ext cx="2642339" cy="246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B9B9EB4-A53F-CD6D-159E-2DA16CFB04EF}"/>
              </a:ext>
            </a:extLst>
          </p:cNvPr>
          <p:cNvSpPr txBox="1"/>
          <p:nvPr/>
        </p:nvSpPr>
        <p:spPr>
          <a:xfrm>
            <a:off x="3516765" y="5598684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Roboto" panose="02000000000000000000" pitchFamily="2" charset="0"/>
              </a:rPr>
              <a:t>Computadora Automática Electrónica de Variables Discretas (EDVAC)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65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de marvin minsky y dean edmonds">
            <a:extLst>
              <a:ext uri="{FF2B5EF4-FFF2-40B4-BE49-F238E27FC236}">
                <a16:creationId xmlns:a16="http://schemas.microsoft.com/office/drawing/2014/main" id="{265DB278-ED61-A793-4539-683F17E63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50" y="1747458"/>
            <a:ext cx="5767683" cy="276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C2167C2-06CE-8190-275F-BC636B805262}"/>
              </a:ext>
            </a:extLst>
          </p:cNvPr>
          <p:cNvSpPr txBox="1"/>
          <p:nvPr/>
        </p:nvSpPr>
        <p:spPr>
          <a:xfrm>
            <a:off x="919119" y="249836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1951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8CFBCD-3E04-7000-9E1E-58885D4E0728}"/>
              </a:ext>
            </a:extLst>
          </p:cNvPr>
          <p:cNvSpPr txBox="1"/>
          <p:nvPr/>
        </p:nvSpPr>
        <p:spPr>
          <a:xfrm>
            <a:off x="1405843" y="5021704"/>
            <a:ext cx="361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Marvin Minsky y Dean </a:t>
            </a:r>
            <a:r>
              <a:rPr lang="es-MX" dirty="0" err="1"/>
              <a:t>Edmonds</a:t>
            </a:r>
            <a:endParaRPr lang="es-MX" dirty="0"/>
          </a:p>
        </p:txBody>
      </p:sp>
      <p:pic>
        <p:nvPicPr>
          <p:cNvPr id="3076" name="Picture 4" descr="Ver las imágenes de origen">
            <a:extLst>
              <a:ext uri="{FF2B5EF4-FFF2-40B4-BE49-F238E27FC236}">
                <a16:creationId xmlns:a16="http://schemas.microsoft.com/office/drawing/2014/main" id="{7155EB38-1B19-405B-0623-BED713EAC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09" y="1747458"/>
            <a:ext cx="3448171" cy="289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020764C-961C-2B14-C4D3-9D0918DE1355}"/>
              </a:ext>
            </a:extLst>
          </p:cNvPr>
          <p:cNvSpPr txBox="1"/>
          <p:nvPr/>
        </p:nvSpPr>
        <p:spPr>
          <a:xfrm>
            <a:off x="7554309" y="5206370"/>
            <a:ext cx="361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 Calculadora de refuerzo analógico neuronal estocástico (SNARC)</a:t>
            </a:r>
          </a:p>
        </p:txBody>
      </p:sp>
    </p:spTree>
    <p:extLst>
      <p:ext uri="{BB962C8B-B14F-4D97-AF65-F5344CB8AC3E}">
        <p14:creationId xmlns:p14="http://schemas.microsoft.com/office/powerpoint/2010/main" val="301588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4DC7CE-7F58-2BEC-98CB-75083207748B}"/>
              </a:ext>
            </a:extLst>
          </p:cNvPr>
          <p:cNvSpPr txBox="1"/>
          <p:nvPr/>
        </p:nvSpPr>
        <p:spPr>
          <a:xfrm>
            <a:off x="919119" y="613155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1956-1960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B4D9E7-0061-A8F9-A73F-00092A27F78B}"/>
              </a:ext>
            </a:extLst>
          </p:cNvPr>
          <p:cNvSpPr txBox="1"/>
          <p:nvPr/>
        </p:nvSpPr>
        <p:spPr>
          <a:xfrm>
            <a:off x="2128881" y="2518348"/>
            <a:ext cx="465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/>
              <a:t>Advice</a:t>
            </a:r>
            <a:r>
              <a:rPr lang="es-MX" sz="3600" dirty="0"/>
              <a:t> </a:t>
            </a:r>
            <a:r>
              <a:rPr lang="es-MX" sz="3600" dirty="0" err="1"/>
              <a:t>Traker</a:t>
            </a:r>
            <a:endParaRPr lang="es-MX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F42302-2B5B-7AA9-772C-4CBE75BF942D}"/>
              </a:ext>
            </a:extLst>
          </p:cNvPr>
          <p:cNvSpPr txBox="1"/>
          <p:nvPr/>
        </p:nvSpPr>
        <p:spPr>
          <a:xfrm>
            <a:off x="6613439" y="2543119"/>
            <a:ext cx="465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General </a:t>
            </a:r>
            <a:r>
              <a:rPr lang="es-MX" sz="3600" dirty="0" err="1"/>
              <a:t>Problem</a:t>
            </a:r>
            <a:r>
              <a:rPr lang="es-MX" sz="3600" dirty="0"/>
              <a:t> </a:t>
            </a:r>
            <a:r>
              <a:rPr lang="es-MX" sz="3600" dirty="0" err="1"/>
              <a:t>Solver</a:t>
            </a:r>
            <a:endParaRPr lang="es-MX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1B4DB4-50FA-698E-ED7B-725AAF1E2F3D}"/>
              </a:ext>
            </a:extLst>
          </p:cNvPr>
          <p:cNvSpPr txBox="1"/>
          <p:nvPr/>
        </p:nvSpPr>
        <p:spPr>
          <a:xfrm>
            <a:off x="2463384" y="4092315"/>
            <a:ext cx="7599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Primeros programas que ven luz gracias a la IA de aquellos tiempos.</a:t>
            </a:r>
          </a:p>
        </p:txBody>
      </p:sp>
    </p:spTree>
    <p:extLst>
      <p:ext uri="{BB962C8B-B14F-4D97-AF65-F5344CB8AC3E}">
        <p14:creationId xmlns:p14="http://schemas.microsoft.com/office/powerpoint/2010/main" val="344034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EFB6A84-B459-5956-DEC3-3D00FC96A7B4}"/>
              </a:ext>
            </a:extLst>
          </p:cNvPr>
          <p:cNvSpPr txBox="1"/>
          <p:nvPr/>
        </p:nvSpPr>
        <p:spPr>
          <a:xfrm>
            <a:off x="913795" y="609600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1960-1970</a:t>
            </a:r>
          </a:p>
        </p:txBody>
      </p:sp>
      <p:pic>
        <p:nvPicPr>
          <p:cNvPr id="4100" name="Picture 4" descr="Resultado de imagen de estres">
            <a:extLst>
              <a:ext uri="{FF2B5EF4-FFF2-40B4-BE49-F238E27FC236}">
                <a16:creationId xmlns:a16="http://schemas.microsoft.com/office/drawing/2014/main" id="{EF4C4D73-C365-9EF7-1EB4-E673F8882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4"/>
          <a:stretch/>
        </p:blipFill>
        <p:spPr bwMode="auto">
          <a:xfrm>
            <a:off x="913795" y="2076450"/>
            <a:ext cx="4856841" cy="362267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ownward Graph Svg File">
            <a:extLst>
              <a:ext uri="{FF2B5EF4-FFF2-40B4-BE49-F238E27FC236}">
                <a16:creationId xmlns:a16="http://schemas.microsoft.com/office/drawing/2014/main" id="{4D7B4DF9-5D36-02B4-C56F-ECBCA6F68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92" r="-1" b="3619"/>
          <a:stretch/>
        </p:blipFill>
        <p:spPr bwMode="auto">
          <a:xfrm>
            <a:off x="6410716" y="2076451"/>
            <a:ext cx="4856841" cy="362267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56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de sistemas expertos">
            <a:extLst>
              <a:ext uri="{FF2B5EF4-FFF2-40B4-BE49-F238E27FC236}">
                <a16:creationId xmlns:a16="http://schemas.microsoft.com/office/drawing/2014/main" id="{3973D7AC-4E65-A520-3403-EFE71F3E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16" y="2041177"/>
            <a:ext cx="4775937" cy="268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DC3E454-5D24-4728-5453-516014B8962F}"/>
              </a:ext>
            </a:extLst>
          </p:cNvPr>
          <p:cNvSpPr txBox="1"/>
          <p:nvPr/>
        </p:nvSpPr>
        <p:spPr>
          <a:xfrm>
            <a:off x="919119" y="613155"/>
            <a:ext cx="10353762" cy="12618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1970-1980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831D0B-C073-0356-8C9C-90937702E139}"/>
              </a:ext>
            </a:extLst>
          </p:cNvPr>
          <p:cNvSpPr txBox="1"/>
          <p:nvPr/>
        </p:nvSpPr>
        <p:spPr>
          <a:xfrm>
            <a:off x="4054351" y="5167627"/>
            <a:ext cx="4083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/>
              <a:t>DENDRAL</a:t>
            </a:r>
          </a:p>
          <a:p>
            <a:pPr algn="ctr"/>
            <a:r>
              <a:rPr lang="es-MX" sz="3200" dirty="0"/>
              <a:t>Primer sistema experto</a:t>
            </a:r>
          </a:p>
        </p:txBody>
      </p:sp>
      <p:pic>
        <p:nvPicPr>
          <p:cNvPr id="6148" name="Picture 4" descr="Resultado de imagen de dendral">
            <a:extLst>
              <a:ext uri="{FF2B5EF4-FFF2-40B4-BE49-F238E27FC236}">
                <a16:creationId xmlns:a16="http://schemas.microsoft.com/office/drawing/2014/main" id="{27B1F278-E75F-7E05-58D1-8BFD1E18A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6" t="7699" r="846" b="30994"/>
          <a:stretch/>
        </p:blipFill>
        <p:spPr bwMode="auto">
          <a:xfrm>
            <a:off x="5756084" y="1875027"/>
            <a:ext cx="5516797" cy="284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51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5_TF55705232.potx" id="{A4B0B6DF-4079-4F36-8C16-75BAE6BCAE85}" vid="{AD268AD9-898B-45FF-927D-ABE707D575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{B90A98EA-06B6-400A-95A8-1E5CC18D41EE}tf55705232_win32</Template>
  <TotalTime>36</TotalTime>
  <Words>73</Words>
  <Application>Microsoft Office PowerPoint</Application>
  <PresentationFormat>Panorámica</PresentationFormat>
  <Paragraphs>21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Goudy Old Style</vt:lpstr>
      <vt:lpstr>Roboto</vt:lpstr>
      <vt:lpstr>Wingdings 2</vt:lpstr>
      <vt:lpstr>SlateVTI</vt:lpstr>
      <vt:lpstr>Historia de la 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Chiquete Velazquez</dc:creator>
  <cp:lastModifiedBy>Fernando Chiquete Velazquez</cp:lastModifiedBy>
  <cp:revision>1</cp:revision>
  <dcterms:created xsi:type="dcterms:W3CDTF">2025-02-10T04:29:47Z</dcterms:created>
  <dcterms:modified xsi:type="dcterms:W3CDTF">2025-02-10T05:05:53Z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