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5" r:id="rId9"/>
    <p:sldId id="267" r:id="rId10"/>
    <p:sldId id="268" r:id="rId11"/>
    <p:sldId id="270" r:id="rId12"/>
    <p:sldId id="271"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11" d="100"/>
          <a:sy n="111" d="100"/>
        </p:scale>
        <p:origin x="5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FFFFFF"/>
        </a:solidFill>
        <a:effectLst/>
      </p:bgPr>
    </p:bg>
    <p:spTree>
      <p:nvGrpSpPr>
        <p:cNvPr id="1" name=""/>
        <p:cNvGrpSpPr/>
        <p:nvPr/>
      </p:nvGrpSpPr>
      <p:grpSpPr>
        <a:xfrm>
          <a:off x="0" y="0"/>
          <a:ext cx="0" cy="0"/>
          <a:chOff x="0" y="0"/>
          <a:chExt cx="0" cy="0"/>
        </a:xfrm>
      </p:grpSpPr>
      <p:pic>
        <p:nvPicPr>
          <p:cNvPr id="2" name="image1.jpeg"/>
          <p:cNvPicPr>
            <a:picLocks noChangeAspect="1"/>
          </p:cNvPicPr>
          <p:nvPr/>
        </p:nvPicPr>
        <p:blipFill>
          <a:blip r:embed="rId2">
            <a:duotone>
              <a:prstClr val="black"/>
              <a:schemeClr val="tx2">
                <a:satMod val="400000"/>
                <a:tint val="45000"/>
              </a:schemeClr>
            </a:duotone>
          </a:blip>
          <a:srcRect t="48298" b="9451"/>
          <a:stretch>
            <a:fillRect/>
          </a:stretch>
        </p:blipFill>
        <p:spPr>
          <a:xfrm>
            <a:off x="0" y="0"/>
            <a:ext cx="12192000" cy="6858000"/>
          </a:xfrm>
          <a:prstGeom prst="rect">
            <a:avLst/>
          </a:prstGeom>
        </p:spPr>
      </p:pic>
      <p:sp>
        <p:nvSpPr>
          <p:cNvPr id="3" name="AutoShape 3"/>
          <p:cNvSpPr>
            <a:spLocks noGrp="1"/>
          </p:cNvSpPr>
          <p:nvPr>
            <p:ph type="body" sz="quarter" idx="10"/>
          </p:nvPr>
        </p:nvSpPr>
        <p:spPr>
          <a:xfrm>
            <a:off x="704850" y="2596087"/>
            <a:ext cx="7438597" cy="1474043"/>
          </a:xfrm>
        </p:spPr>
        <p:txBody>
          <a:bodyPr vert="horz" lIns="91440" tIns="45720" rIns="91440" bIns="45720" anchor="b">
            <a:noAutofit/>
          </a:bodyPr>
          <a:lstStyle/>
          <a:p>
            <a:pPr marL="0" indent="0" algn="l">
              <a:lnSpc>
                <a:spcPct val="90000"/>
              </a:lnSpc>
              <a:spcBef>
                <a:spcPts val="1000"/>
              </a:spcBef>
            </a:pPr>
            <a:r>
              <a:rPr lang="en-US" sz="4400" b="1" i="0" u="none" baseline="0">
                <a:solidFill>
                  <a:srgbClr val="FFFFFF"/>
                </a:solidFill>
                <a:latin typeface="Arial"/>
                <a:ea typeface="Arial"/>
              </a:rPr>
              <a:t>Click to edit Master title style</a:t>
            </a:r>
          </a:p>
        </p:txBody>
      </p:sp>
      <p:sp>
        <p:nvSpPr>
          <p:cNvPr id="4" name="AutoShape 4"/>
          <p:cNvSpPr>
            <a:spLocks noGrp="1"/>
          </p:cNvSpPr>
          <p:nvPr>
            <p:ph type="body" sz="quarter" idx="11"/>
          </p:nvPr>
        </p:nvSpPr>
        <p:spPr>
          <a:xfrm>
            <a:off x="704850" y="4514422"/>
            <a:ext cx="7438597" cy="425243"/>
          </a:xfrm>
        </p:spPr>
        <p:txBody>
          <a:bodyPr vert="horz" lIns="91440" tIns="45720" rIns="91440" bIns="45720" anchor="b">
            <a:noAutofit/>
          </a:bodyPr>
          <a:lstStyle/>
          <a:p>
            <a:pPr marL="0" indent="0" algn="l">
              <a:lnSpc>
                <a:spcPct val="90000"/>
              </a:lnSpc>
              <a:spcBef>
                <a:spcPts val="1000"/>
              </a:spcBef>
            </a:pPr>
            <a:r>
              <a:rPr lang="en-US" sz="1000" b="0" i="0" u="none" baseline="0">
                <a:solidFill>
                  <a:srgbClr val="FFFFFF"/>
                </a:solidFill>
                <a:latin typeface="Arial"/>
                <a:ea typeface="Arial"/>
              </a:rPr>
              <a:t>Click to edit Master subtitle style</a:t>
            </a:r>
          </a:p>
        </p:txBody>
      </p:sp>
      <p:sp>
        <p:nvSpPr>
          <p:cNvPr id="5" name="AutoShape 5"/>
          <p:cNvSpPr>
            <a:spLocks noGrp="1"/>
          </p:cNvSpPr>
          <p:nvPr>
            <p:ph type="body" sz="quarter" idx="12"/>
          </p:nvPr>
        </p:nvSpPr>
        <p:spPr>
          <a:xfrm>
            <a:off x="7867649" y="5971319"/>
            <a:ext cx="3651251" cy="180659"/>
          </a:xfrm>
        </p:spPr>
        <p:txBody>
          <a:bodyPr vert="horz" wrap="none" lIns="91440" tIns="45720" rIns="91440" bIns="45720" anchor="ctr">
            <a:noAutofit/>
          </a:bodyPr>
          <a:lstStyle/>
          <a:p>
            <a:pPr marL="228573" indent="-228573" algn="r">
              <a:lnSpc>
                <a:spcPct val="100000"/>
              </a:lnSpc>
              <a:spcBef>
                <a:spcPct val="0"/>
              </a:spcBef>
            </a:pPr>
            <a:r>
              <a:rPr lang="en-US" sz="1000" b="0" i="0" u="none" baseline="0">
                <a:solidFill>
                  <a:srgbClr val="FFFFFF">
                    <a:lumMod val="75000"/>
                  </a:srgbClr>
                </a:solidFill>
                <a:latin typeface="Arial"/>
                <a:ea typeface="Arial"/>
              </a:rPr>
              <a:t>Speaker name and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2000" cy="6858000"/>
            <a:chOff x="0" y="0"/>
            <a:chExt cx="12192000" cy="6858000"/>
          </a:xfrm>
        </p:grpSpPr>
        <p:sp>
          <p:nvSpPr>
            <p:cNvPr id="3" name="AutoShape 3"/>
            <p:cNvSpPr/>
            <p:nvPr/>
          </p:nvSpPr>
          <p:spPr>
            <a:xfrm>
              <a:off x="0" y="1045029"/>
              <a:ext cx="12192000" cy="5812971"/>
            </a:xfrm>
            <a:prstGeom prst="rect">
              <a:avLst/>
            </a:prstGeom>
            <a:blipFill>
              <a:blip r:embed="rId2">
                <a:duotone>
                  <a:prstClr val="black"/>
                  <a:schemeClr val="tx2">
                    <a:satMod val="400000"/>
                    <a:tint val="45000"/>
                  </a:schemeClr>
                </a:duotone>
              </a:blip>
              <a:srcRect/>
              <a:stretch>
                <a:fillRect t="15" b="-38935"/>
              </a:stretch>
            </a:blipFill>
            <a:ln cap="flat">
              <a:prstDash val="solid"/>
            </a:ln>
          </p:spPr>
          <p:txBody>
            <a:bodyPr vert="horz" lIns="91440" tIns="45720" rIns="91440" bIns="45720" anchor="ctr">
              <a:normAutofit/>
            </a:bodyPr>
            <a:lstStyle/>
            <a:p>
              <a:pPr marL="0" algn="ctr"/>
              <a:endParaRPr/>
            </a:p>
          </p:txBody>
        </p:sp>
        <p:sp>
          <p:nvSpPr>
            <p:cNvPr id="4" name="AutoShape 4"/>
            <p:cNvSpPr/>
            <p:nvPr/>
          </p:nvSpPr>
          <p:spPr>
            <a:xfrm>
              <a:off x="0" y="0"/>
              <a:ext cx="12192000" cy="2307772"/>
            </a:xfrm>
            <a:prstGeom prst="rect">
              <a:avLst/>
            </a:prstGeom>
            <a:blipFill>
              <a:blip r:embed="rId2">
                <a:duotone>
                  <a:prstClr val="black"/>
                  <a:schemeClr val="tx2">
                    <a:satMod val="400000"/>
                    <a:tint val="45000"/>
                  </a:schemeClr>
                </a:duotone>
              </a:blip>
              <a:srcRect/>
              <a:stretch>
                <a:fillRect t="70" b="-539581"/>
              </a:stretch>
            </a:blipFill>
            <a:ln cap="flat">
              <a:prstDash val="solid"/>
            </a:ln>
          </p:spPr>
          <p:txBody>
            <a:bodyPr vert="horz" lIns="91440" tIns="45720" rIns="91440" bIns="45720" anchor="ctr">
              <a:normAutofit/>
            </a:bodyPr>
            <a:lstStyle/>
            <a:p>
              <a:pPr marL="0" algn="ctr"/>
              <a:endParaRPr/>
            </a:p>
          </p:txBody>
        </p:sp>
      </p:grpSp>
      <p:sp>
        <p:nvSpPr>
          <p:cNvPr id="5" name="AutoShape 5"/>
          <p:cNvSpPr>
            <a:spLocks noGrp="1"/>
          </p:cNvSpPr>
          <p:nvPr>
            <p:ph type="title"/>
          </p:nvPr>
        </p:nvSpPr>
        <p:spPr>
          <a:xfrm>
            <a:off x="3110923" y="1860097"/>
            <a:ext cx="5419185" cy="895350"/>
          </a:xfrm>
        </p:spPr>
        <p:txBody>
          <a:bodyPr vert="horz" lIns="91440" tIns="45720" rIns="91440" bIns="45720" anchor="b">
            <a:normAutofit/>
          </a:bodyPr>
          <a:lstStyle/>
          <a:p>
            <a:pPr algn="r">
              <a:lnSpc>
                <a:spcPct val="90000"/>
              </a:lnSpc>
              <a:spcBef>
                <a:spcPct val="0"/>
              </a:spcBef>
            </a:pPr>
            <a:r>
              <a:rPr lang="en-US" sz="2400" b="1" i="0" u="none" baseline="0">
                <a:solidFill>
                  <a:srgbClr val="FFFFFF"/>
                </a:solidFill>
                <a:latin typeface="Arial"/>
                <a:ea typeface="Arial"/>
              </a:rPr>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dt" sz="half" idx="10"/>
          </p:nvPr>
        </p:nvSpPr>
        <p:spPr>
          <a:xfrm>
            <a:off x="5401732" y="6240463"/>
            <a:ext cx="1388536" cy="206381"/>
          </a:xfrm>
        </p:spPr>
        <p:txBody>
          <a:bodyPr vert="horz" lIns="91440" tIns="45720" rIns="91440" bIns="45720" anchor="ctr">
            <a:normAutofit/>
          </a:bodyPr>
          <a:lstStyle/>
          <a:p>
            <a:pPr marL="0" algn="ctr"/>
            <a:endParaRPr/>
          </a:p>
        </p:txBody>
      </p:sp>
      <p:sp>
        <p:nvSpPr>
          <p:cNvPr id="3" name="AutoShape 3"/>
          <p:cNvSpPr>
            <a:spLocks noGrp="1"/>
          </p:cNvSpPr>
          <p:nvPr>
            <p:ph type="ftr" sz="quarter" idx="11"/>
          </p:nvPr>
        </p:nvSpPr>
        <p:spPr>
          <a:xfrm>
            <a:off x="669924" y="6240463"/>
            <a:ext cx="4140201" cy="206381"/>
          </a:xfrm>
        </p:spPr>
        <p:txBody>
          <a:bodyPr vert="horz" lIns="91440" tIns="45720" rIns="91440" bIns="45720" anchor="ctr">
            <a:normAutofit/>
          </a:bodyPr>
          <a:lstStyle/>
          <a:p>
            <a:pPr marL="0" algn="l"/>
            <a:endParaRPr/>
          </a:p>
        </p:txBody>
      </p:sp>
      <p:sp>
        <p:nvSpPr>
          <p:cNvPr id="4" name="AutoShape 4"/>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
        <p:nvSpPr>
          <p:cNvPr id="5" name="AutoShape 5"/>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6" name="AutoShape 6"/>
          <p:cNvSpPr>
            <a:spLocks noGrp="1"/>
          </p:cNvSpPr>
          <p:nvPr>
            <p:ph sz="quarter" idx="13"/>
          </p:nvPr>
        </p:nvSpPr>
        <p:spPr>
          <a:xfrm>
            <a:off x="669925" y="1130299"/>
            <a:ext cx="10850563" cy="5006975"/>
          </a:xfrm>
        </p:spPr>
        <p:txBody>
          <a:bodyPr vert="horz" lIns="91440" tIns="45720" rIns="91440" bIns="45720" anchor="t">
            <a:normAutofit/>
          </a:bodyPr>
          <a:lstStyle/>
          <a:p>
            <a:pPr marL="228589" indent="-228589" algn="l">
              <a:lnSpc>
                <a:spcPct val="90000"/>
              </a:lnSpc>
              <a:spcBef>
                <a:spcPts val="1000"/>
              </a:spcBef>
            </a:pPr>
            <a:r>
              <a:rPr lang="en-US" sz="1800" b="0" i="0" u="none" baseline="0">
                <a:solidFill>
                  <a:srgbClr val="000000"/>
                </a:solidFill>
                <a:latin typeface="Arial"/>
                <a:ea typeface="Arial"/>
              </a:rPr>
              <a:t>Edit Master text styles</a:t>
            </a:r>
          </a:p>
          <a:p>
            <a:pPr marL="685766" lvl="1" indent="-228589" algn="l">
              <a:lnSpc>
                <a:spcPct val="90000"/>
              </a:lnSpc>
              <a:spcBef>
                <a:spcPts val="500"/>
              </a:spcBef>
            </a:pPr>
            <a:r>
              <a:rPr lang="en-US" sz="1600" b="0" i="0" u="none" baseline="0">
                <a:solidFill>
                  <a:srgbClr val="000000"/>
                </a:solidFill>
                <a:latin typeface="Arial"/>
                <a:ea typeface="Arial"/>
              </a:rPr>
              <a:t>Second level</a:t>
            </a:r>
          </a:p>
          <a:p>
            <a:pPr marL="1142942" lvl="2" indent="-228589" algn="l">
              <a:lnSpc>
                <a:spcPct val="90000"/>
              </a:lnSpc>
              <a:spcBef>
                <a:spcPts val="500"/>
              </a:spcBef>
            </a:pPr>
            <a:r>
              <a:rPr lang="en-US" sz="1400" b="0" i="0" u="none" baseline="0">
                <a:solidFill>
                  <a:srgbClr val="000000"/>
                </a:solidFill>
                <a:latin typeface="Arial"/>
                <a:ea typeface="Arial"/>
              </a:rPr>
              <a:t>Third level</a:t>
            </a:r>
          </a:p>
          <a:p>
            <a:pPr marL="1600120" lvl="3" indent="-228589" algn="l">
              <a:lnSpc>
                <a:spcPct val="90000"/>
              </a:lnSpc>
              <a:spcBef>
                <a:spcPts val="500"/>
              </a:spcBef>
            </a:pPr>
            <a:r>
              <a:rPr lang="en-US" sz="1200" b="0" i="0" u="none" baseline="0">
                <a:solidFill>
                  <a:srgbClr val="000000"/>
                </a:solidFill>
                <a:latin typeface="Arial"/>
                <a:ea typeface="Arial"/>
              </a:rPr>
              <a:t>Fourth level</a:t>
            </a:r>
          </a:p>
          <a:p>
            <a:pPr marL="2057298" lvl="4" indent="-228589" algn="l">
              <a:lnSpc>
                <a:spcPct val="90000"/>
              </a:lnSpc>
              <a:spcBef>
                <a:spcPts val="500"/>
              </a:spcBef>
            </a:pPr>
            <a:r>
              <a:rPr lang="en-US" sz="1200" b="0" i="0" u="none" baseline="0">
                <a:solidFill>
                  <a:srgbClr val="000000"/>
                </a:solidFill>
                <a:latin typeface="Arial"/>
                <a:ea typeface="Arial"/>
              </a:rPr>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页">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dt" sz="half" idx="10"/>
          </p:nvPr>
        </p:nvSpPr>
        <p:spPr>
          <a:xfrm>
            <a:off x="5401732" y="6240463"/>
            <a:ext cx="1388536" cy="206381"/>
          </a:xfrm>
        </p:spPr>
        <p:txBody>
          <a:bodyPr vert="horz" lIns="91440" tIns="45720" rIns="91440" bIns="45720" anchor="ctr">
            <a:normAutofit/>
          </a:bodyPr>
          <a:lstStyle/>
          <a:p>
            <a:pPr marL="0" algn="ctr"/>
            <a:endParaRPr/>
          </a:p>
        </p:txBody>
      </p:sp>
      <p:sp>
        <p:nvSpPr>
          <p:cNvPr id="4" name="AutoShape 4"/>
          <p:cNvSpPr>
            <a:spLocks noGrp="1"/>
          </p:cNvSpPr>
          <p:nvPr>
            <p:ph type="ftr" sz="quarter" idx="11"/>
          </p:nvPr>
        </p:nvSpPr>
        <p:spPr>
          <a:xfrm>
            <a:off x="669924" y="6240463"/>
            <a:ext cx="4140201" cy="206381"/>
          </a:xfrm>
        </p:spPr>
        <p:txBody>
          <a:bodyPr vert="horz" lIns="91440" tIns="45720" rIns="91440" bIns="45720" anchor="ctr">
            <a:normAutofit/>
          </a:bodyPr>
          <a:lstStyle/>
          <a:p>
            <a:pPr marL="0" algn="l"/>
            <a:endParaRPr/>
          </a:p>
        </p:txBody>
      </p:sp>
      <p:sp>
        <p:nvSpPr>
          <p:cNvPr id="5" name="AutoShape 5"/>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ctrTitle"/>
          </p:nvPr>
        </p:nvSpPr>
        <p:spPr>
          <a:xfrm>
            <a:off x="1460500" y="1228525"/>
            <a:ext cx="9271000" cy="1983066"/>
          </a:xfrm>
        </p:spPr>
        <p:txBody>
          <a:bodyPr vert="horz" lIns="91440" tIns="45720" rIns="91440" bIns="45720" anchor="b">
            <a:normAutofit/>
          </a:bodyPr>
          <a:lstStyle/>
          <a:p>
            <a:pPr marL="0" indent="0" algn="l">
              <a:lnSpc>
                <a:spcPct val="90000"/>
              </a:lnSpc>
              <a:spcBef>
                <a:spcPct val="0"/>
              </a:spcBef>
            </a:pPr>
            <a:r>
              <a:rPr lang="en-US" sz="3200" b="1" i="0" u="none" baseline="0">
                <a:solidFill>
                  <a:srgbClr val="000000">
                    <a:lumMod val="85000"/>
                    <a:lumOff val="15000"/>
                  </a:srgbClr>
                </a:solidFill>
                <a:latin typeface="Arial"/>
                <a:ea typeface="Arial"/>
              </a:rPr>
              <a:t>Conclusion</a:t>
            </a:r>
          </a:p>
        </p:txBody>
      </p:sp>
      <p:sp>
        <p:nvSpPr>
          <p:cNvPr id="3" name="AutoShape 3"/>
          <p:cNvSpPr>
            <a:spLocks noGrp="1"/>
          </p:cNvSpPr>
          <p:nvPr>
            <p:ph type="body" sz="quarter" idx="18"/>
          </p:nvPr>
        </p:nvSpPr>
        <p:spPr>
          <a:xfrm>
            <a:off x="1460500" y="4124901"/>
            <a:ext cx="9271000" cy="310871"/>
          </a:xfrm>
        </p:spPr>
        <p:txBody>
          <a:bodyPr vert="horz" lIns="91440" tIns="45720" rIns="91440" bIns="45720" anchor="t">
            <a:normAutofit/>
          </a:bodyPr>
          <a:lstStyle/>
          <a:p>
            <a:pPr marL="228589" marR="0" indent="-228589" algn="l" fontAlgn="auto">
              <a:lnSpc>
                <a:spcPct val="90000"/>
              </a:lnSpc>
              <a:spcBef>
                <a:spcPts val="1000"/>
              </a:spcBef>
              <a:spcAft>
                <a:spcPct val="0"/>
              </a:spcAft>
            </a:pPr>
            <a:r>
              <a:rPr lang="en-US" sz="1400" b="0" i="0" u="none" baseline="0">
                <a:solidFill>
                  <a:srgbClr val="FFFFFF"/>
                </a:solidFill>
                <a:latin typeface="Arial"/>
                <a:ea typeface="Arial"/>
              </a:rPr>
              <a:t>Data</a:t>
            </a:r>
          </a:p>
        </p:txBody>
      </p:sp>
      <p:sp>
        <p:nvSpPr>
          <p:cNvPr id="4" name="AutoShape 4"/>
          <p:cNvSpPr>
            <a:spLocks noGrp="1"/>
          </p:cNvSpPr>
          <p:nvPr>
            <p:ph type="body" sz="quarter" idx="10"/>
          </p:nvPr>
        </p:nvSpPr>
        <p:spPr>
          <a:xfrm>
            <a:off x="1460502" y="3828630"/>
            <a:ext cx="9271000" cy="296271"/>
          </a:xfrm>
        </p:spPr>
        <p:txBody>
          <a:bodyPr vert="horz" lIns="91440" tIns="45720" rIns="91440" bIns="45720" anchor="ctr">
            <a:noAutofit/>
          </a:bodyPr>
          <a:lstStyle/>
          <a:p>
            <a:pPr marL="0" indent="0" algn="l">
              <a:lnSpc>
                <a:spcPct val="90000"/>
              </a:lnSpc>
              <a:spcBef>
                <a:spcPts val="1000"/>
              </a:spcBef>
            </a:pPr>
            <a:r>
              <a:rPr lang="en-US" sz="1400" b="0" i="0" u="none" baseline="0">
                <a:solidFill>
                  <a:srgbClr val="FFFFFF"/>
                </a:solidFill>
                <a:latin typeface="Arial"/>
                <a:ea typeface="Arial"/>
              </a:rPr>
              <a:t>Signature</a:t>
            </a:r>
          </a:p>
        </p:txBody>
      </p:sp>
      <p:sp>
        <p:nvSpPr>
          <p:cNvPr id="5" name="AutoShape 5"/>
          <p:cNvSpPr/>
          <p:nvPr/>
        </p:nvSpPr>
        <p:spPr>
          <a:xfrm>
            <a:off x="0" y="0"/>
            <a:ext cx="12192000" cy="6858000"/>
          </a:xfrm>
          <a:prstGeom prst="rect">
            <a:avLst/>
          </a:prstGeom>
          <a:blipFill>
            <a:blip r:embed="rId2">
              <a:duotone>
                <a:prstClr val="black"/>
                <a:schemeClr val="tx2">
                  <a:satMod val="400000"/>
                  <a:tint val="45000"/>
                </a:schemeClr>
              </a:duotone>
            </a:blip>
            <a:srcRect/>
            <a:stretch>
              <a:fillRect t="-990" b="-17704"/>
            </a:stretch>
          </a:blipFill>
          <a:ln cap="flat">
            <a:prstDash val="solid"/>
          </a:ln>
        </p:spPr>
        <p:txBody>
          <a:bodyPr vert="horz" lIns="91440" tIns="45720" rIns="91440" bIns="45720" anchor="ctr">
            <a:normAutofit/>
          </a:bodyPr>
          <a:lstStyle/>
          <a:p>
            <a:pPr marL="0"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a:prstGeom prst="rect">
            <a:avLst/>
          </a:prstGeo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单击此处编辑母版标题样式</a:t>
            </a:r>
          </a:p>
        </p:txBody>
      </p:sp>
      <p:sp>
        <p:nvSpPr>
          <p:cNvPr id="3" name="AutoShape 3"/>
          <p:cNvSpPr>
            <a:spLocks noGrp="1"/>
          </p:cNvSpPr>
          <p:nvPr>
            <p:ph type="body" idx="1"/>
          </p:nvPr>
        </p:nvSpPr>
        <p:spPr>
          <a:xfrm>
            <a:off x="669924" y="1123950"/>
            <a:ext cx="10850563" cy="5019675"/>
          </a:xfrm>
          <a:prstGeom prst="rect">
            <a:avLst/>
          </a:prstGeom>
        </p:spPr>
        <p:txBody>
          <a:bodyPr vert="horz" lIns="91440" tIns="45720" rIns="91440" bIns="45720" anchor="t">
            <a:normAutofit/>
          </a:bodyPr>
          <a:lstStyle/>
          <a:p>
            <a:pPr marL="228589" indent="-228589" algn="l">
              <a:lnSpc>
                <a:spcPct val="90000"/>
              </a:lnSpc>
              <a:spcBef>
                <a:spcPts val="1000"/>
              </a:spcBef>
            </a:pPr>
            <a:r>
              <a:rPr lang="zh-CN" altLang="en-US" sz="1800" b="0" i="0" u="none" baseline="0">
                <a:solidFill>
                  <a:srgbClr val="000000"/>
                </a:solidFill>
                <a:latin typeface="微软雅黑"/>
                <a:ea typeface="微软雅黑"/>
              </a:rPr>
              <a:t>单击此处编辑母版文本样式</a:t>
            </a:r>
          </a:p>
          <a:p>
            <a:pPr marL="685766" lvl="1" indent="-228589" algn="l">
              <a:lnSpc>
                <a:spcPct val="90000"/>
              </a:lnSpc>
              <a:spcBef>
                <a:spcPts val="500"/>
              </a:spcBef>
            </a:pPr>
            <a:r>
              <a:rPr lang="zh-CN" altLang="en-US" sz="1600" b="0" i="0" u="none" baseline="0">
                <a:solidFill>
                  <a:srgbClr val="000000"/>
                </a:solidFill>
                <a:latin typeface="微软雅黑"/>
                <a:ea typeface="微软雅黑"/>
              </a:rPr>
              <a:t>二级</a:t>
            </a:r>
          </a:p>
          <a:p>
            <a:pPr marL="1142942" lvl="2" indent="-228589" algn="l">
              <a:lnSpc>
                <a:spcPct val="90000"/>
              </a:lnSpc>
              <a:spcBef>
                <a:spcPts val="500"/>
              </a:spcBef>
            </a:pPr>
            <a:r>
              <a:rPr lang="zh-CN" altLang="en-US" sz="1400" b="0" i="0" u="none" baseline="0">
                <a:solidFill>
                  <a:srgbClr val="000000"/>
                </a:solidFill>
                <a:latin typeface="微软雅黑"/>
                <a:ea typeface="微软雅黑"/>
              </a:rPr>
              <a:t>三级</a:t>
            </a:r>
          </a:p>
          <a:p>
            <a:pPr marL="1600120" lvl="3" indent="-228589" algn="l">
              <a:lnSpc>
                <a:spcPct val="90000"/>
              </a:lnSpc>
              <a:spcBef>
                <a:spcPts val="500"/>
              </a:spcBef>
            </a:pPr>
            <a:r>
              <a:rPr lang="zh-CN" altLang="en-US" sz="1200" b="0" i="0" u="none" baseline="0">
                <a:solidFill>
                  <a:srgbClr val="000000"/>
                </a:solidFill>
                <a:latin typeface="微软雅黑"/>
                <a:ea typeface="微软雅黑"/>
              </a:rPr>
              <a:t>四级</a:t>
            </a:r>
          </a:p>
          <a:p>
            <a:pPr marL="2057298" lvl="4" indent="-228589" algn="l">
              <a:lnSpc>
                <a:spcPct val="90000"/>
              </a:lnSpc>
              <a:spcBef>
                <a:spcPts val="500"/>
              </a:spcBef>
            </a:pPr>
            <a:r>
              <a:rPr lang="zh-CN" altLang="en-US" sz="1200" b="0" i="0" u="none" baseline="0">
                <a:solidFill>
                  <a:srgbClr val="000000"/>
                </a:solidFill>
                <a:latin typeface="微软雅黑"/>
                <a:ea typeface="微软雅黑"/>
              </a:rPr>
              <a:t>五级</a:t>
            </a:r>
          </a:p>
        </p:txBody>
      </p:sp>
      <p:cxnSp>
        <p:nvCxnSpPr>
          <p:cNvPr id="4" name="Connector 4"/>
          <p:cNvCxnSpPr/>
          <p:nvPr/>
        </p:nvCxnSpPr>
        <p:spPr>
          <a:xfrm>
            <a:off x="669924" y="1028700"/>
            <a:ext cx="10850563" cy="0"/>
          </a:xfrm>
          <a:prstGeom prst="line">
            <a:avLst/>
          </a:prstGeom>
          <a:ln w="3175" cap="flat" cmpd="sng">
            <a:solidFill>
              <a:srgbClr val="000000">
                <a:lumMod val="50000"/>
                <a:lumOff val="50000"/>
              </a:srgbClr>
            </a:solidFill>
            <a:prstDash val="solid"/>
          </a:ln>
        </p:spPr>
      </p:cxnSp>
      <p:sp>
        <p:nvSpPr>
          <p:cNvPr id="5" name="AutoShape 5"/>
          <p:cNvSpPr>
            <a:spLocks noGrp="1"/>
          </p:cNvSpPr>
          <p:nvPr>
            <p:ph type="dt" sz="half" idx="2"/>
          </p:nvPr>
        </p:nvSpPr>
        <p:spPr>
          <a:xfrm>
            <a:off x="5401732" y="6240463"/>
            <a:ext cx="1388536" cy="206381"/>
          </a:xfrm>
          <a:prstGeom prst="rect">
            <a:avLst/>
          </a:prstGeom>
        </p:spPr>
        <p:txBody>
          <a:bodyPr vert="horz" lIns="91440" tIns="45720" rIns="91440" bIns="45720" anchor="ctr">
            <a:normAutofit/>
          </a:bodyPr>
          <a:lstStyle/>
          <a:p>
            <a:pPr marL="0" algn="l"/>
            <a:endParaRPr/>
          </a:p>
        </p:txBody>
      </p:sp>
      <p:sp>
        <p:nvSpPr>
          <p:cNvPr id="6" name="AutoShape 6"/>
          <p:cNvSpPr>
            <a:spLocks noGrp="1"/>
          </p:cNvSpPr>
          <p:nvPr>
            <p:ph type="ftr" sz="quarter" idx="3"/>
          </p:nvPr>
        </p:nvSpPr>
        <p:spPr>
          <a:xfrm>
            <a:off x="669924" y="6240463"/>
            <a:ext cx="4140201" cy="206381"/>
          </a:xfrm>
          <a:prstGeom prst="rect">
            <a:avLst/>
          </a:prstGeom>
        </p:spPr>
        <p:txBody>
          <a:bodyPr vert="horz" lIns="91440" tIns="45720" rIns="91440" bIns="45720" anchor="ctr">
            <a:normAutofit/>
          </a:bodyPr>
          <a:lstStyle/>
          <a:p>
            <a:pPr marL="0" algn="l"/>
            <a:endParaRPr/>
          </a:p>
        </p:txBody>
      </p:sp>
      <p:sp>
        <p:nvSpPr>
          <p:cNvPr id="7" name="AutoShape 7"/>
          <p:cNvSpPr>
            <a:spLocks noGrp="1"/>
          </p:cNvSpPr>
          <p:nvPr>
            <p:ph type="sldNum" sz="quarter" idx="4"/>
          </p:nvPr>
        </p:nvSpPr>
        <p:spPr>
          <a:xfrm>
            <a:off x="8610599" y="6240463"/>
            <a:ext cx="2909888" cy="206381"/>
          </a:xfrm>
          <a:prstGeom prst="rect">
            <a:avLst/>
          </a:prstGeom>
        </p:spPr>
        <p:txBody>
          <a:bodyPr vert="horz" lIns="91440" tIns="45720" rIns="91440" bIns="45720" anchor="ctr">
            <a:normAutofit/>
          </a:bodyPr>
          <a:lstStyle/>
          <a:p>
            <a:pPr marL="0" algn="l"/>
            <a:fld id="{3386411A-70EE-422D-B97C-F56BEE3FF077}" type="slidenum">
              <a:rPr lang="zh-CN" altLang="en-US" sz="1800" b="0" i="0" u="none" baseline="0">
                <a:solidFill>
                  <a:srgbClr val="000000"/>
                </a:solidFill>
                <a:latin typeface="Arial"/>
                <a:ea typeface="Arial"/>
              </a:rPr>
              <a:t>‹#›</a:t>
            </a:fld>
            <a:endParaRPr lang="zh-CN" altLang="en-US" sz="1800" b="0" i="0" u="none" baseline="0">
              <a:solidFill>
                <a:srgbClr val="000000"/>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hf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0"/>
          </p:nvPr>
        </p:nvSpPr>
        <p:spPr>
          <a:xfrm>
            <a:off x="704850" y="2596087"/>
            <a:ext cx="7438597" cy="1474043"/>
          </a:xfrm>
        </p:spPr>
        <p:txBody>
          <a:bodyPr vert="horz" lIns="91440" tIns="45720" rIns="91440" bIns="45720" anchor="b">
            <a:normAutofit/>
          </a:bodyPr>
          <a:lstStyle/>
          <a:p>
            <a:pPr marL="0" indent="0" algn="l">
              <a:lnSpc>
                <a:spcPct val="90000"/>
              </a:lnSpc>
              <a:spcBef>
                <a:spcPts val="1000"/>
              </a:spcBef>
              <a:buNone/>
            </a:pPr>
            <a:r>
              <a:rPr lang="en-US" altLang="zh-CN" sz="4400" b="1" i="0" u="none" baseline="0" dirty="0">
                <a:solidFill>
                  <a:srgbClr val="FFFFFF"/>
                </a:solidFill>
                <a:latin typeface="微软雅黑"/>
                <a:ea typeface="微软雅黑"/>
              </a:rPr>
              <a:t>BUILDING CHATBOTS</a:t>
            </a:r>
          </a:p>
          <a:p>
            <a:pPr marL="0" indent="0" algn="l">
              <a:lnSpc>
                <a:spcPct val="90000"/>
              </a:lnSpc>
              <a:spcBef>
                <a:spcPts val="1000"/>
              </a:spcBef>
              <a:buNone/>
            </a:pPr>
            <a:r>
              <a:rPr lang="en-US" altLang="zh-CN" sz="4400" b="1" dirty="0">
                <a:solidFill>
                  <a:srgbClr val="FFFFFF"/>
                </a:solidFill>
                <a:latin typeface="微软雅黑"/>
                <a:ea typeface="微软雅黑"/>
              </a:rPr>
              <a:t>WITH OPENAI</a:t>
            </a:r>
            <a:endParaRPr lang="zh-CN" altLang="en-US" sz="4400" b="1" i="0" u="none" baseline="0" dirty="0">
              <a:solidFill>
                <a:srgbClr val="FFFFFF"/>
              </a:solidFill>
              <a:latin typeface="微软雅黑"/>
              <a:ea typeface="微软雅黑"/>
            </a:endParaRPr>
          </a:p>
        </p:txBody>
      </p:sp>
      <p:sp>
        <p:nvSpPr>
          <p:cNvPr id="3" name="AutoShape 3"/>
          <p:cNvSpPr>
            <a:spLocks noGrp="1"/>
          </p:cNvSpPr>
          <p:nvPr>
            <p:ph type="body" sz="quarter" idx="11"/>
          </p:nvPr>
        </p:nvSpPr>
        <p:spPr>
          <a:xfrm>
            <a:off x="704850" y="4514422"/>
            <a:ext cx="7438597" cy="425243"/>
          </a:xfrm>
        </p:spPr>
        <p:txBody>
          <a:bodyPr vert="horz" lIns="91440" tIns="45720" rIns="91440" bIns="45720" anchor="b">
            <a:normAutofit/>
          </a:bodyPr>
          <a:lstStyle/>
          <a:p>
            <a:pPr marL="0" indent="0" algn="l">
              <a:lnSpc>
                <a:spcPct val="90000"/>
              </a:lnSpc>
              <a:spcBef>
                <a:spcPts val="1000"/>
              </a:spcBef>
              <a:buNone/>
            </a:pPr>
            <a:r>
              <a:rPr lang="en-US" altLang="zh-CN" sz="1800" b="0" i="0" u="none" baseline="0" dirty="0">
                <a:solidFill>
                  <a:srgbClr val="FFFFFF"/>
                </a:solidFill>
                <a:latin typeface="微软雅黑"/>
                <a:ea typeface="微软雅黑"/>
              </a:rPr>
              <a:t>CHIRAAG P V</a:t>
            </a:r>
            <a:endParaRPr lang="zh-CN" altLang="en-US" sz="1800" b="0" i="0" u="none" baseline="0" dirty="0">
              <a:solidFill>
                <a:srgbClr val="FFFFFF"/>
              </a:solidFill>
              <a:latin typeface="微软雅黑"/>
              <a:ea typeface="微软雅黑"/>
            </a:endParaRPr>
          </a:p>
        </p:txBody>
      </p:sp>
      <p:cxnSp>
        <p:nvCxnSpPr>
          <p:cNvPr id="4" name="Connector 4"/>
          <p:cNvCxnSpPr/>
          <p:nvPr/>
        </p:nvCxnSpPr>
        <p:spPr>
          <a:xfrm>
            <a:off x="11372850" y="723900"/>
            <a:ext cx="0" cy="2253397"/>
          </a:xfrm>
          <a:prstGeom prst="line">
            <a:avLst/>
          </a:prstGeom>
          <a:ln w="3175" cap="flat" cmpd="sng">
            <a:solidFill>
              <a:srgbClr val="F0F0F0"/>
            </a:solidFill>
            <a:prstDash val="soli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afterEffect">
                                  <p:stCondLst>
                                    <p:cond delay="0"/>
                                  </p:stCondLst>
                                  <p:iterate type="lt">
                                    <p:tmPct val="10000"/>
                                  </p:iterate>
                                  <p:childTnLst>
                                    <p:anim calcmode="lin" valueType="num">
                                      <p:cBhvr>
                                        <p:cTn id="6" dur="1000" fill="hold"/>
                                        <p:tgtEl>
                                          <p:spTgt spid="2"/>
                                        </p:tgtEl>
                                        <p:attrNameLst>
                                          <p:attrName>ppt_x</p:attrName>
                                        </p:attrNameLst>
                                      </p:cBhvr>
                                      <p:tavLst>
                                        <p:tav tm="0">
                                          <p:val>
                                            <p:strVal val="#ppt_x-.1"/>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Effect transition="in" filter="fade">
                                      <p:cBhvr>
                                        <p:cTn id="8" dur="1000"/>
                                        <p:tgtEl>
                                          <p:spTgt spid="2"/>
                                        </p:tgtEl>
                                      </p:cBhvr>
                                    </p:animEffec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Introduction to Vector Store</a:t>
            </a:r>
          </a:p>
        </p:txBody>
      </p:sp>
      <p:sp>
        <p:nvSpPr>
          <p:cNvPr id="3" name="TextBox 3"/>
          <p:cNvSpPr txBox="1"/>
          <p:nvPr/>
        </p:nvSpPr>
        <p:spPr>
          <a:xfrm>
            <a:off x="3352800" y="1480342"/>
            <a:ext cx="2043424" cy="584775"/>
          </a:xfrm>
          <a:prstGeom prst="rect">
            <a:avLst/>
          </a:prstGeom>
          <a:noFill/>
        </p:spPr>
        <p:txBody>
          <a:bodyPr vert="horz" wrap="square" lIns="91440" tIns="45720" rIns="91440" bIns="45720" rtlCol="0" anchor="t">
            <a:spAutoFit/>
          </a:bodyPr>
          <a:lstStyle/>
          <a:p>
            <a:pPr marL="0" algn="l">
              <a:defRPr/>
            </a:pPr>
            <a:r>
              <a:rPr lang="zh-CN" altLang="en-US" sz="1600" b="1" i="0" u="none" baseline="0" dirty="0">
                <a:latin typeface="微软雅黑"/>
                <a:ea typeface="微软雅黑"/>
              </a:rPr>
              <a:t>Definition and Purpose</a:t>
            </a:r>
            <a:endParaRPr lang="en-US" sz="1100" dirty="0"/>
          </a:p>
        </p:txBody>
      </p:sp>
      <p:sp>
        <p:nvSpPr>
          <p:cNvPr id="4" name="TextBox 4"/>
          <p:cNvSpPr txBox="1"/>
          <p:nvPr/>
        </p:nvSpPr>
        <p:spPr>
          <a:xfrm>
            <a:off x="3352800" y="2082093"/>
            <a:ext cx="2043424" cy="2693814"/>
          </a:xfrm>
          <a:prstGeom prst="rect">
            <a:avLst/>
          </a:prstGeom>
          <a:noFill/>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en-US" sz="1400" b="0" i="0" u="none" baseline="0" dirty="0">
                <a:ln/>
                <a:solidFill>
                  <a:srgbClr val="000000"/>
                </a:solidFill>
                <a:latin typeface="+mn-ea"/>
                <a:ea typeface="+mn-ea"/>
              </a:rPr>
              <a:t>A vector store is a database system designed to store and manage embeddings. It enables efficient similarity searches and retrieval of relevant embeddings that correspond to user queries, forming a backbone of RAG architectures.</a:t>
            </a:r>
            <a:endParaRPr lang="en-US" sz="1100" dirty="0"/>
          </a:p>
        </p:txBody>
      </p:sp>
      <p:sp>
        <p:nvSpPr>
          <p:cNvPr id="5" name="AutoShape 5"/>
          <p:cNvSpPr/>
          <p:nvPr/>
        </p:nvSpPr>
        <p:spPr>
          <a:xfrm>
            <a:off x="1219200" y="1480342"/>
            <a:ext cx="1781741" cy="1781741"/>
          </a:xfrm>
          <a:prstGeom prst="rect">
            <a:avLst/>
          </a:prstGeom>
          <a:blipFill>
            <a:blip r:embed="rId2">
              <a:duotone>
                <a:prstClr val="black"/>
                <a:schemeClr val="accent1">
                  <a:satMod val="400000"/>
                  <a:tint val="45000"/>
                </a:schemeClr>
              </a:duotone>
            </a:blip>
            <a:stretch>
              <a:fillRect l="-25806" r="-25440"/>
            </a:stretch>
          </a:blipFill>
          <a:ln cap="flat">
            <a:prstDash val="solid"/>
          </a:ln>
        </p:spPr>
        <p:txBody>
          <a:bodyPr vert="horz" wrap="square" lIns="91440" tIns="45720" rIns="91440" bIns="45720" anchor="ctr">
            <a:noAutofit/>
          </a:bodyPr>
          <a:lstStyle/>
          <a:p>
            <a:pPr marL="0" algn="ctr"/>
            <a:endParaRPr/>
          </a:p>
        </p:txBody>
      </p:sp>
      <p:sp>
        <p:nvSpPr>
          <p:cNvPr id="6" name="TextBox 6"/>
          <p:cNvSpPr txBox="1"/>
          <p:nvPr/>
        </p:nvSpPr>
        <p:spPr>
          <a:xfrm>
            <a:off x="8430390" y="1480341"/>
            <a:ext cx="2043424"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How Vector Store Works</a:t>
            </a:r>
            <a:endParaRPr lang="en-US" sz="1100" dirty="0"/>
          </a:p>
        </p:txBody>
      </p:sp>
      <p:sp>
        <p:nvSpPr>
          <p:cNvPr id="7" name="TextBox 7"/>
          <p:cNvSpPr txBox="1"/>
          <p:nvPr/>
        </p:nvSpPr>
        <p:spPr>
          <a:xfrm>
            <a:off x="8446205" y="2093595"/>
            <a:ext cx="2043424" cy="3006090"/>
          </a:xfrm>
          <a:prstGeom prst="rect">
            <a:avLst/>
          </a:prstGeom>
          <a:noFill/>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en-US" sz="1400" b="0" i="0" u="none" baseline="0" dirty="0">
                <a:ln/>
                <a:solidFill>
                  <a:srgbClr val="000000"/>
                </a:solidFill>
                <a:latin typeface="+mn-ea"/>
                <a:ea typeface="+mn-ea"/>
              </a:rPr>
              <a:t>Vector stores utilize indexing techniques like FAISS to quickly retrieve embeddings based on vector proximity, allowing for rapid response generation in chat applications that require up-to-date information from external data sources.</a:t>
            </a:r>
            <a:endParaRPr lang="en-US" sz="1100" dirty="0"/>
          </a:p>
        </p:txBody>
      </p:sp>
      <p:sp>
        <p:nvSpPr>
          <p:cNvPr id="8" name="AutoShape 8"/>
          <p:cNvSpPr/>
          <p:nvPr/>
        </p:nvSpPr>
        <p:spPr>
          <a:xfrm>
            <a:off x="6324600" y="1480341"/>
            <a:ext cx="1781741" cy="1781741"/>
          </a:xfrm>
          <a:prstGeom prst="rect">
            <a:avLst/>
          </a:prstGeom>
          <a:blipFill>
            <a:blip r:embed="rId3">
              <a:duotone>
                <a:prstClr val="black"/>
                <a:schemeClr val="accent1">
                  <a:satMod val="400000"/>
                  <a:tint val="45000"/>
                </a:schemeClr>
              </a:duotone>
            </a:blip>
            <a:stretch>
              <a:fillRect l="-36819" r="-36297"/>
            </a:stretch>
          </a:blipFill>
          <a:ln cap="flat">
            <a:prstDash val="solid"/>
          </a:ln>
        </p:spPr>
        <p:txBody>
          <a:bodyPr vert="horz" wrap="square" lIns="91440" tIns="45720" rIns="91440" bIns="45720" anchor="ctr">
            <a:noAutofit/>
          </a:bodyPr>
          <a:lstStyle/>
          <a:p>
            <a:pPr marL="0" algn="ctr"/>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afterEffect">
                                  <p:stCondLst>
                                    <p:cond delay="0"/>
                                  </p:stCondLst>
                                  <p:childTnLst>
                                    <p:anim calcmode="lin" valueType="num">
                                      <p:cBhvr additive="base">
                                        <p:cTn id="6" dur="1000" fill="hold"/>
                                        <p:tgtEl>
                                          <p:spTgt spid="2"/>
                                        </p:tgtEl>
                                        <p:attrNameLst>
                                          <p:attrName>ppt_x</p:attrName>
                                        </p:attrNameLst>
                                      </p:cBhvr>
                                      <p:tavLst>
                                        <p:tav tm="0">
                                          <p:val>
                                            <p:strVal val="1+#ppt_w/2"/>
                                          </p:val>
                                        </p:tav>
                                        <p:tav tm="100000">
                                          <p:val>
                                            <p:strVal val="#ppt_x"/>
                                          </p:val>
                                        </p:tav>
                                      </p:tavLst>
                                    </p:anim>
                                    <p:anim calcmode="lin" valueType="num">
                                      <p:cBhvr additive="base">
                                        <p:cTn id="7" dur="1000" fill="hold"/>
                                        <p:tgtEl>
                                          <p:spTgt spid="2"/>
                                        </p:tgtEl>
                                        <p:attrNameLst>
                                          <p:attrName>ppt_y</p:attrName>
                                        </p:attrNameLst>
                                      </p:cBhvr>
                                      <p:tavLst>
                                        <p:tav tm="0">
                                          <p:val>
                                            <p:strVal val="0-#ppt_h/2"/>
                                          </p:val>
                                        </p:tav>
                                        <p:tav tm="100000">
                                          <p:val>
                                            <p:strVal val="#ppt_y"/>
                                          </p:val>
                                        </p:tav>
                                      </p:tavLst>
                                    </p:anim>
                                    <p:set>
                                      <p:cBhvr>
                                        <p:cTn id="8" dur="1000" fill="hold">
                                          <p:stCondLst>
                                            <p:cond delay="0"/>
                                          </p:stCondLst>
                                        </p:cTn>
                                        <p:tgtEl>
                                          <p:spTgt spid="2"/>
                                        </p:tgtEl>
                                        <p:attrNameLst>
                                          <p:attrName>style.visibility</p:attrName>
                                        </p:attrNameLst>
                                      </p:cBhvr>
                                      <p:to>
                                        <p:strVal val="visible"/>
                                      </p:to>
                                    </p:set>
                                  </p:childTnLst>
                                </p:cTn>
                              </p:par>
                              <p:par>
                                <p:cTn id="9" presetID="27" presetClass="entr" presetSubtype="0" fill="hold" grpId="0" nodeType="afterEffect">
                                  <p:stCondLst>
                                    <p:cond delay="0"/>
                                  </p:stCondLst>
                                  <p:iterate type="lt">
                                    <p:tmPct val="50000"/>
                                  </p:iterate>
                                  <p:childTnLst>
                                    <p:anim calcmode="discrete" valueType="clr">
                                      <p:cBhvr override="childStyle">
                                        <p:cTn id="10" dur="5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1" dur="50"/>
                                        <p:tgtEl>
                                          <p:spTgt spid="3"/>
                                        </p:tgtEl>
                                        <p:attrNameLst>
                                          <p:attrName>fillcolor</p:attrName>
                                        </p:attrNameLst>
                                      </p:cBhvr>
                                      <p:tavLst>
                                        <p:tav tm="0">
                                          <p:val>
                                            <p:clrVal>
                                              <a:schemeClr val="accent2"/>
                                            </p:clrVal>
                                          </p:val>
                                        </p:tav>
                                        <p:tav tm="50000">
                                          <p:val>
                                            <p:clrVal>
                                              <a:schemeClr val="hlink"/>
                                            </p:clrVal>
                                          </p:val>
                                        </p:tav>
                                      </p:tavLst>
                                    </p:anim>
                                    <p:set>
                                      <p:cBhvr>
                                        <p:cTn id="12" dur="1" fill="hold">
                                          <p:stCondLst>
                                            <p:cond delay="0"/>
                                          </p:stCondLst>
                                        </p:cTn>
                                        <p:tgtEl>
                                          <p:spTgt spid="3"/>
                                        </p:tgtEl>
                                        <p:attrNameLst>
                                          <p:attrName>style.visibility</p:attrName>
                                        </p:attrNameLst>
                                      </p:cBhvr>
                                      <p:to>
                                        <p:strVal val="visible"/>
                                      </p:to>
                                    </p:set>
                                    <p:set>
                                      <p:cBhvr>
                                        <p:cTn id="13" dur="50"/>
                                        <p:tgtEl>
                                          <p:spTgt spid="3"/>
                                        </p:tgtEl>
                                        <p:attrNameLst>
                                          <p:attrName>fill.type</p:attrName>
                                        </p:attrNameLst>
                                      </p:cBhvr>
                                      <p:to>
                                        <p:strVal val="solid"/>
                                      </p:to>
                                    </p:set>
                                  </p:childTnLst>
                                </p:cTn>
                              </p:par>
                              <p:par>
                                <p:cTn id="14" presetID="6" presetClass="entr" presetSubtype="16" fill="hold" nodeType="afterEffect">
                                  <p:stCondLst>
                                    <p:cond delay="0"/>
                                  </p:stCondLst>
                                  <p:childTnLst>
                                    <p:animEffect transition="in" filter="circle(in)">
                                      <p:cBhvr>
                                        <p:cTn id="15" dur="1000"/>
                                        <p:tgtEl>
                                          <p:spTgt spid="4"/>
                                        </p:tgtEl>
                                      </p:cBhvr>
                                    </p:animEffect>
                                    <p:set>
                                      <p:cBhvr>
                                        <p:cTn id="16" dur="1000" fill="hold">
                                          <p:stCondLst>
                                            <p:cond delay="0"/>
                                          </p:stCondLst>
                                        </p:cTn>
                                        <p:tgtEl>
                                          <p:spTgt spid="4"/>
                                        </p:tgtEl>
                                        <p:attrNameLst>
                                          <p:attrName>style.visibility</p:attrName>
                                        </p:attrNameLst>
                                      </p:cBhvr>
                                      <p:to>
                                        <p:strVal val="visible"/>
                                      </p:to>
                                    </p:set>
                                  </p:childTnLst>
                                </p:cTn>
                              </p:par>
                              <p:par>
                                <p:cTn id="17" presetID="18" presetClass="entr" presetSubtype="9" fill="hold" nodeType="afterEffect">
                                  <p:stCondLst>
                                    <p:cond delay="0"/>
                                  </p:stCondLst>
                                  <p:childTnLst>
                                    <p:animEffect transition="in" filter="strips(upLeft)">
                                      <p:cBhvr>
                                        <p:cTn id="18" dur="500"/>
                                        <p:tgtEl>
                                          <p:spTgt spid="5"/>
                                        </p:tgtEl>
                                      </p:cBhvr>
                                    </p:animEffect>
                                    <p:set>
                                      <p:cBhvr>
                                        <p:cTn id="19" dur="500" fill="hold">
                                          <p:stCondLst>
                                            <p:cond delay="0"/>
                                          </p:stCondLst>
                                        </p:cTn>
                                        <p:tgtEl>
                                          <p:spTgt spid="5"/>
                                        </p:tgtEl>
                                        <p:attrNameLst>
                                          <p:attrName>style.visibility</p:attrName>
                                        </p:attrNameLst>
                                      </p:cBhvr>
                                      <p:to>
                                        <p:strVal val="visible"/>
                                      </p:to>
                                    </p:set>
                                  </p:childTnLst>
                                </p:cTn>
                              </p:par>
                              <p:par>
                                <p:cTn id="20" presetID="26" presetClass="entr" presetSubtype="0" fill="hold" nodeType="afterEffect">
                                  <p:stCondLst>
                                    <p:cond delay="0"/>
                                  </p:stCondLst>
                                  <p:childTnLst>
                                    <p:anim calcmode="lin" valueType="num">
                                      <p:cBhvr>
                                        <p:cTn id="21"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Effect transition="in" filter="wipe(down)">
                                      <p:cBhvr>
                                        <p:cTn id="26" dur="290">
                                          <p:stCondLst>
                                            <p:cond delay="0"/>
                                          </p:stCondLst>
                                        </p:cTn>
                                        <p:tgtEl>
                                          <p:spTgt spid="6"/>
                                        </p:tgtEl>
                                      </p:cBhvr>
                                    </p:animEffect>
                                    <p:animScale>
                                      <p:cBhvr>
                                        <p:cTn id="27" dur="13">
                                          <p:stCondLst>
                                            <p:cond delay="325"/>
                                          </p:stCondLst>
                                        </p:cTn>
                                        <p:tgtEl>
                                          <p:spTgt spid="6"/>
                                        </p:tgtEl>
                                      </p:cBhvr>
                                      <p:to x="100000" y="60000"/>
                                    </p:animScale>
                                    <p:animScale>
                                      <p:cBhvr>
                                        <p:cTn id="28" dur="83" decel="50000">
                                          <p:stCondLst>
                                            <p:cond delay="338"/>
                                          </p:stCondLst>
                                        </p:cTn>
                                        <p:tgtEl>
                                          <p:spTgt spid="6"/>
                                        </p:tgtEl>
                                      </p:cBhvr>
                                      <p:to x="100000" y="100000"/>
                                    </p:animScale>
                                    <p:animScale>
                                      <p:cBhvr>
                                        <p:cTn id="29" dur="13">
                                          <p:stCondLst>
                                            <p:cond delay="656"/>
                                          </p:stCondLst>
                                        </p:cTn>
                                        <p:tgtEl>
                                          <p:spTgt spid="6"/>
                                        </p:tgtEl>
                                      </p:cBhvr>
                                      <p:to x="100000" y="80000"/>
                                    </p:animScale>
                                    <p:animScale>
                                      <p:cBhvr>
                                        <p:cTn id="30" dur="83" decel="50000">
                                          <p:stCondLst>
                                            <p:cond delay="669"/>
                                          </p:stCondLst>
                                        </p:cTn>
                                        <p:tgtEl>
                                          <p:spTgt spid="6"/>
                                        </p:tgtEl>
                                      </p:cBhvr>
                                      <p:to x="100000" y="100000"/>
                                    </p:animScale>
                                    <p:animScale>
                                      <p:cBhvr>
                                        <p:cTn id="31" dur="13">
                                          <p:stCondLst>
                                            <p:cond delay="821"/>
                                          </p:stCondLst>
                                        </p:cTn>
                                        <p:tgtEl>
                                          <p:spTgt spid="6"/>
                                        </p:tgtEl>
                                      </p:cBhvr>
                                      <p:to x="100000" y="90000"/>
                                    </p:animScale>
                                    <p:animScale>
                                      <p:cBhvr>
                                        <p:cTn id="32" dur="83" decel="50000">
                                          <p:stCondLst>
                                            <p:cond delay="834"/>
                                          </p:stCondLst>
                                        </p:cTn>
                                        <p:tgtEl>
                                          <p:spTgt spid="6"/>
                                        </p:tgtEl>
                                      </p:cBhvr>
                                      <p:to x="100000" y="100000"/>
                                    </p:animScale>
                                    <p:animScale>
                                      <p:cBhvr>
                                        <p:cTn id="33" dur="13">
                                          <p:stCondLst>
                                            <p:cond delay="904"/>
                                          </p:stCondLst>
                                        </p:cTn>
                                        <p:tgtEl>
                                          <p:spTgt spid="6"/>
                                        </p:tgtEl>
                                      </p:cBhvr>
                                      <p:to x="100000" y="95000"/>
                                    </p:animScale>
                                    <p:animScale>
                                      <p:cBhvr>
                                        <p:cTn id="34" dur="83" decel="50000">
                                          <p:stCondLst>
                                            <p:cond delay="917"/>
                                          </p:stCondLst>
                                        </p:cTn>
                                        <p:tgtEl>
                                          <p:spTgt spid="6"/>
                                        </p:tgtEl>
                                      </p:cBhvr>
                                      <p:to x="100000" y="100000"/>
                                    </p:animScale>
                                    <p:set>
                                      <p:cBhvr>
                                        <p:cTn id="35" dur="1" fill="hold">
                                          <p:stCondLst>
                                            <p:cond delay="0"/>
                                          </p:stCondLst>
                                        </p:cTn>
                                        <p:tgtEl>
                                          <p:spTgt spid="6"/>
                                        </p:tgtEl>
                                        <p:attrNameLst>
                                          <p:attrName>style.visibility</p:attrName>
                                        </p:attrNameLst>
                                      </p:cBhvr>
                                      <p:to>
                                        <p:strVal val="visible"/>
                                      </p:to>
                                    </p:set>
                                  </p:childTnLst>
                                </p:cTn>
                              </p:par>
                              <p:par>
                                <p:cTn id="36" presetID="17" presetClass="entr" presetSubtype="8" fill="hold" nodeType="afterEffect">
                                  <p:stCondLst>
                                    <p:cond delay="0"/>
                                  </p:stCondLst>
                                  <p:childTnLst>
                                    <p:anim calcmode="lin" valueType="num">
                                      <p:cBhvr additive="base">
                                        <p:cTn id="37" dur="500" fill="hold"/>
                                        <p:tgtEl>
                                          <p:spTgt spid="7"/>
                                        </p:tgtEl>
                                        <p:attrNameLst>
                                          <p:attrName>ppt_x</p:attrName>
                                        </p:attrNameLst>
                                      </p:cBhvr>
                                      <p:tavLst>
                                        <p:tav tm="0">
                                          <p:val>
                                            <p:strVal val="#ppt_x-#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anim calcmode="lin" valueType="num">
                                      <p:cBhvr additive="base">
                                        <p:cTn id="39" dur="500" fill="hold"/>
                                        <p:tgtEl>
                                          <p:spTgt spid="7"/>
                                        </p:tgtEl>
                                        <p:attrNameLst>
                                          <p:attrName>ppt_w</p:attrName>
                                        </p:attrNameLst>
                                      </p:cBhvr>
                                      <p:tavLst>
                                        <p:tav tm="0">
                                          <p:val>
                                            <p:fltVal val="0"/>
                                          </p:val>
                                        </p:tav>
                                        <p:tav tm="100000">
                                          <p:val>
                                            <p:strVal val="#ppt_w"/>
                                          </p:val>
                                        </p:tav>
                                      </p:tavLst>
                                    </p:anim>
                                    <p:anim calcmode="lin" valueType="num">
                                      <p:cBhvr additive="base">
                                        <p:cTn id="40" dur="500" fill="hold"/>
                                        <p:tgtEl>
                                          <p:spTgt spid="7"/>
                                        </p:tgtEl>
                                        <p:attrNameLst>
                                          <p:attrName>ppt_h</p:attrName>
                                        </p:attrNameLst>
                                      </p:cBhvr>
                                      <p:tavLst>
                                        <p:tav tm="0">
                                          <p:val>
                                            <p:strVal val="#ppt_h"/>
                                          </p:val>
                                        </p:tav>
                                        <p:tav tm="100000">
                                          <p:val>
                                            <p:strVal val="#ppt_h"/>
                                          </p:val>
                                        </p:tav>
                                      </p:tavLst>
                                    </p:anim>
                                    <p:set>
                                      <p:cBhvr additive="base">
                                        <p:cTn id="41" dur="500" fill="hold">
                                          <p:stCondLst>
                                            <p:cond delay="0"/>
                                          </p:stCondLst>
                                        </p:cTn>
                                        <p:tgtEl>
                                          <p:spTgt spid="7"/>
                                        </p:tgtEl>
                                        <p:attrNameLst>
                                          <p:attrName>style.visibility</p:attrName>
                                        </p:attrNameLst>
                                      </p:cBhvr>
                                      <p:to>
                                        <p:strVal val="visible"/>
                                      </p:to>
                                    </p:set>
                                  </p:childTnLst>
                                </p:cTn>
                              </p:par>
                              <p:par>
                                <p:cTn id="42" presetID="18" presetClass="entr" presetSubtype="9" fill="hold" nodeType="afterEffect">
                                  <p:stCondLst>
                                    <p:cond delay="0"/>
                                  </p:stCondLst>
                                  <p:childTnLst>
                                    <p:animEffect transition="in" filter="strips(upLeft)">
                                      <p:cBhvr>
                                        <p:cTn id="43" dur="500"/>
                                        <p:tgtEl>
                                          <p:spTgt spid="8"/>
                                        </p:tgtEl>
                                      </p:cBhvr>
                                    </p:animEffect>
                                    <p:set>
                                      <p:cBhvr>
                                        <p:cTn id="44" dur="500"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849290" y="1447800"/>
            <a:ext cx="4493419" cy="424732"/>
          </a:xfrm>
        </p:spPr>
        <p:txBody>
          <a:bodyPr vert="horz" wrap="square" lIns="91440" tIns="45720" rIns="91440" bIns="45720" anchor="b">
            <a:spAutoFit/>
          </a:bodyPr>
          <a:lstStyle/>
          <a:p>
            <a:pPr algn="r">
              <a:lnSpc>
                <a:spcPct val="90000"/>
              </a:lnSpc>
              <a:spcBef>
                <a:spcPct val="0"/>
              </a:spcBef>
            </a:pPr>
            <a:r>
              <a:rPr lang="en-US" altLang="zh-CN" sz="2400" b="1" i="0" u="none" baseline="0" dirty="0">
                <a:solidFill>
                  <a:srgbClr val="FFFFFF"/>
                </a:solidFill>
                <a:latin typeface="微软雅黑"/>
                <a:ea typeface="微软雅黑"/>
              </a:rPr>
              <a:t>LANGCHAIN FRAMEWORK</a:t>
            </a:r>
            <a:endParaRPr lang="zh-CN" altLang="en-US" sz="2400" b="1" i="0" u="none" baseline="0" dirty="0">
              <a:solidFill>
                <a:srgbClr val="FFFFFF"/>
              </a:solidFill>
              <a:latin typeface="微软雅黑"/>
              <a:ea typeface="微软雅黑"/>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anim calcmode="lin" valueType="num">
                                      <p:cBhvr>
                                        <p:cTn id="6" dur="1000" fill="hold"/>
                                        <p:tgtEl>
                                          <p:spTgt spid="2"/>
                                        </p:tgtEl>
                                        <p:attrNameLst>
                                          <p:attrName>ppt_w</p:attrName>
                                        </p:attrNameLst>
                                      </p:cBhvr>
                                      <p:tavLst>
                                        <p:tav tm="0" fmla="#ppt_w*sin(2.5*pi*$)">
                                          <p:val>
                                            <p:fltVal val="0"/>
                                          </p:val>
                                        </p:tav>
                                        <p:tav tm="100000">
                                          <p:val>
                                            <p:fltVal val="1"/>
                                          </p:val>
                                        </p:tav>
                                      </p:tavLst>
                                    </p:anim>
                                    <p:anim calcmode="lin" valueType="num">
                                      <p:cBhvr>
                                        <p:cTn id="7" dur="1000" fill="hold"/>
                                        <p:tgtEl>
                                          <p:spTgt spid="2"/>
                                        </p:tgtEl>
                                        <p:attrNameLst>
                                          <p:attrName>ppt_h</p:attrName>
                                        </p:attrNameLst>
                                      </p:cBhvr>
                                      <p:tavLst>
                                        <p:tav tm="0">
                                          <p:val>
                                            <p:strVal val="#ppt_h"/>
                                          </p:val>
                                        </p:tav>
                                        <p:tav tm="100000">
                                          <p:val>
                                            <p:strVal val="#ppt_h"/>
                                          </p:val>
                                        </p:tav>
                                      </p:tavLst>
                                    </p:anim>
                                    <p:animEffect transition="in" filter="fade">
                                      <p:cBhvr>
                                        <p:cTn id="8" dur="1000"/>
                                        <p:tgtEl>
                                          <p:spTgt spid="2"/>
                                        </p:tgtEl>
                                      </p:cBhvr>
                                    </p:animEffect>
                                    <p:set>
                                      <p:cBhvr>
                                        <p:cTn id="9"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Overview of LangChain</a:t>
            </a:r>
          </a:p>
        </p:txBody>
      </p:sp>
      <p:sp>
        <p:nvSpPr>
          <p:cNvPr id="3" name="TextBox 3"/>
          <p:cNvSpPr txBox="1"/>
          <p:nvPr/>
        </p:nvSpPr>
        <p:spPr>
          <a:xfrm>
            <a:off x="2289597" y="1410260"/>
            <a:ext cx="3647097" cy="338554"/>
          </a:xfrm>
          <a:prstGeom prst="rect">
            <a:avLst/>
          </a:prstGeom>
          <a:noFill/>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600" b="1" i="0" u="none" baseline="0">
                <a:solidFill>
                  <a:srgbClr val="000000"/>
                </a:solidFill>
                <a:latin typeface="微软雅黑"/>
                <a:ea typeface="微软雅黑"/>
              </a:rPr>
              <a:t>What is LangChain?</a:t>
            </a:r>
            <a:endParaRPr lang="en-US" sz="1100"/>
          </a:p>
        </p:txBody>
      </p:sp>
      <p:sp>
        <p:nvSpPr>
          <p:cNvPr id="4" name="TextBox 4"/>
          <p:cNvSpPr txBox="1"/>
          <p:nvPr/>
        </p:nvSpPr>
        <p:spPr>
          <a:xfrm>
            <a:off x="2289597" y="1911832"/>
            <a:ext cx="3647097" cy="1901190"/>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000000"/>
                </a:solidFill>
                <a:latin typeface="微软雅黑"/>
                <a:ea typeface="微软雅黑"/>
              </a:rPr>
              <a:t>LangChain is an open-source framework designed to simplify the development of applications using language models. It helps developers integrate various processes required for building complex chat systems, streamlining workflows.</a:t>
            </a:r>
            <a:endParaRPr lang="en-US" sz="1100"/>
          </a:p>
        </p:txBody>
      </p:sp>
      <p:sp>
        <p:nvSpPr>
          <p:cNvPr id="5" name="AutoShape 5"/>
          <p:cNvSpPr/>
          <p:nvPr/>
        </p:nvSpPr>
        <p:spPr>
          <a:xfrm>
            <a:off x="2292472" y="4069117"/>
            <a:ext cx="3647097" cy="1781741"/>
          </a:xfrm>
          <a:prstGeom prst="rect">
            <a:avLst/>
          </a:prstGeom>
          <a:blipFill>
            <a:blip r:embed="rId2">
              <a:duotone>
                <a:prstClr val="black"/>
                <a:schemeClr val="accent1">
                  <a:satMod val="400000"/>
                  <a:tint val="45000"/>
                </a:schemeClr>
              </a:duotone>
            </a:blip>
            <a:stretch>
              <a:fillRect t="-17128" b="-16886"/>
            </a:stretch>
          </a:blipFill>
          <a:ln cap="flat">
            <a:prstDash val="solid"/>
          </a:ln>
        </p:spPr>
        <p:txBody>
          <a:bodyPr vert="horz" wrap="square" lIns="91440" tIns="45720" rIns="91440" bIns="45720" anchor="ctr">
            <a:noAutofit/>
          </a:bodyPr>
          <a:lstStyle/>
          <a:p>
            <a:pPr marL="0" algn="ctr"/>
            <a:endParaRPr/>
          </a:p>
        </p:txBody>
      </p:sp>
      <p:sp>
        <p:nvSpPr>
          <p:cNvPr id="6" name="TextBox 6"/>
          <p:cNvSpPr txBox="1"/>
          <p:nvPr/>
        </p:nvSpPr>
        <p:spPr>
          <a:xfrm>
            <a:off x="6396487" y="1410260"/>
            <a:ext cx="3647097" cy="338554"/>
          </a:xfrm>
          <a:prstGeom prst="rect">
            <a:avLst/>
          </a:prstGeom>
          <a:noFill/>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600" b="1" i="0" u="none" baseline="0" dirty="0">
                <a:latin typeface="微软雅黑"/>
                <a:ea typeface="微软雅黑"/>
              </a:rPr>
              <a:t>Key Features of LangChain</a:t>
            </a:r>
            <a:endParaRPr lang="en-US" sz="1100" dirty="0"/>
          </a:p>
        </p:txBody>
      </p:sp>
      <p:sp>
        <p:nvSpPr>
          <p:cNvPr id="7" name="TextBox 7"/>
          <p:cNvSpPr txBox="1"/>
          <p:nvPr/>
        </p:nvSpPr>
        <p:spPr>
          <a:xfrm>
            <a:off x="6396487" y="1911832"/>
            <a:ext cx="3647097" cy="1539240"/>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dirty="0">
                <a:solidFill>
                  <a:srgbClr val="000000"/>
                </a:solidFill>
                <a:latin typeface="微软雅黑"/>
                <a:ea typeface="微软雅黑"/>
              </a:rPr>
              <a:t>Key features include the ability to manage chats, handle user interactions, and integrate with external APIs and knowledge bases seamlessly, making it a powerful tool for building context-aware chatbots.</a:t>
            </a:r>
            <a:endParaRPr lang="en-US" sz="1100" dirty="0"/>
          </a:p>
        </p:txBody>
      </p:sp>
      <p:sp>
        <p:nvSpPr>
          <p:cNvPr id="8" name="AutoShape 8"/>
          <p:cNvSpPr/>
          <p:nvPr/>
        </p:nvSpPr>
        <p:spPr>
          <a:xfrm>
            <a:off x="6396487" y="4069117"/>
            <a:ext cx="3647097" cy="1781741"/>
          </a:xfrm>
          <a:prstGeom prst="rect">
            <a:avLst/>
          </a:prstGeom>
          <a:blipFill>
            <a:blip r:embed="rId3">
              <a:duotone>
                <a:prstClr val="black"/>
                <a:schemeClr val="accent1">
                  <a:satMod val="400000"/>
                  <a:tint val="45000"/>
                </a:schemeClr>
              </a:duotone>
            </a:blip>
            <a:stretch>
              <a:fillRect t="-18341" b="-18081"/>
            </a:stretch>
          </a:blipFill>
          <a:ln cap="flat">
            <a:prstDash val="solid"/>
          </a:ln>
        </p:spPr>
        <p:txBody>
          <a:bodyPr vert="horz" wrap="square" lIns="91440" tIns="45720" rIns="91440" bIns="45720" anchor="ctr">
            <a:noAutofit/>
          </a:bodyPr>
          <a:lstStyle/>
          <a:p>
            <a:pPr marL="0" algn="ctr"/>
            <a:endParaRPr/>
          </a:p>
        </p:txBody>
      </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fill="hold" nodeType="afterEffect">
                                  <p:stCondLst>
                                    <p:cond delay="0"/>
                                  </p:stCondLst>
                                  <p:childTnLst>
                                    <p:anim calcmode="lin" valueType="num">
                                      <p:cBhvr>
                                        <p:cTn id="6" dur="1000" fill="hold"/>
                                        <p:tgtEl>
                                          <p:spTgt spid="2"/>
                                        </p:tgtEl>
                                        <p:attrNameLst>
                                          <p:attrName>ppt_w</p:attrName>
                                        </p:attrNameLst>
                                      </p:cBhvr>
                                      <p:tavLst>
                                        <p:tav tm="0">
                                          <p:val>
                                            <p:strVal val="#ppt_w+.3"/>
                                          </p:val>
                                        </p:tav>
                                        <p:tav tm="100000">
                                          <p:val>
                                            <p:strVal val="#ppt_w"/>
                                          </p:val>
                                        </p:tav>
                                      </p:tavLst>
                                    </p:anim>
                                    <p:anim calcmode="lin" valueType="num">
                                      <p:cBhvr>
                                        <p:cTn id="7" dur="1000" fill="hold"/>
                                        <p:tgtEl>
                                          <p:spTgt spid="2"/>
                                        </p:tgtEl>
                                        <p:attrNameLst>
                                          <p:attrName>ppt_h</p:attrName>
                                        </p:attrNameLst>
                                      </p:cBhvr>
                                      <p:tavLst>
                                        <p:tav tm="0">
                                          <p:val>
                                            <p:strVal val="#ppt_h"/>
                                          </p:val>
                                        </p:tav>
                                        <p:tav tm="100000">
                                          <p:val>
                                            <p:strVal val="#ppt_h"/>
                                          </p:val>
                                        </p:tav>
                                      </p:tavLst>
                                    </p:anim>
                                    <p:animEffect transition="in" filter="fade">
                                      <p:cBhvr>
                                        <p:cTn id="8" dur="1000"/>
                                        <p:tgtEl>
                                          <p:spTgt spid="2"/>
                                        </p:tgtEl>
                                      </p:cBhvr>
                                    </p:animEffect>
                                    <p:set>
                                      <p:cBhvr>
                                        <p:cTn id="9" dur="1" fill="hold">
                                          <p:stCondLst>
                                            <p:cond delay="0"/>
                                          </p:stCondLst>
                                        </p:cTn>
                                        <p:tgtEl>
                                          <p:spTgt spid="2"/>
                                        </p:tgtEl>
                                        <p:attrNameLst>
                                          <p:attrName>style.visibility</p:attrName>
                                        </p:attrNameLst>
                                      </p:cBhvr>
                                      <p:to>
                                        <p:strVal val="visible"/>
                                      </p:to>
                                    </p:set>
                                  </p:childTnLst>
                                </p:cTn>
                              </p:par>
                              <p:par>
                                <p:cTn id="10" presetID="17" presetClass="entr" presetSubtype="4" fill="hold" nodeType="afterEffect">
                                  <p:stCondLst>
                                    <p:cond delay="0"/>
                                  </p:stCondLst>
                                  <p:childTnLs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ppt_y+#ppt_h/2"/>
                                          </p:val>
                                        </p:tav>
                                        <p:tav tm="100000">
                                          <p:val>
                                            <p:strVal val="#ppt_y"/>
                                          </p:val>
                                        </p:tav>
                                      </p:tavLst>
                                    </p:anim>
                                    <p:anim calcmode="lin" valueType="num">
                                      <p:cBhvr additive="base">
                                        <p:cTn id="13" dur="500" fill="hold"/>
                                        <p:tgtEl>
                                          <p:spTgt spid="3"/>
                                        </p:tgtEl>
                                        <p:attrNameLst>
                                          <p:attrName>ppt_w</p:attrName>
                                        </p:attrNameLst>
                                      </p:cBhvr>
                                      <p:tavLst>
                                        <p:tav tm="0">
                                          <p:val>
                                            <p:strVal val="#ppt_w"/>
                                          </p:val>
                                        </p:tav>
                                        <p:tav tm="100000">
                                          <p:val>
                                            <p:strVal val="#ppt_w"/>
                                          </p:val>
                                        </p:tav>
                                      </p:tavLst>
                                    </p:anim>
                                    <p:anim calcmode="lin" valueType="num">
                                      <p:cBhvr additive="base">
                                        <p:cTn id="14" dur="500" fill="hold"/>
                                        <p:tgtEl>
                                          <p:spTgt spid="3"/>
                                        </p:tgtEl>
                                        <p:attrNameLst>
                                          <p:attrName>ppt_h</p:attrName>
                                        </p:attrNameLst>
                                      </p:cBhvr>
                                      <p:tavLst>
                                        <p:tav tm="0">
                                          <p:val>
                                            <p:fltVal val="0"/>
                                          </p:val>
                                        </p:tav>
                                        <p:tav tm="100000">
                                          <p:val>
                                            <p:strVal val="#ppt_h"/>
                                          </p:val>
                                        </p:tav>
                                      </p:tavLst>
                                    </p:anim>
                                    <p:set>
                                      <p:cBhvr additive="base">
                                        <p:cTn id="15" dur="500" fill="hold">
                                          <p:stCondLst>
                                            <p:cond delay="0"/>
                                          </p:stCondLst>
                                        </p:cTn>
                                        <p:tgtEl>
                                          <p:spTgt spid="3"/>
                                        </p:tgtEl>
                                        <p:attrNameLst>
                                          <p:attrName>style.visibility</p:attrName>
                                        </p:attrNameLst>
                                      </p:cBhvr>
                                      <p:to>
                                        <p:strVal val="visible"/>
                                      </p:to>
                                    </p:set>
                                  </p:childTnLst>
                                </p:cTn>
                              </p:par>
                              <p:par>
                                <p:cTn id="16" presetID="23" presetClass="entr" presetSubtype="16" fill="hold" nodeType="afterEffect">
                                  <p:stCondLst>
                                    <p:cond delay="0"/>
                                  </p:stCondLst>
                                  <p:childTnLs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set>
                                      <p:cBhvr>
                                        <p:cTn id="19" dur="1" fill="hold">
                                          <p:stCondLst>
                                            <p:cond delay="0"/>
                                          </p:stCondLst>
                                        </p:cTn>
                                        <p:tgtEl>
                                          <p:spTgt spid="4"/>
                                        </p:tgtEl>
                                        <p:attrNameLst>
                                          <p:attrName>style.visibility</p:attrName>
                                        </p:attrNameLst>
                                      </p:cBhvr>
                                      <p:to>
                                        <p:strVal val="visible"/>
                                      </p:to>
                                    </p:set>
                                  </p:childTnLst>
                                </p:cTn>
                              </p:par>
                              <p:par>
                                <p:cTn id="20" presetID="50" presetClass="entr" presetSubtype="0" fill="hold" nodeType="afterEffect">
                                  <p:stCondLst>
                                    <p:cond delay="0"/>
                                  </p:stCondLst>
                                  <p:childTnLst>
                                    <p:anim calcmode="lin" valueType="num">
                                      <p:cBhvr>
                                        <p:cTn id="21" dur="1000" fill="hold"/>
                                        <p:tgtEl>
                                          <p:spTgt spid="5"/>
                                        </p:tgtEl>
                                        <p:attrNameLst>
                                          <p:attrName>ppt_w</p:attrName>
                                        </p:attrNameLst>
                                      </p:cBhvr>
                                      <p:tavLst>
                                        <p:tav tm="0">
                                          <p:val>
                                            <p:strVal val="#ppt_w+.3"/>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8" presetClass="entr" presetSubtype="12" fill="hold" nodeType="afterEffect">
                                  <p:stCondLst>
                                    <p:cond delay="0"/>
                                  </p:stCondLst>
                                  <p:childTnLst>
                                    <p:animEffect transition="in" filter="strips(downLeft)">
                                      <p:cBhvr>
                                        <p:cTn id="28" dur="500"/>
                                        <p:tgtEl>
                                          <p:spTgt spid="7"/>
                                        </p:tgtEl>
                                      </p:cBhvr>
                                    </p:animEffect>
                                    <p:set>
                                      <p:cBhvr>
                                        <p:cTn id="29" dur="500" fill="hold">
                                          <p:stCondLst>
                                            <p:cond delay="0"/>
                                          </p:stCondLst>
                                        </p:cTn>
                                        <p:tgtEl>
                                          <p:spTgt spid="7"/>
                                        </p:tgtEl>
                                        <p:attrNameLst>
                                          <p:attrName>style.visibility</p:attrName>
                                        </p:attrNameLst>
                                      </p:cBhvr>
                                      <p:to>
                                        <p:strVal val="visible"/>
                                      </p:to>
                                    </p:set>
                                  </p:childTnLst>
                                </p:cTn>
                              </p:par>
                              <p:par>
                                <p:cTn id="30" presetID="18" presetClass="entr" presetSubtype="6" fill="hold" nodeType="afterEffect">
                                  <p:stCondLst>
                                    <p:cond delay="0"/>
                                  </p:stCondLst>
                                  <p:childTnLst>
                                    <p:animEffect transition="in" filter="strips(downRight)">
                                      <p:cBhvr>
                                        <p:cTn id="31" dur="500"/>
                                        <p:tgtEl>
                                          <p:spTgt spid="8"/>
                                        </p:tgtEl>
                                      </p:cBhvr>
                                    </p:animEffect>
                                    <p:set>
                                      <p:cBhvr>
                                        <p:cTn id="32" dur="500"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hidden="1"/>
          <p:cNvSpPr/>
          <p:nvPr/>
        </p:nvSpPr>
        <p:spPr>
          <a:xfrm>
            <a:off x="0" y="0"/>
            <a:ext cx="158750" cy="158750"/>
          </a:xfrm>
          <a:prstGeom prst="rect">
            <a:avLst/>
          </a:prstGeom>
          <a:solidFill>
            <a:schemeClr val="accent1"/>
          </a:solidFill>
          <a:ln w="12700" cap="flat" cmpd="sng">
            <a:solidFill>
              <a:schemeClr val="accent1">
                <a:shade val="50000"/>
              </a:schemeClr>
            </a:solidFill>
            <a:prstDash val="solid"/>
          </a:ln>
        </p:spPr>
        <p:txBody>
          <a:bodyPr vert="horz" wrap="none" lIns="0" tIns="0" rIns="0" bIns="0" anchor="ctr">
            <a:noAutofit/>
          </a:bodyPr>
          <a:lstStyle/>
          <a:p>
            <a:pPr marL="0" algn="ctr">
              <a:lnSpc>
                <a:spcPct val="90000"/>
              </a:lnSpc>
              <a:spcBef>
                <a:spcPct val="0"/>
              </a:spcBef>
              <a:spcAft>
                <a:spcPct val="0"/>
              </a:spcAft>
            </a:pPr>
            <a:endParaRPr/>
          </a:p>
        </p:txBody>
      </p:sp>
      <p:pic>
        <p:nvPicPr>
          <p:cNvPr id="8" name="Picture 7">
            <a:extLst>
              <a:ext uri="{FF2B5EF4-FFF2-40B4-BE49-F238E27FC236}">
                <a16:creationId xmlns:a16="http://schemas.microsoft.com/office/drawing/2014/main" id="{D52C690C-4F7B-340A-347D-ACEE44CA538D}"/>
              </a:ext>
            </a:extLst>
          </p:cNvPr>
          <p:cNvPicPr>
            <a:picLocks noChangeAspect="1"/>
          </p:cNvPicPr>
          <p:nvPr/>
        </p:nvPicPr>
        <p:blipFill>
          <a:blip r:embed="rId2"/>
          <a:stretch>
            <a:fillRect/>
          </a:stretch>
        </p:blipFill>
        <p:spPr>
          <a:xfrm>
            <a:off x="533400" y="190500"/>
            <a:ext cx="3132568" cy="6477000"/>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84099741-7BFE-43AB-E0A2-8F14F2917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0" y="197689"/>
            <a:ext cx="3165231" cy="6477000"/>
          </a:xfrm>
          <a:prstGeom prst="rect">
            <a:avLst/>
          </a:prstGeom>
        </p:spPr>
      </p:pic>
      <p:sp>
        <p:nvSpPr>
          <p:cNvPr id="11" name="Rectangle 10">
            <a:extLst>
              <a:ext uri="{FF2B5EF4-FFF2-40B4-BE49-F238E27FC236}">
                <a16:creationId xmlns:a16="http://schemas.microsoft.com/office/drawing/2014/main" id="{C8EFB570-7FB9-80A8-C96B-48ABBD720A23}"/>
              </a:ext>
            </a:extLst>
          </p:cNvPr>
          <p:cNvSpPr/>
          <p:nvPr/>
        </p:nvSpPr>
        <p:spPr>
          <a:xfrm>
            <a:off x="4080513" y="2967335"/>
            <a:ext cx="40728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PHOTOSHOTS</a:t>
            </a:r>
          </a:p>
        </p:txBody>
      </p:sp>
    </p:spTree>
  </p:cSld>
  <p:clrMapOvr>
    <a:masterClrMapping/>
  </p:clrMapOvr>
  <p:transition spd="slow">
    <p:blinds/>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4DE707F5-0FC9-B10D-940C-1745D54EF51B}"/>
            </a:ext>
          </a:extLst>
        </p:cNvPr>
        <p:cNvGrpSpPr/>
        <p:nvPr/>
      </p:nvGrpSpPr>
      <p:grpSpPr>
        <a:xfrm>
          <a:off x="0" y="0"/>
          <a:ext cx="0" cy="0"/>
          <a:chOff x="0" y="0"/>
          <a:chExt cx="0" cy="0"/>
        </a:xfrm>
      </p:grpSpPr>
      <p:sp>
        <p:nvSpPr>
          <p:cNvPr id="2" name="AutoShape 2" hidden="1">
            <a:extLst>
              <a:ext uri="{FF2B5EF4-FFF2-40B4-BE49-F238E27FC236}">
                <a16:creationId xmlns:a16="http://schemas.microsoft.com/office/drawing/2014/main" id="{EE7C9D36-49EB-D1D4-976C-8700AD408110}"/>
              </a:ext>
            </a:extLst>
          </p:cNvPr>
          <p:cNvSpPr/>
          <p:nvPr/>
        </p:nvSpPr>
        <p:spPr>
          <a:xfrm>
            <a:off x="0" y="0"/>
            <a:ext cx="158750" cy="158750"/>
          </a:xfrm>
          <a:prstGeom prst="rect">
            <a:avLst/>
          </a:prstGeom>
          <a:solidFill>
            <a:schemeClr val="accent1"/>
          </a:solidFill>
          <a:ln w="12700" cap="flat" cmpd="sng">
            <a:solidFill>
              <a:schemeClr val="accent1">
                <a:shade val="50000"/>
              </a:schemeClr>
            </a:solidFill>
            <a:prstDash val="solid"/>
          </a:ln>
        </p:spPr>
        <p:txBody>
          <a:bodyPr vert="horz" wrap="none" lIns="0" tIns="0" rIns="0" bIns="0" anchor="ctr">
            <a:noAutofit/>
          </a:bodyPr>
          <a:lstStyle/>
          <a:p>
            <a:pPr marL="0" algn="ctr">
              <a:lnSpc>
                <a:spcPct val="90000"/>
              </a:lnSpc>
              <a:spcBef>
                <a:spcPct val="0"/>
              </a:spcBef>
              <a:spcAft>
                <a:spcPct val="0"/>
              </a:spcAft>
            </a:pPr>
            <a:endParaRPr/>
          </a:p>
        </p:txBody>
      </p:sp>
      <p:sp>
        <p:nvSpPr>
          <p:cNvPr id="3" name="AutoShape 3">
            <a:extLst>
              <a:ext uri="{FF2B5EF4-FFF2-40B4-BE49-F238E27FC236}">
                <a16:creationId xmlns:a16="http://schemas.microsoft.com/office/drawing/2014/main" id="{64ADDF3E-AAAB-DA85-9D12-F016A5239FC1}"/>
              </a:ext>
            </a:extLst>
          </p:cNvPr>
          <p:cNvSpPr>
            <a:spLocks noGrp="1"/>
          </p:cNvSpPr>
          <p:nvPr>
            <p:ph type="ctrTitle"/>
          </p:nvPr>
        </p:nvSpPr>
        <p:spPr>
          <a:xfrm>
            <a:off x="1066800" y="2438400"/>
            <a:ext cx="4606470" cy="1200329"/>
          </a:xfrm>
        </p:spPr>
        <p:txBody>
          <a:bodyPr vert="horz" wrap="square" lIns="91440" tIns="45720" rIns="91440" bIns="45720" anchor="b">
            <a:spAutoFit/>
          </a:bodyPr>
          <a:lstStyle/>
          <a:p>
            <a:pPr marL="0" indent="0" algn="l">
              <a:lnSpc>
                <a:spcPct val="90000"/>
              </a:lnSpc>
              <a:spcBef>
                <a:spcPct val="0"/>
              </a:spcBef>
            </a:pPr>
            <a:r>
              <a:rPr lang="en-US" sz="8000" b="1" i="0" u="none" baseline="0" dirty="0">
                <a:solidFill>
                  <a:srgbClr val="FFFFFF"/>
                </a:solidFill>
                <a:latin typeface="Arial"/>
                <a:ea typeface="Arial"/>
              </a:rPr>
              <a:t>THANKS</a:t>
            </a:r>
          </a:p>
        </p:txBody>
      </p:sp>
      <p:sp>
        <p:nvSpPr>
          <p:cNvPr id="4" name="AutoShape 4">
            <a:extLst>
              <a:ext uri="{FF2B5EF4-FFF2-40B4-BE49-F238E27FC236}">
                <a16:creationId xmlns:a16="http://schemas.microsoft.com/office/drawing/2014/main" id="{D2C33BB9-4FB5-4A6B-4934-824558CEEF97}"/>
              </a:ext>
            </a:extLst>
          </p:cNvPr>
          <p:cNvSpPr>
            <a:spLocks noGrp="1"/>
          </p:cNvSpPr>
          <p:nvPr>
            <p:ph type="body" sz="quarter" idx="10"/>
          </p:nvPr>
        </p:nvSpPr>
        <p:spPr>
          <a:xfrm>
            <a:off x="1066800" y="3962400"/>
            <a:ext cx="9175749" cy="296271"/>
          </a:xfrm>
        </p:spPr>
        <p:txBody>
          <a:bodyPr vert="horz" lIns="91440" tIns="45720" rIns="91440" bIns="45720" anchor="ctr">
            <a:spAutoFit/>
          </a:bodyPr>
          <a:lstStyle/>
          <a:p>
            <a:pPr marL="0" indent="0" algn="l">
              <a:lnSpc>
                <a:spcPct val="90000"/>
              </a:lnSpc>
              <a:spcBef>
                <a:spcPts val="1000"/>
              </a:spcBef>
              <a:buNone/>
            </a:pPr>
            <a:r>
              <a:rPr lang="en-US" altLang="zh-CN" sz="1400" b="0" i="0" u="none" baseline="0" dirty="0">
                <a:solidFill>
                  <a:srgbClr val="FFFFFF"/>
                </a:solidFill>
                <a:latin typeface="微软雅黑"/>
                <a:ea typeface="微软雅黑"/>
              </a:rPr>
              <a:t>CHIRAAG</a:t>
            </a:r>
            <a:r>
              <a:rPr lang="en-US" altLang="zh-CN" sz="1400" b="0" i="0" u="none" dirty="0">
                <a:solidFill>
                  <a:srgbClr val="FFFFFF"/>
                </a:solidFill>
                <a:latin typeface="微软雅黑"/>
                <a:ea typeface="微软雅黑"/>
              </a:rPr>
              <a:t> PV</a:t>
            </a:r>
            <a:endParaRPr lang="zh-CN" altLang="en-US" sz="1400" b="0" i="0" u="none" baseline="0" dirty="0">
              <a:solidFill>
                <a:srgbClr val="FFFFFF"/>
              </a:solidFill>
              <a:latin typeface="微软雅黑"/>
              <a:ea typeface="微软雅黑"/>
            </a:endParaRPr>
          </a:p>
        </p:txBody>
      </p:sp>
    </p:spTree>
    <p:extLst>
      <p:ext uri="{BB962C8B-B14F-4D97-AF65-F5344CB8AC3E}">
        <p14:creationId xmlns:p14="http://schemas.microsoft.com/office/powerpoint/2010/main" val="240760629"/>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afterEffect">
                                  <p:stCondLst>
                                    <p:cond delay="0"/>
                                  </p:stCondLst>
                                  <p:iterate type="lt">
                                    <p:tmPct val="10000"/>
                                  </p:iterate>
                                  <p:childTnLst>
                                    <p:anim calcmode="lin" valueType="num">
                                      <p:cBhvr>
                                        <p:cTn id="6" dur="1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 dur="1000" fill="hold"/>
                                        <p:tgtEl>
                                          <p:spTgt spid="4"/>
                                        </p:tgtEl>
                                        <p:attrNameLst>
                                          <p:attrName>ppt_y</p:attrName>
                                        </p:attrNameLst>
                                      </p:cBhvr>
                                      <p:tavLst>
                                        <p:tav tm="0">
                                          <p:val>
                                            <p:strVal val="#ppt_y"/>
                                          </p:val>
                                        </p:tav>
                                        <p:tav tm="100000">
                                          <p:val>
                                            <p:strVal val="#ppt_y"/>
                                          </p:val>
                                        </p:tav>
                                      </p:tavLst>
                                    </p:anim>
                                    <p:anim calcmode="lin" valueType="num">
                                      <p:cBhvr>
                                        <p:cTn id="8" dur="1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9" dur="1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0" dur="1000" tmFilter="0,0; .5, 1; 1, 1"/>
                                        <p:tgtEl>
                                          <p:spTgt spid="4"/>
                                        </p:tgtEl>
                                      </p:cBhvr>
                                    </p:animEffect>
                                    <p:set>
                                      <p:cBhvr>
                                        <p:cTn id="11" dur="1000"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3065433" y="1261090"/>
            <a:ext cx="6061134" cy="707886"/>
          </a:xfrm>
          <a:prstGeom prst="rect">
            <a:avLst/>
          </a:prstGeom>
          <a:noFill/>
        </p:spPr>
        <p:txBody>
          <a:bodyPr vert="horz" wrap="square" lIns="91440" tIns="45720" rIns="91440" bIns="45720" rtlCol="0" anchor="t">
            <a:spAutoFit/>
          </a:bodyPr>
          <a:lstStyle/>
          <a:p>
            <a:pPr marL="0" marR="0" indent="0" algn="ctr" fontAlgn="auto">
              <a:lnSpc>
                <a:spcPct val="100000"/>
              </a:lnSpc>
              <a:spcBef>
                <a:spcPct val="0"/>
              </a:spcBef>
              <a:spcAft>
                <a:spcPct val="0"/>
              </a:spcAft>
              <a:defRPr/>
            </a:pPr>
            <a:r>
              <a:rPr lang="en-US" sz="4000" b="1" i="0" u="none" baseline="0">
                <a:ln/>
                <a:solidFill>
                  <a:srgbClr val="000000"/>
                </a:solidFill>
                <a:latin typeface="Arial"/>
                <a:ea typeface="Arial"/>
              </a:rPr>
              <a:t>Contents</a:t>
            </a:r>
            <a:endParaRPr lang="en-US" sz="1100"/>
          </a:p>
        </p:txBody>
      </p:sp>
      <p:sp>
        <p:nvSpPr>
          <p:cNvPr id="3" name="TextBox 3"/>
          <p:cNvSpPr txBox="1"/>
          <p:nvPr/>
        </p:nvSpPr>
        <p:spPr>
          <a:xfrm>
            <a:off x="1427953" y="4396394"/>
            <a:ext cx="1902691" cy="307777"/>
          </a:xfrm>
          <a:prstGeom prst="rect">
            <a:avLst/>
          </a:prstGeom>
          <a:noFill/>
        </p:spPr>
        <p:txBody>
          <a:bodyPr vert="horz" wrap="square" lIns="91440" tIns="45720" rIns="91440" bIns="45720" rtlCol="0" anchor="t">
            <a:spAutoFit/>
          </a:bodyPr>
          <a:lstStyle/>
          <a:p>
            <a:pPr marL="0" algn="ctr">
              <a:defRPr/>
            </a:pPr>
            <a:r>
              <a:rPr lang="zh-CN" altLang="en-US" sz="1400" b="1" i="0" u="none" baseline="0">
                <a:solidFill>
                  <a:srgbClr val="000000"/>
                </a:solidFill>
                <a:latin typeface="微软雅黑"/>
                <a:ea typeface="微软雅黑"/>
              </a:rPr>
              <a:t>Introduction to RAG Applications</a:t>
            </a:r>
            <a:endParaRPr lang="en-US" sz="1100"/>
          </a:p>
        </p:txBody>
      </p:sp>
      <p:sp>
        <p:nvSpPr>
          <p:cNvPr id="4" name="TextBox 4"/>
          <p:cNvSpPr txBox="1"/>
          <p:nvPr/>
        </p:nvSpPr>
        <p:spPr>
          <a:xfrm>
            <a:off x="1943923" y="2590800"/>
            <a:ext cx="813043" cy="769441"/>
          </a:xfrm>
          <a:prstGeom prst="rect">
            <a:avLst/>
          </a:prstGeom>
          <a:noFill/>
        </p:spPr>
        <p:txBody>
          <a:bodyPr vert="horz" wrap="none" lIns="91440" tIns="45720" rIns="91440" bIns="45720" rtlCol="0" anchor="t">
            <a:spAutoFit/>
          </a:bodyPr>
          <a:lstStyle/>
          <a:p>
            <a:pPr marL="0" algn="l">
              <a:defRPr/>
            </a:pPr>
            <a:r>
              <a:rPr lang="en-US" sz="4400" b="1" i="0" u="none" baseline="0">
                <a:solidFill>
                  <a:schemeClr val="accent6">
                    <a:lumMod val="90000"/>
                  </a:schemeClr>
                </a:solidFill>
                <a:latin typeface="Arial"/>
                <a:ea typeface="Arial"/>
              </a:rPr>
              <a:t>01</a:t>
            </a:r>
            <a:endParaRPr lang="en-US" sz="1100"/>
          </a:p>
        </p:txBody>
      </p:sp>
      <p:sp>
        <p:nvSpPr>
          <p:cNvPr id="5" name="AutoShape 5"/>
          <p:cNvSpPr/>
          <p:nvPr/>
        </p:nvSpPr>
        <p:spPr>
          <a:xfrm>
            <a:off x="2326879" y="3806721"/>
            <a:ext cx="104838" cy="104838"/>
          </a:xfrm>
          <a:prstGeom prst="roundRect">
            <a:avLst>
              <a:gd name="adj" fmla="val 4000"/>
            </a:avLst>
          </a:prstGeom>
          <a:solidFill>
            <a:srgbClr val="FFFFFF">
              <a:lumMod val="75000"/>
            </a:srgbClr>
          </a:solidFill>
          <a:ln cap="flat" cmpd="sng">
            <a:prstDash val="solid"/>
          </a:ln>
        </p:spPr>
        <p:txBody>
          <a:bodyPr vert="horz" lIns="91440" tIns="45720" rIns="91440" bIns="45720" anchor="ctr">
            <a:normAutofit fontScale="25000" lnSpcReduction="20000"/>
          </a:bodyPr>
          <a:lstStyle/>
          <a:p>
            <a:pPr marL="0" algn="ctr"/>
            <a:endParaRPr/>
          </a:p>
        </p:txBody>
      </p:sp>
      <p:sp>
        <p:nvSpPr>
          <p:cNvPr id="6" name="TextBox 6"/>
          <p:cNvSpPr txBox="1"/>
          <p:nvPr/>
        </p:nvSpPr>
        <p:spPr>
          <a:xfrm>
            <a:off x="3886200" y="2590800"/>
            <a:ext cx="813043" cy="769441"/>
          </a:xfrm>
          <a:prstGeom prst="rect">
            <a:avLst/>
          </a:prstGeom>
          <a:noFill/>
        </p:spPr>
        <p:txBody>
          <a:bodyPr vert="horz" wrap="none" lIns="91440" tIns="45720" rIns="91440" bIns="45720" rtlCol="0" anchor="t">
            <a:spAutoFit/>
          </a:bodyPr>
          <a:lstStyle/>
          <a:p>
            <a:pPr marL="0" algn="l">
              <a:defRPr/>
            </a:pPr>
            <a:r>
              <a:rPr lang="en-US" sz="4400" b="1" i="0" u="none" baseline="0">
                <a:solidFill>
                  <a:schemeClr val="accent6">
                    <a:lumMod val="90000"/>
                  </a:schemeClr>
                </a:solidFill>
                <a:latin typeface="Arial"/>
                <a:ea typeface="Arial"/>
              </a:rPr>
              <a:t>02</a:t>
            </a:r>
            <a:endParaRPr lang="en-US" sz="1100"/>
          </a:p>
        </p:txBody>
      </p:sp>
      <p:sp>
        <p:nvSpPr>
          <p:cNvPr id="7" name="AutoShape 7"/>
          <p:cNvSpPr/>
          <p:nvPr/>
        </p:nvSpPr>
        <p:spPr>
          <a:xfrm>
            <a:off x="4269156" y="3806721"/>
            <a:ext cx="104838" cy="104838"/>
          </a:xfrm>
          <a:prstGeom prst="roundRect">
            <a:avLst>
              <a:gd name="adj" fmla="val 4000"/>
            </a:avLst>
          </a:prstGeom>
          <a:solidFill>
            <a:srgbClr val="FFFFFF">
              <a:lumMod val="75000"/>
            </a:srgbClr>
          </a:solidFill>
          <a:ln cap="flat" cmpd="sng">
            <a:prstDash val="solid"/>
          </a:ln>
        </p:spPr>
        <p:txBody>
          <a:bodyPr vert="horz" lIns="91440" tIns="45720" rIns="91440" bIns="45720" anchor="ctr">
            <a:normAutofit fontScale="25000" lnSpcReduction="20000"/>
          </a:bodyPr>
          <a:lstStyle/>
          <a:p>
            <a:pPr marL="0" algn="ctr"/>
            <a:endParaRPr/>
          </a:p>
        </p:txBody>
      </p:sp>
      <p:sp>
        <p:nvSpPr>
          <p:cNvPr id="8" name="TextBox 8"/>
          <p:cNvSpPr txBox="1"/>
          <p:nvPr/>
        </p:nvSpPr>
        <p:spPr>
          <a:xfrm>
            <a:off x="5828477" y="2590800"/>
            <a:ext cx="813043" cy="769441"/>
          </a:xfrm>
          <a:prstGeom prst="rect">
            <a:avLst/>
          </a:prstGeom>
          <a:noFill/>
        </p:spPr>
        <p:txBody>
          <a:bodyPr vert="horz" wrap="none" lIns="91440" tIns="45720" rIns="91440" bIns="45720" rtlCol="0" anchor="t">
            <a:spAutoFit/>
          </a:bodyPr>
          <a:lstStyle/>
          <a:p>
            <a:pPr marL="0" algn="l">
              <a:defRPr/>
            </a:pPr>
            <a:r>
              <a:rPr lang="en-US" sz="4400" b="1" i="0" u="none" baseline="0">
                <a:solidFill>
                  <a:schemeClr val="accent6">
                    <a:lumMod val="90000"/>
                  </a:schemeClr>
                </a:solidFill>
                <a:latin typeface="Arial"/>
                <a:ea typeface="Arial"/>
              </a:rPr>
              <a:t>03</a:t>
            </a:r>
            <a:endParaRPr lang="en-US" sz="1100"/>
          </a:p>
        </p:txBody>
      </p:sp>
      <p:sp>
        <p:nvSpPr>
          <p:cNvPr id="9" name="AutoShape 9"/>
          <p:cNvSpPr/>
          <p:nvPr/>
        </p:nvSpPr>
        <p:spPr>
          <a:xfrm>
            <a:off x="6211433" y="3806721"/>
            <a:ext cx="104838" cy="104838"/>
          </a:xfrm>
          <a:prstGeom prst="roundRect">
            <a:avLst>
              <a:gd name="adj" fmla="val 4000"/>
            </a:avLst>
          </a:prstGeom>
          <a:solidFill>
            <a:srgbClr val="FFFFFF">
              <a:lumMod val="75000"/>
            </a:srgbClr>
          </a:solidFill>
          <a:ln cap="flat" cmpd="sng">
            <a:prstDash val="solid"/>
          </a:ln>
        </p:spPr>
        <p:txBody>
          <a:bodyPr vert="horz" lIns="91440" tIns="45720" rIns="91440" bIns="45720" anchor="ctr">
            <a:normAutofit fontScale="25000" lnSpcReduction="20000"/>
          </a:bodyPr>
          <a:lstStyle/>
          <a:p>
            <a:pPr marL="0" algn="ctr"/>
            <a:endParaRPr/>
          </a:p>
        </p:txBody>
      </p:sp>
      <p:sp>
        <p:nvSpPr>
          <p:cNvPr id="10" name="TextBox 10"/>
          <p:cNvSpPr txBox="1"/>
          <p:nvPr/>
        </p:nvSpPr>
        <p:spPr>
          <a:xfrm>
            <a:off x="7770754" y="2590800"/>
            <a:ext cx="813043" cy="769441"/>
          </a:xfrm>
          <a:prstGeom prst="rect">
            <a:avLst/>
          </a:prstGeom>
          <a:noFill/>
        </p:spPr>
        <p:txBody>
          <a:bodyPr vert="horz" wrap="none" lIns="91440" tIns="45720" rIns="91440" bIns="45720" rtlCol="0" anchor="t">
            <a:spAutoFit/>
          </a:bodyPr>
          <a:lstStyle/>
          <a:p>
            <a:pPr marL="0" algn="l">
              <a:defRPr/>
            </a:pPr>
            <a:r>
              <a:rPr lang="en-US" sz="4400" b="1" i="0" u="none" baseline="0">
                <a:solidFill>
                  <a:schemeClr val="accent6">
                    <a:lumMod val="90000"/>
                  </a:schemeClr>
                </a:solidFill>
                <a:latin typeface="Arial"/>
                <a:ea typeface="Arial"/>
              </a:rPr>
              <a:t>04</a:t>
            </a:r>
            <a:endParaRPr lang="en-US" sz="1100"/>
          </a:p>
        </p:txBody>
      </p:sp>
      <p:sp>
        <p:nvSpPr>
          <p:cNvPr id="11" name="AutoShape 11"/>
          <p:cNvSpPr/>
          <p:nvPr/>
        </p:nvSpPr>
        <p:spPr>
          <a:xfrm>
            <a:off x="8153710" y="3806721"/>
            <a:ext cx="104838" cy="104838"/>
          </a:xfrm>
          <a:prstGeom prst="roundRect">
            <a:avLst>
              <a:gd name="adj" fmla="val 4000"/>
            </a:avLst>
          </a:prstGeom>
          <a:solidFill>
            <a:srgbClr val="FFFFFF">
              <a:lumMod val="75000"/>
            </a:srgbClr>
          </a:solidFill>
          <a:ln cap="flat" cmpd="sng">
            <a:prstDash val="solid"/>
          </a:ln>
        </p:spPr>
        <p:txBody>
          <a:bodyPr vert="horz" lIns="91440" tIns="45720" rIns="91440" bIns="45720" anchor="ctr">
            <a:normAutofit fontScale="25000" lnSpcReduction="20000"/>
          </a:bodyPr>
          <a:lstStyle/>
          <a:p>
            <a:pPr marL="0" algn="ctr"/>
            <a:endParaRPr/>
          </a:p>
        </p:txBody>
      </p:sp>
      <p:sp>
        <p:nvSpPr>
          <p:cNvPr id="12" name="TextBox 12"/>
          <p:cNvSpPr txBox="1"/>
          <p:nvPr/>
        </p:nvSpPr>
        <p:spPr>
          <a:xfrm>
            <a:off x="3370230" y="4396394"/>
            <a:ext cx="1902691" cy="307777"/>
          </a:xfrm>
          <a:prstGeom prst="rect">
            <a:avLst/>
          </a:prstGeom>
          <a:noFill/>
        </p:spPr>
        <p:txBody>
          <a:bodyPr vert="horz" wrap="square" lIns="91440" tIns="45720" rIns="91440" bIns="45720" rtlCol="0" anchor="t">
            <a:spAutoFit/>
          </a:bodyPr>
          <a:lstStyle/>
          <a:p>
            <a:pPr marL="0" algn="ctr">
              <a:defRPr/>
            </a:pPr>
            <a:r>
              <a:rPr lang="zh-CN" altLang="en-US" sz="1400" b="1" i="0" u="none" baseline="0">
                <a:solidFill>
                  <a:srgbClr val="000000"/>
                </a:solidFill>
                <a:latin typeface="微软雅黑"/>
                <a:ea typeface="微软雅黑"/>
              </a:rPr>
              <a:t>OpenAI API and Chat Models</a:t>
            </a:r>
            <a:endParaRPr lang="en-US" sz="1100"/>
          </a:p>
        </p:txBody>
      </p:sp>
      <p:sp>
        <p:nvSpPr>
          <p:cNvPr id="13" name="TextBox 13"/>
          <p:cNvSpPr txBox="1"/>
          <p:nvPr/>
        </p:nvSpPr>
        <p:spPr>
          <a:xfrm>
            <a:off x="5312507" y="4396394"/>
            <a:ext cx="1902691" cy="307777"/>
          </a:xfrm>
          <a:prstGeom prst="rect">
            <a:avLst/>
          </a:prstGeom>
          <a:noFill/>
        </p:spPr>
        <p:txBody>
          <a:bodyPr vert="horz" wrap="square" lIns="91440" tIns="45720" rIns="91440" bIns="45720" rtlCol="0" anchor="t">
            <a:spAutoFit/>
          </a:bodyPr>
          <a:lstStyle/>
          <a:p>
            <a:pPr marL="0" algn="ctr">
              <a:defRPr/>
            </a:pPr>
            <a:r>
              <a:rPr lang="zh-CN" altLang="en-US" sz="1400" b="1" i="0" u="none" baseline="0">
                <a:solidFill>
                  <a:srgbClr val="000000"/>
                </a:solidFill>
                <a:latin typeface="微软雅黑"/>
                <a:ea typeface="微软雅黑"/>
              </a:rPr>
              <a:t>OpenAI Embeddings</a:t>
            </a:r>
            <a:endParaRPr lang="en-US" sz="1100"/>
          </a:p>
        </p:txBody>
      </p:sp>
      <p:sp>
        <p:nvSpPr>
          <p:cNvPr id="14" name="TextBox 14"/>
          <p:cNvSpPr txBox="1"/>
          <p:nvPr/>
        </p:nvSpPr>
        <p:spPr>
          <a:xfrm>
            <a:off x="7254784" y="4396394"/>
            <a:ext cx="1902691" cy="307777"/>
          </a:xfrm>
          <a:prstGeom prst="rect">
            <a:avLst/>
          </a:prstGeom>
          <a:noFill/>
        </p:spPr>
        <p:txBody>
          <a:bodyPr vert="horz" wrap="square" lIns="91440" tIns="45720" rIns="91440" bIns="45720" rtlCol="0" anchor="t">
            <a:spAutoFit/>
          </a:bodyPr>
          <a:lstStyle/>
          <a:p>
            <a:pPr marL="0" algn="ctr">
              <a:defRPr/>
            </a:pPr>
            <a:r>
              <a:rPr lang="zh-CN" altLang="en-US" sz="1400" b="1" i="0" u="none" baseline="0">
                <a:solidFill>
                  <a:srgbClr val="000000"/>
                </a:solidFill>
                <a:latin typeface="微软雅黑"/>
                <a:ea typeface="微软雅黑"/>
              </a:rPr>
              <a:t>OpenAI Vector Store</a:t>
            </a:r>
            <a:endParaRPr lang="en-US" sz="1100"/>
          </a:p>
        </p:txBody>
      </p:sp>
      <p:cxnSp>
        <p:nvCxnSpPr>
          <p:cNvPr id="15" name="Connector 15"/>
          <p:cNvCxnSpPr/>
          <p:nvPr/>
        </p:nvCxnSpPr>
        <p:spPr>
          <a:xfrm>
            <a:off x="2756966" y="2975521"/>
            <a:ext cx="1129234" cy="0"/>
          </a:xfrm>
          <a:prstGeom prst="line">
            <a:avLst/>
          </a:prstGeom>
          <a:ln w="6350" cap="flat" cmpd="sng">
            <a:solidFill>
              <a:srgbClr val="FFFFFF">
                <a:lumMod val="95000"/>
              </a:srgbClr>
            </a:solidFill>
            <a:prstDash val="solid"/>
          </a:ln>
        </p:spPr>
      </p:cxnSp>
      <p:cxnSp>
        <p:nvCxnSpPr>
          <p:cNvPr id="16" name="Connector 16"/>
          <p:cNvCxnSpPr/>
          <p:nvPr/>
        </p:nvCxnSpPr>
        <p:spPr>
          <a:xfrm>
            <a:off x="4699243" y="2975521"/>
            <a:ext cx="1129234" cy="0"/>
          </a:xfrm>
          <a:prstGeom prst="line">
            <a:avLst/>
          </a:prstGeom>
          <a:ln w="6350" cap="flat" cmpd="sng">
            <a:solidFill>
              <a:srgbClr val="FFFFFF">
                <a:lumMod val="95000"/>
              </a:srgbClr>
            </a:solidFill>
            <a:prstDash val="solid"/>
          </a:ln>
        </p:spPr>
      </p:cxnSp>
      <p:cxnSp>
        <p:nvCxnSpPr>
          <p:cNvPr id="17" name="Connector 17"/>
          <p:cNvCxnSpPr/>
          <p:nvPr/>
        </p:nvCxnSpPr>
        <p:spPr>
          <a:xfrm>
            <a:off x="6641520" y="2975521"/>
            <a:ext cx="1129234" cy="0"/>
          </a:xfrm>
          <a:prstGeom prst="line">
            <a:avLst/>
          </a:prstGeom>
          <a:ln w="6350" cap="flat" cmpd="sng">
            <a:solidFill>
              <a:srgbClr val="FFFFFF">
                <a:lumMod val="95000"/>
              </a:srgbClr>
            </a:solidFill>
            <a:prstDash val="solid"/>
          </a:ln>
        </p:spPr>
      </p:cxnSp>
      <p:sp>
        <p:nvSpPr>
          <p:cNvPr id="18" name="TextBox 18"/>
          <p:cNvSpPr txBox="1"/>
          <p:nvPr/>
        </p:nvSpPr>
        <p:spPr>
          <a:xfrm>
            <a:off x="9615792" y="2590800"/>
            <a:ext cx="813043" cy="769441"/>
          </a:xfrm>
          <a:prstGeom prst="rect">
            <a:avLst/>
          </a:prstGeom>
          <a:noFill/>
        </p:spPr>
        <p:txBody>
          <a:bodyPr vert="horz" wrap="none" lIns="91440" tIns="45720" rIns="91440" bIns="45720" rtlCol="0" anchor="t">
            <a:spAutoFit/>
          </a:bodyPr>
          <a:lstStyle/>
          <a:p>
            <a:pPr marL="0" algn="l">
              <a:defRPr/>
            </a:pPr>
            <a:r>
              <a:rPr lang="en-US" sz="4400" b="1" i="0" u="none" baseline="0">
                <a:solidFill>
                  <a:schemeClr val="accent6">
                    <a:lumMod val="90000"/>
                  </a:schemeClr>
                </a:solidFill>
                <a:latin typeface="Arial"/>
                <a:ea typeface="Arial"/>
              </a:rPr>
              <a:t>05</a:t>
            </a:r>
            <a:endParaRPr lang="en-US" sz="1100"/>
          </a:p>
        </p:txBody>
      </p:sp>
      <p:sp>
        <p:nvSpPr>
          <p:cNvPr id="19" name="AutoShape 19"/>
          <p:cNvSpPr/>
          <p:nvPr/>
        </p:nvSpPr>
        <p:spPr>
          <a:xfrm>
            <a:off x="9998748" y="3806721"/>
            <a:ext cx="104838" cy="104838"/>
          </a:xfrm>
          <a:prstGeom prst="roundRect">
            <a:avLst>
              <a:gd name="adj" fmla="val 4000"/>
            </a:avLst>
          </a:prstGeom>
          <a:solidFill>
            <a:srgbClr val="FFFFFF">
              <a:lumMod val="75000"/>
            </a:srgbClr>
          </a:solidFill>
          <a:ln cap="flat" cmpd="sng">
            <a:prstDash val="solid"/>
          </a:ln>
        </p:spPr>
        <p:txBody>
          <a:bodyPr vert="horz" lIns="91440" tIns="45720" rIns="91440" bIns="45720" anchor="ctr">
            <a:normAutofit fontScale="25000" lnSpcReduction="20000"/>
          </a:bodyPr>
          <a:lstStyle/>
          <a:p>
            <a:pPr marL="0" algn="ctr"/>
            <a:endParaRPr/>
          </a:p>
        </p:txBody>
      </p:sp>
      <p:sp>
        <p:nvSpPr>
          <p:cNvPr id="22" name="TextBox 22"/>
          <p:cNvSpPr txBox="1"/>
          <p:nvPr/>
        </p:nvSpPr>
        <p:spPr>
          <a:xfrm>
            <a:off x="9099822" y="4396394"/>
            <a:ext cx="1902691" cy="307777"/>
          </a:xfrm>
          <a:prstGeom prst="rect">
            <a:avLst/>
          </a:prstGeom>
          <a:noFill/>
        </p:spPr>
        <p:txBody>
          <a:bodyPr vert="horz" wrap="square" lIns="91440" tIns="45720" rIns="91440" bIns="45720" rtlCol="0" anchor="t">
            <a:spAutoFit/>
          </a:bodyPr>
          <a:lstStyle/>
          <a:p>
            <a:pPr marL="0" algn="ctr">
              <a:defRPr/>
            </a:pPr>
            <a:r>
              <a:rPr lang="zh-CN" altLang="en-US" sz="1400" b="1" i="0" u="none" baseline="0">
                <a:solidFill>
                  <a:srgbClr val="000000"/>
                </a:solidFill>
                <a:latin typeface="微软雅黑"/>
                <a:ea typeface="微软雅黑"/>
              </a:rPr>
              <a:t>LangChain Framework</a:t>
            </a:r>
            <a:endParaRPr lang="en-US" sz="11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after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2" presetClass="entr" presetSubtype="1" fill="hold" nodeType="afterEffect">
                                  <p:stCondLst>
                                    <p:cond delay="0"/>
                                  </p:stCondLst>
                                  <p:childTnLs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set>
                                      <p:cBhvr>
                                        <p:cTn id="12" dur="1000" fill="hold">
                                          <p:stCondLst>
                                            <p:cond delay="0"/>
                                          </p:stCondLst>
                                        </p:cTn>
                                        <p:tgtEl>
                                          <p:spTgt spid="3"/>
                                        </p:tgtEl>
                                        <p:attrNameLst>
                                          <p:attrName>style.visibility</p:attrName>
                                        </p:attrNameLst>
                                      </p:cBhvr>
                                      <p:to>
                                        <p:strVal val="visible"/>
                                      </p:to>
                                    </p:set>
                                  </p:childTnLst>
                                </p:cTn>
                              </p:par>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3" presetClass="entr" presetSubtype="32" fill="hold" nodeType="afterEffect">
                                  <p:stCondLst>
                                    <p:cond delay="0"/>
                                  </p:stCondLst>
                                  <p:childTnLst>
                                    <p:animEffect transition="in" filter="plus(out)">
                                      <p:cBhvr>
                                        <p:cTn id="18" dur="1000"/>
                                        <p:tgtEl>
                                          <p:spTgt spid="12"/>
                                        </p:tgtEl>
                                      </p:cBhvr>
                                    </p:animEffect>
                                    <p:set>
                                      <p:cBhvr>
                                        <p:cTn id="19" dur="1000" fill="hold">
                                          <p:stCondLst>
                                            <p:cond delay="0"/>
                                          </p:stCondLst>
                                        </p:cTn>
                                        <p:tgtEl>
                                          <p:spTgt spid="12"/>
                                        </p:tgtEl>
                                        <p:attrNameLst>
                                          <p:attrName>style.visibility</p:attrName>
                                        </p:attrNameLst>
                                      </p:cBhvr>
                                      <p:to>
                                        <p:strVal val="visible"/>
                                      </p:to>
                                    </p:set>
                                  </p:childTnLst>
                                </p:cTn>
                              </p:par>
                              <p:par>
                                <p:cTn id="20" presetID="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14" presetClass="entr" presetSubtype="10" fill="hold" nodeType="afterEffect">
                                  <p:stCondLst>
                                    <p:cond delay="0"/>
                                  </p:stCondLst>
                                  <p:childTnLst>
                                    <p:animEffect transition="in" filter="randombar(horizontal)">
                                      <p:cBhvr>
                                        <p:cTn id="25" dur="1000"/>
                                        <p:tgtEl>
                                          <p:spTgt spid="13"/>
                                        </p:tgtEl>
                                      </p:cBhvr>
                                    </p:animEffect>
                                    <p:set>
                                      <p:cBhvr>
                                        <p:cTn id="26" dur="1000" fill="hold">
                                          <p:stCondLst>
                                            <p:cond delay="0"/>
                                          </p:stCondLst>
                                        </p:cTn>
                                        <p:tgtEl>
                                          <p:spTgt spid="13"/>
                                        </p:tgtEl>
                                        <p:attrNameLst>
                                          <p:attrName>style.visibility</p:attrName>
                                        </p:attrNameLst>
                                      </p:cBhvr>
                                      <p:to>
                                        <p:strVal val="visible"/>
                                      </p:to>
                                    </p:set>
                                  </p:childTnLst>
                                </p:cTn>
                              </p:par>
                              <p:par>
                                <p:cTn id="27" presetID="1"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43" presetClass="entr" presetSubtype="0" fill="hold" nodeType="afterEffect">
                                  <p:stCondLst>
                                    <p:cond delay="0"/>
                                  </p:stCondLst>
                                  <p:childTnLst>
                                    <p:anim calcmode="lin" valueType="num">
                                      <p:cBhvr>
                                        <p:cTn id="32" dur="400" fill="hold"/>
                                        <p:tgtEl>
                                          <p:spTgt spid="14"/>
                                        </p:tgtEl>
                                        <p:attrNameLst>
                                          <p:attrName>ppt_x</p:attrName>
                                        </p:attrNameLst>
                                      </p:cBhvr>
                                      <p:tavLst>
                                        <p:tav tm="0">
                                          <p:val>
                                            <p:strVal val="#ppt_x"/>
                                          </p:val>
                                        </p:tav>
                                        <p:tav tm="100000">
                                          <p:val>
                                            <p:strVal val="#ppt_x"/>
                                          </p:val>
                                        </p:tav>
                                      </p:tavLst>
                                    </p:anim>
                                    <p:anim calcmode="lin" valueType="num">
                                      <p:cBhvr>
                                        <p:cTn id="33" dur="400" fill="hold"/>
                                        <p:tgtEl>
                                          <p:spTgt spid="14"/>
                                        </p:tgtEl>
                                        <p:attrNameLst>
                                          <p:attrName>ppt_y</p:attrName>
                                        </p:attrNameLst>
                                      </p:cBhvr>
                                      <p:tavLst>
                                        <p:tav tm="0">
                                          <p:val>
                                            <p:strVal val="#ppt_y+0.31"/>
                                          </p:val>
                                        </p:tav>
                                        <p:tav tm="100000">
                                          <p:val>
                                            <p:strVal val="#ppt_y+0.31"/>
                                          </p:val>
                                        </p:tav>
                                      </p:tavLst>
                                    </p:anim>
                                    <p:anim calcmode="lin" valueType="num">
                                      <p:cBhvr>
                                        <p:cTn id="34"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5"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animEffect transition="in" filter="fade">
                                      <p:cBhvr>
                                        <p:cTn id="36" dur="100"/>
                                        <p:tgtEl>
                                          <p:spTgt spid="14"/>
                                        </p:tgtEl>
                                      </p:cBhvr>
                                    </p:animEffec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22" presetClass="entr" presetSubtype="1" fill="hold" nodeType="afterEffect">
                                  <p:stCondLst>
                                    <p:cond delay="0"/>
                                  </p:stCondLst>
                                  <p:childTnLst>
                                    <p:animEffect transition="in" filter="wipe(up)">
                                      <p:cBhvr>
                                        <p:cTn id="43" dur="500"/>
                                        <p:tgtEl>
                                          <p:spTgt spid="22"/>
                                        </p:tgtEl>
                                      </p:cBhvr>
                                    </p:animEffect>
                                    <p:set>
                                      <p:cBhvr>
                                        <p:cTn id="44" dur="500"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2874565" y="1752600"/>
            <a:ext cx="6442869" cy="424732"/>
          </a:xfrm>
        </p:spPr>
        <p:txBody>
          <a:bodyPr vert="horz" wrap="square" lIns="91440" tIns="45720" rIns="91440" bIns="45720" anchor="b">
            <a:spAutoFit/>
          </a:bodyPr>
          <a:lstStyle/>
          <a:p>
            <a:pPr algn="r">
              <a:lnSpc>
                <a:spcPct val="90000"/>
              </a:lnSpc>
              <a:spcBef>
                <a:spcPct val="0"/>
              </a:spcBef>
            </a:pPr>
            <a:r>
              <a:rPr lang="en-US" altLang="zh-CN" sz="2400" b="1" i="0" u="sng" baseline="0" dirty="0">
                <a:solidFill>
                  <a:srgbClr val="FFFFFF"/>
                </a:solidFill>
                <a:latin typeface="微软雅黑"/>
                <a:ea typeface="微软雅黑"/>
              </a:rPr>
              <a:t>INTRODUCTION TO RAG APPLICATIONS</a:t>
            </a:r>
            <a:endParaRPr lang="zh-CN" altLang="en-US" sz="2400" b="1" i="0" u="sng" baseline="0" dirty="0">
              <a:solidFill>
                <a:srgbClr val="FFFFFF"/>
              </a:solidFill>
              <a:latin typeface="微软雅黑"/>
              <a:ea typeface="微软雅黑"/>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anim calcmode="lin" valueType="num">
                                      <p:cBhvr>
                                        <p:cTn id="6" dur="10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 calcmode="lin" valueType="num">
                                      <p:cBhvr>
                                        <p:cTn id="8" dur="10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9" dur="10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0" dur="1000" tmFilter="0,0; .5, 1; 1, 1"/>
                                        <p:tgtEl>
                                          <p:spTgt spid="2"/>
                                        </p:tgtEl>
                                      </p:cBhvr>
                                    </p:animEffect>
                                    <p:set>
                                      <p:cBhvr>
                                        <p:cTn id="11"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Overview of Retrieval-Augmented Generation</a:t>
            </a:r>
          </a:p>
        </p:txBody>
      </p:sp>
      <p:sp>
        <p:nvSpPr>
          <p:cNvPr id="3" name="AutoShape 3"/>
          <p:cNvSpPr/>
          <p:nvPr/>
        </p:nvSpPr>
        <p:spPr>
          <a:xfrm rot="10800000" flipV="1">
            <a:off x="8663723" y="1349174"/>
            <a:ext cx="2710887" cy="4506089"/>
          </a:xfrm>
          <a:prstGeom prst="rect">
            <a:avLst/>
          </a:prstGeom>
          <a:blipFill>
            <a:blip r:embed="rId2"/>
            <a:srcRect/>
            <a:stretch>
              <a:fillRect l="-88000" r="-87000"/>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4" name="TextBox 4"/>
          <p:cNvSpPr txBox="1"/>
          <p:nvPr/>
        </p:nvSpPr>
        <p:spPr>
          <a:xfrm>
            <a:off x="1360580" y="1492297"/>
            <a:ext cx="5300569"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Definition of RAG</a:t>
            </a:r>
            <a:endParaRPr lang="en-US" sz="1100" dirty="0"/>
          </a:p>
        </p:txBody>
      </p:sp>
      <p:sp>
        <p:nvSpPr>
          <p:cNvPr id="5" name="TextBox 5"/>
          <p:cNvSpPr txBox="1"/>
          <p:nvPr/>
        </p:nvSpPr>
        <p:spPr>
          <a:xfrm>
            <a:off x="1360581" y="1811676"/>
            <a:ext cx="5300570" cy="1127760"/>
          </a:xfrm>
          <a:prstGeom prst="rect">
            <a:avLst/>
          </a:prstGeom>
          <a:noFill/>
        </p:spPr>
        <p:txBody>
          <a:bodyPr vert="horz" wrap="square" lIns="91440" tIns="45720" rIns="91440" bIns="45720" rtlCol="0" anchor="t">
            <a:spAutoFit/>
          </a:bodyPr>
          <a:lstStyle/>
          <a:p>
            <a:pPr marL="0" algn="l">
              <a:lnSpc>
                <a:spcPct val="120000"/>
              </a:lnSpc>
              <a:defRPr/>
            </a:pPr>
            <a:r>
              <a:rPr lang="en-US" sz="1400" b="0" i="0" u="none" baseline="0">
                <a:solidFill>
                  <a:srgbClr val="000000"/>
                </a:solidFill>
                <a:latin typeface="+mn-ea"/>
                <a:ea typeface="+mn-ea"/>
              </a:rPr>
              <a:t>Retrieval-Augmented Generation (RAG) is a hybrid approach that combines retrieval-based mechanisms with generative models. This enables chat systems to pull relevant information from external knowledge sources, thus enhancing response accuracy and contextuality during user interactions.</a:t>
            </a:r>
            <a:endParaRPr lang="en-US" sz="1100"/>
          </a:p>
        </p:txBody>
      </p:sp>
      <p:sp>
        <p:nvSpPr>
          <p:cNvPr id="6" name="TextBox 6"/>
          <p:cNvSpPr txBox="1"/>
          <p:nvPr/>
        </p:nvSpPr>
        <p:spPr>
          <a:xfrm>
            <a:off x="704850" y="1430742"/>
            <a:ext cx="655731" cy="461665"/>
          </a:xfrm>
          <a:prstGeom prst="rect">
            <a:avLst/>
          </a:prstGeom>
          <a:noFill/>
        </p:spPr>
        <p:txBody>
          <a:bodyPr vert="horz" wrap="square" lIns="91440" tIns="45720" rIns="91440" bIns="45720" rtlCol="0" anchor="t">
            <a:spAutoFit/>
          </a:bodyPr>
          <a:lstStyle/>
          <a:p>
            <a:pPr marL="0" algn="ctr">
              <a:defRPr/>
            </a:pPr>
            <a:r>
              <a:rPr lang="en-US" sz="2400" b="0" i="0" u="none" baseline="0">
                <a:solidFill>
                  <a:schemeClr val="accent1"/>
                </a:solidFill>
                <a:latin typeface="Arial"/>
                <a:ea typeface="Arial"/>
              </a:rPr>
              <a:t>01</a:t>
            </a:r>
            <a:endParaRPr lang="en-US" sz="1100"/>
          </a:p>
        </p:txBody>
      </p:sp>
      <p:sp>
        <p:nvSpPr>
          <p:cNvPr id="7" name="TextBox 7"/>
          <p:cNvSpPr txBox="1"/>
          <p:nvPr/>
        </p:nvSpPr>
        <p:spPr>
          <a:xfrm>
            <a:off x="1360581" y="3171115"/>
            <a:ext cx="5300568"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Importance in AI Applications</a:t>
            </a:r>
            <a:endParaRPr lang="en-US" sz="1100" dirty="0"/>
          </a:p>
        </p:txBody>
      </p:sp>
      <p:sp>
        <p:nvSpPr>
          <p:cNvPr id="8" name="TextBox 8"/>
          <p:cNvSpPr txBox="1"/>
          <p:nvPr/>
        </p:nvSpPr>
        <p:spPr>
          <a:xfrm>
            <a:off x="1360579" y="3462510"/>
            <a:ext cx="5300570" cy="1127760"/>
          </a:xfrm>
          <a:prstGeom prst="rect">
            <a:avLst/>
          </a:prstGeom>
          <a:noFill/>
        </p:spPr>
        <p:txBody>
          <a:bodyPr vert="horz" wrap="square" lIns="91440" tIns="45720" rIns="91440" bIns="45720" rtlCol="0" anchor="t">
            <a:spAutoFit/>
          </a:bodyPr>
          <a:lstStyle/>
          <a:p>
            <a:pPr marL="0" algn="l">
              <a:lnSpc>
                <a:spcPct val="120000"/>
              </a:lnSpc>
              <a:defRPr/>
            </a:pPr>
            <a:r>
              <a:rPr lang="en-US" sz="1400" b="0" i="0" u="none" baseline="0" dirty="0">
                <a:solidFill>
                  <a:srgbClr val="000000"/>
                </a:solidFill>
                <a:latin typeface="+mn-ea"/>
                <a:ea typeface="+mn-ea"/>
              </a:rPr>
              <a:t>RAG applications are critical in bridging the gap between large language models and specific datasets. They enhance the ability of chatbots to provide contextually rich responses by referencing up-to-date information, resulting in improved user engagement and satisfaction.</a:t>
            </a:r>
            <a:endParaRPr lang="en-US" sz="1100" dirty="0"/>
          </a:p>
        </p:txBody>
      </p:sp>
      <p:sp>
        <p:nvSpPr>
          <p:cNvPr id="9" name="TextBox 9"/>
          <p:cNvSpPr txBox="1"/>
          <p:nvPr/>
        </p:nvSpPr>
        <p:spPr>
          <a:xfrm>
            <a:off x="681426" y="3109559"/>
            <a:ext cx="655731" cy="461665"/>
          </a:xfrm>
          <a:prstGeom prst="rect">
            <a:avLst/>
          </a:prstGeom>
          <a:noFill/>
        </p:spPr>
        <p:txBody>
          <a:bodyPr vert="horz" wrap="square" lIns="91440" tIns="45720" rIns="91440" bIns="45720" rtlCol="0" anchor="t">
            <a:spAutoFit/>
          </a:bodyPr>
          <a:lstStyle/>
          <a:p>
            <a:pPr marL="0" algn="ctr">
              <a:defRPr/>
            </a:pPr>
            <a:r>
              <a:rPr lang="en-US" sz="2400" b="0" i="0" u="none" baseline="0" dirty="0">
                <a:solidFill>
                  <a:srgbClr val="778495"/>
                </a:solidFill>
                <a:latin typeface="Arial"/>
                <a:ea typeface="Arial"/>
              </a:rPr>
              <a:t>02</a:t>
            </a:r>
            <a:endParaRPr lang="en-US" sz="1100" dirty="0"/>
          </a:p>
        </p:txBody>
      </p:sp>
      <p:sp>
        <p:nvSpPr>
          <p:cNvPr id="10" name="TextBox 10"/>
          <p:cNvSpPr txBox="1"/>
          <p:nvPr/>
        </p:nvSpPr>
        <p:spPr>
          <a:xfrm>
            <a:off x="1360581" y="4842231"/>
            <a:ext cx="5300568"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Key Components of RAG</a:t>
            </a:r>
            <a:endParaRPr lang="en-US" sz="1100" dirty="0"/>
          </a:p>
        </p:txBody>
      </p:sp>
      <p:sp>
        <p:nvSpPr>
          <p:cNvPr id="11" name="TextBox 11"/>
          <p:cNvSpPr txBox="1"/>
          <p:nvPr/>
        </p:nvSpPr>
        <p:spPr>
          <a:xfrm>
            <a:off x="1360579" y="5180785"/>
            <a:ext cx="5300571" cy="868680"/>
          </a:xfrm>
          <a:prstGeom prst="rect">
            <a:avLst/>
          </a:prstGeom>
          <a:noFill/>
        </p:spPr>
        <p:txBody>
          <a:bodyPr vert="horz" wrap="square" lIns="91440" tIns="45720" rIns="91440" bIns="45720" rtlCol="0" anchor="t">
            <a:spAutoFit/>
          </a:bodyPr>
          <a:lstStyle/>
          <a:p>
            <a:pPr marL="0" algn="l">
              <a:lnSpc>
                <a:spcPct val="120000"/>
              </a:lnSpc>
              <a:defRPr/>
            </a:pPr>
            <a:r>
              <a:rPr lang="en-US" sz="1400" b="0" i="0" u="none" baseline="0" dirty="0">
                <a:solidFill>
                  <a:srgbClr val="000000"/>
                </a:solidFill>
                <a:latin typeface="+mn-ea"/>
                <a:ea typeface="+mn-ea"/>
              </a:rPr>
              <a:t>Key components of a RAG system include a retrieval mechanism that fetches relevant data, generative models that create coherent responses, and embeddings that facilitate semantic understanding between queries and information sources.</a:t>
            </a:r>
            <a:endParaRPr lang="en-US" sz="1100" dirty="0"/>
          </a:p>
        </p:txBody>
      </p:sp>
      <p:sp>
        <p:nvSpPr>
          <p:cNvPr id="12" name="TextBox 12"/>
          <p:cNvSpPr txBox="1"/>
          <p:nvPr/>
        </p:nvSpPr>
        <p:spPr>
          <a:xfrm>
            <a:off x="669924" y="4780675"/>
            <a:ext cx="655731" cy="461665"/>
          </a:xfrm>
          <a:prstGeom prst="rect">
            <a:avLst/>
          </a:prstGeom>
          <a:noFill/>
        </p:spPr>
        <p:txBody>
          <a:bodyPr vert="horz" wrap="square" lIns="91440" tIns="45720" rIns="91440" bIns="45720" rtlCol="0" anchor="t">
            <a:spAutoFit/>
          </a:bodyPr>
          <a:lstStyle/>
          <a:p>
            <a:pPr marL="0" algn="ctr">
              <a:defRPr/>
            </a:pPr>
            <a:r>
              <a:rPr lang="en-US" sz="2400" b="0" i="0" u="none" baseline="0" dirty="0">
                <a:solidFill>
                  <a:schemeClr val="accent1"/>
                </a:solidFill>
                <a:latin typeface="Arial"/>
                <a:ea typeface="Arial"/>
              </a:rPr>
              <a:t>03</a:t>
            </a:r>
            <a:endParaRPr lang="en-US" sz="110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afterEffect">
                                  <p:stCondLst>
                                    <p:cond delay="0"/>
                                  </p:stCondLst>
                                  <p:childTnLst>
                                    <p:animEffect transition="in" filter="blinds(horizontal)">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8" presetClass="entr" presetSubtype="32" fill="hold" nodeType="afterEffect">
                                  <p:stCondLst>
                                    <p:cond delay="0"/>
                                  </p:stCondLst>
                                  <p:childTnLst>
                                    <p:animEffect transition="in" filter="diamond(out)">
                                      <p:cBhvr>
                                        <p:cTn id="11" dur="1000"/>
                                        <p:tgtEl>
                                          <p:spTgt spid="4"/>
                                        </p:tgtEl>
                                      </p:cBhvr>
                                    </p:animEffect>
                                    <p:set>
                                      <p:cBhvr>
                                        <p:cTn id="12" dur="1000" fill="hold">
                                          <p:stCondLst>
                                            <p:cond delay="0"/>
                                          </p:stCondLst>
                                        </p:cTn>
                                        <p:tgtEl>
                                          <p:spTgt spid="4"/>
                                        </p:tgtEl>
                                        <p:attrNameLst>
                                          <p:attrName>style.visibility</p:attrName>
                                        </p:attrNameLst>
                                      </p:cBhvr>
                                      <p:to>
                                        <p:strVal val="visible"/>
                                      </p:to>
                                    </p:set>
                                  </p:childTnLst>
                                </p:cTn>
                              </p:par>
                              <p:par>
                                <p:cTn id="13" presetID="22" presetClass="entr" presetSubtype="1" fill="hold" nodeType="afterEffect">
                                  <p:stCondLst>
                                    <p:cond delay="0"/>
                                  </p:stCondLst>
                                  <p:childTnLst>
                                    <p:animEffect transition="in" filter="wipe(up)">
                                      <p:cBhvr>
                                        <p:cTn id="14" dur="500"/>
                                        <p:tgtEl>
                                          <p:spTgt spid="5"/>
                                        </p:tgtEl>
                                      </p:cBhvr>
                                    </p:animEffect>
                                    <p:set>
                                      <p:cBhvr>
                                        <p:cTn id="15" dur="500" fill="hold">
                                          <p:stCondLst>
                                            <p:cond delay="0"/>
                                          </p:stCondLst>
                                        </p:cTn>
                                        <p:tgtEl>
                                          <p:spTgt spid="5"/>
                                        </p:tgtEl>
                                        <p:attrNameLst>
                                          <p:attrName>style.visibility</p:attrName>
                                        </p:attrNameLst>
                                      </p:cBhvr>
                                      <p:to>
                                        <p:strVal val="visible"/>
                                      </p:to>
                                    </p:set>
                                  </p:childTnLst>
                                </p:cTn>
                              </p:par>
                              <p:par>
                                <p:cTn id="16" presetID="16" presetClass="entr" presetSubtype="42" fill="hold" nodeType="afterEffect">
                                  <p:stCondLst>
                                    <p:cond delay="0"/>
                                  </p:stCondLst>
                                  <p:childTnLst>
                                    <p:animEffect transition="in" filter="barn(outHorizontal)">
                                      <p:cBhvr>
                                        <p:cTn id="17" dur="500"/>
                                        <p:tgtEl>
                                          <p:spTgt spid="3"/>
                                        </p:tgtEl>
                                      </p:cBhvr>
                                    </p:animEffect>
                                    <p:set>
                                      <p:cBhvr>
                                        <p:cTn id="18" dur="500" fill="hold">
                                          <p:stCondLst>
                                            <p:cond delay="0"/>
                                          </p:stCondLst>
                                        </p:cTn>
                                        <p:tgtEl>
                                          <p:spTgt spid="3"/>
                                        </p:tgtEl>
                                        <p:attrNameLst>
                                          <p:attrName>style.visibility</p:attrName>
                                        </p:attrNameLst>
                                      </p:cBhvr>
                                      <p:to>
                                        <p:strVal val="visible"/>
                                      </p:to>
                                    </p:set>
                                  </p:childTnLst>
                                </p:cTn>
                              </p:par>
                              <p:par>
                                <p:cTn id="19" presetID="1"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7" presetClass="entr" presetSubtype="8" fill="hold" nodeType="afterEffect">
                                  <p:stCondLst>
                                    <p:cond delay="0"/>
                                  </p:stCondLst>
                                  <p:childTnLst>
                                    <p:anim calcmode="lin" valueType="num">
                                      <p:cBhvr additive="base">
                                        <p:cTn id="22" dur="500" fill="hold"/>
                                        <p:tgtEl>
                                          <p:spTgt spid="7"/>
                                        </p:tgtEl>
                                        <p:attrNameLst>
                                          <p:attrName>ppt_x</p:attrName>
                                        </p:attrNameLst>
                                      </p:cBhvr>
                                      <p:tavLst>
                                        <p:tav tm="0">
                                          <p:val>
                                            <p:strVal val="#ppt_x-#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anim calcmode="lin" valueType="num">
                                      <p:cBhvr additive="base">
                                        <p:cTn id="24" dur="500" fill="hold"/>
                                        <p:tgtEl>
                                          <p:spTgt spid="7"/>
                                        </p:tgtEl>
                                        <p:attrNameLst>
                                          <p:attrName>ppt_w</p:attrName>
                                        </p:attrNameLst>
                                      </p:cBhvr>
                                      <p:tavLst>
                                        <p:tav tm="0">
                                          <p:val>
                                            <p:fltVal val="0"/>
                                          </p:val>
                                        </p:tav>
                                        <p:tav tm="100000">
                                          <p:val>
                                            <p:strVal val="#ppt_w"/>
                                          </p:val>
                                        </p:tav>
                                      </p:tavLst>
                                    </p:anim>
                                    <p:anim calcmode="lin" valueType="num">
                                      <p:cBhvr additive="base">
                                        <p:cTn id="25" dur="500" fill="hold"/>
                                        <p:tgtEl>
                                          <p:spTgt spid="7"/>
                                        </p:tgtEl>
                                        <p:attrNameLst>
                                          <p:attrName>ppt_h</p:attrName>
                                        </p:attrNameLst>
                                      </p:cBhvr>
                                      <p:tavLst>
                                        <p:tav tm="0">
                                          <p:val>
                                            <p:strVal val="#ppt_h"/>
                                          </p:val>
                                        </p:tav>
                                        <p:tav tm="100000">
                                          <p:val>
                                            <p:strVal val="#ppt_h"/>
                                          </p:val>
                                        </p:tav>
                                      </p:tavLst>
                                    </p:anim>
                                    <p:set>
                                      <p:cBhvr additive="base">
                                        <p:cTn id="26" dur="500" fill="hold">
                                          <p:stCondLst>
                                            <p:cond delay="0"/>
                                          </p:stCondLst>
                                        </p:cTn>
                                        <p:tgtEl>
                                          <p:spTgt spid="7"/>
                                        </p:tgtEl>
                                        <p:attrNameLst>
                                          <p:attrName>style.visibility</p:attrName>
                                        </p:attrNameLst>
                                      </p:cBhvr>
                                      <p:to>
                                        <p:strVal val="visible"/>
                                      </p:to>
                                    </p:set>
                                  </p:childTnLst>
                                </p:cTn>
                              </p:par>
                              <p:par>
                                <p:cTn id="27" presetID="2" presetClass="entr" presetSubtype="8" fill="hold" nodeType="afterEffect">
                                  <p:stCondLst>
                                    <p:cond delay="0"/>
                                  </p:stCondLst>
                                  <p:childTnLst>
                                    <p:anim calcmode="lin" valueType="num">
                                      <p:cBhvr additive="base">
                                        <p:cTn id="28" dur="1000" fill="hold"/>
                                        <p:tgtEl>
                                          <p:spTgt spid="8"/>
                                        </p:tgtEl>
                                        <p:attrNameLst>
                                          <p:attrName>ppt_x</p:attrName>
                                        </p:attrNameLst>
                                      </p:cBhvr>
                                      <p:tavLst>
                                        <p:tav tm="0">
                                          <p:val>
                                            <p:strVal val="0-#ppt_w/2"/>
                                          </p:val>
                                        </p:tav>
                                        <p:tav tm="100000">
                                          <p:val>
                                            <p:strVal val="#ppt_x"/>
                                          </p:val>
                                        </p:tav>
                                      </p:tavLst>
                                    </p:anim>
                                    <p:anim calcmode="lin" valueType="num">
                                      <p:cBhvr additive="base">
                                        <p:cTn id="29" dur="1000" fill="hold"/>
                                        <p:tgtEl>
                                          <p:spTgt spid="8"/>
                                        </p:tgtEl>
                                        <p:attrNameLst>
                                          <p:attrName>ppt_y</p:attrName>
                                        </p:attrNameLst>
                                      </p:cBhvr>
                                      <p:tavLst>
                                        <p:tav tm="0">
                                          <p:val>
                                            <p:strVal val="#ppt_y"/>
                                          </p:val>
                                        </p:tav>
                                        <p:tav tm="100000">
                                          <p:val>
                                            <p:strVal val="#ppt_y"/>
                                          </p:val>
                                        </p:tav>
                                      </p:tavLst>
                                    </p:anim>
                                    <p:set>
                                      <p:cBhvr>
                                        <p:cTn id="30" dur="1000" fill="hold">
                                          <p:stCondLst>
                                            <p:cond delay="0"/>
                                          </p:stCondLst>
                                        </p:cTn>
                                        <p:tgtEl>
                                          <p:spTgt spid="8"/>
                                        </p:tgtEl>
                                        <p:attrNameLst>
                                          <p:attrName>style.visibility</p:attrName>
                                        </p:attrNameLst>
                                      </p:cBhvr>
                                      <p:to>
                                        <p:strVal val="visible"/>
                                      </p:to>
                                    </p:set>
                                  </p:childTnLst>
                                </p:cTn>
                              </p:par>
                              <p:par>
                                <p:cTn id="31" presetID="1"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9" presetClass="entr" presetSubtype="5" fill="hold" nodeType="afterEffect">
                                  <p:stCondLst>
                                    <p:cond delay="0"/>
                                  </p:stCondLst>
                                  <p:childTnLst>
                                    <p:anim calcmode="lin" valueType="num">
                                      <p:cBhvr>
                                        <p:cTn id="34" dur="2000" fill="hold"/>
                                        <p:tgtEl>
                                          <p:spTgt spid="10"/>
                                        </p:tgtEl>
                                        <p:attrNameLst>
                                          <p:attrName>ppt_w</p:attrName>
                                        </p:attrNameLst>
                                      </p:cBhvr>
                                      <p:tavLst>
                                        <p:tav tm="0">
                                          <p:val>
                                            <p:strVal val="#ppt_w"/>
                                          </p:val>
                                        </p:tav>
                                        <p:tav tm="100000">
                                          <p:val>
                                            <p:strVal val="#ppt_w"/>
                                          </p:val>
                                        </p:tav>
                                      </p:tavLst>
                                    </p:anim>
                                    <p:anim calcmode="lin" valueType="num">
                                      <p:cBhvr>
                                        <p:cTn id="35" dur="2000" fill="hold"/>
                                        <p:tgtEl>
                                          <p:spTgt spid="10"/>
                                        </p:tgtEl>
                                        <p:attrNameLst>
                                          <p:attrName>ppt_h</p:attrName>
                                        </p:attrNameLst>
                                      </p:cBhvr>
                                      <p:tavLst>
                                        <p:tav tm="0" fmla="#ppt_h*sin(2.5*pi*$)">
                                          <p:val>
                                            <p:fltVal val="0"/>
                                          </p:val>
                                        </p:tav>
                                        <p:tav tm="100000">
                                          <p:val>
                                            <p:fltVal val="1"/>
                                          </p:val>
                                        </p:tav>
                                      </p:tavLst>
                                    </p:anim>
                                    <p:set>
                                      <p:cBhvr>
                                        <p:cTn id="36" dur="2000" fill="hold">
                                          <p:stCondLst>
                                            <p:cond delay="0"/>
                                          </p:stCondLst>
                                        </p:cTn>
                                        <p:tgtEl>
                                          <p:spTgt spid="10"/>
                                        </p:tgtEl>
                                        <p:attrNameLst>
                                          <p:attrName>style.visibility</p:attrName>
                                        </p:attrNameLst>
                                      </p:cBhvr>
                                      <p:to>
                                        <p:strVal val="visible"/>
                                      </p:to>
                                    </p:set>
                                  </p:childTnLst>
                                </p:cTn>
                              </p:par>
                              <p:par>
                                <p:cTn id="37" presetID="13" presetClass="entr" presetSubtype="16" fill="hold" nodeType="afterEffect">
                                  <p:stCondLst>
                                    <p:cond delay="0"/>
                                  </p:stCondLst>
                                  <p:childTnLst>
                                    <p:animEffect transition="in" filter="plus(in)">
                                      <p:cBhvr>
                                        <p:cTn id="38" dur="1000"/>
                                        <p:tgtEl>
                                          <p:spTgt spid="11"/>
                                        </p:tgtEl>
                                      </p:cBhvr>
                                    </p:animEffect>
                                    <p:set>
                                      <p:cBhvr>
                                        <p:cTn id="39" dur="1000"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390900" y="1676400"/>
            <a:ext cx="5410199" cy="424732"/>
          </a:xfrm>
        </p:spPr>
        <p:txBody>
          <a:bodyPr vert="horz" wrap="square" lIns="91440" tIns="45720" rIns="91440" bIns="45720" anchor="b">
            <a:spAutoFit/>
          </a:bodyPr>
          <a:lstStyle/>
          <a:p>
            <a:pPr algn="r">
              <a:lnSpc>
                <a:spcPct val="90000"/>
              </a:lnSpc>
              <a:spcBef>
                <a:spcPct val="0"/>
              </a:spcBef>
            </a:pPr>
            <a:r>
              <a:rPr lang="en-US" altLang="zh-CN" sz="2400" b="1" dirty="0">
                <a:solidFill>
                  <a:srgbClr val="FFFFFF"/>
                </a:solidFill>
                <a:latin typeface="微软雅黑"/>
                <a:ea typeface="微软雅黑"/>
              </a:rPr>
              <a:t>OPEN AI API AND CHAT MODELS</a:t>
            </a:r>
            <a:endParaRPr lang="zh-CN" altLang="en-US" sz="2400" b="1" i="0" u="none" baseline="0" dirty="0">
              <a:solidFill>
                <a:srgbClr val="FFFFFF"/>
              </a:solidFill>
              <a:latin typeface="微软雅黑"/>
              <a:ea typeface="微软雅黑"/>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animEffect transition="in" filter="wipe(up)">
                                      <p:cBhvr>
                                        <p:cTn id="6" dur="500"/>
                                        <p:tgtEl>
                                          <p:spTgt spid="2"/>
                                        </p:tgtEl>
                                      </p:cBhvr>
                                    </p:animEffect>
                                    <p:set>
                                      <p:cBhvr>
                                        <p:cTn id="7" dur="5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Introduction to OpenAI API</a:t>
            </a:r>
          </a:p>
        </p:txBody>
      </p:sp>
      <p:sp>
        <p:nvSpPr>
          <p:cNvPr id="3" name="TextBox 3"/>
          <p:cNvSpPr txBox="1"/>
          <p:nvPr/>
        </p:nvSpPr>
        <p:spPr>
          <a:xfrm>
            <a:off x="3276600" y="1837618"/>
            <a:ext cx="2043424" cy="584775"/>
          </a:xfrm>
          <a:prstGeom prst="rect">
            <a:avLst/>
          </a:prstGeom>
          <a:noFill/>
        </p:spPr>
        <p:txBody>
          <a:bodyPr vert="horz" wrap="square" lIns="91440" tIns="45720" rIns="91440" bIns="45720" rtlCol="0" anchor="t">
            <a:spAutoFit/>
          </a:bodyPr>
          <a:lstStyle/>
          <a:p>
            <a:pPr marL="0" algn="l">
              <a:defRPr/>
            </a:pPr>
            <a:r>
              <a:rPr lang="zh-CN" altLang="en-US" sz="1600" b="1" i="0" u="none" baseline="0" dirty="0">
                <a:latin typeface="微软雅黑"/>
                <a:ea typeface="微软雅黑"/>
              </a:rPr>
              <a:t>Features of OpenAI API</a:t>
            </a:r>
            <a:endParaRPr lang="en-US" sz="1100" dirty="0"/>
          </a:p>
        </p:txBody>
      </p:sp>
      <p:sp>
        <p:nvSpPr>
          <p:cNvPr id="4" name="TextBox 4"/>
          <p:cNvSpPr txBox="1"/>
          <p:nvPr/>
        </p:nvSpPr>
        <p:spPr>
          <a:xfrm>
            <a:off x="3345118" y="2389935"/>
            <a:ext cx="2043424" cy="2693814"/>
          </a:xfrm>
          <a:prstGeom prst="rect">
            <a:avLst/>
          </a:prstGeom>
          <a:noFill/>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en-US" sz="1400" b="0" i="0" u="none" baseline="0" dirty="0">
                <a:ln/>
                <a:solidFill>
                  <a:srgbClr val="000000"/>
                </a:solidFill>
                <a:latin typeface="+mn-ea"/>
                <a:ea typeface="+mn-ea"/>
              </a:rPr>
              <a:t>The OpenAI API provides robust functionalities including natural language understanding, generation, and the ability to interact with external knowledge bases. Its flexibility allows for the creation of customized chat models tailored to specific user needs.</a:t>
            </a:r>
            <a:endParaRPr lang="en-US" sz="1100" dirty="0"/>
          </a:p>
        </p:txBody>
      </p:sp>
      <p:sp>
        <p:nvSpPr>
          <p:cNvPr id="5" name="AutoShape 5"/>
          <p:cNvSpPr/>
          <p:nvPr/>
        </p:nvSpPr>
        <p:spPr>
          <a:xfrm>
            <a:off x="1371600" y="1837618"/>
            <a:ext cx="1781741" cy="1781741"/>
          </a:xfrm>
          <a:prstGeom prst="rect">
            <a:avLst/>
          </a:prstGeom>
          <a:blipFill>
            <a:blip r:embed="rId2">
              <a:duotone>
                <a:prstClr val="black"/>
                <a:schemeClr val="accent1">
                  <a:satMod val="400000"/>
                  <a:tint val="45000"/>
                </a:schemeClr>
              </a:duotone>
            </a:blip>
            <a:stretch>
              <a:fillRect l="-25806" r="-25440"/>
            </a:stretch>
          </a:blipFill>
          <a:ln cap="flat">
            <a:prstDash val="solid"/>
          </a:ln>
        </p:spPr>
        <p:txBody>
          <a:bodyPr vert="horz" wrap="square" lIns="91440" tIns="45720" rIns="91440" bIns="45720" anchor="ctr">
            <a:noAutofit/>
          </a:bodyPr>
          <a:lstStyle/>
          <a:p>
            <a:pPr marL="0" algn="ctr"/>
            <a:endParaRPr/>
          </a:p>
        </p:txBody>
      </p:sp>
      <p:sp>
        <p:nvSpPr>
          <p:cNvPr id="6" name="TextBox 6"/>
          <p:cNvSpPr txBox="1"/>
          <p:nvPr/>
        </p:nvSpPr>
        <p:spPr>
          <a:xfrm>
            <a:off x="8441892" y="1852196"/>
            <a:ext cx="2043424"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solidFill>
                <a:latin typeface="微软雅黑"/>
                <a:ea typeface="微软雅黑"/>
              </a:rPr>
              <a:t>Use Cases in Chat Models</a:t>
            </a:r>
            <a:endParaRPr lang="en-US" sz="1100" dirty="0"/>
          </a:p>
        </p:txBody>
      </p:sp>
      <p:sp>
        <p:nvSpPr>
          <p:cNvPr id="7" name="TextBox 7"/>
          <p:cNvSpPr txBox="1"/>
          <p:nvPr/>
        </p:nvSpPr>
        <p:spPr>
          <a:xfrm>
            <a:off x="8441892" y="2389935"/>
            <a:ext cx="2043424" cy="2682240"/>
          </a:xfrm>
          <a:prstGeom prst="rect">
            <a:avLst/>
          </a:prstGeom>
          <a:noFill/>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en-US" sz="1400" b="0" i="0" u="none" baseline="0" dirty="0">
                <a:ln/>
                <a:solidFill>
                  <a:srgbClr val="000000"/>
                </a:solidFill>
                <a:latin typeface="+mn-ea"/>
                <a:ea typeface="+mn-ea"/>
              </a:rPr>
              <a:t>Use cases for the OpenAI API in chat models include personalized customer support bots, educational tutoring systems, and interactive entertainment experiences, showcasing its versatility across various industries.</a:t>
            </a:r>
            <a:endParaRPr lang="en-US" sz="1100" dirty="0"/>
          </a:p>
        </p:txBody>
      </p:sp>
      <p:sp>
        <p:nvSpPr>
          <p:cNvPr id="8" name="AutoShape 8"/>
          <p:cNvSpPr/>
          <p:nvPr/>
        </p:nvSpPr>
        <p:spPr>
          <a:xfrm>
            <a:off x="6477000" y="1837618"/>
            <a:ext cx="1781741" cy="1781741"/>
          </a:xfrm>
          <a:prstGeom prst="rect">
            <a:avLst/>
          </a:prstGeom>
          <a:blipFill>
            <a:blip r:embed="rId3">
              <a:duotone>
                <a:prstClr val="black"/>
                <a:schemeClr val="accent1">
                  <a:satMod val="400000"/>
                  <a:tint val="45000"/>
                </a:schemeClr>
              </a:duotone>
            </a:blip>
            <a:stretch>
              <a:fillRect l="-36819" r="-36297"/>
            </a:stretch>
          </a:blipFill>
          <a:ln cap="flat">
            <a:prstDash val="solid"/>
          </a:ln>
        </p:spPr>
        <p:txBody>
          <a:bodyPr vert="horz" wrap="square" lIns="91440" tIns="45720" rIns="91440" bIns="45720" anchor="ctr">
            <a:noAutofit/>
          </a:bodyPr>
          <a:lstStyle/>
          <a:p>
            <a:pPr marL="0" algn="ctr"/>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fill="hold" grpId="0" nodeType="afterEffect">
                                  <p:stCondLst>
                                    <p:cond delay="0"/>
                                  </p:stCondLst>
                                  <p:iterate type="lt">
                                    <p:tmPct val="30000"/>
                                  </p:iterate>
                                  <p:childTnLst>
                                    <p:anim calcmode="lin" valueType="num">
                                      <p:cBhvr>
                                        <p:cTn id="6"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7"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8"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9" dur="136" fill="hold">
                                          <p:stCondLst>
                                            <p:cond delay="864"/>
                                          </p:stCondLst>
                                        </p:cTn>
                                        <p:tgtEl>
                                          <p:spTgt spid="2"/>
                                        </p:tgtEl>
                                        <p:attrNameLst>
                                          <p:attrName>ppt_y</p:attrName>
                                        </p:attrNameLst>
                                      </p:cBhvr>
                                      <p:tavLst>
                                        <p:tav tm="0">
                                          <p:val>
                                            <p:strVal val="#ppt_y-(0.354*#ppt_w-0.172*#ppt_h)"/>
                                          </p:val>
                                        </p:tav>
                                        <p:tav tm="100000">
                                          <p:val>
                                            <p:strVal val="#ppt_y"/>
                                          </p:val>
                                        </p:tav>
                                      </p:tavLst>
                                    </p:anim>
                                    <p:set>
                                      <p:cBhvr>
                                        <p:cTn id="10" dur="1" fill="hold">
                                          <p:stCondLst>
                                            <p:cond delay="0"/>
                                          </p:stCondLst>
                                        </p:cTn>
                                        <p:tgtEl>
                                          <p:spTgt spid="2"/>
                                        </p:tgtEl>
                                        <p:attrNameLst>
                                          <p:attrName>style.visibility</p:attrName>
                                        </p:attrNameLst>
                                      </p:cBhvr>
                                      <p:to>
                                        <p:strVal val="visible"/>
                                      </p:to>
                                    </p:set>
                                    <p:set>
                                      <p:cBhvr>
                                        <p:cTn id="11" dur="455" fill="hold">
                                          <p:stCondLst>
                                            <p:cond delay="0"/>
                                          </p:stCondLst>
                                        </p:cTn>
                                        <p:tgtEl>
                                          <p:spTgt spid="2"/>
                                        </p:tgtEl>
                                        <p:attrNameLst>
                                          <p:attrName>style.rotation</p:attrName>
                                        </p:attrNameLst>
                                      </p:cBhvr>
                                      <p:to>
                                        <p:strVal val="-45.0"/>
                                      </p:to>
                                    </p:set>
                                  </p:childTnLst>
                                </p:cTn>
                              </p:par>
                              <p:par>
                                <p:cTn id="12" presetID="17" presetClass="entr" presetSubtype="4" fill="hold" nodeType="afterEffect">
                                  <p:stCondLst>
                                    <p:cond delay="0"/>
                                  </p:stCondLst>
                                  <p:childTnLs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ppt_y+#ppt_h/2"/>
                                          </p:val>
                                        </p:tav>
                                        <p:tav tm="100000">
                                          <p:val>
                                            <p:strVal val="#ppt_y"/>
                                          </p:val>
                                        </p:tav>
                                      </p:tavLst>
                                    </p:anim>
                                    <p:anim calcmode="lin" valueType="num">
                                      <p:cBhvr additive="base">
                                        <p:cTn id="15" dur="500" fill="hold"/>
                                        <p:tgtEl>
                                          <p:spTgt spid="3"/>
                                        </p:tgtEl>
                                        <p:attrNameLst>
                                          <p:attrName>ppt_w</p:attrName>
                                        </p:attrNameLst>
                                      </p:cBhvr>
                                      <p:tavLst>
                                        <p:tav tm="0">
                                          <p:val>
                                            <p:strVal val="#ppt_w"/>
                                          </p:val>
                                        </p:tav>
                                        <p:tav tm="100000">
                                          <p:val>
                                            <p:strVal val="#ppt_w"/>
                                          </p:val>
                                        </p:tav>
                                      </p:tavLst>
                                    </p:anim>
                                    <p:anim calcmode="lin" valueType="num">
                                      <p:cBhvr additive="base">
                                        <p:cTn id="16" dur="500" fill="hold"/>
                                        <p:tgtEl>
                                          <p:spTgt spid="3"/>
                                        </p:tgtEl>
                                        <p:attrNameLst>
                                          <p:attrName>ppt_h</p:attrName>
                                        </p:attrNameLst>
                                      </p:cBhvr>
                                      <p:tavLst>
                                        <p:tav tm="0">
                                          <p:val>
                                            <p:fltVal val="0"/>
                                          </p:val>
                                        </p:tav>
                                        <p:tav tm="100000">
                                          <p:val>
                                            <p:strVal val="#ppt_h"/>
                                          </p:val>
                                        </p:tav>
                                      </p:tavLst>
                                    </p:anim>
                                    <p:set>
                                      <p:cBhvr additive="base">
                                        <p:cTn id="17" dur="500" fill="hold">
                                          <p:stCondLst>
                                            <p:cond delay="0"/>
                                          </p:stCondLst>
                                        </p:cTn>
                                        <p:tgtEl>
                                          <p:spTgt spid="3"/>
                                        </p:tgtEl>
                                        <p:attrNameLst>
                                          <p:attrName>style.visibility</p:attrName>
                                        </p:attrNameLst>
                                      </p:cBhvr>
                                      <p:to>
                                        <p:strVal val="visible"/>
                                      </p:to>
                                    </p:set>
                                  </p:childTnLst>
                                </p:cTn>
                              </p:par>
                              <p:par>
                                <p:cTn id="18" presetID="17" presetClass="entr" presetSubtype="4" fill="hold" nodeType="afterEffect">
                                  <p:stCondLst>
                                    <p:cond delay="0"/>
                                  </p:stCondLst>
                                  <p:childTnLs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ppt_y+#ppt_h/2"/>
                                          </p:val>
                                        </p:tav>
                                        <p:tav tm="100000">
                                          <p:val>
                                            <p:strVal val="#ppt_y"/>
                                          </p:val>
                                        </p:tav>
                                      </p:tavLst>
                                    </p:anim>
                                    <p:anim calcmode="lin" valueType="num">
                                      <p:cBhvr additive="base">
                                        <p:cTn id="21" dur="500" fill="hold"/>
                                        <p:tgtEl>
                                          <p:spTgt spid="4"/>
                                        </p:tgtEl>
                                        <p:attrNameLst>
                                          <p:attrName>ppt_w</p:attrName>
                                        </p:attrNameLst>
                                      </p:cBhvr>
                                      <p:tavLst>
                                        <p:tav tm="0">
                                          <p:val>
                                            <p:strVal val="#ppt_w"/>
                                          </p:val>
                                        </p:tav>
                                        <p:tav tm="100000">
                                          <p:val>
                                            <p:strVal val="#ppt_w"/>
                                          </p:val>
                                        </p:tav>
                                      </p:tavLst>
                                    </p:anim>
                                    <p:anim calcmode="lin" valueType="num">
                                      <p:cBhvr additive="base">
                                        <p:cTn id="22" dur="500" fill="hold"/>
                                        <p:tgtEl>
                                          <p:spTgt spid="4"/>
                                        </p:tgtEl>
                                        <p:attrNameLst>
                                          <p:attrName>ppt_h</p:attrName>
                                        </p:attrNameLst>
                                      </p:cBhvr>
                                      <p:tavLst>
                                        <p:tav tm="0">
                                          <p:val>
                                            <p:fltVal val="0"/>
                                          </p:val>
                                        </p:tav>
                                        <p:tav tm="100000">
                                          <p:val>
                                            <p:strVal val="#ppt_h"/>
                                          </p:val>
                                        </p:tav>
                                      </p:tavLst>
                                    </p:anim>
                                    <p:set>
                                      <p:cBhvr additive="base">
                                        <p:cTn id="23" dur="500" fill="hold">
                                          <p:stCondLst>
                                            <p:cond delay="0"/>
                                          </p:stCondLst>
                                        </p:cTn>
                                        <p:tgtEl>
                                          <p:spTgt spid="4"/>
                                        </p:tgtEl>
                                        <p:attrNameLst>
                                          <p:attrName>style.visibility</p:attrName>
                                        </p:attrNameLst>
                                      </p:cBhvr>
                                      <p:to>
                                        <p:strVal val="visible"/>
                                      </p:to>
                                    </p:set>
                                  </p:childTnLst>
                                </p:cTn>
                              </p:par>
                              <p:par>
                                <p:cTn id="24" presetID="12" presetClass="entr" presetSubtype="2" fill="hold" nodeType="afterEffect">
                                  <p:stCondLst>
                                    <p:cond delay="0"/>
                                  </p:stCondLst>
                                  <p:childTnLst>
                                    <p:anim calcmode="lin" valueType="num">
                                      <p:cBhvr additive="base">
                                        <p:cTn id="25" dur="500"/>
                                        <p:tgtEl>
                                          <p:spTgt spid="5"/>
                                        </p:tgtEl>
                                        <p:attrNameLst>
                                          <p:attrName>ppt_x</p:attrName>
                                        </p:attrNameLst>
                                      </p:cBhvr>
                                      <p:tavLst>
                                        <p:tav tm="0">
                                          <p:val>
                                            <p:strVal val="#ppt_x+#ppt_w*1.125000"/>
                                          </p:val>
                                        </p:tav>
                                        <p:tav tm="100000">
                                          <p:val>
                                            <p:strVal val="#ppt_x"/>
                                          </p:val>
                                        </p:tav>
                                      </p:tavLst>
                                    </p:anim>
                                    <p:animEffect transition="in" filter="wipe(left)">
                                      <p:cBhvr>
                                        <p:cTn id="26" dur="500"/>
                                        <p:tgtEl>
                                          <p:spTgt spid="5"/>
                                        </p:tgtEl>
                                      </p:cBhvr>
                                    </p:animEffect>
                                    <p:set>
                                      <p:cBhvr>
                                        <p:cTn id="27" dur="500" fill="hold">
                                          <p:stCondLst>
                                            <p:cond delay="0"/>
                                          </p:stCondLst>
                                        </p:cTn>
                                        <p:tgtEl>
                                          <p:spTgt spid="5"/>
                                        </p:tgtEl>
                                        <p:attrNameLst>
                                          <p:attrName>style.visibility</p:attrName>
                                        </p:attrNameLst>
                                      </p:cBhvr>
                                      <p:to>
                                        <p:strVal val="visible"/>
                                      </p:to>
                                    </p:set>
                                  </p:childTnLst>
                                </p:cTn>
                              </p:par>
                              <p:par>
                                <p:cTn id="28" presetID="16" presetClass="entr" presetSubtype="37" fill="hold" nodeType="afterEffect">
                                  <p:stCondLst>
                                    <p:cond delay="0"/>
                                  </p:stCondLst>
                                  <p:childTnLst>
                                    <p:animEffect transition="in" filter="barn(outVertical)">
                                      <p:cBhvr>
                                        <p:cTn id="29" dur="500"/>
                                        <p:tgtEl>
                                          <p:spTgt spid="6"/>
                                        </p:tgtEl>
                                      </p:cBhvr>
                                    </p:animEffect>
                                    <p:set>
                                      <p:cBhvr>
                                        <p:cTn id="30" dur="500" fill="hold">
                                          <p:stCondLst>
                                            <p:cond delay="0"/>
                                          </p:stCondLst>
                                        </p:cTn>
                                        <p:tgtEl>
                                          <p:spTgt spid="6"/>
                                        </p:tgtEl>
                                        <p:attrNameLst>
                                          <p:attrName>style.visibility</p:attrName>
                                        </p:attrNameLst>
                                      </p:cBhvr>
                                      <p:to>
                                        <p:strVal val="visible"/>
                                      </p:to>
                                    </p:set>
                                  </p:childTnLst>
                                </p:cTn>
                              </p:par>
                              <p:par>
                                <p:cTn id="31" presetID="53" presetClass="entr" presetSubtype="16" fill="hold" nodeType="afterEffect">
                                  <p:stCondLst>
                                    <p:cond delay="0"/>
                                  </p:stCondLst>
                                  <p:childTnLst>
                                    <p:anim calcmode="lin" valueType="num">
                                      <p:cBhvr>
                                        <p:cTn id="32" dur="1000" fill="hold"/>
                                        <p:tgtEl>
                                          <p:spTgt spid="7"/>
                                        </p:tgtEl>
                                        <p:attrNameLst>
                                          <p:attrName>ppt_w</p:attrName>
                                        </p:attrNameLst>
                                      </p:cBhvr>
                                      <p:tavLst>
                                        <p:tav tm="0">
                                          <p:val>
                                            <p:fltVal val="0"/>
                                          </p:val>
                                        </p:tav>
                                        <p:tav tm="100000">
                                          <p:val>
                                            <p:strVal val="#ppt_w"/>
                                          </p:val>
                                        </p:tav>
                                      </p:tavLst>
                                    </p:anim>
                                    <p:anim calcmode="lin" valueType="num">
                                      <p:cBhvr>
                                        <p:cTn id="33" dur="1000" fill="hold"/>
                                        <p:tgtEl>
                                          <p:spTgt spid="7"/>
                                        </p:tgtEl>
                                        <p:attrNameLst>
                                          <p:attrName>ppt_h</p:attrName>
                                        </p:attrNameLst>
                                      </p:cBhvr>
                                      <p:tavLst>
                                        <p:tav tm="0">
                                          <p:val>
                                            <p:fltVal val="0"/>
                                          </p:val>
                                        </p:tav>
                                        <p:tav tm="100000">
                                          <p:val>
                                            <p:strVal val="#ppt_h"/>
                                          </p:val>
                                        </p:tav>
                                      </p:tavLst>
                                    </p:anim>
                                    <p:animEffect transition="in" filter="fade">
                                      <p:cBhvr>
                                        <p:cTn id="34" dur="1000"/>
                                        <p:tgtEl>
                                          <p:spTgt spid="7"/>
                                        </p:tgtEl>
                                      </p:cBhvr>
                                    </p:animEffect>
                                    <p:set>
                                      <p:cBhvr>
                                        <p:cTn id="35" dur="1000" fill="hold">
                                          <p:stCondLst>
                                            <p:cond delay="0"/>
                                          </p:stCondLst>
                                        </p:cTn>
                                        <p:tgtEl>
                                          <p:spTgt spid="7"/>
                                        </p:tgtEl>
                                        <p:attrNameLst>
                                          <p:attrName>style.visibility</p:attrName>
                                        </p:attrNameLst>
                                      </p:cBhvr>
                                      <p:to>
                                        <p:strVal val="visible"/>
                                      </p:to>
                                    </p:set>
                                  </p:childTnLst>
                                </p:cTn>
                              </p:par>
                              <p:par>
                                <p:cTn id="36" presetID="17" presetClass="entr" presetSubtype="1" fill="hold" nodeType="afterEffect">
                                  <p:stCondLst>
                                    <p:cond delay="0"/>
                                  </p:stCondLst>
                                  <p:childTnLs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ppt_y-#ppt_h/2"/>
                                          </p:val>
                                        </p:tav>
                                        <p:tav tm="100000">
                                          <p:val>
                                            <p:strVal val="#ppt_y"/>
                                          </p:val>
                                        </p:tav>
                                      </p:tavLst>
                                    </p:anim>
                                    <p:anim calcmode="lin" valueType="num">
                                      <p:cBhvr additive="base">
                                        <p:cTn id="39" dur="500" fill="hold"/>
                                        <p:tgtEl>
                                          <p:spTgt spid="8"/>
                                        </p:tgtEl>
                                        <p:attrNameLst>
                                          <p:attrName>ppt_w</p:attrName>
                                        </p:attrNameLst>
                                      </p:cBhvr>
                                      <p:tavLst>
                                        <p:tav tm="0">
                                          <p:val>
                                            <p:strVal val="#ppt_w"/>
                                          </p:val>
                                        </p:tav>
                                        <p:tav tm="100000">
                                          <p:val>
                                            <p:strVal val="#ppt_w"/>
                                          </p:val>
                                        </p:tav>
                                      </p:tavLst>
                                    </p:anim>
                                    <p:anim calcmode="lin" valueType="num">
                                      <p:cBhvr additive="base">
                                        <p:cTn id="40" dur="500" fill="hold"/>
                                        <p:tgtEl>
                                          <p:spTgt spid="8"/>
                                        </p:tgtEl>
                                        <p:attrNameLst>
                                          <p:attrName>ppt_h</p:attrName>
                                        </p:attrNameLst>
                                      </p:cBhvr>
                                      <p:tavLst>
                                        <p:tav tm="0">
                                          <p:val>
                                            <p:fltVal val="0"/>
                                          </p:val>
                                        </p:tav>
                                        <p:tav tm="100000">
                                          <p:val>
                                            <p:strVal val="#ppt_h"/>
                                          </p:val>
                                        </p:tav>
                                      </p:tavLst>
                                    </p:anim>
                                    <p:set>
                                      <p:cBhvr additive="base">
                                        <p:cTn id="41" dur="500"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4230290" y="1524000"/>
            <a:ext cx="3731419" cy="424732"/>
          </a:xfrm>
        </p:spPr>
        <p:txBody>
          <a:bodyPr vert="horz" wrap="square" lIns="91440" tIns="45720" rIns="91440" bIns="45720" anchor="b">
            <a:spAutoFit/>
          </a:bodyPr>
          <a:lstStyle/>
          <a:p>
            <a:pPr algn="r">
              <a:lnSpc>
                <a:spcPct val="90000"/>
              </a:lnSpc>
              <a:spcBef>
                <a:spcPct val="0"/>
              </a:spcBef>
            </a:pPr>
            <a:r>
              <a:rPr lang="en-US" altLang="zh-CN" sz="2400" b="1" i="0" u="none" baseline="0" dirty="0">
                <a:solidFill>
                  <a:srgbClr val="FFFFFF"/>
                </a:solidFill>
                <a:latin typeface="微软雅黑"/>
                <a:ea typeface="微软雅黑"/>
              </a:rPr>
              <a:t>OPEN AI EMBEDDINGS</a:t>
            </a:r>
            <a:endParaRPr lang="zh-CN" altLang="en-US" sz="2400" b="1" i="0" u="none" baseline="0" dirty="0">
              <a:solidFill>
                <a:srgbClr val="FFFFFF"/>
              </a:solidFill>
              <a:latin typeface="微软雅黑"/>
              <a:ea typeface="微软雅黑"/>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animEffect transition="in" filter="checkerboard(down)">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2622814" y="1991279"/>
            <a:ext cx="6972724" cy="1177290"/>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000000"/>
                </a:solidFill>
                <a:latin typeface="微软雅黑"/>
                <a:ea typeface="微软雅黑"/>
              </a:rPr>
              <a:t>Embeddings are numerical representations of words or phrases that capture semantic meaning. They allow models to understand relationships and similarities between different pieces of information, which is essential for effective retrieval in RAG applications.</a:t>
            </a:r>
            <a:endParaRPr lang="en-US" sz="1100"/>
          </a:p>
        </p:txBody>
      </p:sp>
      <p:sp>
        <p:nvSpPr>
          <p:cNvPr id="3" name="TextBox 3"/>
          <p:cNvSpPr txBox="1"/>
          <p:nvPr/>
        </p:nvSpPr>
        <p:spPr>
          <a:xfrm>
            <a:off x="2622814" y="3921783"/>
            <a:ext cx="6972724" cy="815340"/>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dirty="0">
                <a:solidFill>
                  <a:srgbClr val="000000"/>
                </a:solidFill>
                <a:latin typeface="微软雅黑"/>
                <a:ea typeface="微软雅黑"/>
              </a:rPr>
              <a:t>Through methods like Word2Vec or BERT, embeddings transform language into a vector space where semantically similar items are positioned closer together. This enables chat models to quickly identify relevant data during the retrieval process.</a:t>
            </a:r>
            <a:endParaRPr lang="en-US" sz="1100" dirty="0"/>
          </a:p>
        </p:txBody>
      </p:sp>
      <p:sp>
        <p:nvSpPr>
          <p:cNvPr id="4" name="AutoShape 4"/>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000000"/>
                </a:solidFill>
                <a:latin typeface="微软雅黑"/>
                <a:ea typeface="微软雅黑"/>
              </a:rPr>
              <a:t>Understanding Embeddings</a:t>
            </a:r>
          </a:p>
        </p:txBody>
      </p:sp>
      <p:sp>
        <p:nvSpPr>
          <p:cNvPr id="7" name="TextBox 7"/>
          <p:cNvSpPr txBox="1"/>
          <p:nvPr/>
        </p:nvSpPr>
        <p:spPr>
          <a:xfrm>
            <a:off x="2622814" y="1576088"/>
            <a:ext cx="6972724" cy="338554"/>
          </a:xfrm>
          <a:prstGeom prst="rect">
            <a:avLst/>
          </a:prstGeom>
          <a:noFill/>
        </p:spPr>
        <p:txBody>
          <a:bodyPr vert="horz" wrap="square" lIns="91440" tIns="45720" rIns="91440" bIns="45720" rtlCol="0" anchor="ctr">
            <a:spAutoFit/>
          </a:bodyPr>
          <a:lstStyle/>
          <a:p>
            <a:pPr marL="0" algn="l">
              <a:defRPr/>
            </a:pPr>
            <a:r>
              <a:rPr lang="zh-CN" altLang="en-US" sz="1600" b="1" i="0" u="none" baseline="0">
                <a:solidFill>
                  <a:srgbClr val="000000"/>
                </a:solidFill>
                <a:latin typeface="微软雅黑"/>
                <a:ea typeface="微软雅黑"/>
              </a:rPr>
              <a:t>What are Embeddings?</a:t>
            </a:r>
            <a:endParaRPr lang="en-US" sz="1100"/>
          </a:p>
        </p:txBody>
      </p:sp>
      <p:sp>
        <p:nvSpPr>
          <p:cNvPr id="8" name="TextBox 8"/>
          <p:cNvSpPr txBox="1"/>
          <p:nvPr/>
        </p:nvSpPr>
        <p:spPr>
          <a:xfrm>
            <a:off x="2622814" y="3506592"/>
            <a:ext cx="6972724" cy="338554"/>
          </a:xfrm>
          <a:prstGeom prst="rect">
            <a:avLst/>
          </a:prstGeom>
          <a:noFill/>
        </p:spPr>
        <p:txBody>
          <a:bodyPr vert="horz" wrap="square" lIns="91440" tIns="45720" rIns="91440" bIns="45720" rtlCol="0" anchor="ctr">
            <a:spAutoFit/>
          </a:bodyPr>
          <a:lstStyle/>
          <a:p>
            <a:pPr marL="0" algn="l">
              <a:defRPr/>
            </a:pPr>
            <a:r>
              <a:rPr lang="zh-CN" altLang="en-US" sz="1600" b="1" i="0" u="none" baseline="0" dirty="0">
                <a:latin typeface="微软雅黑"/>
                <a:ea typeface="微软雅黑"/>
              </a:rPr>
              <a:t>How Embeddings Work</a:t>
            </a:r>
            <a:endParaRPr lang="en-US" sz="1100" dirty="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afterEffect">
                                  <p:stCondLst>
                                    <p:cond delay="0"/>
                                  </p:stCondLst>
                                  <p:childTnLst>
                                    <p:animEffect transition="in" filter="strips(upRight)">
                                      <p:cBhvr>
                                        <p:cTn id="6" dur="500"/>
                                        <p:tgtEl>
                                          <p:spTgt spid="4"/>
                                        </p:tgtEl>
                                      </p:cBhvr>
                                    </p:animEffect>
                                    <p:set>
                                      <p:cBhvr>
                                        <p:cTn id="7" dur="500" fill="hold">
                                          <p:stCondLst>
                                            <p:cond delay="0"/>
                                          </p:stCondLst>
                                        </p:cTn>
                                        <p:tgtEl>
                                          <p:spTgt spid="4"/>
                                        </p:tgtEl>
                                        <p:attrNameLst>
                                          <p:attrName>style.visibility</p:attrName>
                                        </p:attrNameLst>
                                      </p:cBhvr>
                                      <p:to>
                                        <p:strVal val="visible"/>
                                      </p:to>
                                    </p:set>
                                  </p:childTnLst>
                                </p:cTn>
                              </p:par>
                              <p:par>
                                <p:cTn id="8" presetID="41" presetClass="entr" presetSubtype="0" fill="hold" grpId="0" nodeType="afterEffect">
                                  <p:stCondLst>
                                    <p:cond delay="0"/>
                                  </p:stCondLst>
                                  <p:iterate type="lt">
                                    <p:tmPct val="10000"/>
                                  </p:iterate>
                                  <p:childTnLst>
                                    <p:anim calcmode="lin" valueType="num">
                                      <p:cBhvr>
                                        <p:cTn id="9" dur="10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0" dur="1000" fill="hold"/>
                                        <p:tgtEl>
                                          <p:spTgt spid="7"/>
                                        </p:tgtEl>
                                        <p:attrNameLst>
                                          <p:attrName>ppt_y</p:attrName>
                                        </p:attrNameLst>
                                      </p:cBhvr>
                                      <p:tavLst>
                                        <p:tav tm="0">
                                          <p:val>
                                            <p:strVal val="#ppt_y"/>
                                          </p:val>
                                        </p:tav>
                                        <p:tav tm="100000">
                                          <p:val>
                                            <p:strVal val="#ppt_y"/>
                                          </p:val>
                                        </p:tav>
                                      </p:tavLst>
                                    </p:anim>
                                    <p:anim calcmode="lin" valueType="num">
                                      <p:cBhvr>
                                        <p:cTn id="11" dur="10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2" dur="10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3" dur="1000" tmFilter="0,0; .5, 1; 1, 1"/>
                                        <p:tgtEl>
                                          <p:spTgt spid="7"/>
                                        </p:tgtEl>
                                      </p:cBhvr>
                                    </p:animEffect>
                                    <p:set>
                                      <p:cBhvr>
                                        <p:cTn id="14" dur="1000" fill="hold">
                                          <p:stCondLst>
                                            <p:cond delay="0"/>
                                          </p:stCondLst>
                                        </p:cTn>
                                        <p:tgtEl>
                                          <p:spTgt spid="7"/>
                                        </p:tgtEl>
                                        <p:attrNameLst>
                                          <p:attrName>style.visibility</p:attrName>
                                        </p:attrNameLst>
                                      </p:cBhvr>
                                      <p:to>
                                        <p:strVal val="visible"/>
                                      </p:to>
                                    </p:set>
                                  </p:childTnLst>
                                </p:cTn>
                              </p:par>
                              <p:par>
                                <p:cTn id="15" presetID="19" presetClass="entr" presetSubtype="10" fill="hold" nodeType="afterEffect">
                                  <p:stCondLst>
                                    <p:cond delay="0"/>
                                  </p:stCondLst>
                                  <p:childTnLst>
                                    <p:anim calcmode="lin" valueType="num">
                                      <p:cBhvr>
                                        <p:cTn id="16" dur="2000" fill="hold"/>
                                        <p:tgtEl>
                                          <p:spTgt spid="2"/>
                                        </p:tgtEl>
                                        <p:attrNameLst>
                                          <p:attrName>ppt_w</p:attrName>
                                        </p:attrNameLst>
                                      </p:cBhvr>
                                      <p:tavLst>
                                        <p:tav tm="0" fmla="#ppt_w*sin(2.5*pi*$)">
                                          <p:val>
                                            <p:fltVal val="0"/>
                                          </p:val>
                                        </p:tav>
                                        <p:tav tm="100000">
                                          <p:val>
                                            <p:fltVal val="1"/>
                                          </p:val>
                                        </p:tav>
                                      </p:tavLst>
                                    </p:anim>
                                    <p:anim calcmode="lin" valueType="num">
                                      <p:cBhvr>
                                        <p:cTn id="17" dur="2000" fill="hold"/>
                                        <p:tgtEl>
                                          <p:spTgt spid="2"/>
                                        </p:tgtEl>
                                        <p:attrNameLst>
                                          <p:attrName>ppt_h</p:attrName>
                                        </p:attrNameLst>
                                      </p:cBhvr>
                                      <p:tavLst>
                                        <p:tav tm="0">
                                          <p:val>
                                            <p:strVal val="#ppt_h"/>
                                          </p:val>
                                        </p:tav>
                                        <p:tav tm="100000">
                                          <p:val>
                                            <p:strVal val="#ppt_h"/>
                                          </p:val>
                                        </p:tav>
                                      </p:tavLst>
                                    </p:anim>
                                    <p:set>
                                      <p:cBhvr>
                                        <p:cTn id="18" dur="2000" fill="hold">
                                          <p:stCondLst>
                                            <p:cond delay="0"/>
                                          </p:stCondLst>
                                        </p:cTn>
                                        <p:tgtEl>
                                          <p:spTgt spid="2"/>
                                        </p:tgtEl>
                                        <p:attrNameLst>
                                          <p:attrName>style.visibility</p:attrName>
                                        </p:attrNameLst>
                                      </p:cBhvr>
                                      <p:to>
                                        <p:strVal val="visible"/>
                                      </p:to>
                                    </p:set>
                                  </p:childTnLst>
                                </p:cTn>
                              </p:par>
                              <p:par>
                                <p:cTn id="19" presetID="16" presetClass="entr" presetSubtype="42" fill="hold" nodeType="afterEffect">
                                  <p:stCondLst>
                                    <p:cond delay="0"/>
                                  </p:stCondLst>
                                  <p:childTnLst>
                                    <p:animEffect transition="in" filter="barn(outHorizontal)">
                                      <p:cBhvr>
                                        <p:cTn id="20" dur="500"/>
                                        <p:tgtEl>
                                          <p:spTgt spid="8"/>
                                        </p:tgtEl>
                                      </p:cBhvr>
                                    </p:animEffect>
                                    <p:set>
                                      <p:cBhvr>
                                        <p:cTn id="21" dur="500" fill="hold">
                                          <p:stCondLst>
                                            <p:cond delay="0"/>
                                          </p:stCondLst>
                                        </p:cTn>
                                        <p:tgtEl>
                                          <p:spTgt spid="8"/>
                                        </p:tgtEl>
                                        <p:attrNameLst>
                                          <p:attrName>style.visibility</p:attrName>
                                        </p:attrNameLst>
                                      </p:cBhvr>
                                      <p:to>
                                        <p:strVal val="visible"/>
                                      </p:to>
                                    </p:set>
                                  </p:childTnLst>
                                </p:cTn>
                              </p:par>
                              <p:par>
                                <p:cTn id="22" presetID="29" presetClass="entr" presetSubtype="0" fill="hold" nodeType="afterEffect">
                                  <p:stCondLst>
                                    <p:cond delay="0"/>
                                  </p:stCondLst>
                                  <p:childTnLst>
                                    <p:anim calcmode="lin" valueType="num">
                                      <p:cBhvr>
                                        <p:cTn id="23" dur="1000" fill="hold"/>
                                        <p:tgtEl>
                                          <p:spTgt spid="3"/>
                                        </p:tgtEl>
                                        <p:attrNameLst>
                                          <p:attrName>ppt_x</p:attrName>
                                        </p:attrNameLst>
                                      </p:cBhvr>
                                      <p:tavLst>
                                        <p:tav tm="0">
                                          <p:val>
                                            <p:strVal val="#ppt_x-.2"/>
                                          </p:val>
                                        </p:tav>
                                        <p:tav tm="100000">
                                          <p:val>
                                            <p:strVal val="#ppt_x"/>
                                          </p:val>
                                        </p:tav>
                                      </p:tavLst>
                                    </p:anim>
                                    <p:anim calcmode="lin" valueType="num">
                                      <p:cBhvr>
                                        <p:cTn id="24"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5" dur="1000"/>
                                        <p:tgtEl>
                                          <p:spTgt spid="3"/>
                                        </p:tgtEl>
                                      </p:cBhvr>
                                    </p:animEffec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4115990" y="1600200"/>
            <a:ext cx="3960019" cy="424732"/>
          </a:xfrm>
        </p:spPr>
        <p:txBody>
          <a:bodyPr vert="horz" wrap="square" lIns="91440" tIns="45720" rIns="91440" bIns="45720" anchor="b">
            <a:spAutoFit/>
          </a:bodyPr>
          <a:lstStyle/>
          <a:p>
            <a:pPr algn="r">
              <a:lnSpc>
                <a:spcPct val="90000"/>
              </a:lnSpc>
              <a:spcBef>
                <a:spcPct val="0"/>
              </a:spcBef>
            </a:pPr>
            <a:r>
              <a:rPr lang="en-US" altLang="zh-CN" sz="2400" b="1" i="0" u="none" baseline="0" dirty="0">
                <a:solidFill>
                  <a:srgbClr val="FFFFFF"/>
                </a:solidFill>
                <a:latin typeface="微软雅黑"/>
                <a:ea typeface="微软雅黑"/>
              </a:rPr>
              <a:t>OPEN AI VECTOR</a:t>
            </a:r>
            <a:r>
              <a:rPr lang="en-US" altLang="zh-CN" sz="2400" b="1" i="0" u="none" dirty="0">
                <a:solidFill>
                  <a:srgbClr val="FFFFFF"/>
                </a:solidFill>
                <a:latin typeface="微软雅黑"/>
                <a:ea typeface="微软雅黑"/>
              </a:rPr>
              <a:t> STORE</a:t>
            </a:r>
            <a:endParaRPr lang="zh-CN" altLang="en-US" sz="2400" b="1" i="0" u="none" baseline="0" dirty="0">
              <a:solidFill>
                <a:srgbClr val="FFFFFF"/>
              </a:solidFill>
              <a:latin typeface="微软雅黑"/>
              <a:ea typeface="微软雅黑"/>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anim calcmode="lin" valueType="num">
                                      <p:cBhvr>
                                        <p:cTn id="6" dur="1000" fill="hold"/>
                                        <p:tgtEl>
                                          <p:spTgt spid="2"/>
                                        </p:tgtEl>
                                        <p:attrNameLst>
                                          <p:attrName>ppt_x</p:attrName>
                                        </p:attrNameLst>
                                      </p:cBhvr>
                                      <p:tavLst>
                                        <p:tav tm="0">
                                          <p:val>
                                            <p:strVal val="#ppt_x-.1"/>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Effect transition="in" filter="fade">
                                      <p:cBhvr>
                                        <p:cTn id="8" dur="1000"/>
                                        <p:tgtEl>
                                          <p:spTgt spid="2"/>
                                        </p:tgtEl>
                                      </p:cBhvr>
                                    </p:animEffect>
                                    <p:set>
                                      <p:cBhvr>
                                        <p:cTn id="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303337"/>
      </a:accent1>
      <a:accent2>
        <a:srgbClr val="707276"/>
      </a:accent2>
      <a:accent3>
        <a:srgbClr val="B4BFCF"/>
      </a:accent3>
      <a:accent4>
        <a:srgbClr val="AABEDB"/>
      </a:accent4>
      <a:accent5>
        <a:srgbClr val="D2DBE8"/>
      </a:accent5>
      <a:accent6>
        <a:srgbClr val="B5C8E5"/>
      </a:accent6>
      <a:hlink>
        <a:srgbClr val="AC0000"/>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1545</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微软雅黑</vt:lpstr>
      <vt:lpstr>Arial</vt:lpstr>
      <vt:lpstr>Calibri</vt:lpstr>
      <vt:lpstr>Office Theme</vt:lpstr>
      <vt:lpstr>PowerPoint Presentation</vt:lpstr>
      <vt:lpstr>PowerPoint Presentation</vt:lpstr>
      <vt:lpstr>INTRODUCTION TO RAG APPLICATIONS</vt:lpstr>
      <vt:lpstr>Overview of Retrieval-Augmented Generation</vt:lpstr>
      <vt:lpstr>OPEN AI API AND CHAT MODELS</vt:lpstr>
      <vt:lpstr>Introduction to OpenAI API</vt:lpstr>
      <vt:lpstr>OPEN AI EMBEDDINGS</vt:lpstr>
      <vt:lpstr>Understanding Embeddings</vt:lpstr>
      <vt:lpstr>OPEN AI VECTOR STORE</vt:lpstr>
      <vt:lpstr>Introduction to Vector Store</vt:lpstr>
      <vt:lpstr>LANGCHAIN FRAMEWORK</vt:lpstr>
      <vt:lpstr>Overview of LangChain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Chiraag P V</dc:creator>
  <cp:lastModifiedBy>Chiraag P V [Online Student]</cp:lastModifiedBy>
  <cp:revision>23</cp:revision>
  <dcterms:created xsi:type="dcterms:W3CDTF">2006-08-16T00:00:00Z</dcterms:created>
  <dcterms:modified xsi:type="dcterms:W3CDTF">2024-12-20T03:31:31Z</dcterms:modified>
</cp:coreProperties>
</file>