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8.jpeg" ContentType="image/jpeg"/>
  <Override PartName="/ppt/media/image2.png" ContentType="image/png"/>
  <Override PartName="/ppt/media/image7.jpeg" ContentType="image/jpeg"/>
  <Override PartName="/ppt/media/image3.png" ContentType="image/png"/>
  <Override PartName="/ppt/media/image6.jpeg" ContentType="image/jpeg"/>
  <Override PartName="/ppt/media/image10.jpeg" ContentType="image/jpeg"/>
  <Override PartName="/ppt/media/image5.jpeg" ContentType="image/jpeg"/>
  <Override PartName="/ppt/media/image4.png" ContentType="image/png"/>
  <Override PartName="/ppt/media/image9.jpeg" ContentType="image/jpeg"/>
  <Override PartName="/ppt/media/image11.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4C15AA4A-F303-4466-AEBC-AE3250A691C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77F89058-0019-4225-A403-2406A55414D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ADD08C36-7315-4ACE-867C-67C9B2897B18}"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D588579A-F79A-495D-A26C-FE4EA580019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sldNum" idx="1"/>
          </p:nvPr>
        </p:nvSpPr>
        <p:spPr/>
        <p:txBody>
          <a:bodyPr/>
          <a:p>
            <a:fld id="{E4DD1785-4638-4268-9262-43F04E84797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E99965D9-AA06-4495-B34F-1CF22FEC013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9EEE25AE-C18D-415E-9FDC-6BB77FD7C6C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6B8B496D-C66B-4187-9257-E62F198CA19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sldNum" idx="1"/>
          </p:nvPr>
        </p:nvSpPr>
        <p:spPr/>
        <p:txBody>
          <a:bodyPr/>
          <a:p>
            <a:fld id="{930DABD9-55D9-4837-A783-4FAAD65A40B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742D9C77-FD8C-45D5-BE0A-8CDB9C151FE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EEC7FB3C-3965-4EC1-BF39-C2C89CB0567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14978FBE-5EDE-4F62-8892-715BA286712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85E6582-488A-4155-903F-202F5DE4CCFA}" type="slidenum">
              <a:rPr b="0" lang="en-GB" sz="1000" spc="-1" strike="noStrike">
                <a:solidFill>
                  <a:schemeClr val="dk2"/>
                </a:solidFill>
                <a:latin typeface="Arial"/>
                <a:ea typeface="Arial"/>
              </a:rPr>
              <a:t>&lt;number&gt;</a:t>
            </a:fld>
            <a:endParaRPr b="0" lang="en-IN"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image" Target="../media/image10.jpeg"/><Relationship Id="rId8"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s://github.com/ChiraagPVovert/ULIP_APP" TargetMode="External"/><Relationship Id="rId3"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40"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41" name="Google Shape;56;p13" descr=""/>
          <p:cNvPicPr/>
          <p:nvPr/>
        </p:nvPicPr>
        <p:blipFill>
          <a:blip r:embed="rId1"/>
          <a:stretch/>
        </p:blipFill>
        <p:spPr>
          <a:xfrm>
            <a:off x="0" y="0"/>
            <a:ext cx="9143640" cy="5143320"/>
          </a:xfrm>
          <a:prstGeom prst="rect">
            <a:avLst/>
          </a:prstGeom>
          <a:ln w="0">
            <a:noFill/>
          </a:ln>
        </p:spPr>
      </p:pic>
      <p:sp>
        <p:nvSpPr>
          <p:cNvPr id="42" name="Google Shape;57;p13"/>
          <p:cNvSpPr/>
          <p:nvPr/>
        </p:nvSpPr>
        <p:spPr>
          <a:xfrm>
            <a:off x="146520" y="2895480"/>
            <a:ext cx="8759520" cy="2003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Team Details</a:t>
            </a: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lvl="1" marL="914400" indent="-343080">
              <a:lnSpc>
                <a:spcPct val="100000"/>
              </a:lnSpc>
              <a:buClr>
                <a:srgbClr val="000000"/>
              </a:buClr>
              <a:buFont typeface="Arial"/>
              <a:buAutoNum type="alphaLcPeriod"/>
              <a:tabLst>
                <a:tab algn="l" pos="0"/>
              </a:tabLst>
            </a:pPr>
            <a:r>
              <a:rPr b="1" lang="en-GB" sz="1800" spc="-1" strike="noStrike">
                <a:solidFill>
                  <a:srgbClr val="000000"/>
                </a:solidFill>
                <a:latin typeface="Arial"/>
                <a:ea typeface="Arial"/>
              </a:rPr>
              <a:t>Team name: Overt Ideas and Solutions</a:t>
            </a:r>
            <a:endParaRPr b="0" lang="en-IN" sz="1800" spc="-1" strike="noStrike">
              <a:solidFill>
                <a:srgbClr val="000000"/>
              </a:solidFill>
              <a:latin typeface="Arial"/>
            </a:endParaRPr>
          </a:p>
          <a:p>
            <a:pPr lvl="1" marL="914400" indent="-343080">
              <a:lnSpc>
                <a:spcPct val="100000"/>
              </a:lnSpc>
              <a:buClr>
                <a:srgbClr val="000000"/>
              </a:buClr>
              <a:buFont typeface="Arial"/>
              <a:buAutoNum type="alphaLcPeriod"/>
              <a:tabLst>
                <a:tab algn="l" pos="0"/>
              </a:tabLst>
            </a:pPr>
            <a:r>
              <a:rPr b="1" lang="en-GB" sz="1800" spc="-1" strike="noStrike">
                <a:solidFill>
                  <a:srgbClr val="000000"/>
                </a:solidFill>
                <a:latin typeface="Arial"/>
                <a:ea typeface="Arial"/>
              </a:rPr>
              <a:t>Team leader name: Chandan G C</a:t>
            </a:r>
            <a:endParaRPr b="0" lang="en-IN" sz="1800" spc="-1" strike="noStrike">
              <a:solidFill>
                <a:srgbClr val="000000"/>
              </a:solidFill>
              <a:latin typeface="Arial"/>
            </a:endParaRPr>
          </a:p>
          <a:p>
            <a:pPr lvl="1" marL="914400" indent="-343080">
              <a:lnSpc>
                <a:spcPct val="100000"/>
              </a:lnSpc>
              <a:buClr>
                <a:srgbClr val="000000"/>
              </a:buClr>
              <a:buFont typeface="Arial"/>
              <a:buAutoNum type="alphaLcPeriod"/>
              <a:tabLst>
                <a:tab algn="l" pos="0"/>
              </a:tabLst>
            </a:pPr>
            <a:r>
              <a:rPr b="1" lang="en-GB" sz="1800" spc="-1" strike="noStrike">
                <a:solidFill>
                  <a:srgbClr val="000000"/>
                </a:solidFill>
                <a:latin typeface="Arial"/>
                <a:ea typeface="Arial"/>
              </a:rPr>
              <a:t>Problem Statement: </a:t>
            </a:r>
            <a:r>
              <a:rPr b="1" lang="en-US" sz="1800" spc="-1" strike="noStrike">
                <a:solidFill>
                  <a:srgbClr val="000000"/>
                </a:solidFill>
                <a:latin typeface="Arial"/>
                <a:ea typeface="Arial"/>
              </a:rPr>
              <a:t>Data-Driven Optimization of Logistics Operations</a:t>
            </a: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79"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80" name="Google Shape;112;p20" descr=""/>
          <p:cNvPicPr/>
          <p:nvPr/>
        </p:nvPicPr>
        <p:blipFill>
          <a:blip r:embed="rId1"/>
          <a:stretch/>
        </p:blipFill>
        <p:spPr>
          <a:xfrm>
            <a:off x="0" y="0"/>
            <a:ext cx="9143640" cy="5143320"/>
          </a:xfrm>
          <a:prstGeom prst="rect">
            <a:avLst/>
          </a:prstGeom>
          <a:ln w="0">
            <a:noFill/>
          </a:ln>
        </p:spPr>
      </p:pic>
      <p:sp>
        <p:nvSpPr>
          <p:cNvPr id="81" name="Google Shape;113;p20"/>
          <p:cNvSpPr/>
          <p:nvPr/>
        </p:nvSpPr>
        <p:spPr>
          <a:xfrm>
            <a:off x="180000" y="835560"/>
            <a:ext cx="8784000" cy="410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Technologies to be used in the solution</a:t>
            </a:r>
            <a:endParaRPr b="0" lang="en-IN" sz="18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Frontend Technologies</a:t>
            </a:r>
            <a:r>
              <a:rPr b="0" lang="en-US" sz="1400" spc="-1" strike="noStrike">
                <a:solidFill>
                  <a:srgbClr val="000000"/>
                </a:solidFill>
                <a:latin typeface="Arial"/>
                <a:ea typeface="Arial"/>
              </a:rPr>
              <a:t>: Flutter for building a cross-platform mobile application that offers a seamless user interface and experience for accessing logistics data and insights.</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Backend Technologies</a:t>
            </a:r>
            <a:r>
              <a:rPr b="0" lang="en-US" sz="1400" spc="-1" strike="noStrike">
                <a:solidFill>
                  <a:srgbClr val="000000"/>
                </a:solidFill>
                <a:latin typeface="Arial"/>
                <a:ea typeface="Arial"/>
              </a:rPr>
              <a:t>: Python as the primary programming language for developing backend services, including APIs and data processing modules.</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Generative AI and Machine Learning Models:</a:t>
            </a:r>
            <a:r>
              <a:rPr b="0" lang="en-US" sz="1400" spc="-1" strike="noStrike">
                <a:solidFill>
                  <a:srgbClr val="000000"/>
                </a:solidFill>
                <a:latin typeface="Arial"/>
                <a:ea typeface="Arial"/>
              </a:rPr>
              <a:t> </a:t>
            </a:r>
            <a:endParaRPr b="0" lang="en-IN" sz="1400" spc="-1" strike="noStrike">
              <a:solidFill>
                <a:srgbClr val="000000"/>
              </a:solidFill>
              <a:latin typeface="Arial"/>
            </a:endParaRPr>
          </a:p>
          <a:p>
            <a:pPr marL="285840" indent="-285840">
              <a:lnSpc>
                <a:spcPct val="100000"/>
              </a:lnSpc>
              <a:buClr>
                <a:srgbClr val="000000"/>
              </a:buClr>
              <a:buFont typeface="Arial"/>
              <a:buChar char="•"/>
              <a:tabLst>
                <a:tab algn="l" pos="0"/>
              </a:tabLst>
            </a:pPr>
            <a:r>
              <a:rPr b="1" lang="en-US" sz="1400" spc="-1" strike="noStrike">
                <a:solidFill>
                  <a:srgbClr val="000000"/>
                </a:solidFill>
                <a:latin typeface="Arial"/>
                <a:ea typeface="Arial"/>
              </a:rPr>
              <a:t>Gemini</a:t>
            </a:r>
            <a:r>
              <a:rPr b="0" lang="en-US" sz="1400" spc="-1" strike="noStrike">
                <a:solidFill>
                  <a:srgbClr val="000000"/>
                </a:solidFill>
                <a:latin typeface="Arial"/>
                <a:ea typeface="Arial"/>
              </a:rPr>
              <a:t>: For advanced data analysis, predictions, and generating recommendations in logistics operations.</a:t>
            </a:r>
            <a:endParaRPr b="0" lang="en-IN" sz="1400" spc="-1" strike="noStrike">
              <a:solidFill>
                <a:srgbClr val="000000"/>
              </a:solidFill>
              <a:latin typeface="Arial"/>
            </a:endParaRPr>
          </a:p>
          <a:p>
            <a:pPr lvl="2" marL="285840" indent="-285840">
              <a:lnSpc>
                <a:spcPct val="100000"/>
              </a:lnSpc>
              <a:buClr>
                <a:srgbClr val="000000"/>
              </a:buClr>
              <a:buFont typeface="Arial"/>
              <a:buChar char="•"/>
              <a:tabLst>
                <a:tab algn="l" pos="0"/>
              </a:tabLst>
            </a:pPr>
            <a:r>
              <a:rPr b="1" lang="en-US" sz="1400" spc="-1" strike="noStrike">
                <a:solidFill>
                  <a:srgbClr val="000000"/>
                </a:solidFill>
                <a:latin typeface="Arial"/>
                <a:ea typeface="Arial"/>
              </a:rPr>
              <a:t>GPT-4.0</a:t>
            </a:r>
            <a:r>
              <a:rPr b="0" lang="en-US" sz="1400" spc="-1" strike="noStrike">
                <a:solidFill>
                  <a:srgbClr val="000000"/>
                </a:solidFill>
                <a:latin typeface="Arial"/>
                <a:ea typeface="Arial"/>
              </a:rPr>
              <a:t>: To facilitate natural language processing tasks such as summarizing data, extracting insights, and classifying information.</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Database Technologies:</a:t>
            </a:r>
            <a:r>
              <a:rPr b="0" lang="en-US" sz="1400" spc="-1" strike="noStrike">
                <a:solidFill>
                  <a:srgbClr val="000000"/>
                </a:solidFill>
                <a:latin typeface="Arial"/>
                <a:ea typeface="Arial"/>
              </a:rPr>
              <a:t> SQL for structured data storage and management, enabling efficient data retrieval and analysis for logistics operations based on datasets.</a:t>
            </a:r>
            <a:endParaRPr b="0" lang="en-IN" sz="1400" spc="-1" strike="noStrike">
              <a:solidFill>
                <a:srgbClr val="000000"/>
              </a:solidFill>
              <a:latin typeface="Arial"/>
            </a:endParaRPr>
          </a:p>
          <a:p>
            <a:pPr>
              <a:lnSpc>
                <a:spcPct val="100000"/>
              </a:lnSpc>
              <a:tabLst>
                <a:tab algn="l" pos="0"/>
              </a:tabLst>
            </a:pPr>
            <a:endParaRPr b="0" lang="en-IN" sz="1400" spc="-1" strike="noStrike">
              <a:solidFill>
                <a:srgbClr val="000000"/>
              </a:solidFill>
              <a:latin typeface="Arial"/>
            </a:endParaRPr>
          </a:p>
          <a:p>
            <a:pPr>
              <a:lnSpc>
                <a:spcPct val="100000"/>
              </a:lnSpc>
              <a:tabLst>
                <a:tab algn="l" pos="0"/>
              </a:tabLst>
            </a:pPr>
            <a:r>
              <a:rPr b="1" lang="en-US" sz="1400" spc="-1" strike="noStrike">
                <a:solidFill>
                  <a:srgbClr val="000000"/>
                </a:solidFill>
                <a:latin typeface="Arial"/>
                <a:ea typeface="Arial"/>
              </a:rPr>
              <a:t>FastAPI: </a:t>
            </a:r>
            <a:r>
              <a:rPr b="0" lang="en-US" sz="1400" spc="-1" strike="noStrike">
                <a:solidFill>
                  <a:srgbClr val="000000"/>
                </a:solidFill>
                <a:latin typeface="Arial"/>
                <a:ea typeface="Arial"/>
              </a:rPr>
              <a:t>For developing RESTful APIs to facilitate communication between the Flutter frontend and Python backend, ensuring smooth data flow and integration.</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83"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84" name="Google Shape;128;p22" descr=""/>
          <p:cNvPicPr/>
          <p:nvPr/>
        </p:nvPicPr>
        <p:blipFill>
          <a:blip r:embed="rId1"/>
          <a:stretch/>
        </p:blipFill>
        <p:spPr>
          <a:xfrm>
            <a:off x="0" y="0"/>
            <a:ext cx="9143640" cy="5143320"/>
          </a:xfrm>
          <a:prstGeom prst="rect">
            <a:avLst/>
          </a:prstGeom>
          <a:ln w="0">
            <a:noFill/>
          </a:ln>
        </p:spPr>
      </p:pic>
      <p:sp>
        <p:nvSpPr>
          <p:cNvPr id="85" name="Google Shape;129;p22"/>
          <p:cNvSpPr/>
          <p:nvPr/>
        </p:nvSpPr>
        <p:spPr>
          <a:xfrm>
            <a:off x="219960" y="855360"/>
            <a:ext cx="8722800" cy="598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Snapshots of the prototype</a:t>
            </a:r>
            <a:endParaRPr b="0" lang="en-IN" sz="1800" spc="-1" strike="noStrike">
              <a:solidFill>
                <a:srgbClr val="000000"/>
              </a:solidFill>
              <a:latin typeface="Arial"/>
            </a:endParaRPr>
          </a:p>
        </p:txBody>
      </p:sp>
      <p:pic>
        <p:nvPicPr>
          <p:cNvPr id="86" name="Picture 2" descr="A black cell phone with white text&#10;&#10;Description automatically generated"/>
          <p:cNvPicPr/>
          <p:nvPr/>
        </p:nvPicPr>
        <p:blipFill>
          <a:blip r:embed="rId2"/>
          <a:stretch/>
        </p:blipFill>
        <p:spPr>
          <a:xfrm>
            <a:off x="370080" y="1656000"/>
            <a:ext cx="1301760" cy="2677680"/>
          </a:xfrm>
          <a:prstGeom prst="rect">
            <a:avLst/>
          </a:prstGeom>
          <a:ln w="0">
            <a:noFill/>
          </a:ln>
        </p:spPr>
      </p:pic>
      <p:pic>
        <p:nvPicPr>
          <p:cNvPr id="87" name="Picture 4" descr="A screenshot of a phone&#10;&#10;Description automatically generated"/>
          <p:cNvPicPr/>
          <p:nvPr/>
        </p:nvPicPr>
        <p:blipFill>
          <a:blip r:embed="rId3"/>
          <a:stretch/>
        </p:blipFill>
        <p:spPr>
          <a:xfrm>
            <a:off x="1787400" y="1656000"/>
            <a:ext cx="1301760" cy="2677680"/>
          </a:xfrm>
          <a:prstGeom prst="rect">
            <a:avLst/>
          </a:prstGeom>
          <a:ln w="0">
            <a:noFill/>
          </a:ln>
        </p:spPr>
      </p:pic>
      <p:pic>
        <p:nvPicPr>
          <p:cNvPr id="88" name="Picture 8" descr="A screenshot of a phone&#10;&#10;Description automatically generated"/>
          <p:cNvPicPr/>
          <p:nvPr/>
        </p:nvPicPr>
        <p:blipFill>
          <a:blip r:embed="rId4"/>
          <a:stretch/>
        </p:blipFill>
        <p:spPr>
          <a:xfrm>
            <a:off x="4621320" y="1656000"/>
            <a:ext cx="1301760" cy="2677680"/>
          </a:xfrm>
          <a:prstGeom prst="rect">
            <a:avLst/>
          </a:prstGeom>
          <a:ln w="0">
            <a:noFill/>
          </a:ln>
        </p:spPr>
      </p:pic>
      <p:pic>
        <p:nvPicPr>
          <p:cNvPr id="89" name="Picture 10" descr="A close-up of a phone screen&#10;&#10;Description automatically generated"/>
          <p:cNvPicPr/>
          <p:nvPr/>
        </p:nvPicPr>
        <p:blipFill>
          <a:blip r:embed="rId5"/>
          <a:stretch/>
        </p:blipFill>
        <p:spPr>
          <a:xfrm>
            <a:off x="6039360" y="1656000"/>
            <a:ext cx="1301760" cy="2677680"/>
          </a:xfrm>
          <a:prstGeom prst="rect">
            <a:avLst/>
          </a:prstGeom>
          <a:ln w="0">
            <a:noFill/>
          </a:ln>
        </p:spPr>
      </p:pic>
      <p:pic>
        <p:nvPicPr>
          <p:cNvPr id="90" name="Picture 12" descr="A black cell phone with text on it&#10;&#10;Description automatically generated"/>
          <p:cNvPicPr/>
          <p:nvPr/>
        </p:nvPicPr>
        <p:blipFill>
          <a:blip r:embed="rId6"/>
          <a:stretch/>
        </p:blipFill>
        <p:spPr>
          <a:xfrm>
            <a:off x="7455960" y="1656000"/>
            <a:ext cx="1301760" cy="2677680"/>
          </a:xfrm>
          <a:prstGeom prst="rect">
            <a:avLst/>
          </a:prstGeom>
          <a:ln w="0">
            <a:noFill/>
          </a:ln>
        </p:spPr>
      </p:pic>
      <p:pic>
        <p:nvPicPr>
          <p:cNvPr id="91" name="Picture 14" descr="A screen shot of a phone&#10;&#10;Description automatically generated"/>
          <p:cNvPicPr/>
          <p:nvPr/>
        </p:nvPicPr>
        <p:blipFill>
          <a:blip r:embed="rId7"/>
          <a:stretch/>
        </p:blipFill>
        <p:spPr>
          <a:xfrm>
            <a:off x="3204000" y="1656000"/>
            <a:ext cx="1342800" cy="2677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93"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94" name="Google Shape;136;p23" descr=""/>
          <p:cNvPicPr/>
          <p:nvPr/>
        </p:nvPicPr>
        <p:blipFill>
          <a:blip r:embed="rId1"/>
          <a:stretch/>
        </p:blipFill>
        <p:spPr>
          <a:xfrm>
            <a:off x="0" y="0"/>
            <a:ext cx="9143640" cy="5143320"/>
          </a:xfrm>
          <a:prstGeom prst="rect">
            <a:avLst/>
          </a:prstGeom>
          <a:ln w="0">
            <a:noFill/>
          </a:ln>
        </p:spPr>
      </p:pic>
      <p:sp>
        <p:nvSpPr>
          <p:cNvPr id="95" name="Google Shape;137;p23"/>
          <p:cNvSpPr/>
          <p:nvPr/>
        </p:nvSpPr>
        <p:spPr>
          <a:xfrm>
            <a:off x="158760" y="806400"/>
            <a:ext cx="8796240" cy="4163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Prototype Performance report/Benchmarking</a:t>
            </a:r>
            <a:endParaRPr b="0" lang="en-IN" sz="18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Response Time: </a:t>
            </a:r>
            <a:r>
              <a:rPr b="0" lang="en-US" sz="1600" spc="-1" strike="noStrike">
                <a:solidFill>
                  <a:srgbClr val="000000"/>
                </a:solidFill>
                <a:latin typeface="Arial"/>
                <a:ea typeface="Arial"/>
              </a:rPr>
              <a:t>Aim for an average response time that ensures quick interactions, enhancing user experience.</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Throughput: </a:t>
            </a:r>
            <a:r>
              <a:rPr b="0" lang="en-US" sz="1600" spc="-1" strike="noStrike">
                <a:solidFill>
                  <a:srgbClr val="000000"/>
                </a:solidFill>
                <a:latin typeface="Arial"/>
                <a:ea typeface="Arial"/>
              </a:rPr>
              <a:t>Design the system to handle a significant number of requests per second to accommodate peak usage.</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Resource Utilization: </a:t>
            </a:r>
            <a:r>
              <a:rPr b="0" lang="en-US" sz="1600" spc="-1" strike="noStrike">
                <a:solidFill>
                  <a:srgbClr val="000000"/>
                </a:solidFill>
                <a:latin typeface="Arial"/>
                <a:ea typeface="Arial"/>
              </a:rPr>
              <a:t>Ensure efficient use of CPU and memory resources to maintain optimal performance during testing.</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Prediction Accuracy: </a:t>
            </a:r>
            <a:r>
              <a:rPr b="0" lang="en-US" sz="1600" spc="-1" strike="noStrike">
                <a:solidFill>
                  <a:srgbClr val="000000"/>
                </a:solidFill>
                <a:latin typeface="Arial"/>
                <a:ea typeface="Arial"/>
              </a:rPr>
              <a:t>Strive for high accuracy in demand forecasting and route optimization with Generative AI models.</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User Experience: </a:t>
            </a:r>
            <a:r>
              <a:rPr b="0" lang="en-US" sz="1600" spc="-1" strike="noStrike">
                <a:solidFill>
                  <a:srgbClr val="000000"/>
                </a:solidFill>
                <a:latin typeface="Arial"/>
                <a:ea typeface="Arial"/>
              </a:rPr>
              <a:t>Focus on achieving strong user satisfaction regarding interface responsiveness and overall usability.</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97"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98" name="Google Shape;144;p24" descr=""/>
          <p:cNvPicPr/>
          <p:nvPr/>
        </p:nvPicPr>
        <p:blipFill>
          <a:blip r:embed="rId1"/>
          <a:stretch/>
        </p:blipFill>
        <p:spPr>
          <a:xfrm>
            <a:off x="0" y="0"/>
            <a:ext cx="9143640" cy="5143320"/>
          </a:xfrm>
          <a:prstGeom prst="rect">
            <a:avLst/>
          </a:prstGeom>
          <a:ln w="0">
            <a:noFill/>
          </a:ln>
        </p:spPr>
      </p:pic>
      <p:sp>
        <p:nvSpPr>
          <p:cNvPr id="99" name="Google Shape;145;p24"/>
          <p:cNvSpPr/>
          <p:nvPr/>
        </p:nvSpPr>
        <p:spPr>
          <a:xfrm>
            <a:off x="109800" y="781920"/>
            <a:ext cx="8893800" cy="42534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Additional Details/Future Development</a:t>
            </a:r>
            <a:endParaRPr b="0" lang="en-IN" sz="18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Enhanced AI Capabilities:</a:t>
            </a:r>
            <a:r>
              <a:rPr b="0" lang="en-US" sz="1600" spc="-1" strike="noStrike">
                <a:solidFill>
                  <a:srgbClr val="000000"/>
                </a:solidFill>
                <a:latin typeface="Arial"/>
                <a:ea typeface="Arial"/>
              </a:rPr>
              <a:t> Plan to integrate more advanced AI features, such as natural language processing for better customer interactions and automated decision-making based on predictive analytics.</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Scalability Improvements: </a:t>
            </a:r>
            <a:r>
              <a:rPr b="0" lang="en-US" sz="1600" spc="-1" strike="noStrike">
                <a:solidFill>
                  <a:srgbClr val="000000"/>
                </a:solidFill>
                <a:latin typeface="Arial"/>
                <a:ea typeface="Arial"/>
              </a:rPr>
              <a:t>Develop the architecture to support scaling, allowing the application to handle increased data loads and user requests as the business grows.</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Integration with External Systems: </a:t>
            </a:r>
            <a:r>
              <a:rPr b="0" lang="en-US" sz="1600" spc="-1" strike="noStrike">
                <a:solidFill>
                  <a:srgbClr val="000000"/>
                </a:solidFill>
                <a:latin typeface="Arial"/>
                <a:ea typeface="Arial"/>
              </a:rPr>
              <a:t>Future updates will focus on seamless integration with third-party logistics providers and existing enterprise systems for comprehensive data sharing.</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User Feedback Incorporation:</a:t>
            </a:r>
            <a:r>
              <a:rPr b="0" lang="en-US" sz="1600" spc="-1" strike="noStrike">
                <a:solidFill>
                  <a:srgbClr val="000000"/>
                </a:solidFill>
                <a:latin typeface="Arial"/>
                <a:ea typeface="Arial"/>
              </a:rPr>
              <a:t> Establish a feedback loop for continuous improvement, ensuring that user insights inform future updates and feature enhancements.</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Data Security Enhancements: </a:t>
            </a:r>
            <a:r>
              <a:rPr b="0" lang="en-US" sz="1600" spc="-1" strike="noStrike">
                <a:solidFill>
                  <a:srgbClr val="000000"/>
                </a:solidFill>
                <a:latin typeface="Arial"/>
                <a:ea typeface="Arial"/>
              </a:rPr>
              <a:t>Implement robust security measures and compliance protocols to safeguard sensitive data and ensure user privacy as the platform evolves.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101"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102" name="Google Shape;152;p25" descr=""/>
          <p:cNvPicPr/>
          <p:nvPr/>
        </p:nvPicPr>
        <p:blipFill>
          <a:blip r:embed="rId1"/>
          <a:stretch/>
        </p:blipFill>
        <p:spPr>
          <a:xfrm>
            <a:off x="0" y="0"/>
            <a:ext cx="9143640" cy="5143320"/>
          </a:xfrm>
          <a:prstGeom prst="rect">
            <a:avLst/>
          </a:prstGeom>
          <a:ln w="0">
            <a:noFill/>
          </a:ln>
        </p:spPr>
      </p:pic>
      <p:sp>
        <p:nvSpPr>
          <p:cNvPr id="103" name="Google Shape;153;p25"/>
          <p:cNvSpPr/>
          <p:nvPr/>
        </p:nvSpPr>
        <p:spPr>
          <a:xfrm>
            <a:off x="146520" y="843120"/>
            <a:ext cx="8832960" cy="40550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Provide links to your:</a:t>
            </a: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marL="457200" indent="-343080">
              <a:lnSpc>
                <a:spcPct val="100000"/>
              </a:lnSpc>
              <a:buClr>
                <a:srgbClr val="000000"/>
              </a:buClr>
              <a:buFont typeface="Arial"/>
              <a:buAutoNum type="arabicPeriod"/>
              <a:tabLst>
                <a:tab algn="l" pos="0"/>
              </a:tabLst>
            </a:pPr>
            <a:r>
              <a:rPr b="1" lang="en-GB" sz="1800" spc="-1" strike="noStrike">
                <a:solidFill>
                  <a:srgbClr val="000000"/>
                </a:solidFill>
                <a:latin typeface="Arial"/>
                <a:ea typeface="Arial"/>
              </a:rPr>
              <a:t>GitHub Public Repository : </a:t>
            </a:r>
            <a:r>
              <a:rPr b="1" lang="en-GB" sz="1800" spc="-1" strike="noStrike" u="sng">
                <a:solidFill>
                  <a:srgbClr val="0097a7"/>
                </a:solidFill>
                <a:uFillTx/>
                <a:latin typeface="Arial"/>
                <a:ea typeface="Arial"/>
                <a:hlinkClick r:id="rId2"/>
              </a:rPr>
              <a:t>https://github.com/ChiraagPVovert/ULIP_APP</a:t>
            </a: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marL="457200" indent="-343080">
              <a:lnSpc>
                <a:spcPct val="100000"/>
              </a:lnSpc>
              <a:buClr>
                <a:srgbClr val="000000"/>
              </a:buClr>
              <a:buFont typeface="Arial"/>
              <a:buAutoNum type="arabicPeriod"/>
              <a:tabLst>
                <a:tab algn="l" pos="0"/>
              </a:tabLst>
            </a:pPr>
            <a:r>
              <a:rPr b="1" lang="en-GB" sz="1800" spc="-1" strike="noStrike">
                <a:solidFill>
                  <a:srgbClr val="000000"/>
                </a:solidFill>
                <a:latin typeface="Arial"/>
                <a:ea typeface="Arial"/>
              </a:rPr>
              <a:t>Demo Video Link (3 Minutes): </a:t>
            </a: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a:p>
            <a:pPr marL="457200" indent="-343080">
              <a:lnSpc>
                <a:spcPct val="100000"/>
              </a:lnSpc>
              <a:buClr>
                <a:srgbClr val="000000"/>
              </a:buClr>
              <a:buFont typeface="Arial"/>
              <a:buAutoNum type="arabicPeriod"/>
              <a:tabLst>
                <a:tab algn="l" pos="0"/>
              </a:tabLst>
            </a:pPr>
            <a:r>
              <a:rPr b="1" lang="en-GB" sz="1800" spc="-1" strike="noStrike">
                <a:solidFill>
                  <a:srgbClr val="000000"/>
                </a:solidFill>
                <a:latin typeface="Arial"/>
                <a:ea typeface="Arial"/>
              </a:rPr>
              <a:t>Final Product Link: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105"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106" name="Google Shape;167;p27" descr=""/>
          <p:cNvPicPr/>
          <p:nvPr/>
        </p:nvPicPr>
        <p:blipFill>
          <a:blip r:embed="rId1"/>
          <a:stretch/>
        </p:blipFill>
        <p:spPr>
          <a:xfrm>
            <a:off x="0" y="0"/>
            <a:ext cx="9143640" cy="5143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44"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45" name="Google Shape;64;p14" descr=""/>
          <p:cNvPicPr/>
          <p:nvPr/>
        </p:nvPicPr>
        <p:blipFill>
          <a:blip r:embed="rId1"/>
          <a:stretch/>
        </p:blipFill>
        <p:spPr>
          <a:xfrm>
            <a:off x="360" y="0"/>
            <a:ext cx="9143640" cy="5143320"/>
          </a:xfrm>
          <a:prstGeom prst="rect">
            <a:avLst/>
          </a:prstGeom>
          <a:ln w="0">
            <a:noFill/>
          </a:ln>
        </p:spPr>
      </p:pic>
      <p:sp>
        <p:nvSpPr>
          <p:cNvPr id="46" name="Google Shape;65;p14"/>
          <p:cNvSpPr/>
          <p:nvPr/>
        </p:nvSpPr>
        <p:spPr>
          <a:xfrm>
            <a:off x="85680" y="806400"/>
            <a:ext cx="8942760" cy="5616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Brief about the idea</a:t>
            </a:r>
            <a:endParaRPr b="0" lang="en-IN" sz="1800" spc="-1" strike="noStrike">
              <a:solidFill>
                <a:srgbClr val="000000"/>
              </a:solidFill>
              <a:latin typeface="Arial"/>
            </a:endParaRPr>
          </a:p>
        </p:txBody>
      </p:sp>
      <p:sp>
        <p:nvSpPr>
          <p:cNvPr id="47" name="TextBox 2"/>
          <p:cNvSpPr/>
          <p:nvPr/>
        </p:nvSpPr>
        <p:spPr>
          <a:xfrm>
            <a:off x="311760" y="1135080"/>
            <a:ext cx="8520120" cy="3713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IN" sz="1400" spc="-1" strike="noStrike">
              <a:solidFill>
                <a:srgbClr val="000000"/>
              </a:solidFill>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Arial"/>
              </a:rPr>
              <a:t>Our solution focuses on using </a:t>
            </a:r>
            <a:r>
              <a:rPr b="1" lang="en-US" sz="1400" spc="-1" strike="noStrike">
                <a:solidFill>
                  <a:srgbClr val="000000"/>
                </a:solidFill>
                <a:latin typeface="Arial"/>
                <a:ea typeface="Arial"/>
              </a:rPr>
              <a:t>data analytics and machine learning</a:t>
            </a:r>
            <a:r>
              <a:rPr b="0" lang="en-US" sz="1400" spc="-1" strike="noStrike">
                <a:solidFill>
                  <a:srgbClr val="000000"/>
                </a:solidFill>
                <a:latin typeface="Arial"/>
                <a:ea typeface="Arial"/>
              </a:rPr>
              <a:t> to optimize logistics operations and improve decision-making throughout the supply chain. By analyzing historical data, companies can streamline processes like </a:t>
            </a:r>
            <a:r>
              <a:rPr b="1" lang="en-US" sz="1400" spc="-1" strike="noStrike">
                <a:solidFill>
                  <a:srgbClr val="000000"/>
                </a:solidFill>
                <a:latin typeface="Arial"/>
                <a:ea typeface="Arial"/>
              </a:rPr>
              <a:t>route optimization</a:t>
            </a:r>
            <a:r>
              <a:rPr b="0" lang="en-US" sz="1400" spc="-1" strike="noStrike">
                <a:solidFill>
                  <a:srgbClr val="000000"/>
                </a:solidFill>
                <a:latin typeface="Arial"/>
                <a:ea typeface="Arial"/>
              </a:rPr>
              <a:t>, </a:t>
            </a:r>
            <a:r>
              <a:rPr b="1" lang="en-US" sz="1400" spc="-1" strike="noStrike">
                <a:solidFill>
                  <a:srgbClr val="000000"/>
                </a:solidFill>
                <a:latin typeface="Arial"/>
                <a:ea typeface="Arial"/>
              </a:rPr>
              <a:t>demand forecasting</a:t>
            </a:r>
            <a:r>
              <a:rPr b="0" lang="en-US" sz="1400" spc="-1" strike="noStrike">
                <a:solidFill>
                  <a:srgbClr val="000000"/>
                </a:solidFill>
                <a:latin typeface="Arial"/>
                <a:ea typeface="Arial"/>
              </a:rPr>
              <a:t>, and </a:t>
            </a:r>
            <a:r>
              <a:rPr b="1" lang="en-US" sz="1400" spc="-1" strike="noStrike">
                <a:solidFill>
                  <a:srgbClr val="000000"/>
                </a:solidFill>
                <a:latin typeface="Arial"/>
                <a:ea typeface="Arial"/>
              </a:rPr>
              <a:t>resource allocation</a:t>
            </a:r>
            <a:r>
              <a:rPr b="0" lang="en-US" sz="1400" spc="-1" strike="noStrike">
                <a:solidFill>
                  <a:srgbClr val="000000"/>
                </a:solidFill>
                <a:latin typeface="Arial"/>
                <a:ea typeface="Arial"/>
              </a:rPr>
              <a:t>. </a:t>
            </a:r>
            <a:endParaRPr b="0" lang="en-IN" sz="1400" spc="-1" strike="noStrike">
              <a:solidFill>
                <a:srgbClr val="000000"/>
              </a:solidFill>
              <a:latin typeface="Arial"/>
            </a:endParaRPr>
          </a:p>
          <a:p>
            <a:pPr>
              <a:lnSpc>
                <a:spcPct val="100000"/>
              </a:lnSpc>
            </a:pPr>
            <a:endParaRPr b="0" lang="en-IN" sz="1400" spc="-1" strike="noStrike">
              <a:solidFill>
                <a:srgbClr val="000000"/>
              </a:solidFill>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Arial"/>
              </a:rPr>
              <a:t>The goal is to </a:t>
            </a:r>
            <a:r>
              <a:rPr b="1" lang="en-US" sz="1400" spc="-1" strike="noStrike">
                <a:solidFill>
                  <a:srgbClr val="000000"/>
                </a:solidFill>
                <a:latin typeface="Arial"/>
                <a:ea typeface="Arial"/>
              </a:rPr>
              <a:t>enhance efficiency</a:t>
            </a:r>
            <a:r>
              <a:rPr b="0" lang="en-US" sz="1400" spc="-1" strike="noStrike">
                <a:solidFill>
                  <a:srgbClr val="000000"/>
                </a:solidFill>
                <a:latin typeface="Arial"/>
                <a:ea typeface="Arial"/>
              </a:rPr>
              <a:t>, </a:t>
            </a:r>
            <a:r>
              <a:rPr b="1" lang="en-US" sz="1400" spc="-1" strike="noStrike">
                <a:solidFill>
                  <a:srgbClr val="000000"/>
                </a:solidFill>
                <a:latin typeface="Arial"/>
                <a:ea typeface="Arial"/>
              </a:rPr>
              <a:t>reduce costs</a:t>
            </a:r>
            <a:r>
              <a:rPr b="0" lang="en-US" sz="1400" spc="-1" strike="noStrike">
                <a:solidFill>
                  <a:srgbClr val="000000"/>
                </a:solidFill>
                <a:latin typeface="Arial"/>
                <a:ea typeface="Arial"/>
              </a:rPr>
              <a:t>, and </a:t>
            </a:r>
            <a:r>
              <a:rPr b="1" lang="en-US" sz="1400" spc="-1" strike="noStrike">
                <a:solidFill>
                  <a:srgbClr val="000000"/>
                </a:solidFill>
                <a:latin typeface="Arial"/>
                <a:ea typeface="Arial"/>
              </a:rPr>
              <a:t>enable data-driven decision-making</a:t>
            </a:r>
            <a:r>
              <a:rPr b="0" lang="en-US" sz="1400" spc="-1" strike="noStrike">
                <a:solidFill>
                  <a:srgbClr val="000000"/>
                </a:solidFill>
                <a:latin typeface="Arial"/>
                <a:ea typeface="Arial"/>
              </a:rPr>
              <a:t>, all while maintaining flexibility to adapt to evolving logistics challenges through continuous improvement based on historical trends. Implement </a:t>
            </a:r>
            <a:r>
              <a:rPr b="1" lang="en-US" sz="1400" spc="-1" strike="noStrike">
                <a:solidFill>
                  <a:srgbClr val="000000"/>
                </a:solidFill>
                <a:latin typeface="Arial"/>
                <a:ea typeface="Arial"/>
              </a:rPr>
              <a:t>graphical</a:t>
            </a:r>
            <a:r>
              <a:rPr b="0" lang="en-US" sz="1400" spc="-1" strike="noStrike">
                <a:solidFill>
                  <a:srgbClr val="000000"/>
                </a:solidFill>
                <a:latin typeface="Arial"/>
                <a:ea typeface="Arial"/>
              </a:rPr>
              <a:t> representations to understand the data better and make </a:t>
            </a:r>
            <a:r>
              <a:rPr b="1" lang="en-US" sz="1400" spc="-1" strike="noStrike">
                <a:solidFill>
                  <a:srgbClr val="000000"/>
                </a:solidFill>
                <a:latin typeface="Arial"/>
                <a:ea typeface="Arial"/>
              </a:rPr>
              <a:t>informed</a:t>
            </a:r>
            <a:r>
              <a:rPr b="0" lang="en-US" sz="1400" spc="-1" strike="noStrike">
                <a:solidFill>
                  <a:srgbClr val="000000"/>
                </a:solidFill>
                <a:latin typeface="Arial"/>
                <a:ea typeface="Arial"/>
              </a:rPr>
              <a:t> </a:t>
            </a:r>
            <a:r>
              <a:rPr b="1" lang="en-US" sz="1400" spc="-1" strike="noStrike">
                <a:solidFill>
                  <a:srgbClr val="000000"/>
                </a:solidFill>
                <a:latin typeface="Arial"/>
                <a:ea typeface="Arial"/>
              </a:rPr>
              <a:t>decisions</a:t>
            </a:r>
            <a:r>
              <a:rPr b="0" lang="en-US" sz="1400" spc="-1" strike="noStrike">
                <a:solidFill>
                  <a:srgbClr val="000000"/>
                </a:solidFill>
                <a:latin typeface="Arial"/>
                <a:ea typeface="Arial"/>
              </a:rPr>
              <a:t> with data analysis.</a:t>
            </a:r>
            <a:endParaRPr b="0" lang="en-IN" sz="1400" spc="-1" strike="noStrike">
              <a:solidFill>
                <a:srgbClr val="000000"/>
              </a:solidFill>
              <a:latin typeface="Arial"/>
            </a:endParaRPr>
          </a:p>
          <a:p>
            <a:pPr marL="285840" indent="-285840">
              <a:lnSpc>
                <a:spcPct val="100000"/>
              </a:lnSpc>
              <a:buClr>
                <a:srgbClr val="000000"/>
              </a:buClr>
              <a:buFont typeface="Arial"/>
              <a:buChar char="•"/>
            </a:pPr>
            <a:endParaRPr b="0" lang="en-IN" sz="1400" spc="-1" strike="noStrike">
              <a:solidFill>
                <a:srgbClr val="000000"/>
              </a:solidFill>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Arial"/>
              </a:rPr>
              <a:t> </a:t>
            </a:r>
            <a:r>
              <a:rPr b="0" lang="en-US" sz="1400" spc="-1" strike="noStrike">
                <a:solidFill>
                  <a:srgbClr val="000000"/>
                </a:solidFill>
                <a:latin typeface="Arial"/>
                <a:ea typeface="Arial"/>
              </a:rPr>
              <a:t>The data consists of historical records relevant to logistics operations, encompassing aspects like shipment routes, delivery times, inventory levels, and demand fluctuations. This comprehensive dataset allows for a nuanced analysis that aims to enhance efficiency, optimize routes, and forecast demand. By leveraging this data, companies can gain valuable insights to improve decision-making, reduce costs, and maintain operational flexibility. The data also supports the continuous improvement of logistics strategies through trend analysis and machine learning algorithms, enabling a more responsive and adaptive supply chain management system.</a:t>
            </a:r>
            <a:endParaRPr b="0" lang="en-IN"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49"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50" name="Google Shape;72;p15" descr=""/>
          <p:cNvPicPr/>
          <p:nvPr/>
        </p:nvPicPr>
        <p:blipFill>
          <a:blip r:embed="rId1"/>
          <a:stretch/>
        </p:blipFill>
        <p:spPr>
          <a:xfrm>
            <a:off x="360" y="0"/>
            <a:ext cx="9143640" cy="5143320"/>
          </a:xfrm>
          <a:prstGeom prst="rect">
            <a:avLst/>
          </a:prstGeom>
          <a:ln w="0">
            <a:noFill/>
          </a:ln>
        </p:spPr>
      </p:pic>
      <p:sp>
        <p:nvSpPr>
          <p:cNvPr id="51" name="Google Shape;73;p15"/>
          <p:cNvSpPr/>
          <p:nvPr/>
        </p:nvSpPr>
        <p:spPr>
          <a:xfrm>
            <a:off x="183240" y="818640"/>
            <a:ext cx="8784000" cy="4047120"/>
          </a:xfrm>
          <a:prstGeom prst="rect">
            <a:avLst/>
          </a:prstGeom>
          <a:noFill/>
          <a:ln w="0">
            <a:noFill/>
          </a:ln>
        </p:spPr>
        <p:style>
          <a:lnRef idx="0"/>
          <a:fillRef idx="0"/>
          <a:effectRef idx="0"/>
          <a:fontRef idx="minor"/>
        </p:style>
        <p:txBody>
          <a:bodyPr tIns="91440" bIns="91440" anchor="t">
            <a:noAutofit/>
          </a:bodyPr>
          <a:p>
            <a:pPr>
              <a:lnSpc>
                <a:spcPct val="115000"/>
              </a:lnSpc>
              <a:tabLst>
                <a:tab algn="l" pos="0"/>
              </a:tabLst>
            </a:pPr>
            <a:r>
              <a:rPr b="1" lang="en-GB" sz="1800" spc="-1" strike="noStrike">
                <a:solidFill>
                  <a:srgbClr val="000000"/>
                </a:solidFill>
                <a:latin typeface="Arial"/>
                <a:ea typeface="Arial"/>
              </a:rPr>
              <a:t>Opportunities</a:t>
            </a:r>
            <a:endParaRPr b="0" lang="en-IN" sz="1800" spc="-1" strike="noStrike">
              <a:solidFill>
                <a:srgbClr val="000000"/>
              </a:solidFill>
              <a:latin typeface="Arial"/>
            </a:endParaRPr>
          </a:p>
          <a:p>
            <a:pPr lvl="1" marL="914400" indent="-343080">
              <a:lnSpc>
                <a:spcPct val="115000"/>
              </a:lnSpc>
              <a:buClr>
                <a:srgbClr val="000000"/>
              </a:buClr>
              <a:buFont typeface="Arial"/>
              <a:buAutoNum type="alphaLcPeriod"/>
              <a:tabLst>
                <a:tab algn="l" pos="0"/>
              </a:tabLst>
            </a:pPr>
            <a:r>
              <a:rPr b="1" lang="en-GB" sz="1800" spc="-1" strike="noStrike">
                <a:solidFill>
                  <a:srgbClr val="000000"/>
                </a:solidFill>
                <a:latin typeface="Arial"/>
                <a:ea typeface="Arial"/>
              </a:rPr>
              <a:t>How different is it from any of the other existing ideas?</a:t>
            </a:r>
            <a:endParaRPr b="0" lang="en-IN" sz="18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While traditional systems might rely solely on historical data or real-time tracking, our approach leverages the capabilities of models like ChatGPT and Gemini to not just track, but also interpret and optimize logistics operations.</a:t>
            </a:r>
            <a:endParaRPr b="0" lang="en-IN" sz="16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Automated recommendations and classifications, allowing logistics managers to directly receive actionable insights and suggested optimizations rather than having to manually interpret complex data reports.</a:t>
            </a:r>
            <a:endParaRPr b="0" lang="en-IN" sz="16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Advanced visualization: Most current logistics tools focus on raw data or simple dashboards. This solution incorporates graphical representations, such as predictive analytics visuals and real-time progress overviews, making data easier to understand and act upon.</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53"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54" name="Google Shape;72;p15" descr=""/>
          <p:cNvPicPr/>
          <p:nvPr/>
        </p:nvPicPr>
        <p:blipFill>
          <a:blip r:embed="rId1"/>
          <a:stretch/>
        </p:blipFill>
        <p:spPr>
          <a:xfrm>
            <a:off x="0" y="0"/>
            <a:ext cx="9143640" cy="5143320"/>
          </a:xfrm>
          <a:prstGeom prst="rect">
            <a:avLst/>
          </a:prstGeom>
          <a:ln w="0">
            <a:noFill/>
          </a:ln>
        </p:spPr>
      </p:pic>
      <p:sp>
        <p:nvSpPr>
          <p:cNvPr id="55" name="Google Shape;73;p15"/>
          <p:cNvSpPr/>
          <p:nvPr/>
        </p:nvSpPr>
        <p:spPr>
          <a:xfrm>
            <a:off x="183240" y="818640"/>
            <a:ext cx="8784000" cy="4001400"/>
          </a:xfrm>
          <a:prstGeom prst="rect">
            <a:avLst/>
          </a:prstGeom>
          <a:noFill/>
          <a:ln w="0">
            <a:noFill/>
          </a:ln>
        </p:spPr>
        <p:style>
          <a:lnRef idx="0"/>
          <a:fillRef idx="0"/>
          <a:effectRef idx="0"/>
          <a:fontRef idx="minor"/>
        </p:style>
        <p:txBody>
          <a:bodyPr tIns="91440" bIns="91440" anchor="t">
            <a:noAutofit/>
          </a:bodyPr>
          <a:p>
            <a:pPr>
              <a:lnSpc>
                <a:spcPct val="115000"/>
              </a:lnSpc>
              <a:tabLst>
                <a:tab algn="l" pos="0"/>
              </a:tabLst>
            </a:pPr>
            <a:r>
              <a:rPr b="1" lang="en-GB" sz="1800" spc="-1" strike="noStrike">
                <a:solidFill>
                  <a:srgbClr val="000000"/>
                </a:solidFill>
                <a:latin typeface="Arial"/>
                <a:ea typeface="Arial"/>
              </a:rPr>
              <a:t>Opportunities</a:t>
            </a:r>
            <a:endParaRPr b="0" lang="en-IN" sz="1800" spc="-1" strike="noStrike">
              <a:solidFill>
                <a:srgbClr val="000000"/>
              </a:solidFill>
              <a:latin typeface="Arial"/>
            </a:endParaRPr>
          </a:p>
          <a:p>
            <a:pPr lvl="1" marL="914400" indent="-343080">
              <a:lnSpc>
                <a:spcPct val="115000"/>
              </a:lnSpc>
              <a:buClr>
                <a:srgbClr val="000000"/>
              </a:buClr>
              <a:buFont typeface="Arial"/>
              <a:buAutoNum type="alphaLcPeriod" startAt="2"/>
              <a:tabLst>
                <a:tab algn="l" pos="0"/>
              </a:tabLst>
            </a:pPr>
            <a:r>
              <a:rPr b="1" lang="en-GB" sz="1800" spc="-1" strike="noStrike">
                <a:solidFill>
                  <a:srgbClr val="000000"/>
                </a:solidFill>
                <a:latin typeface="Arial"/>
                <a:ea typeface="Arial"/>
              </a:rPr>
              <a:t>How will it be able to solve the problem?</a:t>
            </a:r>
            <a:endParaRPr b="0" lang="en-IN" sz="18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1" lang="en-GB" sz="1800" spc="-1" strike="noStrike">
                <a:solidFill>
                  <a:srgbClr val="000000"/>
                </a:solidFill>
                <a:latin typeface="Arial"/>
                <a:ea typeface="Arial"/>
              </a:rPr>
              <a:t>	</a:t>
            </a:r>
            <a:r>
              <a:rPr b="0" lang="en-US" sz="1600" spc="-1" strike="noStrike">
                <a:solidFill>
                  <a:srgbClr val="000000"/>
                </a:solidFill>
                <a:latin typeface="Arial"/>
                <a:ea typeface="Arial"/>
              </a:rPr>
              <a:t>Extracting refined data that highlights the most critical factors affecting logistics (e.g., bottlenecks, high-cost routes).</a:t>
            </a:r>
            <a:endParaRPr b="0" lang="en-IN" sz="16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Providing recommendations based on patterns observed in the data, helping optimize routes, resource allocation, and inventory.</a:t>
            </a:r>
            <a:endParaRPr b="0" lang="en-IN" sz="16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Classifying data as per logistics requirements, such as categorizing deliveries by priority or classifying drivers by performance, to streamline operations, which enable companies to optimize routes, predict demand, and allocate resources more efficiently.</a:t>
            </a:r>
            <a:endParaRPr b="0" lang="en-IN" sz="16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Graphical representations further support decision-making, offering a visual grasp of logistics performance and predictions.</a:t>
            </a:r>
            <a:endParaRPr b="0" lang="en-IN" sz="1600" spc="-1" strike="noStrike">
              <a:solidFill>
                <a:srgbClr val="000000"/>
              </a:solidFill>
              <a:latin typeface="Arial"/>
            </a:endParaRPr>
          </a:p>
          <a:p>
            <a:pPr>
              <a:lnSpc>
                <a:spcPct val="11500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57"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58" name="Google Shape;72;p15" descr=""/>
          <p:cNvPicPr/>
          <p:nvPr/>
        </p:nvPicPr>
        <p:blipFill>
          <a:blip r:embed="rId1"/>
          <a:stretch/>
        </p:blipFill>
        <p:spPr>
          <a:xfrm>
            <a:off x="0" y="0"/>
            <a:ext cx="9143640" cy="5143320"/>
          </a:xfrm>
          <a:prstGeom prst="rect">
            <a:avLst/>
          </a:prstGeom>
          <a:ln w="0">
            <a:noFill/>
          </a:ln>
        </p:spPr>
      </p:pic>
      <p:sp>
        <p:nvSpPr>
          <p:cNvPr id="59" name="Google Shape;73;p15"/>
          <p:cNvSpPr/>
          <p:nvPr/>
        </p:nvSpPr>
        <p:spPr>
          <a:xfrm>
            <a:off x="183240" y="818640"/>
            <a:ext cx="8784000" cy="4047120"/>
          </a:xfrm>
          <a:prstGeom prst="rect">
            <a:avLst/>
          </a:prstGeom>
          <a:noFill/>
          <a:ln w="0">
            <a:noFill/>
          </a:ln>
        </p:spPr>
        <p:style>
          <a:lnRef idx="0"/>
          <a:fillRef idx="0"/>
          <a:effectRef idx="0"/>
          <a:fontRef idx="minor"/>
        </p:style>
        <p:txBody>
          <a:bodyPr tIns="91440" bIns="91440" anchor="t">
            <a:noAutofit/>
          </a:bodyPr>
          <a:p>
            <a:pPr>
              <a:lnSpc>
                <a:spcPct val="115000"/>
              </a:lnSpc>
              <a:tabLst>
                <a:tab algn="l" pos="0"/>
              </a:tabLst>
            </a:pPr>
            <a:r>
              <a:rPr b="1" lang="en-GB" sz="1800" spc="-1" strike="noStrike">
                <a:solidFill>
                  <a:srgbClr val="000000"/>
                </a:solidFill>
                <a:latin typeface="Arial"/>
                <a:ea typeface="Arial"/>
              </a:rPr>
              <a:t>Opportunities</a:t>
            </a:r>
            <a:endParaRPr b="0" lang="en-IN" sz="1800" spc="-1" strike="noStrike">
              <a:solidFill>
                <a:srgbClr val="000000"/>
              </a:solidFill>
              <a:latin typeface="Arial"/>
            </a:endParaRPr>
          </a:p>
          <a:p>
            <a:pPr lvl="1" marL="914400" indent="-343080">
              <a:lnSpc>
                <a:spcPct val="115000"/>
              </a:lnSpc>
              <a:buClr>
                <a:srgbClr val="000000"/>
              </a:buClr>
              <a:buFont typeface="Arial"/>
              <a:buAutoNum type="alphaLcPeriod" startAt="3"/>
              <a:tabLst>
                <a:tab algn="l" pos="0"/>
              </a:tabLst>
            </a:pPr>
            <a:r>
              <a:rPr b="1" lang="en-GB" sz="1800" spc="-1" strike="noStrike">
                <a:solidFill>
                  <a:srgbClr val="000000"/>
                </a:solidFill>
                <a:latin typeface="Arial"/>
                <a:ea typeface="Arial"/>
              </a:rPr>
              <a:t>USP of the proposed solution</a:t>
            </a:r>
            <a:endParaRPr b="0" lang="en-IN" sz="18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The unique selling point (USP) of the proposed solution is its seamless integration of generative AI models with real-time shipment tracking and comprehensive data analytics.</a:t>
            </a:r>
            <a:endParaRPr b="0" lang="en-IN" sz="16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Generative AI Integration: The use of ChatGPT and Gemini for data analysis, recommendations, and classification sets this solution apart by offering advanced, automated insights that go beyond standard logistics software.</a:t>
            </a:r>
            <a:endParaRPr b="0" lang="en-IN" sz="16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Comprehensive Optimization: By blending machine learning and data analytics with generative models, the solution provides a more holistic approach to logistics, not only optimizing operations but also guiding decisions with AI-generated insights.</a:t>
            </a:r>
            <a:endParaRPr b="0" lang="en-IN" sz="1600" spc="-1" strike="noStrike">
              <a:solidFill>
                <a:srgbClr val="000000"/>
              </a:solidFill>
              <a:latin typeface="Arial"/>
            </a:endParaRPr>
          </a:p>
          <a:p>
            <a:pPr lvl="1" marL="857160" indent="-285840">
              <a:lnSpc>
                <a:spcPct val="115000"/>
              </a:lnSpc>
              <a:buClr>
                <a:srgbClr val="000000"/>
              </a:buClr>
              <a:buFont typeface="Arial"/>
              <a:buChar char="•"/>
              <a:tabLst>
                <a:tab algn="l" pos="0"/>
              </a:tabLst>
            </a:pPr>
            <a:r>
              <a:rPr b="0" lang="en-US" sz="1600" spc="-1" strike="noStrike">
                <a:solidFill>
                  <a:srgbClr val="000000"/>
                </a:solidFill>
                <a:latin typeface="Arial"/>
                <a:ea typeface="Arial"/>
              </a:rPr>
              <a:t>Enhanced Usability: Visual data representations allow decision-makers to quickly understand trends and make informed choices, improving the overall user experience and the ability to respond proactively to logistics </a:t>
            </a:r>
            <a:r>
              <a:rPr b="0" lang="en-US" sz="1800" spc="-1" strike="noStrike">
                <a:solidFill>
                  <a:srgbClr val="000000"/>
                </a:solidFill>
                <a:latin typeface="Arial"/>
                <a:ea typeface="Arial"/>
              </a:rPr>
              <a:t>challenges.</a:t>
            </a:r>
            <a:endParaRPr b="0" lang="en-IN" sz="18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61"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62" name="Google Shape;80;p16" descr=""/>
          <p:cNvPicPr/>
          <p:nvPr/>
        </p:nvPicPr>
        <p:blipFill>
          <a:blip r:embed="rId1"/>
          <a:stretch/>
        </p:blipFill>
        <p:spPr>
          <a:xfrm>
            <a:off x="360" y="0"/>
            <a:ext cx="9143640" cy="5143320"/>
          </a:xfrm>
          <a:prstGeom prst="rect">
            <a:avLst/>
          </a:prstGeom>
          <a:ln w="0">
            <a:noFill/>
          </a:ln>
        </p:spPr>
      </p:pic>
      <p:sp>
        <p:nvSpPr>
          <p:cNvPr id="63" name="Google Shape;81;p16"/>
          <p:cNvSpPr/>
          <p:nvPr/>
        </p:nvSpPr>
        <p:spPr>
          <a:xfrm>
            <a:off x="195480" y="855360"/>
            <a:ext cx="8698320" cy="3984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1800" spc="-1" strike="noStrike">
                <a:solidFill>
                  <a:srgbClr val="000000"/>
                </a:solidFill>
                <a:latin typeface="Arial"/>
                <a:ea typeface="Arial"/>
              </a:rPr>
              <a:t>List of features offered by the solution</a:t>
            </a:r>
            <a:endParaRPr b="0" lang="en-IN" sz="18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IN" sz="1600" spc="-1" strike="noStrike">
                <a:solidFill>
                  <a:srgbClr val="000000"/>
                </a:solidFill>
                <a:latin typeface="Arial"/>
                <a:ea typeface="Arial"/>
              </a:rPr>
              <a:t>Generative AI-Driven Summaries</a:t>
            </a:r>
            <a:r>
              <a:rPr b="0" lang="en-IN" sz="1600" spc="-1" strike="noStrike">
                <a:solidFill>
                  <a:srgbClr val="000000"/>
                </a:solidFill>
                <a:latin typeface="Arial"/>
                <a:ea typeface="Arial"/>
              </a:rPr>
              <a:t>: </a:t>
            </a:r>
            <a:r>
              <a:rPr b="0" lang="en-US" sz="1600" spc="-1" strike="noStrike">
                <a:solidFill>
                  <a:srgbClr val="000000"/>
                </a:solidFill>
                <a:latin typeface="Arial"/>
                <a:ea typeface="Arial"/>
              </a:rPr>
              <a:t>Automatically summarize large volumes of logistics data (e.g., delivery reports, route data) to provide concise overviews of operational performance.</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Key Data Extraction and Demand Prediction</a:t>
            </a:r>
            <a:r>
              <a:rPr b="0" lang="en-US" sz="1600" spc="-1" strike="noStrike">
                <a:solidFill>
                  <a:srgbClr val="000000"/>
                </a:solidFill>
                <a:latin typeface="Arial"/>
                <a:ea typeface="Arial"/>
              </a:rPr>
              <a:t>: Extract refined, essential data such as top delivery bottlenecks, high-cost areas, and underperforming routes to help focus on critical improvements.</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Automated Recommendations</a:t>
            </a:r>
            <a:r>
              <a:rPr b="0" lang="en-US" sz="1600" spc="-1" strike="noStrike">
                <a:solidFill>
                  <a:srgbClr val="000000"/>
                </a:solidFill>
                <a:latin typeface="Arial"/>
                <a:ea typeface="Arial"/>
              </a:rPr>
              <a:t>: Generate recommendations for route optimization, resource allocation, and demand forecasting based on historical data and AI-driven insights.</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Data Classification</a:t>
            </a:r>
            <a:r>
              <a:rPr b="0" lang="en-US" sz="1600" spc="-1" strike="noStrike">
                <a:solidFill>
                  <a:srgbClr val="000000"/>
                </a:solidFill>
                <a:latin typeface="Arial"/>
                <a:ea typeface="Arial"/>
              </a:rPr>
              <a:t>: Classify logistics data (e.g., delivery priorities, driver performance, and shipment types) to streamline decision-making and resource management. </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Graphical Data Representation</a:t>
            </a:r>
            <a:r>
              <a:rPr b="0" lang="en-US" sz="1600" spc="-1" strike="noStrike">
                <a:solidFill>
                  <a:srgbClr val="000000"/>
                </a:solidFill>
                <a:latin typeface="Arial"/>
                <a:ea typeface="Arial"/>
              </a:rPr>
              <a:t>:Visualize logistics data through charts, graphs, and other graphical representations to simplify understanding of complex datasets and trends.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65"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66" name="Google Shape;80;p16" descr=""/>
          <p:cNvPicPr/>
          <p:nvPr/>
        </p:nvPicPr>
        <p:blipFill>
          <a:blip r:embed="rId1"/>
          <a:stretch/>
        </p:blipFill>
        <p:spPr>
          <a:xfrm>
            <a:off x="0" y="0"/>
            <a:ext cx="9143640" cy="5143320"/>
          </a:xfrm>
          <a:prstGeom prst="rect">
            <a:avLst/>
          </a:prstGeom>
          <a:ln w="0">
            <a:noFill/>
          </a:ln>
        </p:spPr>
      </p:pic>
      <p:sp>
        <p:nvSpPr>
          <p:cNvPr id="67" name="Google Shape;81;p16"/>
          <p:cNvSpPr/>
          <p:nvPr/>
        </p:nvSpPr>
        <p:spPr>
          <a:xfrm>
            <a:off x="195480" y="855360"/>
            <a:ext cx="8698320" cy="3984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US" sz="1800" spc="-1" strike="noStrike">
                <a:solidFill>
                  <a:srgbClr val="000000"/>
                </a:solidFill>
                <a:latin typeface="Arial"/>
                <a:ea typeface="Arial"/>
              </a:rPr>
              <a:t>List of features offered by the solution</a:t>
            </a:r>
            <a:endParaRPr b="0" lang="en-IN" sz="18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Predictive Analytics</a:t>
            </a:r>
            <a:r>
              <a:rPr b="0" lang="en-US" sz="1600" spc="-1" strike="noStrike">
                <a:solidFill>
                  <a:srgbClr val="000000"/>
                </a:solidFill>
                <a:latin typeface="Arial"/>
                <a:ea typeface="Arial"/>
              </a:rPr>
              <a:t>: </a:t>
            </a:r>
            <a:r>
              <a:rPr b="0" lang="en-US" sz="1600" spc="-1" strike="noStrike">
                <a:solidFill>
                  <a:srgbClr val="000000"/>
                </a:solidFill>
                <a:latin typeface="Arial"/>
                <a:ea typeface="Arial"/>
              </a:rPr>
              <a:t>Analyzes historical and real-time data to forecast demand accurately, allowing for optimized resource allocation and planning.</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Logistics Cost Optimization</a:t>
            </a:r>
            <a:r>
              <a:rPr b="0" lang="en-US" sz="1600" spc="-1" strike="noStrike">
                <a:solidFill>
                  <a:srgbClr val="000000"/>
                </a:solidFill>
                <a:latin typeface="Arial"/>
                <a:ea typeface="Arial"/>
              </a:rPr>
              <a:t>: Provide insights into cost reduction opportunities such as fuel consumption, route efficiencies, and fleet utilization without the need for real-time tracking.</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Enhanced Data Integration</a:t>
            </a:r>
            <a:r>
              <a:rPr b="0" lang="en-US" sz="1600" spc="-1" strike="noStrike">
                <a:solidFill>
                  <a:srgbClr val="000000"/>
                </a:solidFill>
                <a:latin typeface="Arial"/>
                <a:ea typeface="Arial"/>
              </a:rPr>
              <a:t>: Seamlessly integrate and standardize data from diverse sources, creating a unified dataset for better analysis.</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Customizable Reports</a:t>
            </a:r>
            <a:r>
              <a:rPr b="0" lang="en-US" sz="1600" spc="-1" strike="noStrike">
                <a:solidFill>
                  <a:srgbClr val="000000"/>
                </a:solidFill>
                <a:latin typeface="Arial"/>
                <a:ea typeface="Arial"/>
              </a:rPr>
              <a:t>: Generate tailored reports with a focus on specific areas of interest, such as performance metrics for individual drivers or warehouses.</a:t>
            </a:r>
            <a:endParaRPr b="0" lang="en-IN" sz="1600" spc="-1" strike="noStrike">
              <a:solidFill>
                <a:srgbClr val="000000"/>
              </a:solidFill>
              <a:latin typeface="Arial"/>
            </a:endParaRPr>
          </a:p>
          <a:p>
            <a:pPr>
              <a:lnSpc>
                <a:spcPct val="100000"/>
              </a:lnSpc>
              <a:tabLst>
                <a:tab algn="l" pos="0"/>
              </a:tabLst>
            </a:pPr>
            <a:endParaRPr b="0" lang="en-IN" sz="1600" spc="-1" strike="noStrike">
              <a:solidFill>
                <a:srgbClr val="000000"/>
              </a:solidFill>
              <a:latin typeface="Arial"/>
            </a:endParaRPr>
          </a:p>
          <a:p>
            <a:pPr>
              <a:lnSpc>
                <a:spcPct val="100000"/>
              </a:lnSpc>
              <a:tabLst>
                <a:tab algn="l" pos="0"/>
              </a:tabLst>
            </a:pPr>
            <a:r>
              <a:rPr b="1" lang="en-US" sz="1600" spc="-1" strike="noStrike">
                <a:solidFill>
                  <a:srgbClr val="000000"/>
                </a:solidFill>
                <a:latin typeface="Arial"/>
                <a:ea typeface="Arial"/>
              </a:rPr>
              <a:t>Real-Time Tracking:</a:t>
            </a:r>
            <a:r>
              <a:rPr b="0" lang="en-US" sz="1600" spc="-1" strike="noStrike">
                <a:solidFill>
                  <a:srgbClr val="000000"/>
                </a:solidFill>
                <a:latin typeface="Arial"/>
                <a:ea typeface="Arial"/>
              </a:rPr>
              <a:t> Enables users to monitor shipments in real-time, ensuring up-to-date visibility of logistics operations.</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69"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70" name="Google Shape;88;p17" descr=""/>
          <p:cNvPicPr/>
          <p:nvPr/>
        </p:nvPicPr>
        <p:blipFill>
          <a:blip r:embed="rId1"/>
          <a:stretch/>
        </p:blipFill>
        <p:spPr>
          <a:xfrm>
            <a:off x="0" y="0"/>
            <a:ext cx="9143640" cy="5143320"/>
          </a:xfrm>
          <a:prstGeom prst="rect">
            <a:avLst/>
          </a:prstGeom>
          <a:ln w="0">
            <a:noFill/>
          </a:ln>
        </p:spPr>
      </p:pic>
      <p:sp>
        <p:nvSpPr>
          <p:cNvPr id="71" name="Google Shape;89;p17"/>
          <p:cNvSpPr/>
          <p:nvPr/>
        </p:nvSpPr>
        <p:spPr>
          <a:xfrm>
            <a:off x="195480" y="830880"/>
            <a:ext cx="8771760" cy="5126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Process flow diagram or Use-case diagram</a:t>
            </a:r>
            <a:endParaRPr b="0" lang="en-IN" sz="1800" spc="-1" strike="noStrike">
              <a:solidFill>
                <a:srgbClr val="000000"/>
              </a:solidFill>
              <a:latin typeface="Arial"/>
            </a:endParaRPr>
          </a:p>
        </p:txBody>
      </p:sp>
      <p:pic>
        <p:nvPicPr>
          <p:cNvPr id="72" name="" descr=""/>
          <p:cNvPicPr/>
          <p:nvPr/>
        </p:nvPicPr>
        <p:blipFill>
          <a:blip r:embed="rId2"/>
          <a:stretch/>
        </p:blipFill>
        <p:spPr>
          <a:xfrm>
            <a:off x="12240" y="1850400"/>
            <a:ext cx="9143640" cy="2800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p>
            <a:pPr indent="0">
              <a:buNone/>
            </a:pPr>
            <a:endParaRPr b="0" lang="en-IN" sz="5200" spc="-1" strike="noStrike">
              <a:solidFill>
                <a:schemeClr val="dk1"/>
              </a:solidFill>
              <a:latin typeface="Arial"/>
              <a:ea typeface="Arial"/>
            </a:endParaRPr>
          </a:p>
        </p:txBody>
      </p:sp>
      <p:sp>
        <p:nvSpPr>
          <p:cNvPr id="74" name="PlaceHolder 2"/>
          <p:cNvSpPr>
            <a:spLocks noGrp="1"/>
          </p:cNvSpPr>
          <p:nvPr>
            <p:ph type="subTitle"/>
          </p:nvPr>
        </p:nvSpPr>
        <p:spPr>
          <a:xfrm>
            <a:off x="311760" y="2834280"/>
            <a:ext cx="8520120" cy="792360"/>
          </a:xfrm>
          <a:prstGeom prst="rect">
            <a:avLst/>
          </a:prstGeom>
          <a:noFill/>
          <a:ln w="0">
            <a:noFill/>
          </a:ln>
        </p:spPr>
        <p:txBody>
          <a:bodyPr tIns="91440" bIns="91440" anchor="t">
            <a:normAutofit/>
          </a:bodyPr>
          <a:p>
            <a:pPr indent="0" algn="ctr">
              <a:buNone/>
            </a:pPr>
            <a:endParaRPr b="0" lang="en-IN" sz="2800" spc="-1" strike="noStrike">
              <a:solidFill>
                <a:schemeClr val="dk2"/>
              </a:solidFill>
              <a:latin typeface="Arial"/>
              <a:ea typeface="Arial"/>
            </a:endParaRPr>
          </a:p>
        </p:txBody>
      </p:sp>
      <p:pic>
        <p:nvPicPr>
          <p:cNvPr id="75" name="Google Shape;104;p19" descr=""/>
          <p:cNvPicPr/>
          <p:nvPr/>
        </p:nvPicPr>
        <p:blipFill>
          <a:blip r:embed="rId1"/>
          <a:stretch/>
        </p:blipFill>
        <p:spPr>
          <a:xfrm>
            <a:off x="0" y="0"/>
            <a:ext cx="9143640" cy="5143320"/>
          </a:xfrm>
          <a:prstGeom prst="rect">
            <a:avLst/>
          </a:prstGeom>
          <a:ln w="0">
            <a:noFill/>
          </a:ln>
        </p:spPr>
      </p:pic>
      <p:sp>
        <p:nvSpPr>
          <p:cNvPr id="76" name="Google Shape;105;p19"/>
          <p:cNvSpPr/>
          <p:nvPr/>
        </p:nvSpPr>
        <p:spPr>
          <a:xfrm>
            <a:off x="171000" y="867600"/>
            <a:ext cx="8820720" cy="598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GB" sz="1800" spc="-1" strike="noStrike">
                <a:solidFill>
                  <a:srgbClr val="000000"/>
                </a:solidFill>
                <a:latin typeface="Arial"/>
                <a:ea typeface="Arial"/>
              </a:rPr>
              <a:t>Architecture diagram of the proposed solution</a:t>
            </a:r>
            <a:endParaRPr b="0" lang="en-IN" sz="1800" spc="-1" strike="noStrike">
              <a:solidFill>
                <a:srgbClr val="000000"/>
              </a:solidFill>
              <a:latin typeface="Arial"/>
            </a:endParaRPr>
          </a:p>
        </p:txBody>
      </p:sp>
      <p:pic>
        <p:nvPicPr>
          <p:cNvPr id="77" name="" descr=""/>
          <p:cNvPicPr/>
          <p:nvPr/>
        </p:nvPicPr>
        <p:blipFill>
          <a:blip r:embed="rId2"/>
          <a:stretch/>
        </p:blipFill>
        <p:spPr>
          <a:xfrm>
            <a:off x="744480" y="1440000"/>
            <a:ext cx="7355880" cy="3540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649</TotalTime>
  <Application>LibreOffice/7.5.5.2$Windows_X86_64 LibreOffice_project/ca8fe7424262805f223b9a2334bc7181abbcbf5e</Application>
  <AppVersion>15.0000</AppVersion>
  <Words>1121</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2024-10-18T00:11:14Z</dcterms:modified>
  <cp:revision>22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On-screen Show (16:9)</vt:lpwstr>
  </property>
  <property fmtid="{D5CDD505-2E9C-101B-9397-08002B2CF9AE}" pid="4" name="Slides">
    <vt:i4>15</vt:i4>
  </property>
</Properties>
</file>