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36"/>
  </p:notesMasterIdLst>
  <p:sldIdLst>
    <p:sldId id="258" r:id="rId2"/>
    <p:sldId id="374" r:id="rId3"/>
    <p:sldId id="311" r:id="rId4"/>
    <p:sldId id="375" r:id="rId5"/>
    <p:sldId id="376" r:id="rId6"/>
    <p:sldId id="390" r:id="rId7"/>
    <p:sldId id="392" r:id="rId8"/>
    <p:sldId id="391" r:id="rId9"/>
    <p:sldId id="377" r:id="rId10"/>
    <p:sldId id="378" r:id="rId11"/>
    <p:sldId id="393" r:id="rId12"/>
    <p:sldId id="382" r:id="rId13"/>
    <p:sldId id="383" r:id="rId14"/>
    <p:sldId id="384" r:id="rId15"/>
    <p:sldId id="379" r:id="rId16"/>
    <p:sldId id="395" r:id="rId17"/>
    <p:sldId id="394" r:id="rId18"/>
    <p:sldId id="396" r:id="rId19"/>
    <p:sldId id="380" r:id="rId20"/>
    <p:sldId id="385" r:id="rId21"/>
    <p:sldId id="386" r:id="rId22"/>
    <p:sldId id="398" r:id="rId23"/>
    <p:sldId id="399" r:id="rId24"/>
    <p:sldId id="408" r:id="rId25"/>
    <p:sldId id="400" r:id="rId26"/>
    <p:sldId id="401" r:id="rId27"/>
    <p:sldId id="402" r:id="rId28"/>
    <p:sldId id="403" r:id="rId29"/>
    <p:sldId id="404" r:id="rId30"/>
    <p:sldId id="405" r:id="rId31"/>
    <p:sldId id="406" r:id="rId32"/>
    <p:sldId id="407" r:id="rId33"/>
    <p:sldId id="387" r:id="rId34"/>
    <p:sldId id="308" r:id="rId35"/>
  </p:sldIdLst>
  <p:sldSz cx="9144000" cy="6858000" type="screen4x3"/>
  <p:notesSz cx="6797675" cy="9874250"/>
  <p:defaultTextStyle>
    <a:defPPr>
      <a:defRPr lang="zh-CN"/>
    </a:defPPr>
    <a:lvl1pPr algn="ctr" rtl="0" fontAlgn="base">
      <a:spcBef>
        <a:spcPct val="0"/>
      </a:spcBef>
      <a:spcAft>
        <a:spcPct val="0"/>
      </a:spcAft>
      <a:defRPr kern="1200">
        <a:solidFill>
          <a:schemeClr val="tx1"/>
        </a:solidFill>
        <a:latin typeface="Times New Roman" pitchFamily="18" charset="0"/>
        <a:ea typeface="宋体"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charset="-122"/>
        <a:cs typeface="+mn-cs"/>
      </a:defRPr>
    </a:lvl5pPr>
    <a:lvl6pPr marL="2286000" algn="l" defTabSz="914400" rtl="0" eaLnBrk="1" latinLnBrk="0" hangingPunct="1">
      <a:defRPr kern="1200">
        <a:solidFill>
          <a:schemeClr val="tx1"/>
        </a:solidFill>
        <a:latin typeface="Times New Roman" pitchFamily="18" charset="0"/>
        <a:ea typeface="宋体" charset="-122"/>
        <a:cs typeface="+mn-cs"/>
      </a:defRPr>
    </a:lvl6pPr>
    <a:lvl7pPr marL="2743200" algn="l" defTabSz="914400" rtl="0" eaLnBrk="1" latinLnBrk="0" hangingPunct="1">
      <a:defRPr kern="1200">
        <a:solidFill>
          <a:schemeClr val="tx1"/>
        </a:solidFill>
        <a:latin typeface="Times New Roman" pitchFamily="18" charset="0"/>
        <a:ea typeface="宋体" charset="-122"/>
        <a:cs typeface="+mn-cs"/>
      </a:defRPr>
    </a:lvl7pPr>
    <a:lvl8pPr marL="3200400" algn="l" defTabSz="914400" rtl="0" eaLnBrk="1" latinLnBrk="0" hangingPunct="1">
      <a:defRPr kern="1200">
        <a:solidFill>
          <a:schemeClr val="tx1"/>
        </a:solidFill>
        <a:latin typeface="Times New Roman" pitchFamily="18" charset="0"/>
        <a:ea typeface="宋体" charset="-122"/>
        <a:cs typeface="+mn-cs"/>
      </a:defRPr>
    </a:lvl8pPr>
    <a:lvl9pPr marL="3657600" algn="l" defTabSz="914400" rtl="0" eaLnBrk="1" latinLnBrk="0" hangingPunct="1">
      <a:defRPr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沈 思远" initials="沈" lastIdx="3" clrIdx="0">
    <p:extLst>
      <p:ext uri="{19B8F6BF-5375-455C-9EA6-DF929625EA0E}">
        <p15:presenceInfo xmlns:p15="http://schemas.microsoft.com/office/powerpoint/2012/main" userId="93797e0a1a4327d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9111" autoAdjust="0"/>
  </p:normalViewPr>
  <p:slideViewPr>
    <p:cSldViewPr snapToGrid="0" snapToObjects="1">
      <p:cViewPr varScale="1">
        <p:scale>
          <a:sx n="77" d="100"/>
          <a:sy n="77" d="100"/>
        </p:scale>
        <p:origin x="1646" y="5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99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53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49688" y="0"/>
            <a:ext cx="2946400" cy="495300"/>
          </a:xfrm>
          <a:prstGeom prst="rect">
            <a:avLst/>
          </a:prstGeom>
        </p:spPr>
        <p:txBody>
          <a:bodyPr vert="horz" lIns="91440" tIns="45720" rIns="91440" bIns="45720" rtlCol="0"/>
          <a:lstStyle>
            <a:lvl1pPr algn="r">
              <a:defRPr sz="1200"/>
            </a:lvl1pPr>
          </a:lstStyle>
          <a:p>
            <a:fld id="{7151C8AC-558D-4E5A-B5BE-E9138EEC6E89}" type="datetimeFigureOut">
              <a:rPr lang="zh-CN" altLang="en-US" smtClean="0"/>
              <a:t>2020/12/19</a:t>
            </a:fld>
            <a:endParaRPr lang="zh-CN" altLang="en-US"/>
          </a:p>
        </p:txBody>
      </p:sp>
      <p:sp>
        <p:nvSpPr>
          <p:cNvPr id="4" name="幻灯片图像占位符 3"/>
          <p:cNvSpPr>
            <a:spLocks noGrp="1" noRot="1" noChangeAspect="1"/>
          </p:cNvSpPr>
          <p:nvPr>
            <p:ph type="sldImg" idx="2"/>
          </p:nvPr>
        </p:nvSpPr>
        <p:spPr>
          <a:xfrm>
            <a:off x="1177925" y="1235075"/>
            <a:ext cx="4441825" cy="33321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450" y="4751388"/>
            <a:ext cx="5438775" cy="38893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378950"/>
            <a:ext cx="2946400" cy="4953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49688" y="9378950"/>
            <a:ext cx="2946400" cy="495300"/>
          </a:xfrm>
          <a:prstGeom prst="rect">
            <a:avLst/>
          </a:prstGeom>
        </p:spPr>
        <p:txBody>
          <a:bodyPr vert="horz" lIns="91440" tIns="45720" rIns="91440" bIns="45720" rtlCol="0" anchor="b"/>
          <a:lstStyle>
            <a:lvl1pPr algn="r">
              <a:defRPr sz="1200"/>
            </a:lvl1pPr>
          </a:lstStyle>
          <a:p>
            <a:fld id="{A7E6567D-2380-43D4-8BA0-4C5297F7F98C}" type="slidenum">
              <a:rPr lang="zh-CN" altLang="en-US" smtClean="0"/>
              <a:t>‹#›</a:t>
            </a:fld>
            <a:endParaRPr lang="zh-CN" altLang="en-US"/>
          </a:p>
        </p:txBody>
      </p:sp>
    </p:spTree>
    <p:extLst>
      <p:ext uri="{BB962C8B-B14F-4D97-AF65-F5344CB8AC3E}">
        <p14:creationId xmlns:p14="http://schemas.microsoft.com/office/powerpoint/2010/main" val="2366346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题目：以太坊智能合约的编译优化</a:t>
            </a:r>
          </a:p>
          <a:p>
            <a:r>
              <a:rPr lang="zh-CN" altLang="zh-CN" sz="1200" kern="1200" dirty="0">
                <a:solidFill>
                  <a:schemeClr val="tx1"/>
                </a:solidFill>
                <a:effectLst/>
                <a:latin typeface="+mn-lt"/>
                <a:ea typeface="+mn-ea"/>
                <a:cs typeface="+mn-cs"/>
              </a:rPr>
              <a:t>区块链作为一种结合了分布式、密码学等领域知识的新兴技术平台，创新性的解决了市场交易中的信任和安全问题，目前在互联网、金融等领域有着广泛的应用。由于其具备信息不可篡改以及高可靠性等特性使得用户可以编程实现自动交易的智能合约。以太坊是当前最为流行的区块链平台，由于以太坊上智能合约的执行会收取一定的费用，因此对用户编写的合约代码进行编译优化十分重要。本工作着眼于消除合约中的冗余代码，使用符号执行技术对于用户编写代码中的</a:t>
            </a:r>
            <a:r>
              <a:rPr lang="en-US" altLang="zh-CN" sz="1200" kern="1200" dirty="0">
                <a:solidFill>
                  <a:schemeClr val="tx1"/>
                </a:solidFill>
                <a:effectLst/>
                <a:latin typeface="+mn-lt"/>
                <a:ea typeface="+mn-ea"/>
                <a:cs typeface="+mn-cs"/>
              </a:rPr>
              <a:t>ASSERTION</a:t>
            </a:r>
            <a:r>
              <a:rPr lang="zh-CN" altLang="zh-CN" sz="1200" kern="1200" dirty="0">
                <a:solidFill>
                  <a:schemeClr val="tx1"/>
                </a:solidFill>
                <a:effectLst/>
                <a:latin typeface="+mn-lt"/>
                <a:ea typeface="+mn-ea"/>
                <a:cs typeface="+mn-cs"/>
              </a:rPr>
              <a:t>语句进行冗余检测，并且提出了一套优化算法来消除代码中冗余的</a:t>
            </a:r>
            <a:r>
              <a:rPr lang="en-US" altLang="zh-CN" sz="1200" kern="1200" dirty="0">
                <a:solidFill>
                  <a:schemeClr val="tx1"/>
                </a:solidFill>
                <a:effectLst/>
                <a:latin typeface="+mn-lt"/>
                <a:ea typeface="+mn-ea"/>
                <a:cs typeface="+mn-cs"/>
              </a:rPr>
              <a:t>ASSERTION</a:t>
            </a:r>
            <a:r>
              <a:rPr lang="zh-CN" altLang="zh-CN" sz="1200" kern="1200" dirty="0">
                <a:solidFill>
                  <a:schemeClr val="tx1"/>
                </a:solidFill>
                <a:effectLst/>
                <a:latin typeface="+mn-lt"/>
                <a:ea typeface="+mn-ea"/>
                <a:cs typeface="+mn-cs"/>
              </a:rPr>
              <a:t>语句以减少合约执行时的费用。</a:t>
            </a:r>
          </a:p>
          <a:p>
            <a:endParaRPr lang="zh-CN" altLang="en-US" dirty="0"/>
          </a:p>
        </p:txBody>
      </p:sp>
      <p:sp>
        <p:nvSpPr>
          <p:cNvPr id="4" name="灯片编号占位符 3"/>
          <p:cNvSpPr>
            <a:spLocks noGrp="1"/>
          </p:cNvSpPr>
          <p:nvPr>
            <p:ph type="sldNum" sz="quarter" idx="10"/>
          </p:nvPr>
        </p:nvSpPr>
        <p:spPr/>
        <p:txBody>
          <a:bodyPr/>
          <a:lstStyle/>
          <a:p>
            <a:fld id="{A7E6567D-2380-43D4-8BA0-4C5297F7F98C}" type="slidenum">
              <a:rPr lang="zh-CN" altLang="en-US" smtClean="0"/>
              <a:t>1</a:t>
            </a:fld>
            <a:endParaRPr lang="zh-CN" altLang="en-US"/>
          </a:p>
        </p:txBody>
      </p:sp>
    </p:spTree>
    <p:extLst>
      <p:ext uri="{BB962C8B-B14F-4D97-AF65-F5344CB8AC3E}">
        <p14:creationId xmlns:p14="http://schemas.microsoft.com/office/powerpoint/2010/main" val="2318802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abi</a:t>
            </a:r>
            <a:r>
              <a:rPr lang="zh-CN" altLang="en-US" dirty="0"/>
              <a:t>的介绍，具体介绍种子变异和选取的策略，「只是算法，需要插桩支持」插桩</a:t>
            </a:r>
          </a:p>
        </p:txBody>
      </p:sp>
      <p:sp>
        <p:nvSpPr>
          <p:cNvPr id="4" name="灯片编号占位符 3"/>
          <p:cNvSpPr>
            <a:spLocks noGrp="1"/>
          </p:cNvSpPr>
          <p:nvPr>
            <p:ph type="sldNum" sz="quarter" idx="5"/>
          </p:nvPr>
        </p:nvSpPr>
        <p:spPr/>
        <p:txBody>
          <a:bodyPr/>
          <a:lstStyle/>
          <a:p>
            <a:fld id="{A7E6567D-2380-43D4-8BA0-4C5297F7F98C}" type="slidenum">
              <a:rPr lang="zh-CN" altLang="en-US" smtClean="0"/>
              <a:t>11</a:t>
            </a:fld>
            <a:endParaRPr lang="zh-CN" altLang="en-US"/>
          </a:p>
        </p:txBody>
      </p:sp>
    </p:spTree>
    <p:extLst>
      <p:ext uri="{BB962C8B-B14F-4D97-AF65-F5344CB8AC3E}">
        <p14:creationId xmlns:p14="http://schemas.microsoft.com/office/powerpoint/2010/main" val="689776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自动化分析调用树，放到和模糊测试一块的位置，划分理论和实现两个大的模块</a:t>
            </a:r>
          </a:p>
        </p:txBody>
      </p:sp>
      <p:sp>
        <p:nvSpPr>
          <p:cNvPr id="4" name="灯片编号占位符 3"/>
          <p:cNvSpPr>
            <a:spLocks noGrp="1"/>
          </p:cNvSpPr>
          <p:nvPr>
            <p:ph type="sldNum" sz="quarter" idx="5"/>
          </p:nvPr>
        </p:nvSpPr>
        <p:spPr/>
        <p:txBody>
          <a:bodyPr/>
          <a:lstStyle/>
          <a:p>
            <a:fld id="{A7E6567D-2380-43D4-8BA0-4C5297F7F98C}" type="slidenum">
              <a:rPr lang="zh-CN" altLang="en-US" smtClean="0"/>
              <a:t>12</a:t>
            </a:fld>
            <a:endParaRPr lang="zh-CN" altLang="en-US"/>
          </a:p>
        </p:txBody>
      </p:sp>
    </p:spTree>
    <p:extLst>
      <p:ext uri="{BB962C8B-B14F-4D97-AF65-F5344CB8AC3E}">
        <p14:creationId xmlns:p14="http://schemas.microsoft.com/office/powerpoint/2010/main" val="450882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举例可以放到理论，然后具体在实现部分列出</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13</a:t>
            </a:fld>
            <a:endParaRPr lang="zh-CN" altLang="en-US"/>
          </a:p>
        </p:txBody>
      </p:sp>
    </p:spTree>
    <p:extLst>
      <p:ext uri="{BB962C8B-B14F-4D97-AF65-F5344CB8AC3E}">
        <p14:creationId xmlns:p14="http://schemas.microsoft.com/office/powerpoint/2010/main" val="2796138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14</a:t>
            </a:fld>
            <a:endParaRPr lang="zh-CN" altLang="en-US"/>
          </a:p>
        </p:txBody>
      </p:sp>
    </p:spTree>
    <p:extLst>
      <p:ext uri="{BB962C8B-B14F-4D97-AF65-F5344CB8AC3E}">
        <p14:creationId xmlns:p14="http://schemas.microsoft.com/office/powerpoint/2010/main" val="330874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插桩对模糊测试输入变异的支持，插桩对自动化分析的支持</a:t>
            </a:r>
          </a:p>
        </p:txBody>
      </p:sp>
      <p:sp>
        <p:nvSpPr>
          <p:cNvPr id="4" name="灯片编号占位符 3"/>
          <p:cNvSpPr>
            <a:spLocks noGrp="1"/>
          </p:cNvSpPr>
          <p:nvPr>
            <p:ph type="sldNum" sz="quarter" idx="5"/>
          </p:nvPr>
        </p:nvSpPr>
        <p:spPr/>
        <p:txBody>
          <a:bodyPr/>
          <a:lstStyle/>
          <a:p>
            <a:fld id="{A7E6567D-2380-43D4-8BA0-4C5297F7F98C}" type="slidenum">
              <a:rPr lang="zh-CN" altLang="en-US" smtClean="0"/>
              <a:t>15</a:t>
            </a:fld>
            <a:endParaRPr lang="zh-CN" altLang="en-US"/>
          </a:p>
        </p:txBody>
      </p:sp>
    </p:spTree>
    <p:extLst>
      <p:ext uri="{BB962C8B-B14F-4D97-AF65-F5344CB8AC3E}">
        <p14:creationId xmlns:p14="http://schemas.microsoft.com/office/powerpoint/2010/main" val="15325215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插桩对模糊测试输入变异的支持，插桩对自动化分析的支持</a:t>
            </a:r>
          </a:p>
        </p:txBody>
      </p:sp>
      <p:sp>
        <p:nvSpPr>
          <p:cNvPr id="4" name="灯片编号占位符 3"/>
          <p:cNvSpPr>
            <a:spLocks noGrp="1"/>
          </p:cNvSpPr>
          <p:nvPr>
            <p:ph type="sldNum" sz="quarter" idx="5"/>
          </p:nvPr>
        </p:nvSpPr>
        <p:spPr/>
        <p:txBody>
          <a:bodyPr/>
          <a:lstStyle/>
          <a:p>
            <a:fld id="{A7E6567D-2380-43D4-8BA0-4C5297F7F98C}" type="slidenum">
              <a:rPr lang="zh-CN" altLang="en-US" smtClean="0"/>
              <a:t>16</a:t>
            </a:fld>
            <a:endParaRPr lang="zh-CN" altLang="en-US"/>
          </a:p>
        </p:txBody>
      </p:sp>
    </p:spTree>
    <p:extLst>
      <p:ext uri="{BB962C8B-B14F-4D97-AF65-F5344CB8AC3E}">
        <p14:creationId xmlns:p14="http://schemas.microsoft.com/office/powerpoint/2010/main" val="3251971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插桩对模糊测试输入变异的支持，插桩对自动化分析的支持</a:t>
            </a:r>
          </a:p>
        </p:txBody>
      </p:sp>
      <p:sp>
        <p:nvSpPr>
          <p:cNvPr id="4" name="灯片编号占位符 3"/>
          <p:cNvSpPr>
            <a:spLocks noGrp="1"/>
          </p:cNvSpPr>
          <p:nvPr>
            <p:ph type="sldNum" sz="quarter" idx="5"/>
          </p:nvPr>
        </p:nvSpPr>
        <p:spPr/>
        <p:txBody>
          <a:bodyPr/>
          <a:lstStyle/>
          <a:p>
            <a:fld id="{A7E6567D-2380-43D4-8BA0-4C5297F7F98C}" type="slidenum">
              <a:rPr lang="zh-CN" altLang="en-US" smtClean="0"/>
              <a:t>17</a:t>
            </a:fld>
            <a:endParaRPr lang="zh-CN" altLang="en-US"/>
          </a:p>
        </p:txBody>
      </p:sp>
    </p:spTree>
    <p:extLst>
      <p:ext uri="{BB962C8B-B14F-4D97-AF65-F5344CB8AC3E}">
        <p14:creationId xmlns:p14="http://schemas.microsoft.com/office/powerpoint/2010/main" val="39982074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插桩对模糊测试输入变异的支持，插桩对自动化分析的支持</a:t>
            </a:r>
          </a:p>
        </p:txBody>
      </p:sp>
      <p:sp>
        <p:nvSpPr>
          <p:cNvPr id="4" name="灯片编号占位符 3"/>
          <p:cNvSpPr>
            <a:spLocks noGrp="1"/>
          </p:cNvSpPr>
          <p:nvPr>
            <p:ph type="sldNum" sz="quarter" idx="5"/>
          </p:nvPr>
        </p:nvSpPr>
        <p:spPr/>
        <p:txBody>
          <a:bodyPr/>
          <a:lstStyle/>
          <a:p>
            <a:fld id="{A7E6567D-2380-43D4-8BA0-4C5297F7F98C}" type="slidenum">
              <a:rPr lang="zh-CN" altLang="en-US" smtClean="0"/>
              <a:t>18</a:t>
            </a:fld>
            <a:endParaRPr lang="zh-CN" altLang="en-US"/>
          </a:p>
        </p:txBody>
      </p:sp>
    </p:spTree>
    <p:extLst>
      <p:ext uri="{BB962C8B-B14F-4D97-AF65-F5344CB8AC3E}">
        <p14:creationId xmlns:p14="http://schemas.microsoft.com/office/powerpoint/2010/main" val="17081712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19</a:t>
            </a:fld>
            <a:endParaRPr lang="zh-CN" altLang="en-US"/>
          </a:p>
        </p:txBody>
      </p:sp>
    </p:spTree>
    <p:extLst>
      <p:ext uri="{BB962C8B-B14F-4D97-AF65-F5344CB8AC3E}">
        <p14:creationId xmlns:p14="http://schemas.microsoft.com/office/powerpoint/2010/main" val="14096500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20</a:t>
            </a:fld>
            <a:endParaRPr lang="zh-CN" altLang="en-US"/>
          </a:p>
        </p:txBody>
      </p:sp>
    </p:spTree>
    <p:extLst>
      <p:ext uri="{BB962C8B-B14F-4D97-AF65-F5344CB8AC3E}">
        <p14:creationId xmlns:p14="http://schemas.microsoft.com/office/powerpoint/2010/main" val="1345900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在电子商务、数字货币以及证券交易等场景都有着广泛的应用</a:t>
            </a:r>
            <a:endParaRPr lang="en-US" altLang="zh-CN" dirty="0"/>
          </a:p>
          <a:p>
            <a:endParaRPr lang="en-US" altLang="zh-CN" dirty="0"/>
          </a:p>
          <a:p>
            <a:r>
              <a:rPr lang="zh-CN" altLang="en-US" dirty="0"/>
              <a:t>需要强调我们的研究工作是针对以太坊上的编程语言</a:t>
            </a:r>
            <a:r>
              <a:rPr lang="en-US" altLang="zh-CN" dirty="0"/>
              <a:t>solidity</a:t>
            </a:r>
            <a:endParaRPr lang="zh-CN" altLang="en-US" dirty="0"/>
          </a:p>
        </p:txBody>
      </p:sp>
      <p:sp>
        <p:nvSpPr>
          <p:cNvPr id="4" name="灯片编号占位符 3"/>
          <p:cNvSpPr>
            <a:spLocks noGrp="1"/>
          </p:cNvSpPr>
          <p:nvPr>
            <p:ph type="sldNum" sz="quarter" idx="10"/>
          </p:nvPr>
        </p:nvSpPr>
        <p:spPr/>
        <p:txBody>
          <a:bodyPr/>
          <a:lstStyle/>
          <a:p>
            <a:fld id="{A7E6567D-2380-43D4-8BA0-4C5297F7F98C}" type="slidenum">
              <a:rPr lang="zh-CN" altLang="en-US" smtClean="0"/>
              <a:t>3</a:t>
            </a:fld>
            <a:endParaRPr lang="zh-CN" altLang="en-US"/>
          </a:p>
        </p:txBody>
      </p:sp>
    </p:spTree>
    <p:extLst>
      <p:ext uri="{BB962C8B-B14F-4D97-AF65-F5344CB8AC3E}">
        <p14:creationId xmlns:p14="http://schemas.microsoft.com/office/powerpoint/2010/main" val="85106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21</a:t>
            </a:fld>
            <a:endParaRPr lang="zh-CN" altLang="en-US"/>
          </a:p>
        </p:txBody>
      </p:sp>
    </p:spTree>
    <p:extLst>
      <p:ext uri="{BB962C8B-B14F-4D97-AF65-F5344CB8AC3E}">
        <p14:creationId xmlns:p14="http://schemas.microsoft.com/office/powerpoint/2010/main" val="635775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22</a:t>
            </a:fld>
            <a:endParaRPr lang="zh-CN" altLang="en-US"/>
          </a:p>
        </p:txBody>
      </p:sp>
    </p:spTree>
    <p:extLst>
      <p:ext uri="{BB962C8B-B14F-4D97-AF65-F5344CB8AC3E}">
        <p14:creationId xmlns:p14="http://schemas.microsoft.com/office/powerpoint/2010/main" val="41644694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23</a:t>
            </a:fld>
            <a:endParaRPr lang="zh-CN" altLang="en-US"/>
          </a:p>
        </p:txBody>
      </p:sp>
    </p:spTree>
    <p:extLst>
      <p:ext uri="{BB962C8B-B14F-4D97-AF65-F5344CB8AC3E}">
        <p14:creationId xmlns:p14="http://schemas.microsoft.com/office/powerpoint/2010/main" val="18476125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24</a:t>
            </a:fld>
            <a:endParaRPr lang="zh-CN" altLang="en-US"/>
          </a:p>
        </p:txBody>
      </p:sp>
    </p:spTree>
    <p:extLst>
      <p:ext uri="{BB962C8B-B14F-4D97-AF65-F5344CB8AC3E}">
        <p14:creationId xmlns:p14="http://schemas.microsoft.com/office/powerpoint/2010/main" val="642227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25</a:t>
            </a:fld>
            <a:endParaRPr lang="zh-CN" altLang="en-US"/>
          </a:p>
        </p:txBody>
      </p:sp>
    </p:spTree>
    <p:extLst>
      <p:ext uri="{BB962C8B-B14F-4D97-AF65-F5344CB8AC3E}">
        <p14:creationId xmlns:p14="http://schemas.microsoft.com/office/powerpoint/2010/main" val="15075238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26</a:t>
            </a:fld>
            <a:endParaRPr lang="zh-CN" altLang="en-US"/>
          </a:p>
        </p:txBody>
      </p:sp>
    </p:spTree>
    <p:extLst>
      <p:ext uri="{BB962C8B-B14F-4D97-AF65-F5344CB8AC3E}">
        <p14:creationId xmlns:p14="http://schemas.microsoft.com/office/powerpoint/2010/main" val="19825643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27</a:t>
            </a:fld>
            <a:endParaRPr lang="zh-CN" altLang="en-US"/>
          </a:p>
        </p:txBody>
      </p:sp>
    </p:spTree>
    <p:extLst>
      <p:ext uri="{BB962C8B-B14F-4D97-AF65-F5344CB8AC3E}">
        <p14:creationId xmlns:p14="http://schemas.microsoft.com/office/powerpoint/2010/main" val="16889430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28</a:t>
            </a:fld>
            <a:endParaRPr lang="zh-CN" altLang="en-US"/>
          </a:p>
        </p:txBody>
      </p:sp>
    </p:spTree>
    <p:extLst>
      <p:ext uri="{BB962C8B-B14F-4D97-AF65-F5344CB8AC3E}">
        <p14:creationId xmlns:p14="http://schemas.microsoft.com/office/powerpoint/2010/main" val="23521299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29</a:t>
            </a:fld>
            <a:endParaRPr lang="zh-CN" altLang="en-US"/>
          </a:p>
        </p:txBody>
      </p:sp>
    </p:spTree>
    <p:extLst>
      <p:ext uri="{BB962C8B-B14F-4D97-AF65-F5344CB8AC3E}">
        <p14:creationId xmlns:p14="http://schemas.microsoft.com/office/powerpoint/2010/main" val="35036506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30</a:t>
            </a:fld>
            <a:endParaRPr lang="zh-CN" altLang="en-US"/>
          </a:p>
        </p:txBody>
      </p:sp>
    </p:spTree>
    <p:extLst>
      <p:ext uri="{BB962C8B-B14F-4D97-AF65-F5344CB8AC3E}">
        <p14:creationId xmlns:p14="http://schemas.microsoft.com/office/powerpoint/2010/main" val="1204814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4</a:t>
            </a:fld>
            <a:endParaRPr lang="zh-CN" altLang="en-US"/>
          </a:p>
        </p:txBody>
      </p:sp>
    </p:spTree>
    <p:extLst>
      <p:ext uri="{BB962C8B-B14F-4D97-AF65-F5344CB8AC3E}">
        <p14:creationId xmlns:p14="http://schemas.microsoft.com/office/powerpoint/2010/main" val="14313771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31</a:t>
            </a:fld>
            <a:endParaRPr lang="zh-CN" altLang="en-US"/>
          </a:p>
        </p:txBody>
      </p:sp>
    </p:spTree>
    <p:extLst>
      <p:ext uri="{BB962C8B-B14F-4D97-AF65-F5344CB8AC3E}">
        <p14:creationId xmlns:p14="http://schemas.microsoft.com/office/powerpoint/2010/main" val="5516901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32</a:t>
            </a:fld>
            <a:endParaRPr lang="zh-CN" altLang="en-US"/>
          </a:p>
        </p:txBody>
      </p:sp>
    </p:spTree>
    <p:extLst>
      <p:ext uri="{BB962C8B-B14F-4D97-AF65-F5344CB8AC3E}">
        <p14:creationId xmlns:p14="http://schemas.microsoft.com/office/powerpoint/2010/main" val="2396294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5</a:t>
            </a:fld>
            <a:endParaRPr lang="zh-CN" altLang="en-US"/>
          </a:p>
        </p:txBody>
      </p:sp>
    </p:spTree>
    <p:extLst>
      <p:ext uri="{BB962C8B-B14F-4D97-AF65-F5344CB8AC3E}">
        <p14:creationId xmlns:p14="http://schemas.microsoft.com/office/powerpoint/2010/main" val="1993730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6</a:t>
            </a:fld>
            <a:endParaRPr lang="zh-CN" altLang="en-US"/>
          </a:p>
        </p:txBody>
      </p:sp>
    </p:spTree>
    <p:extLst>
      <p:ext uri="{BB962C8B-B14F-4D97-AF65-F5344CB8AC3E}">
        <p14:creationId xmlns:p14="http://schemas.microsoft.com/office/powerpoint/2010/main" val="3360508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7</a:t>
            </a:fld>
            <a:endParaRPr lang="zh-CN" altLang="en-US"/>
          </a:p>
        </p:txBody>
      </p:sp>
    </p:spTree>
    <p:extLst>
      <p:ext uri="{BB962C8B-B14F-4D97-AF65-F5344CB8AC3E}">
        <p14:creationId xmlns:p14="http://schemas.microsoft.com/office/powerpoint/2010/main" val="574478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8</a:t>
            </a:fld>
            <a:endParaRPr lang="zh-CN" altLang="en-US"/>
          </a:p>
        </p:txBody>
      </p:sp>
    </p:spTree>
    <p:extLst>
      <p:ext uri="{BB962C8B-B14F-4D97-AF65-F5344CB8AC3E}">
        <p14:creationId xmlns:p14="http://schemas.microsoft.com/office/powerpoint/2010/main" val="2791788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研究思路</a:t>
            </a:r>
            <a:endParaRPr lang="en-US" altLang="zh-CN" dirty="0"/>
          </a:p>
          <a:p>
            <a:r>
              <a:rPr lang="zh-CN" altLang="en-US" dirty="0"/>
              <a:t>三个工作的联系</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9</a:t>
            </a:fld>
            <a:endParaRPr lang="zh-CN" altLang="en-US"/>
          </a:p>
        </p:txBody>
      </p:sp>
    </p:spTree>
    <p:extLst>
      <p:ext uri="{BB962C8B-B14F-4D97-AF65-F5344CB8AC3E}">
        <p14:creationId xmlns:p14="http://schemas.microsoft.com/office/powerpoint/2010/main" val="2621536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abi</a:t>
            </a:r>
            <a:r>
              <a:rPr lang="zh-CN" altLang="en-US" dirty="0"/>
              <a:t>的介绍，具体介绍种子变异和选取的策略，「只是算法，需要插桩支持」插桩</a:t>
            </a:r>
          </a:p>
        </p:txBody>
      </p:sp>
      <p:sp>
        <p:nvSpPr>
          <p:cNvPr id="4" name="灯片编号占位符 3"/>
          <p:cNvSpPr>
            <a:spLocks noGrp="1"/>
          </p:cNvSpPr>
          <p:nvPr>
            <p:ph type="sldNum" sz="quarter" idx="5"/>
          </p:nvPr>
        </p:nvSpPr>
        <p:spPr/>
        <p:txBody>
          <a:bodyPr/>
          <a:lstStyle/>
          <a:p>
            <a:fld id="{A7E6567D-2380-43D4-8BA0-4C5297F7F98C}" type="slidenum">
              <a:rPr lang="zh-CN" altLang="en-US" smtClean="0"/>
              <a:t>10</a:t>
            </a:fld>
            <a:endParaRPr lang="zh-CN" altLang="en-US"/>
          </a:p>
        </p:txBody>
      </p:sp>
    </p:spTree>
    <p:extLst>
      <p:ext uri="{BB962C8B-B14F-4D97-AF65-F5344CB8AC3E}">
        <p14:creationId xmlns:p14="http://schemas.microsoft.com/office/powerpoint/2010/main" val="40406884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itchFamily="2" charset="2"/>
              <a:buNone/>
              <a:defRPr sz="2400"/>
            </a:lvl1pPr>
          </a:lstStyle>
          <a:p>
            <a:r>
              <a:rPr lang="zh-CN" altLang="en-US" dirty="0"/>
              <a:t>单击此处编辑母版副标题样式</a:t>
            </a:r>
          </a:p>
        </p:txBody>
      </p:sp>
      <p:sp>
        <p:nvSpPr>
          <p:cNvPr id="189443" name="Rectangle 3"/>
          <p:cNvSpPr>
            <a:spLocks noGrp="1" noChangeArrowheads="1"/>
          </p:cNvSpPr>
          <p:nvPr>
            <p:ph type="dt" sz="half" idx="2"/>
          </p:nvPr>
        </p:nvSpPr>
        <p:spPr>
          <a:xfrm>
            <a:off x="685800" y="6284913"/>
            <a:ext cx="1293813" cy="457200"/>
          </a:xfrm>
        </p:spPr>
        <p:txBody>
          <a:bodyPr/>
          <a:lstStyle>
            <a:lvl1pPr>
              <a:defRPr/>
            </a:lvl1pPr>
          </a:lstStyle>
          <a:p>
            <a:fld id="{2C26A3A7-A120-45DC-8A3C-48F67639DFDC}" type="datetime1">
              <a:rPr lang="zh-CN" altLang="en-US" smtClean="0"/>
              <a:t>2020/12/19</a:t>
            </a:fld>
            <a:endParaRPr lang="en-US" altLang="zh-CN"/>
          </a:p>
        </p:txBody>
      </p:sp>
      <p:sp>
        <p:nvSpPr>
          <p:cNvPr id="189444" name="Rectangle 4"/>
          <p:cNvSpPr>
            <a:spLocks noGrp="1" noChangeArrowheads="1"/>
          </p:cNvSpPr>
          <p:nvPr>
            <p:ph type="ftr" sz="quarter" idx="3"/>
          </p:nvPr>
        </p:nvSpPr>
        <p:spPr>
          <a:xfrm>
            <a:off x="2195513" y="6202363"/>
            <a:ext cx="5113337" cy="539750"/>
          </a:xfrm>
        </p:spPr>
        <p:txBody>
          <a:bodyPr/>
          <a:lstStyle>
            <a:lvl1pPr>
              <a:defRPr/>
            </a:lvl1pPr>
          </a:lstStyle>
          <a:p>
            <a:r>
              <a:rPr lang="en-US" altLang="zh-CN"/>
              <a:t> Institute of Computer Software</a:t>
            </a:r>
          </a:p>
          <a:p>
            <a:r>
              <a:rPr lang="en-US" altLang="zh-CN"/>
              <a:t>Nanjing University</a:t>
            </a:r>
          </a:p>
        </p:txBody>
      </p:sp>
      <p:sp>
        <p:nvSpPr>
          <p:cNvPr id="189445" name="Rectangle 5"/>
          <p:cNvSpPr>
            <a:spLocks noGrp="1" noChangeArrowheads="1"/>
          </p:cNvSpPr>
          <p:nvPr>
            <p:ph type="sldNum" sz="quarter" idx="4"/>
          </p:nvPr>
        </p:nvSpPr>
        <p:spPr/>
        <p:txBody>
          <a:bodyPr/>
          <a:lstStyle>
            <a:lvl1pPr>
              <a:defRPr/>
            </a:lvl1pPr>
          </a:lstStyle>
          <a:p>
            <a:fld id="{B51D635C-56A2-40F5-B0BA-DEDEDAACF2AC}" type="slidenum">
              <a:rPr lang="en-US" altLang="zh-CN"/>
              <a:pPr/>
              <a:t>‹#›</a:t>
            </a:fld>
            <a:endParaRPr lang="en-US" altLang="zh-CN"/>
          </a:p>
        </p:txBody>
      </p:sp>
      <p:sp>
        <p:nvSpPr>
          <p:cNvPr id="189446"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ffectLst/>
        </p:spPr>
        <p:txBody>
          <a:bodyPr wrap="none" anchor="ctr"/>
          <a:lstStyle/>
          <a:p>
            <a:endParaRPr lang="zh-CN" altLang="zh-CN">
              <a:latin typeface="Arial" charset="0"/>
            </a:endParaRPr>
          </a:p>
        </p:txBody>
      </p:sp>
      <p:sp>
        <p:nvSpPr>
          <p:cNvPr id="189447" name="Rectangle 7"/>
          <p:cNvSpPr>
            <a:spLocks noChangeArrowheads="1"/>
          </p:cNvSpPr>
          <p:nvPr/>
        </p:nvSpPr>
        <p:spPr bwMode="hidden">
          <a:xfrm>
            <a:off x="0" y="2397125"/>
            <a:ext cx="4724400" cy="1143000"/>
          </a:xfrm>
          <a:prstGeom prst="rect">
            <a:avLst/>
          </a:prstGeom>
          <a:solidFill>
            <a:schemeClr val="accent2"/>
          </a:solidFill>
          <a:ln w="9525">
            <a:noFill/>
            <a:miter lim="800000"/>
            <a:headEnd/>
            <a:tailEnd/>
          </a:ln>
          <a:effectLst/>
        </p:spPr>
        <p:txBody>
          <a:bodyPr wrap="none" anchor="ctr"/>
          <a:lstStyle/>
          <a:p>
            <a:endParaRPr lang="zh-CN" altLang="zh-CN" sz="2400"/>
          </a:p>
        </p:txBody>
      </p:sp>
      <p:sp>
        <p:nvSpPr>
          <p:cNvPr id="189448"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zh-CN" altLang="zh-CN" sz="2400"/>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r>
              <a:rPr lang="zh-CN" altLang="en-US" dirty="0"/>
              <a:t>单击此处编辑母版标题样式</a:t>
            </a:r>
          </a:p>
        </p:txBody>
      </p:sp>
      <p:pic>
        <p:nvPicPr>
          <p:cNvPr id="189450" name="Picture 10" descr="tower"/>
          <p:cNvPicPr>
            <a:picLocks noChangeAspect="1" noChangeArrowheads="1"/>
          </p:cNvPicPr>
          <p:nvPr/>
        </p:nvPicPr>
        <p:blipFill>
          <a:blip r:embed="rId2"/>
          <a:srcRect/>
          <a:stretch>
            <a:fillRect/>
          </a:stretch>
        </p:blipFill>
        <p:spPr bwMode="auto">
          <a:xfrm>
            <a:off x="6542088" y="188913"/>
            <a:ext cx="1990725" cy="1095375"/>
          </a:xfrm>
          <a:prstGeom prst="rect">
            <a:avLst/>
          </a:prstGeom>
          <a:noFill/>
        </p:spPr>
      </p:pic>
      <p:pic>
        <p:nvPicPr>
          <p:cNvPr id="189451" name="Picture 11" descr="NJU2"/>
          <p:cNvPicPr>
            <a:picLocks noChangeAspect="1" noChangeArrowheads="1"/>
          </p:cNvPicPr>
          <p:nvPr/>
        </p:nvPicPr>
        <p:blipFill>
          <a:blip r:embed="rId3" cstate="print"/>
          <a:srcRect/>
          <a:stretch>
            <a:fillRect/>
          </a:stretch>
        </p:blipFill>
        <p:spPr bwMode="auto">
          <a:xfrm>
            <a:off x="252413" y="260350"/>
            <a:ext cx="2303462" cy="904875"/>
          </a:xfrm>
          <a:prstGeom prst="rect">
            <a:avLst/>
          </a:prstGeom>
          <a:noFill/>
        </p:spPr>
      </p:pic>
      <p:pic>
        <p:nvPicPr>
          <p:cNvPr id="189452" name="Picture 12"/>
          <p:cNvPicPr>
            <a:picLocks noChangeAspect="1" noChangeArrowheads="1"/>
          </p:cNvPicPr>
          <p:nvPr/>
        </p:nvPicPr>
        <p:blipFill>
          <a:blip r:embed="rId4"/>
          <a:srcRect/>
          <a:stretch>
            <a:fillRect/>
          </a:stretch>
        </p:blipFill>
        <p:spPr bwMode="auto">
          <a:xfrm>
            <a:off x="14288" y="6092825"/>
            <a:ext cx="9117012" cy="28575"/>
          </a:xfrm>
          <a:prstGeom prst="rect">
            <a:avLst/>
          </a:prstGeom>
          <a:noFill/>
        </p:spPr>
      </p:pic>
      <p:pic>
        <p:nvPicPr>
          <p:cNvPr id="189453" name="Picture 13"/>
          <p:cNvPicPr>
            <a:picLocks noChangeAspect="1" noChangeArrowheads="1"/>
          </p:cNvPicPr>
          <p:nvPr/>
        </p:nvPicPr>
        <p:blipFill>
          <a:blip r:embed="rId4"/>
          <a:srcRect/>
          <a:stretch>
            <a:fillRect/>
          </a:stretch>
        </p:blipFill>
        <p:spPr bwMode="auto">
          <a:xfrm>
            <a:off x="0" y="1268413"/>
            <a:ext cx="9117013" cy="28575"/>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fld id="{5A18A684-D0D9-4C16-87FA-ADEA0BF41756}" type="datetime1">
              <a:rPr lang="zh-CN" altLang="en-US" smtClean="0"/>
              <a:t>2020/12/19</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5F8D00BC-2A52-4030-964B-89DEA86CED19}"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fld id="{3DDCCA6F-C026-4291-BD05-B9DBFEAD160E}" type="datetime1">
              <a:rPr lang="zh-CN" altLang="en-US" smtClean="0"/>
              <a:t>2020/12/19</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9746B8CD-2634-4926-8EBC-6FB656478DA2}"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lvl1pPr>
              <a:defRPr sz="2400"/>
            </a:lvl1pPr>
            <a:lvl2pPr>
              <a:defRPr sz="2000"/>
            </a:lvl2pPr>
            <a:lvl3pPr>
              <a:defRPr sz="2000"/>
            </a:lvl3pPr>
            <a:lvl4pPr>
              <a:defRPr sz="2000"/>
            </a:lvl4pPr>
            <a:lvl5pPr>
              <a:defRPr sz="20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p:txBody>
          <a:bodyPr/>
          <a:lstStyle>
            <a:lvl1pPr>
              <a:defRPr/>
            </a:lvl1pPr>
          </a:lstStyle>
          <a:p>
            <a:fld id="{A3B0C9B9-9A3A-4BED-B572-2C66C995540B}" type="datetime1">
              <a:rPr lang="zh-CN" altLang="en-US" smtClean="0"/>
              <a:t>2020/12/19</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06128CA3-9668-437A-8B46-F616277CD5DC}"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CE1337DB-B33B-4EA1-BFD1-41D00301BEB3}" type="datetime1">
              <a:rPr lang="zh-CN" altLang="en-US" smtClean="0"/>
              <a:t>2020/12/19</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91A945EB-CF5B-4B6C-A7FD-F1EFE6933D89}"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lvl1pPr>
              <a:defRPr/>
            </a:lvl1pPr>
          </a:lstStyle>
          <a:p>
            <a:fld id="{2CD07A63-0B45-4E48-9F07-F8FFD2700591}" type="datetime1">
              <a:rPr lang="zh-CN" altLang="en-US" smtClean="0"/>
              <a:t>2020/12/19</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EE5941EC-9B6D-4F5D-8EA8-7AEEEC8FD110}"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lvl1pPr>
              <a:defRPr/>
            </a:lvl1pPr>
          </a:lstStyle>
          <a:p>
            <a:fld id="{2B75C3B8-A7D2-4E0E-A565-DB9235F59A93}" type="datetime1">
              <a:rPr lang="zh-CN" altLang="en-US" smtClean="0"/>
              <a:t>2020/12/19</a:t>
            </a:fld>
            <a:endParaRPr lang="en-US" altLang="zh-CN"/>
          </a:p>
        </p:txBody>
      </p:sp>
      <p:sp>
        <p:nvSpPr>
          <p:cNvPr id="8" name="页脚占位符 7"/>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9" name="灯片编号占位符 8"/>
          <p:cNvSpPr>
            <a:spLocks noGrp="1"/>
          </p:cNvSpPr>
          <p:nvPr>
            <p:ph type="sldNum" sz="quarter" idx="12"/>
          </p:nvPr>
        </p:nvSpPr>
        <p:spPr/>
        <p:txBody>
          <a:bodyPr/>
          <a:lstStyle>
            <a:lvl1pPr>
              <a:defRPr/>
            </a:lvl1pPr>
          </a:lstStyle>
          <a:p>
            <a:fld id="{618E98B9-16F3-49E6-B1CE-80E2ECCA8F65}"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756AEB06-F8AC-45FF-9F78-C03E011C2CD6}" type="datetime1">
              <a:rPr lang="zh-CN" altLang="en-US" smtClean="0"/>
              <a:t>2020/12/19</a:t>
            </a:fld>
            <a:endParaRPr lang="en-US" altLang="zh-CN"/>
          </a:p>
        </p:txBody>
      </p:sp>
      <p:sp>
        <p:nvSpPr>
          <p:cNvPr id="4" name="页脚占位符 3"/>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5" name="灯片编号占位符 4"/>
          <p:cNvSpPr>
            <a:spLocks noGrp="1"/>
          </p:cNvSpPr>
          <p:nvPr>
            <p:ph type="sldNum" sz="quarter" idx="12"/>
          </p:nvPr>
        </p:nvSpPr>
        <p:spPr/>
        <p:txBody>
          <a:bodyPr/>
          <a:lstStyle>
            <a:lvl1pPr>
              <a:defRPr/>
            </a:lvl1pPr>
          </a:lstStyle>
          <a:p>
            <a:fld id="{A95F3866-699E-4CF3-A119-C6FD0D195A48}"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BABEB59D-DA7D-4DF2-B6C1-54AF9696C085}" type="datetime1">
              <a:rPr lang="zh-CN" altLang="en-US" smtClean="0"/>
              <a:t>2020/12/19</a:t>
            </a:fld>
            <a:endParaRPr lang="en-US" altLang="zh-CN"/>
          </a:p>
        </p:txBody>
      </p:sp>
      <p:sp>
        <p:nvSpPr>
          <p:cNvPr id="3" name="页脚占位符 2"/>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4" name="灯片编号占位符 3"/>
          <p:cNvSpPr>
            <a:spLocks noGrp="1"/>
          </p:cNvSpPr>
          <p:nvPr>
            <p:ph type="sldNum" sz="quarter" idx="12"/>
          </p:nvPr>
        </p:nvSpPr>
        <p:spPr/>
        <p:txBody>
          <a:bodyPr/>
          <a:lstStyle>
            <a:lvl1pPr>
              <a:defRPr/>
            </a:lvl1pPr>
          </a:lstStyle>
          <a:p>
            <a:fld id="{027D281B-A9F2-414F-9760-76C46C99C35B}"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849BD0B2-DE48-4D8C-9EB5-1A971C9805B8}" type="datetime1">
              <a:rPr lang="zh-CN" altLang="en-US" smtClean="0"/>
              <a:t>2020/12/19</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55E8B56C-84E1-4A4C-8203-9DD79F33C9C7}"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91D32AAA-AA4A-4821-85AF-844614B8E32F}" type="datetime1">
              <a:rPr lang="zh-CN" altLang="en-US" smtClean="0"/>
              <a:t>2020/12/19</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C7696C0A-14E6-40CC-A710-E16347632254}"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0" y="1125538"/>
            <a:ext cx="2133600" cy="101600"/>
          </a:xfrm>
          <a:prstGeom prst="rect">
            <a:avLst/>
          </a:prstGeom>
          <a:solidFill>
            <a:schemeClr val="accent2"/>
          </a:solidFill>
          <a:ln w="9525">
            <a:noFill/>
            <a:miter lim="800000"/>
            <a:headEnd/>
            <a:tailEnd/>
          </a:ln>
          <a:effectLst/>
        </p:spPr>
        <p:txBody>
          <a:bodyPr wrap="none" anchor="ctr"/>
          <a:lstStyle/>
          <a:p>
            <a:endParaRPr lang="zh-CN" altLang="zh-CN" sz="2400"/>
          </a:p>
        </p:txBody>
      </p:sp>
      <p:sp>
        <p:nvSpPr>
          <p:cNvPr id="188419"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zh-CN" altLang="zh-CN" sz="2400"/>
          </a:p>
        </p:txBody>
      </p:sp>
      <p:sp>
        <p:nvSpPr>
          <p:cNvPr id="188420" name="Rectangle 4"/>
          <p:cNvSpPr>
            <a:spLocks noGrp="1" noChangeArrowheads="1"/>
          </p:cNvSpPr>
          <p:nvPr>
            <p:ph type="title"/>
          </p:nvPr>
        </p:nvSpPr>
        <p:spPr bwMode="auto">
          <a:xfrm>
            <a:off x="1042988" y="404813"/>
            <a:ext cx="5616575" cy="5762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88421" name="Rectangle 5"/>
          <p:cNvSpPr>
            <a:spLocks noGrp="1" noChangeArrowheads="1"/>
          </p:cNvSpPr>
          <p:nvPr>
            <p:ph type="body" idx="1"/>
          </p:nvPr>
        </p:nvSpPr>
        <p:spPr bwMode="auto">
          <a:xfrm>
            <a:off x="468313" y="1484313"/>
            <a:ext cx="8142287" cy="43926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88422" name="Picture 6" descr="tower"/>
          <p:cNvPicPr>
            <a:picLocks noChangeAspect="1" noChangeArrowheads="1"/>
          </p:cNvPicPr>
          <p:nvPr/>
        </p:nvPicPr>
        <p:blipFill>
          <a:blip r:embed="rId13"/>
          <a:srcRect/>
          <a:stretch>
            <a:fillRect/>
          </a:stretch>
        </p:blipFill>
        <p:spPr bwMode="auto">
          <a:xfrm>
            <a:off x="6542088" y="188913"/>
            <a:ext cx="1990725" cy="1095375"/>
          </a:xfrm>
          <a:prstGeom prst="rect">
            <a:avLst/>
          </a:prstGeom>
          <a:noFill/>
        </p:spPr>
      </p:pic>
      <p:sp>
        <p:nvSpPr>
          <p:cNvPr id="188423" name="Rectangle 7"/>
          <p:cNvSpPr>
            <a:spLocks noGrp="1" noChangeArrowheads="1"/>
          </p:cNvSpPr>
          <p:nvPr>
            <p:ph type="dt" sz="half" idx="2"/>
          </p:nvPr>
        </p:nvSpPr>
        <p:spPr bwMode="auto">
          <a:xfrm>
            <a:off x="611188" y="6284913"/>
            <a:ext cx="129381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600">
                <a:latin typeface="+mn-lt"/>
              </a:defRPr>
            </a:lvl1pPr>
          </a:lstStyle>
          <a:p>
            <a:fld id="{192EB481-266F-4FAA-B400-28200EE7F14C}" type="datetime1">
              <a:rPr lang="zh-CN" altLang="en-US" smtClean="0"/>
              <a:t>2020/12/19</a:t>
            </a:fld>
            <a:endParaRPr lang="en-US" altLang="zh-CN"/>
          </a:p>
        </p:txBody>
      </p:sp>
      <p:sp>
        <p:nvSpPr>
          <p:cNvPr id="188424" name="Rectangle 8"/>
          <p:cNvSpPr>
            <a:spLocks noGrp="1" noChangeArrowheads="1"/>
          </p:cNvSpPr>
          <p:nvPr>
            <p:ph type="ftr" sz="quarter" idx="3"/>
          </p:nvPr>
        </p:nvSpPr>
        <p:spPr bwMode="auto">
          <a:xfrm>
            <a:off x="2051050" y="6202363"/>
            <a:ext cx="5257800" cy="539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600">
                <a:latin typeface="+mn-lt"/>
              </a:defRPr>
            </a:lvl1pPr>
          </a:lstStyle>
          <a:p>
            <a:r>
              <a:rPr lang="en-US" altLang="zh-CN"/>
              <a:t> Institute of Computer Software</a:t>
            </a:r>
          </a:p>
          <a:p>
            <a:r>
              <a:rPr lang="en-US" altLang="zh-CN"/>
              <a:t>Nanjing University</a:t>
            </a:r>
          </a:p>
        </p:txBody>
      </p:sp>
      <p:sp>
        <p:nvSpPr>
          <p:cNvPr id="188425" name="Rectangle 9"/>
          <p:cNvSpPr>
            <a:spLocks noGrp="1" noChangeArrowheads="1"/>
          </p:cNvSpPr>
          <p:nvPr>
            <p:ph type="sldNum" sz="quarter" idx="4"/>
          </p:nvPr>
        </p:nvSpPr>
        <p:spPr bwMode="auto">
          <a:xfrm>
            <a:off x="7524750" y="6284913"/>
            <a:ext cx="9334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600">
                <a:latin typeface="+mn-lt"/>
              </a:defRPr>
            </a:lvl1pPr>
          </a:lstStyle>
          <a:p>
            <a:fld id="{F2D024EB-E688-4F94-9D6D-0BDE28FD91DF}" type="slidenum">
              <a:rPr lang="en-US" altLang="zh-CN"/>
              <a:pPr/>
              <a:t>‹#›</a:t>
            </a:fld>
            <a:endParaRPr lang="en-US" altLang="zh-CN"/>
          </a:p>
        </p:txBody>
      </p:sp>
      <p:pic>
        <p:nvPicPr>
          <p:cNvPr id="188426" name="Picture 10"/>
          <p:cNvPicPr>
            <a:picLocks noChangeAspect="1" noChangeArrowheads="1"/>
          </p:cNvPicPr>
          <p:nvPr/>
        </p:nvPicPr>
        <p:blipFill>
          <a:blip r:embed="rId14"/>
          <a:srcRect/>
          <a:stretch>
            <a:fillRect/>
          </a:stretch>
        </p:blipFill>
        <p:spPr bwMode="auto">
          <a:xfrm>
            <a:off x="14288" y="6092825"/>
            <a:ext cx="9117012" cy="28575"/>
          </a:xfrm>
          <a:prstGeom prst="rect">
            <a:avLst/>
          </a:prstGeom>
          <a:noFill/>
        </p:spPr>
      </p:pic>
      <p:pic>
        <p:nvPicPr>
          <p:cNvPr id="188427" name="Picture 11" descr="校徽"/>
          <p:cNvPicPr>
            <a:picLocks noChangeAspect="1" noChangeArrowheads="1"/>
          </p:cNvPicPr>
          <p:nvPr/>
        </p:nvPicPr>
        <p:blipFill>
          <a:blip r:embed="rId15" cstate="print"/>
          <a:srcRect/>
          <a:stretch>
            <a:fillRect/>
          </a:stretch>
        </p:blipFill>
        <p:spPr bwMode="auto">
          <a:xfrm>
            <a:off x="306388" y="261938"/>
            <a:ext cx="665162" cy="790575"/>
          </a:xfrm>
          <a:prstGeom prst="rect">
            <a:avLst/>
          </a:prstGeom>
          <a:noFill/>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hdr="0" ftr="0" dt="0"/>
  <p:txStyles>
    <p:titleStyle>
      <a:lvl1pPr algn="ctr" rtl="0" eaLnBrk="1" fontAlgn="base" hangingPunct="1">
        <a:spcBef>
          <a:spcPct val="0"/>
        </a:spcBef>
        <a:spcAft>
          <a:spcPct val="0"/>
        </a:spcAft>
        <a:defRPr sz="3200">
          <a:solidFill>
            <a:schemeClr val="tx1"/>
          </a:solidFill>
          <a:latin typeface="+mj-lt"/>
          <a:ea typeface="+mj-ea"/>
          <a:cs typeface="+mj-cs"/>
        </a:defRPr>
      </a:lvl1pPr>
      <a:lvl2pPr algn="ctr" rtl="0" eaLnBrk="1" fontAlgn="base" hangingPunct="1">
        <a:spcBef>
          <a:spcPct val="0"/>
        </a:spcBef>
        <a:spcAft>
          <a:spcPct val="0"/>
        </a:spcAft>
        <a:defRPr sz="3200">
          <a:solidFill>
            <a:schemeClr val="tx1"/>
          </a:solidFill>
          <a:latin typeface="Arial" charset="0"/>
          <a:ea typeface="宋体" charset="-122"/>
        </a:defRPr>
      </a:lvl2pPr>
      <a:lvl3pPr algn="ctr" rtl="0" eaLnBrk="1" fontAlgn="base" hangingPunct="1">
        <a:spcBef>
          <a:spcPct val="0"/>
        </a:spcBef>
        <a:spcAft>
          <a:spcPct val="0"/>
        </a:spcAft>
        <a:defRPr sz="3200">
          <a:solidFill>
            <a:schemeClr val="tx1"/>
          </a:solidFill>
          <a:latin typeface="Arial" charset="0"/>
          <a:ea typeface="宋体" charset="-122"/>
        </a:defRPr>
      </a:lvl3pPr>
      <a:lvl4pPr algn="ctr" rtl="0" eaLnBrk="1" fontAlgn="base" hangingPunct="1">
        <a:spcBef>
          <a:spcPct val="0"/>
        </a:spcBef>
        <a:spcAft>
          <a:spcPct val="0"/>
        </a:spcAft>
        <a:defRPr sz="3200">
          <a:solidFill>
            <a:schemeClr val="tx1"/>
          </a:solidFill>
          <a:latin typeface="Arial" charset="0"/>
          <a:ea typeface="宋体" charset="-122"/>
        </a:defRPr>
      </a:lvl4pPr>
      <a:lvl5pPr algn="ctr" rtl="0" eaLnBrk="1" fontAlgn="base" hangingPunct="1">
        <a:spcBef>
          <a:spcPct val="0"/>
        </a:spcBef>
        <a:spcAft>
          <a:spcPct val="0"/>
        </a:spcAft>
        <a:defRPr sz="3200">
          <a:solidFill>
            <a:schemeClr val="tx1"/>
          </a:solidFill>
          <a:latin typeface="Arial" charset="0"/>
          <a:ea typeface="宋体" charset="-122"/>
        </a:defRPr>
      </a:lvl5pPr>
      <a:lvl6pPr marL="457200" algn="ctr" rtl="0" eaLnBrk="1" fontAlgn="base" hangingPunct="1">
        <a:spcBef>
          <a:spcPct val="0"/>
        </a:spcBef>
        <a:spcAft>
          <a:spcPct val="0"/>
        </a:spcAft>
        <a:defRPr sz="3200">
          <a:solidFill>
            <a:schemeClr val="tx1"/>
          </a:solidFill>
          <a:latin typeface="Arial" charset="0"/>
          <a:ea typeface="宋体" charset="-122"/>
        </a:defRPr>
      </a:lvl6pPr>
      <a:lvl7pPr marL="914400" algn="ctr" rtl="0" eaLnBrk="1" fontAlgn="base" hangingPunct="1">
        <a:spcBef>
          <a:spcPct val="0"/>
        </a:spcBef>
        <a:spcAft>
          <a:spcPct val="0"/>
        </a:spcAft>
        <a:defRPr sz="3200">
          <a:solidFill>
            <a:schemeClr val="tx1"/>
          </a:solidFill>
          <a:latin typeface="Arial" charset="0"/>
          <a:ea typeface="宋体" charset="-122"/>
        </a:defRPr>
      </a:lvl7pPr>
      <a:lvl8pPr marL="1371600" algn="ctr" rtl="0" eaLnBrk="1" fontAlgn="base" hangingPunct="1">
        <a:spcBef>
          <a:spcPct val="0"/>
        </a:spcBef>
        <a:spcAft>
          <a:spcPct val="0"/>
        </a:spcAft>
        <a:defRPr sz="3200">
          <a:solidFill>
            <a:schemeClr val="tx1"/>
          </a:solidFill>
          <a:latin typeface="Arial" charset="0"/>
          <a:ea typeface="宋体" charset="-122"/>
        </a:defRPr>
      </a:lvl8pPr>
      <a:lvl9pPr marL="1828800" algn="ctr" rtl="0" eaLnBrk="1" fontAlgn="base" hangingPunct="1">
        <a:spcBef>
          <a:spcPct val="0"/>
        </a:spcBef>
        <a:spcAft>
          <a:spcPct val="0"/>
        </a:spcAft>
        <a:defRPr sz="3200">
          <a:solidFill>
            <a:schemeClr val="tx1"/>
          </a:solidFill>
          <a:latin typeface="Arial" charset="0"/>
          <a:ea typeface="宋体" charset="-122"/>
        </a:defRPr>
      </a:lvl9pPr>
    </p:titleStyle>
    <p:bodyStyle>
      <a:lvl1pPr marL="447675" indent="-447675" algn="l" rtl="0" eaLnBrk="1" fontAlgn="base" hangingPunct="1">
        <a:spcBef>
          <a:spcPct val="20000"/>
        </a:spcBef>
        <a:spcAft>
          <a:spcPct val="0"/>
        </a:spcAft>
        <a:buClr>
          <a:schemeClr val="accent1"/>
        </a:buClr>
        <a:buSzPct val="70000"/>
        <a:buFont typeface="Wingdings" pitchFamily="2" charset="2"/>
        <a:buChar char="n"/>
        <a:defRPr sz="28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eaLnBrk="1" fontAlgn="base" hangingPunct="1">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20701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078702"/>
            <a:ext cx="8813074" cy="1600200"/>
          </a:xfrm>
        </p:spPr>
        <p:txBody>
          <a:bodyPr>
            <a:noAutofit/>
          </a:bodyPr>
          <a:lstStyle/>
          <a:p>
            <a:pPr>
              <a:lnSpc>
                <a:spcPct val="150000"/>
              </a:lnSpc>
            </a:pPr>
            <a:r>
              <a:rPr lang="zh-CN" altLang="en-US" sz="2800" b="1" dirty="0"/>
              <a:t>基于模糊测试的智能合约漏洞检测工具</a:t>
            </a:r>
            <a:endParaRPr lang="zh-CN" altLang="en-US" sz="1800" dirty="0"/>
          </a:p>
        </p:txBody>
      </p:sp>
      <p:sp>
        <p:nvSpPr>
          <p:cNvPr id="4" name="灯片编号占位符 3"/>
          <p:cNvSpPr>
            <a:spLocks noGrp="1"/>
          </p:cNvSpPr>
          <p:nvPr>
            <p:ph type="sldNum" sz="quarter" idx="4294967295"/>
          </p:nvPr>
        </p:nvSpPr>
        <p:spPr>
          <a:xfrm>
            <a:off x="6457950" y="6356351"/>
            <a:ext cx="2057400" cy="365125"/>
          </a:xfrm>
          <a:prstGeom prst="rect">
            <a:avLst/>
          </a:prstGeom>
        </p:spPr>
        <p:txBody>
          <a:bodyPr/>
          <a:lstStyle/>
          <a:p>
            <a:fld id="{993CACF7-F881-4CF9-BD0C-DD255430F979}" type="slidenum">
              <a:rPr lang="zh-CN" altLang="en-US" smtClean="0"/>
              <a:t>1</a:t>
            </a:fld>
            <a:endParaRPr lang="zh-CN" altLang="en-US"/>
          </a:p>
        </p:txBody>
      </p:sp>
      <p:sp>
        <p:nvSpPr>
          <p:cNvPr id="3" name="文本框 2">
            <a:extLst>
              <a:ext uri="{FF2B5EF4-FFF2-40B4-BE49-F238E27FC236}">
                <a16:creationId xmlns:a16="http://schemas.microsoft.com/office/drawing/2014/main" id="{B2D1D08A-5C96-46A3-BF52-BE3C8CA87808}"/>
              </a:ext>
            </a:extLst>
          </p:cNvPr>
          <p:cNvSpPr txBox="1"/>
          <p:nvPr/>
        </p:nvSpPr>
        <p:spPr>
          <a:xfrm>
            <a:off x="1982313" y="4379053"/>
            <a:ext cx="4848447" cy="646331"/>
          </a:xfrm>
          <a:prstGeom prst="rect">
            <a:avLst/>
          </a:prstGeom>
          <a:noFill/>
        </p:spPr>
        <p:txBody>
          <a:bodyPr wrap="square" rtlCol="0">
            <a:spAutoFit/>
          </a:bodyPr>
          <a:lstStyle/>
          <a:p>
            <a:r>
              <a:rPr lang="zh-CN" altLang="en-US" dirty="0">
                <a:latin typeface="+mn-lt"/>
              </a:rPr>
              <a:t>小组成员：吴秉乐 朱梓源 陈鹏宇 陈昌繁</a:t>
            </a:r>
            <a:endParaRPr lang="en-US" altLang="zh-CN" dirty="0">
              <a:latin typeface="+mn-lt"/>
            </a:endParaRPr>
          </a:p>
          <a:p>
            <a:r>
              <a:rPr lang="zh-CN" altLang="en-US" dirty="0">
                <a:latin typeface="+mn-lt"/>
              </a:rPr>
              <a:t>指导老师：卜磊</a:t>
            </a:r>
          </a:p>
        </p:txBody>
      </p:sp>
    </p:spTree>
    <p:extLst>
      <p:ext uri="{BB962C8B-B14F-4D97-AF65-F5344CB8AC3E}">
        <p14:creationId xmlns:p14="http://schemas.microsoft.com/office/powerpoint/2010/main" val="3747842432"/>
      </p:ext>
    </p:extLst>
  </p:cSld>
  <p:clrMapOvr>
    <a:masterClrMapping/>
  </p:clrMapOvr>
  <mc:AlternateContent xmlns:mc="http://schemas.openxmlformats.org/markup-compatibility/2006" xmlns:p14="http://schemas.microsoft.com/office/powerpoint/2010/main">
    <mc:Choice Requires="p14">
      <p:transition spd="slow" p14:dur="2000" advTm="6694"/>
    </mc:Choice>
    <mc:Fallback xmlns="">
      <p:transition spd="slow" advTm="669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研究目标</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基于合约</a:t>
            </a:r>
            <a:r>
              <a:rPr lang="en-US" altLang="zh-CN" dirty="0"/>
              <a:t>ABI</a:t>
            </a:r>
            <a:r>
              <a:rPr lang="zh-CN" altLang="en-US" dirty="0"/>
              <a:t>与运行结果生成模糊测试用例</a:t>
            </a:r>
            <a:endParaRPr lang="en-US" altLang="zh-CN" dirty="0"/>
          </a:p>
          <a:p>
            <a:pPr lvl="1"/>
            <a:r>
              <a:rPr lang="zh-CN" altLang="en-US" dirty="0"/>
              <a:t>用户提供智能合约的</a:t>
            </a:r>
            <a:r>
              <a:rPr lang="en-US" altLang="zh-CN" dirty="0"/>
              <a:t>ABI</a:t>
            </a:r>
            <a:r>
              <a:rPr lang="zh-CN" altLang="en-US" dirty="0"/>
              <a:t>，以确定合约函数输入的数据类型，为数字、字符串、合约地址等类型分别产生对应的模糊输入。</a:t>
            </a:r>
            <a:endParaRPr lang="en-US" altLang="zh-CN" dirty="0"/>
          </a:p>
          <a:p>
            <a:pPr lvl="1"/>
            <a:r>
              <a:rPr lang="zh-CN" altLang="en-US" dirty="0"/>
              <a:t>首先通过基础种子池生成模糊输入，然后根据策略保留提高了覆盖度的新输入作为下一次生成的种子。</a:t>
            </a:r>
            <a:endParaRPr lang="en-US" altLang="zh-CN" dirty="0"/>
          </a:p>
          <a:p>
            <a:pPr lvl="1"/>
            <a:r>
              <a:rPr lang="zh-CN" altLang="en-US" dirty="0"/>
              <a:t>基于这些运行记录，本项目提供了一个分析框架，并提供了一个基础的生成策略，此外用户可以为发生器定制变异算法。</a:t>
            </a:r>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10</a:t>
            </a:fld>
            <a:endParaRPr lang="en-US" altLang="zh-CN"/>
          </a:p>
        </p:txBody>
      </p:sp>
      <p:sp>
        <p:nvSpPr>
          <p:cNvPr id="5" name="矩形 4">
            <a:extLst>
              <a:ext uri="{FF2B5EF4-FFF2-40B4-BE49-F238E27FC236}">
                <a16:creationId xmlns:a16="http://schemas.microsoft.com/office/drawing/2014/main" id="{17A66256-E1D8-4199-8E43-6C8CD3AC7215}"/>
              </a:ext>
            </a:extLst>
          </p:cNvPr>
          <p:cNvSpPr/>
          <p:nvPr/>
        </p:nvSpPr>
        <p:spPr bwMode="auto">
          <a:xfrm>
            <a:off x="1381760" y="4306887"/>
            <a:ext cx="1056640" cy="711200"/>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charset="-122"/>
              </a:rPr>
              <a:t>生成输入</a:t>
            </a:r>
          </a:p>
        </p:txBody>
      </p:sp>
      <p:sp>
        <p:nvSpPr>
          <p:cNvPr id="6" name="矩形 5">
            <a:extLst>
              <a:ext uri="{FF2B5EF4-FFF2-40B4-BE49-F238E27FC236}">
                <a16:creationId xmlns:a16="http://schemas.microsoft.com/office/drawing/2014/main" id="{73CDF9FA-A445-4B34-812B-FE088C82BE85}"/>
              </a:ext>
            </a:extLst>
          </p:cNvPr>
          <p:cNvSpPr/>
          <p:nvPr/>
        </p:nvSpPr>
        <p:spPr bwMode="auto">
          <a:xfrm>
            <a:off x="3012440" y="4306887"/>
            <a:ext cx="1056640" cy="711200"/>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charset="-122"/>
              </a:rPr>
              <a:t>运行</a:t>
            </a:r>
          </a:p>
        </p:txBody>
      </p:sp>
      <p:sp>
        <p:nvSpPr>
          <p:cNvPr id="7" name="矩形 6">
            <a:extLst>
              <a:ext uri="{FF2B5EF4-FFF2-40B4-BE49-F238E27FC236}">
                <a16:creationId xmlns:a16="http://schemas.microsoft.com/office/drawing/2014/main" id="{D77BF7E7-7435-4A7C-93A5-6CCE7A5C61BD}"/>
              </a:ext>
            </a:extLst>
          </p:cNvPr>
          <p:cNvSpPr/>
          <p:nvPr/>
        </p:nvSpPr>
        <p:spPr bwMode="auto">
          <a:xfrm>
            <a:off x="4673600" y="4306887"/>
            <a:ext cx="1493520" cy="711200"/>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得到运行结果</a:t>
            </a:r>
            <a:endParaRPr kumimoji="0" lang="zh-CN" altLang="en-US" sz="1800" b="0" i="0" u="none" strike="noStrike" cap="none" normalizeH="0" baseline="0" dirty="0">
              <a:ln>
                <a:noFill/>
              </a:ln>
              <a:solidFill>
                <a:schemeClr val="tx1"/>
              </a:solidFill>
              <a:effectLst/>
              <a:latin typeface="Times New Roman" pitchFamily="18" charset="0"/>
              <a:ea typeface="宋体" charset="-122"/>
            </a:endParaRPr>
          </a:p>
        </p:txBody>
      </p:sp>
      <p:sp>
        <p:nvSpPr>
          <p:cNvPr id="8" name="矩形 7">
            <a:extLst>
              <a:ext uri="{FF2B5EF4-FFF2-40B4-BE49-F238E27FC236}">
                <a16:creationId xmlns:a16="http://schemas.microsoft.com/office/drawing/2014/main" id="{B1291B32-6F85-4A7A-B68A-5677084B5C79}"/>
              </a:ext>
            </a:extLst>
          </p:cNvPr>
          <p:cNvSpPr/>
          <p:nvPr/>
        </p:nvSpPr>
        <p:spPr bwMode="auto">
          <a:xfrm>
            <a:off x="6756400" y="4286567"/>
            <a:ext cx="1330960" cy="711200"/>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charset="-122"/>
              </a:rPr>
              <a:t>下一步分析</a:t>
            </a:r>
          </a:p>
        </p:txBody>
      </p:sp>
      <p:cxnSp>
        <p:nvCxnSpPr>
          <p:cNvPr id="10" name="连接符: 肘形 9">
            <a:extLst>
              <a:ext uri="{FF2B5EF4-FFF2-40B4-BE49-F238E27FC236}">
                <a16:creationId xmlns:a16="http://schemas.microsoft.com/office/drawing/2014/main" id="{28900D28-048E-4F21-916A-3FB90C22A6D0}"/>
              </a:ext>
            </a:extLst>
          </p:cNvPr>
          <p:cNvCxnSpPr>
            <a:stCxn id="5" idx="3"/>
            <a:endCxn id="6" idx="1"/>
          </p:cNvCxnSpPr>
          <p:nvPr/>
        </p:nvCxnSpPr>
        <p:spPr bwMode="auto">
          <a:xfrm>
            <a:off x="2438400" y="4662487"/>
            <a:ext cx="574040" cy="12700"/>
          </a:xfrm>
          <a:prstGeom prst="bentConnector3">
            <a:avLst>
              <a:gd name="adj1" fmla="val 108407"/>
            </a:avLst>
          </a:prstGeom>
          <a:solidFill>
            <a:schemeClr val="bg1"/>
          </a:solidFill>
          <a:ln w="9525" cap="flat" cmpd="sng" algn="ctr">
            <a:solidFill>
              <a:srgbClr val="FF0000"/>
            </a:solidFill>
            <a:prstDash val="solid"/>
            <a:round/>
            <a:headEnd type="none" w="med" len="med"/>
            <a:tailEnd type="triangle"/>
          </a:ln>
          <a:effectLst/>
        </p:spPr>
      </p:cxnSp>
      <p:cxnSp>
        <p:nvCxnSpPr>
          <p:cNvPr id="14" name="连接符: 肘形 13">
            <a:extLst>
              <a:ext uri="{FF2B5EF4-FFF2-40B4-BE49-F238E27FC236}">
                <a16:creationId xmlns:a16="http://schemas.microsoft.com/office/drawing/2014/main" id="{F2764E29-0DBE-4C0A-9DD8-E0D28028DD14}"/>
              </a:ext>
            </a:extLst>
          </p:cNvPr>
          <p:cNvCxnSpPr>
            <a:stCxn id="6" idx="3"/>
            <a:endCxn id="7" idx="1"/>
          </p:cNvCxnSpPr>
          <p:nvPr/>
        </p:nvCxnSpPr>
        <p:spPr bwMode="auto">
          <a:xfrm>
            <a:off x="4069080" y="4662487"/>
            <a:ext cx="604520" cy="12700"/>
          </a:xfrm>
          <a:prstGeom prst="bentConnector3">
            <a:avLst>
              <a:gd name="adj1" fmla="val 98739"/>
            </a:avLst>
          </a:prstGeom>
          <a:solidFill>
            <a:schemeClr val="bg1"/>
          </a:solidFill>
          <a:ln w="9525" cap="flat" cmpd="sng" algn="ctr">
            <a:solidFill>
              <a:srgbClr val="FF0000"/>
            </a:solidFill>
            <a:prstDash val="solid"/>
            <a:round/>
            <a:headEnd type="none" w="med" len="med"/>
            <a:tailEnd type="triangle"/>
          </a:ln>
          <a:effectLst/>
        </p:spPr>
      </p:cxnSp>
      <p:cxnSp>
        <p:nvCxnSpPr>
          <p:cNvPr id="17" name="连接符: 肘形 16">
            <a:extLst>
              <a:ext uri="{FF2B5EF4-FFF2-40B4-BE49-F238E27FC236}">
                <a16:creationId xmlns:a16="http://schemas.microsoft.com/office/drawing/2014/main" id="{16F6E943-7C07-4C5B-B19E-3B10F593F1B9}"/>
              </a:ext>
            </a:extLst>
          </p:cNvPr>
          <p:cNvCxnSpPr>
            <a:stCxn id="7" idx="3"/>
            <a:endCxn id="8" idx="1"/>
          </p:cNvCxnSpPr>
          <p:nvPr/>
        </p:nvCxnSpPr>
        <p:spPr bwMode="auto">
          <a:xfrm flipV="1">
            <a:off x="6167120" y="4642167"/>
            <a:ext cx="589280" cy="20320"/>
          </a:xfrm>
          <a:prstGeom prst="bentConnector3">
            <a:avLst>
              <a:gd name="adj1" fmla="val 100000"/>
            </a:avLst>
          </a:prstGeom>
          <a:solidFill>
            <a:schemeClr val="bg1"/>
          </a:solidFill>
          <a:ln w="9525" cap="flat" cmpd="sng" algn="ctr">
            <a:solidFill>
              <a:srgbClr val="FF0000"/>
            </a:solidFill>
            <a:prstDash val="solid"/>
            <a:round/>
            <a:headEnd type="none" w="med" len="med"/>
            <a:tailEnd type="triangle"/>
          </a:ln>
          <a:effectLst/>
        </p:spPr>
      </p:cxnSp>
      <p:sp>
        <p:nvSpPr>
          <p:cNvPr id="19" name="矩形 18">
            <a:extLst>
              <a:ext uri="{FF2B5EF4-FFF2-40B4-BE49-F238E27FC236}">
                <a16:creationId xmlns:a16="http://schemas.microsoft.com/office/drawing/2014/main" id="{87511761-E0EC-436E-941E-31B607ED1B53}"/>
              </a:ext>
            </a:extLst>
          </p:cNvPr>
          <p:cNvSpPr/>
          <p:nvPr/>
        </p:nvSpPr>
        <p:spPr bwMode="auto">
          <a:xfrm>
            <a:off x="2562860" y="5373687"/>
            <a:ext cx="1955800" cy="711200"/>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charset="-122"/>
              </a:rPr>
              <a:t>生成器产生新输入</a:t>
            </a:r>
          </a:p>
        </p:txBody>
      </p:sp>
      <p:cxnSp>
        <p:nvCxnSpPr>
          <p:cNvPr id="21" name="连接符: 肘形 20">
            <a:extLst>
              <a:ext uri="{FF2B5EF4-FFF2-40B4-BE49-F238E27FC236}">
                <a16:creationId xmlns:a16="http://schemas.microsoft.com/office/drawing/2014/main" id="{C4E81FE1-801C-48F5-BF3D-35B737C7F6DF}"/>
              </a:ext>
            </a:extLst>
          </p:cNvPr>
          <p:cNvCxnSpPr>
            <a:cxnSpLocks/>
            <a:stCxn id="7" idx="2"/>
            <a:endCxn id="19" idx="3"/>
          </p:cNvCxnSpPr>
          <p:nvPr/>
        </p:nvCxnSpPr>
        <p:spPr bwMode="auto">
          <a:xfrm rot="5400000">
            <a:off x="4613910" y="4922837"/>
            <a:ext cx="711200" cy="901700"/>
          </a:xfrm>
          <a:prstGeom prst="bentConnector2">
            <a:avLst/>
          </a:prstGeom>
          <a:solidFill>
            <a:schemeClr val="bg1"/>
          </a:solidFill>
          <a:ln w="9525" cap="flat" cmpd="sng" algn="ctr">
            <a:solidFill>
              <a:srgbClr val="FF0000"/>
            </a:solidFill>
            <a:prstDash val="solid"/>
            <a:round/>
            <a:headEnd type="none" w="med" len="med"/>
            <a:tailEnd type="triangle"/>
          </a:ln>
          <a:effectLst/>
        </p:spPr>
      </p:cxnSp>
      <p:cxnSp>
        <p:nvCxnSpPr>
          <p:cNvPr id="25" name="连接符: 肘形 24">
            <a:extLst>
              <a:ext uri="{FF2B5EF4-FFF2-40B4-BE49-F238E27FC236}">
                <a16:creationId xmlns:a16="http://schemas.microsoft.com/office/drawing/2014/main" id="{F561EE66-B3F4-4394-AE0B-4A975BA015CD}"/>
              </a:ext>
            </a:extLst>
          </p:cNvPr>
          <p:cNvCxnSpPr>
            <a:stCxn id="19" idx="1"/>
            <a:endCxn id="5" idx="2"/>
          </p:cNvCxnSpPr>
          <p:nvPr/>
        </p:nvCxnSpPr>
        <p:spPr bwMode="auto">
          <a:xfrm rot="10800000">
            <a:off x="1910080" y="5018087"/>
            <a:ext cx="652780" cy="711200"/>
          </a:xfrm>
          <a:prstGeom prst="bentConnector2">
            <a:avLst/>
          </a:prstGeom>
          <a:solidFill>
            <a:schemeClr val="bg1"/>
          </a:solidFill>
          <a:ln w="9525"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1947796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研究目标</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生成模糊测试用例：如何变异和保留</a:t>
            </a:r>
            <a:endParaRPr lang="en-US" altLang="zh-CN" dirty="0"/>
          </a:p>
          <a:p>
            <a:pPr lvl="1"/>
            <a:r>
              <a:rPr lang="zh-CN" altLang="en-US" dirty="0"/>
              <a:t>基于反馈驱动生成（</a:t>
            </a:r>
            <a:r>
              <a:rPr lang="en-US" altLang="zh-CN" dirty="0"/>
              <a:t>feedback-driven</a:t>
            </a:r>
            <a:r>
              <a:rPr lang="zh-CN" altLang="en-US" dirty="0"/>
              <a:t>）是模糊测试区别于随机输入的关键。</a:t>
            </a:r>
            <a:endParaRPr lang="en-US" altLang="zh-CN" dirty="0"/>
          </a:p>
          <a:p>
            <a:pPr lvl="1"/>
            <a:r>
              <a:rPr lang="zh-CN" altLang="en-US" dirty="0"/>
              <a:t>项目提供一个基础种子池，测试框架先在这个种子池的基础上进行变异，获取一些变异输入。变异的方式包括随机增减、随机翻转比特、随机更换字符等。</a:t>
            </a:r>
            <a:endParaRPr lang="en-US" altLang="zh-CN" dirty="0"/>
          </a:p>
          <a:p>
            <a:pPr lvl="1"/>
            <a:r>
              <a:rPr lang="zh-CN" altLang="en-US" dirty="0"/>
              <a:t>当运行发现产生新的覆盖，就保留输入到种子池中，参与之后的变异。</a:t>
            </a:r>
            <a:endParaRPr lang="en-US" altLang="zh-CN"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11</a:t>
            </a:fld>
            <a:endParaRPr lang="en-US" altLang="zh-CN"/>
          </a:p>
        </p:txBody>
      </p:sp>
      <p:sp>
        <p:nvSpPr>
          <p:cNvPr id="20" name="矩形 19">
            <a:extLst>
              <a:ext uri="{FF2B5EF4-FFF2-40B4-BE49-F238E27FC236}">
                <a16:creationId xmlns:a16="http://schemas.microsoft.com/office/drawing/2014/main" id="{2B2C6836-4F00-4632-B825-0DE1E9E3C9EF}"/>
              </a:ext>
            </a:extLst>
          </p:cNvPr>
          <p:cNvSpPr/>
          <p:nvPr/>
        </p:nvSpPr>
        <p:spPr>
          <a:xfrm>
            <a:off x="4077517" y="6149330"/>
            <a:ext cx="3570208" cy="461665"/>
          </a:xfrm>
          <a:prstGeom prst="rect">
            <a:avLst/>
          </a:prstGeom>
          <a:noFill/>
        </p:spPr>
        <p:txBody>
          <a:bodyPr wrap="none" lIns="91440" tIns="45720" rIns="91440" bIns="45720">
            <a:spAutoFit/>
          </a:bodyPr>
          <a:lstStyle/>
          <a:p>
            <a:pPr algn="ctr"/>
            <a:r>
              <a:rPr lang="zh-CN" altLang="en-US" sz="2400" b="0" cap="none" spc="0" dirty="0">
                <a:ln w="0"/>
                <a:solidFill>
                  <a:schemeClr val="tx1"/>
                </a:solidFill>
              </a:rPr>
              <a:t>输入生成器框架的伪代码</a:t>
            </a:r>
          </a:p>
        </p:txBody>
      </p:sp>
      <p:pic>
        <p:nvPicPr>
          <p:cNvPr id="23" name="图片 22">
            <a:extLst>
              <a:ext uri="{FF2B5EF4-FFF2-40B4-BE49-F238E27FC236}">
                <a16:creationId xmlns:a16="http://schemas.microsoft.com/office/drawing/2014/main" id="{5CE91E82-47D8-4793-B921-9516CBDE358E}"/>
              </a:ext>
            </a:extLst>
          </p:cNvPr>
          <p:cNvPicPr>
            <a:picLocks noChangeAspect="1"/>
          </p:cNvPicPr>
          <p:nvPr/>
        </p:nvPicPr>
        <p:blipFill>
          <a:blip r:embed="rId3"/>
          <a:stretch>
            <a:fillRect/>
          </a:stretch>
        </p:blipFill>
        <p:spPr>
          <a:xfrm>
            <a:off x="2717820" y="4009260"/>
            <a:ext cx="6289602" cy="1933224"/>
          </a:xfrm>
          <a:prstGeom prst="rect">
            <a:avLst/>
          </a:prstGeom>
        </p:spPr>
      </p:pic>
    </p:spTree>
    <p:extLst>
      <p:ext uri="{BB962C8B-B14F-4D97-AF65-F5344CB8AC3E}">
        <p14:creationId xmlns:p14="http://schemas.microsoft.com/office/powerpoint/2010/main" val="2515325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研究目标</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基于测试预言，自动化分析合约调用信息与调用树</a:t>
            </a:r>
            <a:endParaRPr lang="en-US" altLang="zh-CN" dirty="0"/>
          </a:p>
          <a:p>
            <a:pPr lvl="1"/>
            <a:r>
              <a:rPr lang="zh-CN" altLang="en-US" dirty="0"/>
              <a:t>本项目的自动化分析工具是基于测试预言（</a:t>
            </a:r>
            <a:r>
              <a:rPr lang="en-US" altLang="zh-CN" dirty="0"/>
              <a:t>Oracle</a:t>
            </a:r>
            <a:r>
              <a:rPr lang="zh-CN" altLang="en-US" dirty="0"/>
              <a:t>）的。</a:t>
            </a:r>
            <a:endParaRPr lang="en-US" altLang="zh-CN" dirty="0"/>
          </a:p>
          <a:p>
            <a:pPr lvl="1"/>
            <a:r>
              <a:rPr lang="en-US" altLang="zh-CN" dirty="0"/>
              <a:t>	</a:t>
            </a:r>
            <a:r>
              <a:rPr lang="zh-CN" altLang="en-US" dirty="0"/>
              <a:t>当调用树及其内部包含的运行信息符合预先设置的预言后，就认为存在漏洞。</a:t>
            </a:r>
            <a:endParaRPr lang="en-US" altLang="zh-CN" dirty="0"/>
          </a:p>
          <a:p>
            <a:pPr lvl="1"/>
            <a:r>
              <a:rPr lang="zh-CN" altLang="en-US" dirty="0"/>
              <a:t>当分析结束后，会生成漏洞报告，并提示用户解决的办法。</a:t>
            </a:r>
            <a:endParaRPr lang="en-US" altLang="zh-CN" dirty="0"/>
          </a:p>
          <a:p>
            <a:endParaRPr lang="zh-CN" altLang="en-US"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12</a:t>
            </a:fld>
            <a:endParaRPr lang="en-US" altLang="zh-CN"/>
          </a:p>
        </p:txBody>
      </p:sp>
    </p:spTree>
    <p:extLst>
      <p:ext uri="{BB962C8B-B14F-4D97-AF65-F5344CB8AC3E}">
        <p14:creationId xmlns:p14="http://schemas.microsoft.com/office/powerpoint/2010/main" val="2904458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研究目标</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基于测试预言，自动化分析合约调用信息与调用树</a:t>
            </a:r>
            <a:endParaRPr lang="en-US" altLang="zh-CN" dirty="0"/>
          </a:p>
          <a:p>
            <a:pPr lvl="1"/>
            <a:r>
              <a:rPr lang="zh-CN" altLang="en-US" dirty="0"/>
              <a:t>以重入漏洞为例：</a:t>
            </a:r>
            <a:endParaRPr lang="en-US" altLang="zh-CN" dirty="0"/>
          </a:p>
          <a:p>
            <a:pPr lvl="2"/>
            <a:r>
              <a:rPr lang="zh-CN" altLang="en-US" dirty="0"/>
              <a:t>如果某个取款函数先转账再扣除余额，恶意合约就可以通过回调函数多次调用取款函数，使得账面余额在没有被扣除的情况下，取光漏洞合约的所有余额储蓄。</a:t>
            </a:r>
            <a:endParaRPr lang="en-US" altLang="zh-CN"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13</a:t>
            </a:fld>
            <a:endParaRPr lang="en-US" altLang="zh-CN"/>
          </a:p>
        </p:txBody>
      </p:sp>
      <p:sp>
        <p:nvSpPr>
          <p:cNvPr id="5" name="文本框 4">
            <a:extLst>
              <a:ext uri="{FF2B5EF4-FFF2-40B4-BE49-F238E27FC236}">
                <a16:creationId xmlns:a16="http://schemas.microsoft.com/office/drawing/2014/main" id="{EFFCDA4D-A539-490F-9679-E5B43402ECBC}"/>
              </a:ext>
            </a:extLst>
          </p:cNvPr>
          <p:cNvSpPr txBox="1"/>
          <p:nvPr/>
        </p:nvSpPr>
        <p:spPr>
          <a:xfrm>
            <a:off x="2393322" y="3413051"/>
            <a:ext cx="5447451" cy="1754326"/>
          </a:xfrm>
          <a:prstGeom prst="rect">
            <a:avLst/>
          </a:prstGeom>
          <a:noFill/>
        </p:spPr>
        <p:txBody>
          <a:bodyPr wrap="square" rtlCol="0">
            <a:spAutoFit/>
          </a:bodyPr>
          <a:lstStyle/>
          <a:p>
            <a:pPr algn="l"/>
            <a:r>
              <a:rPr lang="en-US" altLang="zh-CN" dirty="0">
                <a:latin typeface="Cascadia Code" panose="020B0609020000020004" pitchFamily="49" charset="0"/>
                <a:cs typeface="Cascadia Code" panose="020B0609020000020004" pitchFamily="49" charset="0"/>
              </a:rPr>
              <a:t>//buggy contract</a:t>
            </a:r>
          </a:p>
          <a:p>
            <a:pPr algn="l"/>
            <a:r>
              <a:rPr lang="en-US" altLang="zh-CN" dirty="0">
                <a:latin typeface="Cascadia Code" panose="020B0609020000020004" pitchFamily="49" charset="0"/>
                <a:cs typeface="Cascadia Code" panose="020B0609020000020004" pitchFamily="49" charset="0"/>
              </a:rPr>
              <a:t>function withdraw(uint32 amount){</a:t>
            </a:r>
          </a:p>
          <a:p>
            <a:pPr algn="l"/>
            <a:r>
              <a:rPr lang="en-US" altLang="zh-CN" dirty="0">
                <a:latin typeface="Cascadia Code" panose="020B0609020000020004" pitchFamily="49" charset="0"/>
                <a:cs typeface="Cascadia Code" panose="020B0609020000020004" pitchFamily="49" charset="0"/>
              </a:rPr>
              <a:t>    require(balance[caller] &gt;= amount)</a:t>
            </a:r>
          </a:p>
          <a:p>
            <a:pPr algn="l"/>
            <a:r>
              <a:rPr lang="en-US" altLang="zh-CN" dirty="0">
                <a:latin typeface="Cascadia Code" panose="020B0609020000020004" pitchFamily="49" charset="0"/>
                <a:cs typeface="Cascadia Code" panose="020B0609020000020004" pitchFamily="49" charset="0"/>
              </a:rPr>
              <a:t>    send(caller, amount)</a:t>
            </a:r>
          </a:p>
          <a:p>
            <a:pPr algn="l"/>
            <a:r>
              <a:rPr lang="en-US" altLang="zh-CN" dirty="0">
                <a:latin typeface="Cascadia Code" panose="020B0609020000020004" pitchFamily="49" charset="0"/>
                <a:cs typeface="Cascadia Code" panose="020B0609020000020004" pitchFamily="49" charset="0"/>
              </a:rPr>
              <a:t>    balance[caller] -= amount</a:t>
            </a:r>
          </a:p>
          <a:p>
            <a:pPr algn="l"/>
            <a:r>
              <a:rPr lang="en-US" altLang="zh-CN" dirty="0">
                <a:latin typeface="Cascadia Code" panose="020B0609020000020004" pitchFamily="49" charset="0"/>
                <a:cs typeface="Cascadia Code" panose="020B0609020000020004" pitchFamily="49" charset="0"/>
              </a:rPr>
              <a:t>}</a:t>
            </a:r>
            <a:endParaRPr lang="zh-CN" altLang="en-US" dirty="0">
              <a:latin typeface="Cascadia Code" panose="020B0609020000020004" pitchFamily="49" charset="0"/>
              <a:cs typeface="Cascadia Code" panose="020B0609020000020004" pitchFamily="49" charset="0"/>
            </a:endParaRPr>
          </a:p>
        </p:txBody>
      </p:sp>
      <p:sp>
        <p:nvSpPr>
          <p:cNvPr id="6" name="文本框 5">
            <a:extLst>
              <a:ext uri="{FF2B5EF4-FFF2-40B4-BE49-F238E27FC236}">
                <a16:creationId xmlns:a16="http://schemas.microsoft.com/office/drawing/2014/main" id="{23FE6588-6EA1-462C-AE3C-913856C5F992}"/>
              </a:ext>
            </a:extLst>
          </p:cNvPr>
          <p:cNvSpPr txBox="1"/>
          <p:nvPr/>
        </p:nvSpPr>
        <p:spPr>
          <a:xfrm>
            <a:off x="2393322" y="5236909"/>
            <a:ext cx="5447451" cy="1200329"/>
          </a:xfrm>
          <a:prstGeom prst="rect">
            <a:avLst/>
          </a:prstGeom>
          <a:noFill/>
        </p:spPr>
        <p:txBody>
          <a:bodyPr wrap="square" rtlCol="0">
            <a:spAutoFit/>
          </a:bodyPr>
          <a:lstStyle/>
          <a:p>
            <a:pPr algn="l"/>
            <a:r>
              <a:rPr lang="en-US" altLang="zh-CN" dirty="0">
                <a:latin typeface="Cascadia Code" panose="020B0609020000020004" pitchFamily="49" charset="0"/>
                <a:cs typeface="Cascadia Code" panose="020B0609020000020004" pitchFamily="49" charset="0"/>
              </a:rPr>
              <a:t>//malicious contract</a:t>
            </a:r>
          </a:p>
          <a:p>
            <a:pPr algn="l"/>
            <a:r>
              <a:rPr lang="en-US" altLang="zh-CN" dirty="0">
                <a:latin typeface="Cascadia Code" panose="020B0609020000020004" pitchFamily="49" charset="0"/>
                <a:cs typeface="Cascadia Code" panose="020B0609020000020004" pitchFamily="49" charset="0"/>
              </a:rPr>
              <a:t>function callback(){</a:t>
            </a:r>
          </a:p>
          <a:p>
            <a:pPr algn="l"/>
            <a:r>
              <a:rPr lang="en-US" altLang="zh-CN" dirty="0">
                <a:latin typeface="Cascadia Code" panose="020B0609020000020004" pitchFamily="49" charset="0"/>
                <a:cs typeface="Cascadia Code" panose="020B0609020000020004" pitchFamily="49" charset="0"/>
              </a:rPr>
              <a:t>    withdraw(someAmount)</a:t>
            </a:r>
          </a:p>
          <a:p>
            <a:pPr algn="l"/>
            <a:r>
              <a:rPr lang="en-US" altLang="zh-CN" dirty="0">
                <a:latin typeface="Cascadia Code" panose="020B0609020000020004" pitchFamily="49" charset="0"/>
                <a:cs typeface="Cascadia Code" panose="020B0609020000020004" pitchFamily="49" charset="0"/>
              </a:rPr>
              <a:t>}</a:t>
            </a:r>
            <a:endParaRPr lang="zh-CN" altLang="en-US" dirty="0">
              <a:latin typeface="Cascadia Code" panose="020B0609020000020004" pitchFamily="49" charset="0"/>
              <a:cs typeface="Cascadia Code" panose="020B0609020000020004" pitchFamily="49" charset="0"/>
            </a:endParaRPr>
          </a:p>
        </p:txBody>
      </p:sp>
      <p:sp>
        <p:nvSpPr>
          <p:cNvPr id="14" name="箭头: 右弧形 13">
            <a:extLst>
              <a:ext uri="{FF2B5EF4-FFF2-40B4-BE49-F238E27FC236}">
                <a16:creationId xmlns:a16="http://schemas.microsoft.com/office/drawing/2014/main" id="{11DEA8D9-74B8-4ABE-AC16-604DC401F8F7}"/>
              </a:ext>
            </a:extLst>
          </p:cNvPr>
          <p:cNvSpPr/>
          <p:nvPr/>
        </p:nvSpPr>
        <p:spPr bwMode="auto">
          <a:xfrm>
            <a:off x="6092455" y="4290214"/>
            <a:ext cx="956930" cy="1640294"/>
          </a:xfrm>
          <a:prstGeom prst="curvedLeftArrow">
            <a:avLst>
              <a:gd name="adj1" fmla="val 25000"/>
              <a:gd name="adj2" fmla="val 47760"/>
              <a:gd name="adj3" fmla="val 25000"/>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charset="-122"/>
            </a:endParaRPr>
          </a:p>
        </p:txBody>
      </p:sp>
      <p:sp>
        <p:nvSpPr>
          <p:cNvPr id="17" name="箭头: 右弧形 16">
            <a:extLst>
              <a:ext uri="{FF2B5EF4-FFF2-40B4-BE49-F238E27FC236}">
                <a16:creationId xmlns:a16="http://schemas.microsoft.com/office/drawing/2014/main" id="{A753F819-B5E3-45B7-8739-ECCAEA9A0399}"/>
              </a:ext>
            </a:extLst>
          </p:cNvPr>
          <p:cNvSpPr/>
          <p:nvPr/>
        </p:nvSpPr>
        <p:spPr bwMode="auto">
          <a:xfrm rot="10800000">
            <a:off x="1448022" y="3609753"/>
            <a:ext cx="956930" cy="2469553"/>
          </a:xfrm>
          <a:prstGeom prst="curvedLeftArrow">
            <a:avLst>
              <a:gd name="adj1" fmla="val 15968"/>
              <a:gd name="adj2" fmla="val 50000"/>
              <a:gd name="adj3" fmla="val 25000"/>
            </a:avLst>
          </a:prstGeom>
          <a:solidFill>
            <a:srgbClr val="FF5050"/>
          </a:solidFill>
          <a:ln>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charset="-122"/>
            </a:endParaRPr>
          </a:p>
        </p:txBody>
      </p:sp>
    </p:spTree>
    <p:extLst>
      <p:ext uri="{BB962C8B-B14F-4D97-AF65-F5344CB8AC3E}">
        <p14:creationId xmlns:p14="http://schemas.microsoft.com/office/powerpoint/2010/main" val="3141997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研究目标</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a:xfrm>
            <a:off x="239714" y="1643339"/>
            <a:ext cx="3848505" cy="4392612"/>
          </a:xfrm>
        </p:spPr>
        <p:txBody>
          <a:bodyPr/>
          <a:lstStyle/>
          <a:p>
            <a:pPr lvl="1"/>
            <a:r>
              <a:rPr lang="zh-CN" altLang="en-US" dirty="0"/>
              <a:t>当重入漏洞存在时，调用树中会呈现这样的特征：存在一个节点是另一个节点的后代，但是这两个节点的</a:t>
            </a:r>
            <a:r>
              <a:rPr lang="en-US" altLang="zh-CN" dirty="0"/>
              <a:t>CALL</a:t>
            </a:r>
            <a:r>
              <a:rPr lang="zh-CN" altLang="en-US" dirty="0"/>
              <a:t>特征完全相同。如果我们在调用树中发现了这样的特征，就认为存在重入漏洞。</a:t>
            </a:r>
            <a:endParaRPr lang="en-US" altLang="zh-CN" dirty="0"/>
          </a:p>
          <a:p>
            <a:pPr lvl="1"/>
            <a:r>
              <a:rPr lang="zh-CN" altLang="en-US" dirty="0"/>
              <a:t>红色节点和其祖先节点所包含的信息是一致，因此认为存在重入漏洞。</a:t>
            </a:r>
            <a:endParaRPr lang="en-US" altLang="zh-CN"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14</a:t>
            </a:fld>
            <a:endParaRPr lang="en-US" altLang="zh-CN"/>
          </a:p>
        </p:txBody>
      </p:sp>
      <p:pic>
        <p:nvPicPr>
          <p:cNvPr id="5" name="图片 4">
            <a:extLst>
              <a:ext uri="{FF2B5EF4-FFF2-40B4-BE49-F238E27FC236}">
                <a16:creationId xmlns:a16="http://schemas.microsoft.com/office/drawing/2014/main" id="{B62811C5-9958-4C87-9C9B-B33E093E8BEC}"/>
              </a:ext>
            </a:extLst>
          </p:cNvPr>
          <p:cNvPicPr/>
          <p:nvPr/>
        </p:nvPicPr>
        <p:blipFill>
          <a:blip r:embed="rId3"/>
          <a:stretch>
            <a:fillRect/>
          </a:stretch>
        </p:blipFill>
        <p:spPr>
          <a:xfrm>
            <a:off x="4483159" y="1368426"/>
            <a:ext cx="4551680" cy="5373687"/>
          </a:xfrm>
          <a:prstGeom prst="rect">
            <a:avLst/>
          </a:prstGeom>
        </p:spPr>
      </p:pic>
    </p:spTree>
    <p:extLst>
      <p:ext uri="{BB962C8B-B14F-4D97-AF65-F5344CB8AC3E}">
        <p14:creationId xmlns:p14="http://schemas.microsoft.com/office/powerpoint/2010/main" val="1535817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研究目标</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以太坊虚拟机运行关键过程的插桩</a:t>
            </a:r>
            <a:endParaRPr lang="en-US" altLang="zh-CN" dirty="0"/>
          </a:p>
          <a:p>
            <a:pPr lvl="1"/>
            <a:r>
              <a:rPr lang="zh-CN" altLang="en-US" dirty="0"/>
              <a:t>本框架的插桩基于 </a:t>
            </a:r>
            <a:r>
              <a:rPr lang="en-US" altLang="zh-CN" dirty="0" err="1"/>
              <a:t>geth</a:t>
            </a:r>
            <a:r>
              <a:rPr lang="en-US" altLang="zh-CN" dirty="0"/>
              <a:t> </a:t>
            </a:r>
            <a:r>
              <a:rPr lang="zh-CN" altLang="en-US" dirty="0"/>
              <a:t>提供的</a:t>
            </a:r>
            <a:r>
              <a:rPr lang="en-US" altLang="zh-CN" dirty="0"/>
              <a:t>EVM</a:t>
            </a:r>
            <a:r>
              <a:rPr lang="zh-CN" altLang="en-US" dirty="0"/>
              <a:t>。</a:t>
            </a:r>
            <a:r>
              <a:rPr lang="en-US" altLang="zh-CN" dirty="0" err="1"/>
              <a:t>geth</a:t>
            </a:r>
            <a:r>
              <a:rPr lang="zh-CN" altLang="en-US" dirty="0"/>
              <a:t>是主流的以太坊钱包应用，开发语言为 </a:t>
            </a:r>
            <a:r>
              <a:rPr lang="en-US" altLang="zh-CN" dirty="0"/>
              <a:t>Golang</a:t>
            </a:r>
            <a:r>
              <a:rPr lang="zh-CN" altLang="en-US" dirty="0"/>
              <a:t>。</a:t>
            </a:r>
            <a:endParaRPr lang="en-US" altLang="zh-CN" dirty="0"/>
          </a:p>
          <a:p>
            <a:pPr lvl="1"/>
            <a:r>
              <a:rPr lang="zh-CN" altLang="en-US" dirty="0"/>
              <a:t>插桩功能分为两部分，针对种子保留偏好和调用信息分析，分别提供支持。</a:t>
            </a:r>
            <a:endParaRPr lang="en-US" altLang="zh-CN" dirty="0"/>
          </a:p>
          <a:p>
            <a:endParaRPr lang="zh-CN" altLang="en-US"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15</a:t>
            </a:fld>
            <a:endParaRPr lang="en-US" altLang="zh-CN"/>
          </a:p>
        </p:txBody>
      </p:sp>
    </p:spTree>
    <p:extLst>
      <p:ext uri="{BB962C8B-B14F-4D97-AF65-F5344CB8AC3E}">
        <p14:creationId xmlns:p14="http://schemas.microsoft.com/office/powerpoint/2010/main" val="3274298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研究目标</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以太坊虚拟机运行关键过程的插桩</a:t>
            </a:r>
            <a:endParaRPr lang="en-US" altLang="zh-CN" dirty="0"/>
          </a:p>
          <a:p>
            <a:pPr lvl="1"/>
            <a:r>
              <a:rPr lang="zh-CN" altLang="en-US" dirty="0"/>
              <a:t>为模糊测试用例生成提供的插桩功能</a:t>
            </a:r>
            <a:endParaRPr lang="en-US" altLang="zh-CN" dirty="0"/>
          </a:p>
          <a:p>
            <a:pPr lvl="2"/>
            <a:r>
              <a:rPr lang="zh-CN" altLang="en-US" dirty="0"/>
              <a:t>每一条指令都有专门的跳转入口，跳转入口处还会提供当前指令计数器（</a:t>
            </a:r>
            <a:r>
              <a:rPr lang="en-US" altLang="zh-CN" dirty="0"/>
              <a:t>pc</a:t>
            </a:r>
            <a:r>
              <a:rPr lang="zh-CN" altLang="en-US" dirty="0"/>
              <a:t>）的值。在这里插桩，就可以提供最基础的程序覆盖结果。</a:t>
            </a:r>
            <a:endParaRPr lang="en-US" altLang="zh-CN" dirty="0"/>
          </a:p>
          <a:p>
            <a:pPr lvl="2"/>
            <a:r>
              <a:rPr lang="zh-CN" altLang="en-US" dirty="0"/>
              <a:t>除此之外，由于</a:t>
            </a:r>
            <a:r>
              <a:rPr lang="en-US" altLang="zh-CN" dirty="0"/>
              <a:t>EVM</a:t>
            </a:r>
            <a:r>
              <a:rPr lang="zh-CN" altLang="en-US" dirty="0"/>
              <a:t>中包含指令</a:t>
            </a:r>
            <a:r>
              <a:rPr lang="en-US" altLang="zh-CN" dirty="0"/>
              <a:t>JUMPDEST</a:t>
            </a:r>
            <a:r>
              <a:rPr lang="zh-CN" altLang="en-US" dirty="0"/>
              <a:t>指明跳转目标位置是否合法，因此我们可以结合</a:t>
            </a:r>
            <a:r>
              <a:rPr lang="en-US" altLang="zh-CN" dirty="0"/>
              <a:t>JUMP</a:t>
            </a:r>
            <a:r>
              <a:rPr lang="zh-CN" altLang="en-US" dirty="0"/>
              <a:t>类指令和</a:t>
            </a:r>
            <a:r>
              <a:rPr lang="en-US" altLang="zh-CN" dirty="0"/>
              <a:t>JUMPDEST</a:t>
            </a:r>
            <a:r>
              <a:rPr lang="zh-CN" altLang="en-US" dirty="0"/>
              <a:t>指令建立程序流图（</a:t>
            </a:r>
            <a:r>
              <a:rPr lang="en-US" altLang="zh-CN" dirty="0"/>
              <a:t>CFG</a:t>
            </a:r>
            <a:r>
              <a:rPr lang="zh-CN" altLang="en-US" dirty="0"/>
              <a:t>），得到基于路径的覆盖结果。</a:t>
            </a:r>
            <a:endParaRPr lang="en-US" altLang="zh-CN" dirty="0"/>
          </a:p>
          <a:p>
            <a:pPr lvl="2"/>
            <a:r>
              <a:rPr lang="zh-CN" altLang="en-US" dirty="0"/>
              <a:t>这两种方法在输入产生新路径时对种子池的影响是等价的，所以我们采取了最简单的基于</a:t>
            </a:r>
            <a:r>
              <a:rPr lang="en-US" altLang="zh-CN" dirty="0"/>
              <a:t>pc</a:t>
            </a:r>
            <a:r>
              <a:rPr lang="zh-CN" altLang="en-US" dirty="0"/>
              <a:t>的方法。</a:t>
            </a:r>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16</a:t>
            </a:fld>
            <a:endParaRPr lang="en-US" altLang="zh-CN"/>
          </a:p>
        </p:txBody>
      </p:sp>
    </p:spTree>
    <p:extLst>
      <p:ext uri="{BB962C8B-B14F-4D97-AF65-F5344CB8AC3E}">
        <p14:creationId xmlns:p14="http://schemas.microsoft.com/office/powerpoint/2010/main" val="1529971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研究目标</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以太坊虚拟机运行关键过程的插桩</a:t>
            </a:r>
            <a:endParaRPr lang="en-US" altLang="zh-CN" dirty="0"/>
          </a:p>
          <a:p>
            <a:pPr lvl="1"/>
            <a:r>
              <a:rPr lang="zh-CN" altLang="en-US" dirty="0"/>
              <a:t>为调用信息自动化分析提供的插桩功能</a:t>
            </a:r>
            <a:endParaRPr lang="en-US" altLang="zh-CN" dirty="0"/>
          </a:p>
          <a:p>
            <a:pPr lvl="2"/>
            <a:r>
              <a:rPr lang="en-US" altLang="zh-CN" dirty="0"/>
              <a:t>CALL </a:t>
            </a:r>
            <a:r>
              <a:rPr lang="zh-CN" altLang="en-US" dirty="0"/>
              <a:t>指令是以太坊虚拟机的关键指令，每一个函数的调用都是通过 </a:t>
            </a:r>
            <a:r>
              <a:rPr lang="en-US" altLang="zh-CN" dirty="0"/>
              <a:t>CALL </a:t>
            </a:r>
            <a:r>
              <a:rPr lang="zh-CN" altLang="en-US" dirty="0"/>
              <a:t>指令实现的。</a:t>
            </a:r>
            <a:endParaRPr lang="en-US" altLang="zh-CN" dirty="0"/>
          </a:p>
          <a:p>
            <a:pPr lvl="2"/>
            <a:r>
              <a:rPr lang="zh-CN" altLang="en-US" dirty="0"/>
              <a:t>除了记录</a:t>
            </a:r>
            <a:r>
              <a:rPr lang="en-US" altLang="zh-CN" dirty="0"/>
              <a:t>CALL</a:t>
            </a:r>
            <a:r>
              <a:rPr lang="zh-CN" altLang="en-US" dirty="0"/>
              <a:t>指令外，插桩过程还记录了</a:t>
            </a:r>
            <a:r>
              <a:rPr lang="en-US" altLang="zh-CN" dirty="0"/>
              <a:t>CALL</a:t>
            </a:r>
            <a:r>
              <a:rPr lang="zh-CN" altLang="en-US" dirty="0"/>
              <a:t>的层级，即可以通过插桩信息还原调用树。</a:t>
            </a:r>
            <a:endParaRPr lang="en-US" altLang="zh-CN" dirty="0"/>
          </a:p>
          <a:p>
            <a:pPr lvl="2"/>
            <a:r>
              <a:rPr lang="zh-CN" altLang="en-US" dirty="0"/>
              <a:t>除了</a:t>
            </a:r>
            <a:r>
              <a:rPr lang="en-US" altLang="zh-CN" dirty="0"/>
              <a:t>CALL</a:t>
            </a:r>
            <a:r>
              <a:rPr lang="zh-CN" altLang="en-US" dirty="0"/>
              <a:t>指令，我们还监测了一些关键的指令，例如时间戳获取指令</a:t>
            </a:r>
            <a:r>
              <a:rPr lang="en-US" altLang="zh-CN" dirty="0"/>
              <a:t>TIMESTAMP</a:t>
            </a:r>
            <a:r>
              <a:rPr lang="zh-CN" altLang="en-US" dirty="0"/>
              <a:t>，比较指令，算术相关指令等。只需要提供指令名称，用户就可以快速使框架对某一指令进行插桩。</a:t>
            </a:r>
            <a:endParaRPr lang="en-US" altLang="zh-CN"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17</a:t>
            </a:fld>
            <a:endParaRPr lang="en-US" altLang="zh-CN"/>
          </a:p>
        </p:txBody>
      </p:sp>
    </p:spTree>
    <p:extLst>
      <p:ext uri="{BB962C8B-B14F-4D97-AF65-F5344CB8AC3E}">
        <p14:creationId xmlns:p14="http://schemas.microsoft.com/office/powerpoint/2010/main" val="2970098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研究目标</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以太坊虚拟机运行关键过程的插桩</a:t>
            </a:r>
            <a:endParaRPr lang="en-US" altLang="zh-CN" dirty="0"/>
          </a:p>
          <a:p>
            <a:pPr lvl="1"/>
            <a:r>
              <a:rPr lang="zh-CN" altLang="en-US" dirty="0"/>
              <a:t>为调用信息自动化分析提供的插桩功能</a:t>
            </a:r>
            <a:endParaRPr lang="en-US" altLang="zh-CN"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18</a:t>
            </a:fld>
            <a:endParaRPr lang="en-US" altLang="zh-CN"/>
          </a:p>
        </p:txBody>
      </p:sp>
      <p:pic>
        <p:nvPicPr>
          <p:cNvPr id="5" name="图片 4">
            <a:extLst>
              <a:ext uri="{FF2B5EF4-FFF2-40B4-BE49-F238E27FC236}">
                <a16:creationId xmlns:a16="http://schemas.microsoft.com/office/drawing/2014/main" id="{FE1D9940-D707-407D-925D-11A3887F74D2}"/>
              </a:ext>
            </a:extLst>
          </p:cNvPr>
          <p:cNvPicPr>
            <a:picLocks noChangeAspect="1"/>
          </p:cNvPicPr>
          <p:nvPr/>
        </p:nvPicPr>
        <p:blipFill>
          <a:blip r:embed="rId3"/>
          <a:stretch>
            <a:fillRect/>
          </a:stretch>
        </p:blipFill>
        <p:spPr>
          <a:xfrm>
            <a:off x="1162407" y="2392843"/>
            <a:ext cx="6829068" cy="3323693"/>
          </a:xfrm>
          <a:prstGeom prst="rect">
            <a:avLst/>
          </a:prstGeom>
        </p:spPr>
      </p:pic>
    </p:spTree>
    <p:extLst>
      <p:ext uri="{BB962C8B-B14F-4D97-AF65-F5344CB8AC3E}">
        <p14:creationId xmlns:p14="http://schemas.microsoft.com/office/powerpoint/2010/main" val="3703833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研究目标</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以太坊虚拟机运行关键过程的插桩</a:t>
            </a:r>
            <a:endParaRPr lang="en-US" altLang="zh-CN"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19</a:t>
            </a:fld>
            <a:endParaRPr lang="en-US" altLang="zh-CN"/>
          </a:p>
        </p:txBody>
      </p:sp>
      <p:pic>
        <p:nvPicPr>
          <p:cNvPr id="6" name="图片 5">
            <a:extLst>
              <a:ext uri="{FF2B5EF4-FFF2-40B4-BE49-F238E27FC236}">
                <a16:creationId xmlns:a16="http://schemas.microsoft.com/office/drawing/2014/main" id="{86E32295-775E-408E-B401-1ABBE0AC50BC}"/>
              </a:ext>
            </a:extLst>
          </p:cNvPr>
          <p:cNvPicPr>
            <a:picLocks noChangeAspect="1"/>
          </p:cNvPicPr>
          <p:nvPr/>
        </p:nvPicPr>
        <p:blipFill>
          <a:blip r:embed="rId3"/>
          <a:stretch>
            <a:fillRect/>
          </a:stretch>
        </p:blipFill>
        <p:spPr>
          <a:xfrm>
            <a:off x="1099483" y="2200797"/>
            <a:ext cx="6945033" cy="3529443"/>
          </a:xfrm>
          <a:prstGeom prst="rect">
            <a:avLst/>
          </a:prstGeom>
        </p:spPr>
      </p:pic>
    </p:spTree>
    <p:extLst>
      <p:ext uri="{BB962C8B-B14F-4D97-AF65-F5344CB8AC3E}">
        <p14:creationId xmlns:p14="http://schemas.microsoft.com/office/powerpoint/2010/main" val="3017112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大纲</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项目背景</a:t>
            </a:r>
            <a:endParaRPr lang="en-US" altLang="zh-CN" dirty="0"/>
          </a:p>
          <a:p>
            <a:r>
              <a:rPr lang="zh-CN" altLang="en-US" dirty="0"/>
              <a:t>研究目标</a:t>
            </a:r>
            <a:endParaRPr lang="en-US" altLang="zh-CN" dirty="0"/>
          </a:p>
          <a:p>
            <a:r>
              <a:rPr lang="zh-CN" altLang="en-US" dirty="0"/>
              <a:t>项目成果</a:t>
            </a:r>
            <a:endParaRPr lang="en-US" altLang="zh-CN" dirty="0"/>
          </a:p>
          <a:p>
            <a:r>
              <a:rPr lang="zh-CN" altLang="en-US" dirty="0"/>
              <a:t>总结</a:t>
            </a:r>
            <a:endParaRPr lang="en-US" altLang="zh-CN" dirty="0"/>
          </a:p>
          <a:p>
            <a:endParaRPr lang="en-US" altLang="zh-CN" dirty="0"/>
          </a:p>
          <a:p>
            <a:endParaRPr lang="zh-CN" altLang="en-US"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2</a:t>
            </a:fld>
            <a:endParaRPr lang="en-US" altLang="zh-CN"/>
          </a:p>
        </p:txBody>
      </p:sp>
    </p:spTree>
    <p:extLst>
      <p:ext uri="{BB962C8B-B14F-4D97-AF65-F5344CB8AC3E}">
        <p14:creationId xmlns:p14="http://schemas.microsoft.com/office/powerpoint/2010/main" val="3432139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研究目标</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分析漏洞是否存在的测试预言</a:t>
            </a:r>
            <a:endParaRPr lang="en-US" altLang="zh-CN" dirty="0"/>
          </a:p>
          <a:p>
            <a:pPr lvl="1"/>
            <a:r>
              <a:rPr lang="en-US" altLang="zh-CN" dirty="0"/>
              <a:t>Timestamp/</a:t>
            </a:r>
            <a:r>
              <a:rPr lang="en-US" altLang="zh-CN" dirty="0" err="1"/>
              <a:t>Blockstamp</a:t>
            </a:r>
            <a:r>
              <a:rPr lang="en-US" altLang="zh-CN" dirty="0"/>
              <a:t> </a:t>
            </a:r>
            <a:r>
              <a:rPr lang="zh-CN" altLang="en-US" dirty="0"/>
              <a:t>依赖：如果合约执行过程中有</a:t>
            </a:r>
            <a:r>
              <a:rPr lang="en-US" altLang="zh-CN" dirty="0"/>
              <a:t>timestamp/</a:t>
            </a:r>
            <a:r>
              <a:rPr lang="en-US" altLang="zh-CN" dirty="0" err="1"/>
              <a:t>blockstamp</a:t>
            </a:r>
            <a:r>
              <a:rPr lang="zh-CN" altLang="en-US" dirty="0"/>
              <a:t>语句，并且是</a:t>
            </a:r>
            <a:r>
              <a:rPr lang="en-US" altLang="zh-CN" dirty="0"/>
              <a:t>Send</a:t>
            </a:r>
            <a:r>
              <a:rPr lang="zh-CN" altLang="en-US" dirty="0"/>
              <a:t>函数（</a:t>
            </a:r>
            <a:r>
              <a:rPr lang="en-US" altLang="zh-CN" dirty="0"/>
              <a:t>gas</a:t>
            </a:r>
            <a:r>
              <a:rPr lang="zh-CN" altLang="en-US" dirty="0"/>
              <a:t>限制为</a:t>
            </a:r>
            <a:r>
              <a:rPr lang="en-US" altLang="zh-CN" dirty="0"/>
              <a:t>2300</a:t>
            </a:r>
            <a:r>
              <a:rPr lang="zh-CN" altLang="en-US" dirty="0"/>
              <a:t>），则存在</a:t>
            </a:r>
            <a:r>
              <a:rPr lang="en-US" altLang="zh-CN" dirty="0"/>
              <a:t>Timestamp/</a:t>
            </a:r>
            <a:r>
              <a:rPr lang="en-US" altLang="zh-CN" dirty="0" err="1"/>
              <a:t>Blockstamp</a:t>
            </a:r>
            <a:r>
              <a:rPr lang="en-US" altLang="zh-CN" dirty="0"/>
              <a:t> </a:t>
            </a:r>
            <a:r>
              <a:rPr lang="zh-CN" altLang="en-US" dirty="0"/>
              <a:t>依赖。这个依赖可能导致假随机并被恶意利用。</a:t>
            </a:r>
          </a:p>
          <a:p>
            <a:pPr lvl="1"/>
            <a:r>
              <a:rPr lang="zh-CN" altLang="en-US" dirty="0"/>
              <a:t>重入漏洞：如果存在调用后代与自身完全相同，则存在重入漏洞。</a:t>
            </a:r>
          </a:p>
          <a:p>
            <a:pPr lvl="1"/>
            <a:r>
              <a:rPr lang="zh-CN" altLang="en-US" dirty="0"/>
              <a:t>溢出漏洞：如果两个算术操作数进行运算会导致溢出，则存在溢出漏洞。</a:t>
            </a:r>
            <a:endParaRPr lang="en-US" altLang="zh-CN" dirty="0"/>
          </a:p>
          <a:p>
            <a:pPr lvl="1"/>
            <a:r>
              <a:rPr lang="en-US" altLang="zh-CN" dirty="0" err="1"/>
              <a:t>GaslessSend</a:t>
            </a:r>
            <a:r>
              <a:rPr lang="zh-CN" altLang="en-US" dirty="0"/>
              <a:t>漏洞：若</a:t>
            </a:r>
            <a:r>
              <a:rPr lang="en-US" altLang="zh-CN" dirty="0"/>
              <a:t>Send</a:t>
            </a:r>
            <a:r>
              <a:rPr lang="zh-CN" altLang="en-US" dirty="0"/>
              <a:t>函数返回</a:t>
            </a:r>
            <a:r>
              <a:rPr lang="en-US" altLang="zh-CN" dirty="0"/>
              <a:t>out of gas</a:t>
            </a:r>
            <a:r>
              <a:rPr lang="zh-CN" altLang="en-US" dirty="0"/>
              <a:t>错误，则存在</a:t>
            </a:r>
            <a:r>
              <a:rPr lang="en-US" altLang="zh-CN" dirty="0" err="1"/>
              <a:t>GaslessSend</a:t>
            </a:r>
            <a:r>
              <a:rPr lang="zh-CN" altLang="en-US" dirty="0"/>
              <a:t>漏洞。这个漏洞可能导致在转账未成功的情况下完成了转账成功时才会发生的行为。</a:t>
            </a:r>
          </a:p>
          <a:p>
            <a:endParaRPr lang="zh-CN" altLang="en-US"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20</a:t>
            </a:fld>
            <a:endParaRPr lang="en-US" altLang="zh-CN"/>
          </a:p>
        </p:txBody>
      </p:sp>
    </p:spTree>
    <p:extLst>
      <p:ext uri="{BB962C8B-B14F-4D97-AF65-F5344CB8AC3E}">
        <p14:creationId xmlns:p14="http://schemas.microsoft.com/office/powerpoint/2010/main" val="1008099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研究目标</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分析漏洞是否存在的测试预言</a:t>
            </a:r>
            <a:endParaRPr lang="en-US" altLang="zh-CN" dirty="0"/>
          </a:p>
          <a:p>
            <a:pPr lvl="1"/>
            <a:r>
              <a:rPr lang="zh-CN" altLang="en-US" dirty="0"/>
              <a:t>调用链异常漏洞：以太坊的机制导致调用失败时会回退，但是低级的</a:t>
            </a:r>
            <a:r>
              <a:rPr lang="en-US" altLang="zh-CN" dirty="0"/>
              <a:t>call</a:t>
            </a:r>
            <a:r>
              <a:rPr lang="zh-CN" altLang="en-US" dirty="0"/>
              <a:t>方法不会导致上级函数失效，而只是返回一个</a:t>
            </a:r>
            <a:r>
              <a:rPr lang="en-US" altLang="zh-CN" dirty="0"/>
              <a:t>False</a:t>
            </a:r>
            <a:r>
              <a:rPr lang="zh-CN" altLang="en-US" dirty="0"/>
              <a:t>，导致用户无法得知调用链出错。因此，当调用链出现错误，但是根调用没有报告异常，则认为出现调用链异常漏洞。</a:t>
            </a:r>
          </a:p>
          <a:p>
            <a:pPr lvl="1"/>
            <a:r>
              <a:rPr lang="zh-CN" altLang="en-US" dirty="0"/>
              <a:t>危险的</a:t>
            </a:r>
            <a:r>
              <a:rPr lang="en-US" altLang="zh-CN" dirty="0" err="1"/>
              <a:t>DelegateCall</a:t>
            </a:r>
            <a:r>
              <a:rPr lang="zh-CN" altLang="en-US" dirty="0"/>
              <a:t>：</a:t>
            </a:r>
            <a:r>
              <a:rPr lang="en-US" altLang="zh-CN" dirty="0" err="1"/>
              <a:t>DelegateCall</a:t>
            </a:r>
            <a:r>
              <a:rPr lang="zh-CN" altLang="en-US" dirty="0"/>
              <a:t>可以让让其他合约在本合约上下文执行，但如果让用户自行指定输入，那么就可能可以使当前合约执行其他合约的任意功能。因此本测试预言检查</a:t>
            </a:r>
            <a:r>
              <a:rPr lang="en-US" altLang="zh-CN" dirty="0"/>
              <a:t>call</a:t>
            </a:r>
            <a:r>
              <a:rPr lang="zh-CN" altLang="en-US" dirty="0"/>
              <a:t>的类型是否为</a:t>
            </a:r>
            <a:r>
              <a:rPr lang="en-US" altLang="zh-CN" dirty="0" err="1"/>
              <a:t>DelegateCall</a:t>
            </a:r>
            <a:r>
              <a:rPr lang="zh-CN" altLang="en-US" dirty="0"/>
              <a:t>，并检查输入是否为用户自己指定的。</a:t>
            </a:r>
          </a:p>
          <a:p>
            <a:pPr lvl="1"/>
            <a:endParaRPr lang="zh-CN" altLang="en-US" dirty="0"/>
          </a:p>
          <a:p>
            <a:endParaRPr lang="zh-CN" altLang="en-US"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21</a:t>
            </a:fld>
            <a:endParaRPr lang="en-US" altLang="zh-CN"/>
          </a:p>
        </p:txBody>
      </p:sp>
    </p:spTree>
    <p:extLst>
      <p:ext uri="{BB962C8B-B14F-4D97-AF65-F5344CB8AC3E}">
        <p14:creationId xmlns:p14="http://schemas.microsoft.com/office/powerpoint/2010/main" val="2833625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研究成果</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实现了插桩功能的</a:t>
            </a:r>
            <a:r>
              <a:rPr lang="en-US" altLang="zh-CN" dirty="0" err="1"/>
              <a:t>geth</a:t>
            </a:r>
            <a:r>
              <a:rPr lang="zh-CN" altLang="en-US" dirty="0"/>
              <a:t>客户端，以日志文件形式进行插桩信息的输出。</a:t>
            </a:r>
            <a:endParaRPr lang="en-US" altLang="zh-CN" dirty="0"/>
          </a:p>
          <a:p>
            <a:r>
              <a:rPr lang="zh-CN" altLang="en-US" dirty="0"/>
              <a:t>可根据输出反馈生成模糊输入、调用合约各个函数进行测试的</a:t>
            </a:r>
            <a:r>
              <a:rPr lang="en-US" altLang="zh-CN" dirty="0"/>
              <a:t>Golang</a:t>
            </a:r>
            <a:r>
              <a:rPr lang="zh-CN" altLang="en-US" dirty="0"/>
              <a:t>工具。</a:t>
            </a:r>
            <a:endParaRPr lang="en-US" altLang="zh-CN" dirty="0"/>
          </a:p>
          <a:p>
            <a:r>
              <a:rPr lang="zh-CN" altLang="en-US" dirty="0"/>
              <a:t>基于插桩输出进行分析，按测试预言给出漏洞检测报告的工具。</a:t>
            </a:r>
            <a:endParaRPr lang="en-US" altLang="zh-CN" dirty="0"/>
          </a:p>
          <a:p>
            <a:endParaRPr lang="en-US" altLang="zh-CN"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22</a:t>
            </a:fld>
            <a:endParaRPr lang="en-US" altLang="zh-CN"/>
          </a:p>
        </p:txBody>
      </p:sp>
    </p:spTree>
    <p:extLst>
      <p:ext uri="{BB962C8B-B14F-4D97-AF65-F5344CB8AC3E}">
        <p14:creationId xmlns:p14="http://schemas.microsoft.com/office/powerpoint/2010/main" val="722823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研究成果</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实现了插桩功能的</a:t>
            </a:r>
            <a:r>
              <a:rPr lang="en-US" altLang="zh-CN" dirty="0" err="1"/>
              <a:t>geth</a:t>
            </a:r>
            <a:r>
              <a:rPr lang="zh-CN" altLang="en-US" dirty="0"/>
              <a:t>客户端</a:t>
            </a:r>
            <a:endParaRPr lang="en-US" altLang="zh-CN" dirty="0"/>
          </a:p>
          <a:p>
            <a:pPr lvl="1"/>
            <a:r>
              <a:rPr lang="zh-CN" altLang="en-US" dirty="0"/>
              <a:t>输出两个文件，一个是包含</a:t>
            </a:r>
            <a:r>
              <a:rPr lang="en-US" altLang="zh-CN" dirty="0"/>
              <a:t>pc</a:t>
            </a:r>
            <a:r>
              <a:rPr lang="zh-CN" altLang="en-US" dirty="0"/>
              <a:t>的文件，一个是包含执行与调用信息的</a:t>
            </a:r>
            <a:r>
              <a:rPr lang="en-US" altLang="zh-CN" dirty="0"/>
              <a:t>xml</a:t>
            </a:r>
            <a:r>
              <a:rPr lang="zh-CN" altLang="en-US" dirty="0"/>
              <a:t>文件。</a:t>
            </a:r>
            <a:endParaRPr lang="en-US" altLang="zh-CN" dirty="0"/>
          </a:p>
          <a:p>
            <a:pPr lvl="1"/>
            <a:r>
              <a:rPr lang="zh-CN" altLang="en-US" dirty="0"/>
              <a:t>独立于模糊测试输入模块，可单独进行修改和调试。</a:t>
            </a:r>
            <a:endParaRPr lang="en-US" altLang="zh-CN" dirty="0"/>
          </a:p>
          <a:p>
            <a:pPr lvl="1"/>
            <a:r>
              <a:rPr lang="zh-CN" altLang="en-US" dirty="0"/>
              <a:t>主要涉及的文件：</a:t>
            </a:r>
            <a:endParaRPr lang="en-US" altLang="zh-CN" dirty="0"/>
          </a:p>
          <a:p>
            <a:pPr lvl="2"/>
            <a:r>
              <a:rPr lang="en-US" altLang="zh-CN" dirty="0"/>
              <a:t>/core/</a:t>
            </a:r>
            <a:r>
              <a:rPr lang="en-US" altLang="zh-CN" dirty="0" err="1"/>
              <a:t>vm</a:t>
            </a:r>
            <a:r>
              <a:rPr lang="en-US" altLang="zh-CN" dirty="0"/>
              <a:t>/</a:t>
            </a:r>
            <a:r>
              <a:rPr lang="en-US" altLang="zh-CN" dirty="0" err="1"/>
              <a:t>instruction.go</a:t>
            </a:r>
            <a:r>
              <a:rPr lang="en-US" altLang="zh-CN" dirty="0"/>
              <a:t> </a:t>
            </a:r>
            <a:r>
              <a:rPr lang="zh-CN" altLang="en-US" dirty="0"/>
              <a:t>关于具体指令的插桩</a:t>
            </a:r>
            <a:endParaRPr lang="en-US" altLang="zh-CN" dirty="0"/>
          </a:p>
          <a:p>
            <a:pPr lvl="2"/>
            <a:r>
              <a:rPr lang="en-US" altLang="zh-CN" dirty="0"/>
              <a:t>/core/</a:t>
            </a:r>
            <a:r>
              <a:rPr lang="en-US" altLang="zh-CN" dirty="0" err="1"/>
              <a:t>vm</a:t>
            </a:r>
            <a:r>
              <a:rPr lang="en-US" altLang="zh-CN" dirty="0"/>
              <a:t>/</a:t>
            </a:r>
            <a:r>
              <a:rPr lang="en-US" altLang="zh-CN" dirty="0" err="1"/>
              <a:t>interpreter.go</a:t>
            </a:r>
            <a:r>
              <a:rPr lang="en-US" altLang="zh-CN" dirty="0"/>
              <a:t> </a:t>
            </a:r>
            <a:r>
              <a:rPr lang="zh-CN" altLang="en-US" dirty="0"/>
              <a:t>在跳转入口处对指令的综合插桩</a:t>
            </a:r>
            <a:endParaRPr lang="en-US" altLang="zh-CN" dirty="0"/>
          </a:p>
          <a:p>
            <a:pPr lvl="2"/>
            <a:r>
              <a:rPr lang="en-US" altLang="zh-CN" dirty="0"/>
              <a:t>/core/</a:t>
            </a:r>
            <a:r>
              <a:rPr lang="en-US" altLang="zh-CN" dirty="0" err="1"/>
              <a:t>vm</a:t>
            </a:r>
            <a:r>
              <a:rPr lang="en-US" altLang="zh-CN" dirty="0"/>
              <a:t>/</a:t>
            </a:r>
            <a:r>
              <a:rPr lang="en-US" altLang="zh-CN" dirty="0" err="1"/>
              <a:t>evm.go</a:t>
            </a:r>
            <a:r>
              <a:rPr lang="en-US" altLang="zh-CN" dirty="0"/>
              <a:t> </a:t>
            </a:r>
            <a:r>
              <a:rPr lang="zh-CN" altLang="en-US" dirty="0"/>
              <a:t>针对</a:t>
            </a:r>
            <a:r>
              <a:rPr lang="en-US" altLang="zh-CN" dirty="0"/>
              <a:t> Call </a:t>
            </a:r>
            <a:r>
              <a:rPr lang="zh-CN" altLang="en-US" dirty="0"/>
              <a:t>方法的插桩</a:t>
            </a:r>
            <a:endParaRPr lang="en-US" altLang="zh-CN"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23</a:t>
            </a:fld>
            <a:endParaRPr lang="en-US" altLang="zh-CN"/>
          </a:p>
        </p:txBody>
      </p:sp>
    </p:spTree>
    <p:extLst>
      <p:ext uri="{BB962C8B-B14F-4D97-AF65-F5344CB8AC3E}">
        <p14:creationId xmlns:p14="http://schemas.microsoft.com/office/powerpoint/2010/main" val="1069719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研究成果</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实现了插桩功能的</a:t>
            </a:r>
            <a:r>
              <a:rPr lang="en-US" altLang="zh-CN" dirty="0" err="1"/>
              <a:t>geth</a:t>
            </a:r>
            <a:r>
              <a:rPr lang="zh-CN" altLang="en-US" dirty="0"/>
              <a:t>客户端</a:t>
            </a:r>
            <a:endParaRPr lang="en-US" altLang="zh-CN" dirty="0"/>
          </a:p>
          <a:p>
            <a:pPr lvl="1"/>
            <a:r>
              <a:rPr lang="zh-CN" altLang="en-US" dirty="0"/>
              <a:t>针对指令的插桩利用了内置的映射表，用户可以根据需要修改要插桩输出信息的指令。</a:t>
            </a:r>
            <a:endParaRPr lang="en-US" altLang="zh-CN"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24</a:t>
            </a:fld>
            <a:endParaRPr lang="en-US" altLang="zh-CN"/>
          </a:p>
        </p:txBody>
      </p:sp>
      <p:pic>
        <p:nvPicPr>
          <p:cNvPr id="10" name="图片 9">
            <a:extLst>
              <a:ext uri="{FF2B5EF4-FFF2-40B4-BE49-F238E27FC236}">
                <a16:creationId xmlns:a16="http://schemas.microsoft.com/office/drawing/2014/main" id="{8F572020-9E12-4F60-AD81-E5154D7934C7}"/>
              </a:ext>
            </a:extLst>
          </p:cNvPr>
          <p:cNvPicPr>
            <a:picLocks noChangeAspect="1"/>
          </p:cNvPicPr>
          <p:nvPr/>
        </p:nvPicPr>
        <p:blipFill>
          <a:blip r:embed="rId3"/>
          <a:stretch>
            <a:fillRect/>
          </a:stretch>
        </p:blipFill>
        <p:spPr>
          <a:xfrm>
            <a:off x="1803748" y="3041098"/>
            <a:ext cx="5536503" cy="2196823"/>
          </a:xfrm>
          <a:prstGeom prst="rect">
            <a:avLst/>
          </a:prstGeom>
        </p:spPr>
      </p:pic>
    </p:spTree>
    <p:extLst>
      <p:ext uri="{BB962C8B-B14F-4D97-AF65-F5344CB8AC3E}">
        <p14:creationId xmlns:p14="http://schemas.microsoft.com/office/powerpoint/2010/main" val="1381113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研究成果</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可根据输出反馈生成模糊输入、调用合约各个函数进行测试的</a:t>
            </a:r>
            <a:r>
              <a:rPr lang="en-US" altLang="zh-CN" dirty="0"/>
              <a:t>Golang</a:t>
            </a:r>
            <a:r>
              <a:rPr lang="zh-CN" altLang="en-US" dirty="0"/>
              <a:t>工具</a:t>
            </a:r>
            <a:endParaRPr lang="en-US" altLang="zh-CN" dirty="0"/>
          </a:p>
          <a:p>
            <a:pPr lvl="1"/>
            <a:r>
              <a:rPr lang="zh-CN" altLang="en-US" dirty="0"/>
              <a:t>通过</a:t>
            </a:r>
            <a:r>
              <a:rPr lang="en-US" altLang="zh-CN" dirty="0"/>
              <a:t>RPC</a:t>
            </a:r>
            <a:r>
              <a:rPr lang="zh-CN" altLang="en-US" dirty="0"/>
              <a:t>方式，在</a:t>
            </a:r>
            <a:r>
              <a:rPr lang="en-US" altLang="zh-CN" dirty="0"/>
              <a:t>go</a:t>
            </a:r>
            <a:r>
              <a:rPr lang="zh-CN" altLang="en-US" dirty="0"/>
              <a:t>程序上对</a:t>
            </a:r>
            <a:r>
              <a:rPr lang="en-US" altLang="zh-CN" dirty="0" err="1"/>
              <a:t>geth</a:t>
            </a:r>
            <a:r>
              <a:rPr lang="zh-CN" altLang="en-US" dirty="0"/>
              <a:t>客户端实现调用，而不需要经过</a:t>
            </a:r>
            <a:r>
              <a:rPr lang="en-US" altLang="zh-CN" dirty="0" err="1"/>
              <a:t>geth</a:t>
            </a:r>
            <a:r>
              <a:rPr lang="zh-CN" altLang="en-US" dirty="0"/>
              <a:t>的控制台。</a:t>
            </a:r>
            <a:endParaRPr lang="en-US" altLang="zh-CN" dirty="0"/>
          </a:p>
          <a:p>
            <a:pPr lvl="1"/>
            <a:endParaRPr lang="en-US" altLang="zh-CN"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25</a:t>
            </a:fld>
            <a:endParaRPr lang="en-US" altLang="zh-CN"/>
          </a:p>
        </p:txBody>
      </p:sp>
      <p:pic>
        <p:nvPicPr>
          <p:cNvPr id="6" name="图片 5">
            <a:extLst>
              <a:ext uri="{FF2B5EF4-FFF2-40B4-BE49-F238E27FC236}">
                <a16:creationId xmlns:a16="http://schemas.microsoft.com/office/drawing/2014/main" id="{52E69976-FE13-4814-BE6E-19553D321DE6}"/>
              </a:ext>
            </a:extLst>
          </p:cNvPr>
          <p:cNvPicPr>
            <a:picLocks noChangeAspect="1"/>
          </p:cNvPicPr>
          <p:nvPr/>
        </p:nvPicPr>
        <p:blipFill>
          <a:blip r:embed="rId3"/>
          <a:stretch>
            <a:fillRect/>
          </a:stretch>
        </p:blipFill>
        <p:spPr>
          <a:xfrm>
            <a:off x="2203828" y="3247395"/>
            <a:ext cx="5502006" cy="1592961"/>
          </a:xfrm>
          <a:prstGeom prst="rect">
            <a:avLst/>
          </a:prstGeom>
        </p:spPr>
      </p:pic>
    </p:spTree>
    <p:extLst>
      <p:ext uri="{BB962C8B-B14F-4D97-AF65-F5344CB8AC3E}">
        <p14:creationId xmlns:p14="http://schemas.microsoft.com/office/powerpoint/2010/main" val="2341834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研究成果</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可根据输出反馈生成模糊输入、调用合约各个函数进行测试的</a:t>
            </a:r>
            <a:r>
              <a:rPr lang="en-US" altLang="zh-CN" dirty="0"/>
              <a:t>Golang</a:t>
            </a:r>
            <a:r>
              <a:rPr lang="zh-CN" altLang="en-US" dirty="0"/>
              <a:t>工具</a:t>
            </a:r>
            <a:endParaRPr lang="en-US" altLang="zh-CN" dirty="0"/>
          </a:p>
          <a:p>
            <a:pPr lvl="1"/>
            <a:r>
              <a:rPr lang="zh-CN" altLang="en-US" dirty="0"/>
              <a:t>根据指引，用户填写</a:t>
            </a:r>
            <a:r>
              <a:rPr lang="en-US" altLang="zh-CN" dirty="0" err="1"/>
              <a:t>abi</a:t>
            </a:r>
            <a:r>
              <a:rPr lang="zh-CN" altLang="en-US" dirty="0"/>
              <a:t>文件的路径和合约地址。</a:t>
            </a:r>
            <a:endParaRPr lang="en-US" altLang="zh-CN"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26</a:t>
            </a:fld>
            <a:endParaRPr lang="en-US" altLang="zh-CN"/>
          </a:p>
        </p:txBody>
      </p:sp>
      <p:pic>
        <p:nvPicPr>
          <p:cNvPr id="7" name="图片 6">
            <a:extLst>
              <a:ext uri="{FF2B5EF4-FFF2-40B4-BE49-F238E27FC236}">
                <a16:creationId xmlns:a16="http://schemas.microsoft.com/office/drawing/2014/main" id="{C9CCDDE9-181C-417A-8164-0D6481BD7A77}"/>
              </a:ext>
            </a:extLst>
          </p:cNvPr>
          <p:cNvPicPr>
            <a:picLocks noChangeAspect="1"/>
          </p:cNvPicPr>
          <p:nvPr/>
        </p:nvPicPr>
        <p:blipFill>
          <a:blip r:embed="rId3"/>
          <a:stretch>
            <a:fillRect/>
          </a:stretch>
        </p:blipFill>
        <p:spPr>
          <a:xfrm>
            <a:off x="1737189" y="2843802"/>
            <a:ext cx="5669622" cy="3155906"/>
          </a:xfrm>
          <a:prstGeom prst="rect">
            <a:avLst/>
          </a:prstGeom>
        </p:spPr>
      </p:pic>
    </p:spTree>
    <p:extLst>
      <p:ext uri="{BB962C8B-B14F-4D97-AF65-F5344CB8AC3E}">
        <p14:creationId xmlns:p14="http://schemas.microsoft.com/office/powerpoint/2010/main" val="2839529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研究成果</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可根据输出反馈生成模糊输入、调用合约各个函数进行测试的</a:t>
            </a:r>
            <a:r>
              <a:rPr lang="en-US" altLang="zh-CN" dirty="0"/>
              <a:t>Golang</a:t>
            </a:r>
            <a:r>
              <a:rPr lang="zh-CN" altLang="en-US" dirty="0"/>
              <a:t>工具</a:t>
            </a:r>
            <a:endParaRPr lang="en-US" altLang="zh-CN" dirty="0"/>
          </a:p>
          <a:p>
            <a:pPr lvl="1"/>
            <a:r>
              <a:rPr lang="zh-CN" altLang="en-US" dirty="0"/>
              <a:t>启动程序，开始对合约的各个函数进行调用，交易信息展示在控制台上。</a:t>
            </a:r>
            <a:endParaRPr lang="en-US" altLang="zh-CN"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27</a:t>
            </a:fld>
            <a:endParaRPr lang="en-US" altLang="zh-CN"/>
          </a:p>
        </p:txBody>
      </p:sp>
      <p:pic>
        <p:nvPicPr>
          <p:cNvPr id="6" name="图片 5">
            <a:extLst>
              <a:ext uri="{FF2B5EF4-FFF2-40B4-BE49-F238E27FC236}">
                <a16:creationId xmlns:a16="http://schemas.microsoft.com/office/drawing/2014/main" id="{03144233-F347-46DB-8773-C86CF791D14D}"/>
              </a:ext>
            </a:extLst>
          </p:cNvPr>
          <p:cNvPicPr/>
          <p:nvPr/>
        </p:nvPicPr>
        <p:blipFill>
          <a:blip r:embed="rId3"/>
          <a:stretch>
            <a:fillRect/>
          </a:stretch>
        </p:blipFill>
        <p:spPr>
          <a:xfrm>
            <a:off x="533400" y="3006303"/>
            <a:ext cx="2796640" cy="30068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图片 8">
            <a:extLst>
              <a:ext uri="{FF2B5EF4-FFF2-40B4-BE49-F238E27FC236}">
                <a16:creationId xmlns:a16="http://schemas.microsoft.com/office/drawing/2014/main" id="{D4F3DBFB-8B34-40B8-B07E-F645046F713B}"/>
              </a:ext>
            </a:extLst>
          </p:cNvPr>
          <p:cNvPicPr>
            <a:picLocks noChangeAspect="1"/>
          </p:cNvPicPr>
          <p:nvPr/>
        </p:nvPicPr>
        <p:blipFill>
          <a:blip r:embed="rId4"/>
          <a:stretch>
            <a:fillRect/>
          </a:stretch>
        </p:blipFill>
        <p:spPr>
          <a:xfrm>
            <a:off x="2773495" y="3278486"/>
            <a:ext cx="6058387" cy="24625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01154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研究成果</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可根据输出反馈生成模糊输入、调用合约各个函数进行测试的</a:t>
            </a:r>
            <a:r>
              <a:rPr lang="en-US" altLang="zh-CN" dirty="0"/>
              <a:t>Golang</a:t>
            </a:r>
            <a:r>
              <a:rPr lang="zh-CN" altLang="en-US" dirty="0"/>
              <a:t>工具</a:t>
            </a:r>
            <a:endParaRPr lang="en-US" altLang="zh-CN" dirty="0"/>
          </a:p>
          <a:p>
            <a:pPr lvl="1"/>
            <a:r>
              <a:rPr lang="zh-CN" altLang="en-US" dirty="0"/>
              <a:t>模糊输入的生成借助外部模块生成，用户可以定制变异方法。</a:t>
            </a:r>
            <a:endParaRPr lang="en-US" altLang="zh-CN"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28</a:t>
            </a:fld>
            <a:endParaRPr lang="en-US" altLang="zh-CN"/>
          </a:p>
        </p:txBody>
      </p:sp>
      <p:pic>
        <p:nvPicPr>
          <p:cNvPr id="12" name="图片 11">
            <a:extLst>
              <a:ext uri="{FF2B5EF4-FFF2-40B4-BE49-F238E27FC236}">
                <a16:creationId xmlns:a16="http://schemas.microsoft.com/office/drawing/2014/main" id="{E8AC6602-1C9D-4B5C-BE85-C9609550D8E8}"/>
              </a:ext>
            </a:extLst>
          </p:cNvPr>
          <p:cNvPicPr>
            <a:picLocks noChangeAspect="1"/>
          </p:cNvPicPr>
          <p:nvPr/>
        </p:nvPicPr>
        <p:blipFill>
          <a:blip r:embed="rId3"/>
          <a:stretch>
            <a:fillRect/>
          </a:stretch>
        </p:blipFill>
        <p:spPr>
          <a:xfrm>
            <a:off x="893964" y="2805512"/>
            <a:ext cx="3866880" cy="34794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图片 6">
            <a:extLst>
              <a:ext uri="{FF2B5EF4-FFF2-40B4-BE49-F238E27FC236}">
                <a16:creationId xmlns:a16="http://schemas.microsoft.com/office/drawing/2014/main" id="{79F01BE7-4D6C-4BED-A5BF-7D456D050157}"/>
              </a:ext>
            </a:extLst>
          </p:cNvPr>
          <p:cNvPicPr>
            <a:picLocks noChangeAspect="1"/>
          </p:cNvPicPr>
          <p:nvPr/>
        </p:nvPicPr>
        <p:blipFill>
          <a:blip r:embed="rId4"/>
          <a:stretch>
            <a:fillRect/>
          </a:stretch>
        </p:blipFill>
        <p:spPr>
          <a:xfrm>
            <a:off x="4572000" y="3429000"/>
            <a:ext cx="4302176" cy="22043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91968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研究成果</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基于插桩输出进行分析，按测试预言给出漏洞检测报告</a:t>
            </a:r>
            <a:endParaRPr lang="en-US" altLang="zh-CN" dirty="0"/>
          </a:p>
          <a:p>
            <a:pPr lvl="1"/>
            <a:r>
              <a:rPr lang="zh-CN" altLang="en-US" dirty="0"/>
              <a:t>定义了一个</a:t>
            </a:r>
            <a:r>
              <a:rPr lang="en-US" altLang="zh-CN" dirty="0"/>
              <a:t>Oracle</a:t>
            </a:r>
            <a:r>
              <a:rPr lang="zh-CN" altLang="en-US" dirty="0"/>
              <a:t>类，只需要实现这两个方法即可产生新的测试预言。</a:t>
            </a:r>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29</a:t>
            </a:fld>
            <a:endParaRPr lang="en-US" altLang="zh-CN"/>
          </a:p>
        </p:txBody>
      </p:sp>
      <p:pic>
        <p:nvPicPr>
          <p:cNvPr id="6" name="图片 5">
            <a:extLst>
              <a:ext uri="{FF2B5EF4-FFF2-40B4-BE49-F238E27FC236}">
                <a16:creationId xmlns:a16="http://schemas.microsoft.com/office/drawing/2014/main" id="{67ADFF50-FDBB-421D-96A9-7E1E1CE24B55}"/>
              </a:ext>
            </a:extLst>
          </p:cNvPr>
          <p:cNvPicPr>
            <a:picLocks noChangeAspect="1"/>
          </p:cNvPicPr>
          <p:nvPr/>
        </p:nvPicPr>
        <p:blipFill>
          <a:blip r:embed="rId3"/>
          <a:stretch>
            <a:fillRect/>
          </a:stretch>
        </p:blipFill>
        <p:spPr>
          <a:xfrm>
            <a:off x="2347006" y="2799677"/>
            <a:ext cx="4449988" cy="2187495"/>
          </a:xfrm>
          <a:prstGeom prst="rect">
            <a:avLst/>
          </a:prstGeom>
        </p:spPr>
      </p:pic>
    </p:spTree>
    <p:extLst>
      <p:ext uri="{BB962C8B-B14F-4D97-AF65-F5344CB8AC3E}">
        <p14:creationId xmlns:p14="http://schemas.microsoft.com/office/powerpoint/2010/main" val="3597381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项目背景</a:t>
            </a:r>
          </a:p>
        </p:txBody>
      </p:sp>
      <p:sp>
        <p:nvSpPr>
          <p:cNvPr id="3" name="内容占位符 2"/>
          <p:cNvSpPr>
            <a:spLocks noGrp="1"/>
          </p:cNvSpPr>
          <p:nvPr>
            <p:ph idx="1"/>
          </p:nvPr>
        </p:nvSpPr>
        <p:spPr/>
        <p:txBody>
          <a:bodyPr/>
          <a:lstStyle/>
          <a:p>
            <a:r>
              <a:rPr lang="zh-CN" altLang="en-US" dirty="0"/>
              <a:t>区块链是一种通过</a:t>
            </a:r>
            <a:r>
              <a:rPr lang="zh-CN" altLang="en-US" dirty="0">
                <a:solidFill>
                  <a:srgbClr val="FF0000"/>
                </a:solidFill>
              </a:rPr>
              <a:t>去中心化</a:t>
            </a:r>
            <a:r>
              <a:rPr lang="zh-CN" altLang="en-US" dirty="0"/>
              <a:t>的方式集体维护一个</a:t>
            </a:r>
            <a:r>
              <a:rPr lang="zh-CN" altLang="en-US" dirty="0">
                <a:solidFill>
                  <a:srgbClr val="FF0000"/>
                </a:solidFill>
              </a:rPr>
              <a:t>账本数据库</a:t>
            </a:r>
            <a:r>
              <a:rPr lang="zh-CN" altLang="en-US" dirty="0"/>
              <a:t>的技术</a:t>
            </a:r>
            <a:endParaRPr lang="en-US" altLang="zh-CN" dirty="0"/>
          </a:p>
          <a:p>
            <a:pPr lvl="1"/>
            <a:r>
              <a:rPr lang="zh-CN" altLang="en-US" dirty="0"/>
              <a:t>不依赖第三方信用机构</a:t>
            </a:r>
            <a:endParaRPr lang="en-US" altLang="zh-CN" dirty="0"/>
          </a:p>
          <a:p>
            <a:pPr lvl="1"/>
            <a:r>
              <a:rPr lang="zh-CN" altLang="en-US" dirty="0"/>
              <a:t>用户可以编写</a:t>
            </a:r>
            <a:r>
              <a:rPr lang="zh-CN" altLang="en-US" dirty="0">
                <a:solidFill>
                  <a:srgbClr val="FF0000"/>
                </a:solidFill>
              </a:rPr>
              <a:t>智能合约</a:t>
            </a:r>
            <a:r>
              <a:rPr lang="zh-CN" altLang="en-US" dirty="0"/>
              <a:t>程序进行更复杂的交易</a:t>
            </a:r>
            <a:endParaRPr lang="en-US" altLang="zh-CN" dirty="0"/>
          </a:p>
          <a:p>
            <a:r>
              <a:rPr lang="zh-CN" altLang="en-US" dirty="0"/>
              <a:t>以太坊</a:t>
            </a:r>
            <a:endParaRPr lang="en-US" altLang="zh-CN" dirty="0"/>
          </a:p>
          <a:p>
            <a:pPr lvl="1"/>
            <a:r>
              <a:rPr lang="zh-CN" altLang="en-US" dirty="0"/>
              <a:t>当前最流行的区块链平台</a:t>
            </a:r>
            <a:endParaRPr lang="en-US" altLang="zh-CN" dirty="0"/>
          </a:p>
          <a:p>
            <a:pPr lvl="1"/>
            <a:r>
              <a:rPr lang="zh-CN" altLang="en-US" dirty="0"/>
              <a:t>内置智能合约语言</a:t>
            </a:r>
            <a:r>
              <a:rPr lang="en-US" altLang="zh-CN" dirty="0">
                <a:solidFill>
                  <a:srgbClr val="FF0000"/>
                </a:solidFill>
              </a:rPr>
              <a:t>solidity</a:t>
            </a:r>
          </a:p>
          <a:p>
            <a:endParaRPr lang="zh-CN" altLang="en-US" dirty="0"/>
          </a:p>
        </p:txBody>
      </p:sp>
      <p:sp>
        <p:nvSpPr>
          <p:cNvPr id="4" name="灯片编号占位符 3"/>
          <p:cNvSpPr>
            <a:spLocks noGrp="1"/>
          </p:cNvSpPr>
          <p:nvPr>
            <p:ph type="sldNum" sz="quarter" idx="12"/>
          </p:nvPr>
        </p:nvSpPr>
        <p:spPr/>
        <p:txBody>
          <a:bodyPr/>
          <a:lstStyle/>
          <a:p>
            <a:fld id="{06128CA3-9668-437A-8B46-F616277CD5DC}" type="slidenum">
              <a:rPr lang="en-US" altLang="zh-CN" smtClean="0"/>
              <a:pPr/>
              <a:t>3</a:t>
            </a:fld>
            <a:endParaRPr lang="en-US" altLang="zh-CN"/>
          </a:p>
        </p:txBody>
      </p:sp>
      <p:pic>
        <p:nvPicPr>
          <p:cNvPr id="6" name="图片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68313" y="4201019"/>
            <a:ext cx="3087472" cy="1852483"/>
          </a:xfrm>
          <a:prstGeom prst="rect">
            <a:avLst/>
          </a:prstGeom>
        </p:spPr>
      </p:pic>
      <p:pic>
        <p:nvPicPr>
          <p:cNvPr id="7" name="图片 6"/>
          <p:cNvPicPr>
            <a:picLocks noChangeAspect="1"/>
          </p:cNvPicPr>
          <p:nvPr/>
        </p:nvPicPr>
        <p:blipFill>
          <a:blip r:embed="rId4"/>
          <a:stretch>
            <a:fillRect/>
          </a:stretch>
        </p:blipFill>
        <p:spPr>
          <a:xfrm>
            <a:off x="5960864" y="4201019"/>
            <a:ext cx="2497335" cy="1852483"/>
          </a:xfrm>
          <a:prstGeom prst="rect">
            <a:avLst/>
          </a:prstGeom>
        </p:spPr>
      </p:pic>
    </p:spTree>
    <p:extLst>
      <p:ext uri="{BB962C8B-B14F-4D97-AF65-F5344CB8AC3E}">
        <p14:creationId xmlns:p14="http://schemas.microsoft.com/office/powerpoint/2010/main" val="137724716"/>
      </p:ext>
    </p:extLst>
  </p:cSld>
  <p:clrMapOvr>
    <a:masterClrMapping/>
  </p:clrMapOvr>
  <mc:AlternateContent xmlns:mc="http://schemas.openxmlformats.org/markup-compatibility/2006" xmlns:p14="http://schemas.microsoft.com/office/powerpoint/2010/main">
    <mc:Choice Requires="p14">
      <p:transition spd="slow" p14:dur="2000" advTm="27174"/>
    </mc:Choice>
    <mc:Fallback xmlns="">
      <p:transition spd="slow" advTm="27174"/>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研究成果</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基于插桩输出进行分析，按测试预言给出漏洞检测报告</a:t>
            </a:r>
            <a:endParaRPr lang="en-US" altLang="zh-CN" dirty="0"/>
          </a:p>
          <a:p>
            <a:pPr lvl="1"/>
            <a:r>
              <a:rPr lang="zh-CN" altLang="en-US" dirty="0"/>
              <a:t>以重入漏洞为例</a:t>
            </a:r>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30</a:t>
            </a:fld>
            <a:endParaRPr lang="en-US" altLang="zh-CN"/>
          </a:p>
        </p:txBody>
      </p:sp>
      <p:pic>
        <p:nvPicPr>
          <p:cNvPr id="7" name="图片 6">
            <a:extLst>
              <a:ext uri="{FF2B5EF4-FFF2-40B4-BE49-F238E27FC236}">
                <a16:creationId xmlns:a16="http://schemas.microsoft.com/office/drawing/2014/main" id="{5AD77BFA-EA37-4E89-87F2-D284EFC2C426}"/>
              </a:ext>
            </a:extLst>
          </p:cNvPr>
          <p:cNvPicPr>
            <a:picLocks noChangeAspect="1"/>
          </p:cNvPicPr>
          <p:nvPr/>
        </p:nvPicPr>
        <p:blipFill>
          <a:blip r:embed="rId3"/>
          <a:stretch>
            <a:fillRect/>
          </a:stretch>
        </p:blipFill>
        <p:spPr>
          <a:xfrm>
            <a:off x="4205105" y="2004421"/>
            <a:ext cx="3786370" cy="3670824"/>
          </a:xfrm>
          <a:prstGeom prst="rect">
            <a:avLst/>
          </a:prstGeom>
        </p:spPr>
      </p:pic>
    </p:spTree>
    <p:extLst>
      <p:ext uri="{BB962C8B-B14F-4D97-AF65-F5344CB8AC3E}">
        <p14:creationId xmlns:p14="http://schemas.microsoft.com/office/powerpoint/2010/main" val="12571142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研究成果</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基于插桩输出进行分析，按测试预言给出漏洞检测报告</a:t>
            </a:r>
            <a:endParaRPr lang="en-US" altLang="zh-CN" dirty="0"/>
          </a:p>
          <a:p>
            <a:pPr lvl="1"/>
            <a:r>
              <a:rPr lang="zh-CN" altLang="en-US" dirty="0"/>
              <a:t>以</a:t>
            </a:r>
            <a:r>
              <a:rPr lang="en-US" altLang="zh-CN" dirty="0" err="1"/>
              <a:t>GaslessSend</a:t>
            </a:r>
            <a:r>
              <a:rPr lang="zh-CN" altLang="en-US" dirty="0"/>
              <a:t>为例</a:t>
            </a:r>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31</a:t>
            </a:fld>
            <a:endParaRPr lang="en-US" altLang="zh-CN"/>
          </a:p>
        </p:txBody>
      </p:sp>
      <p:pic>
        <p:nvPicPr>
          <p:cNvPr id="6" name="图片 5">
            <a:extLst>
              <a:ext uri="{FF2B5EF4-FFF2-40B4-BE49-F238E27FC236}">
                <a16:creationId xmlns:a16="http://schemas.microsoft.com/office/drawing/2014/main" id="{C3587441-F18C-4513-9732-D399527DC950}"/>
              </a:ext>
            </a:extLst>
          </p:cNvPr>
          <p:cNvPicPr>
            <a:picLocks noChangeAspect="1"/>
          </p:cNvPicPr>
          <p:nvPr/>
        </p:nvPicPr>
        <p:blipFill>
          <a:blip r:embed="rId3"/>
          <a:stretch>
            <a:fillRect/>
          </a:stretch>
        </p:blipFill>
        <p:spPr>
          <a:xfrm>
            <a:off x="4101900" y="2182679"/>
            <a:ext cx="4356300" cy="3582287"/>
          </a:xfrm>
          <a:prstGeom prst="rect">
            <a:avLst/>
          </a:prstGeom>
        </p:spPr>
      </p:pic>
    </p:spTree>
    <p:extLst>
      <p:ext uri="{BB962C8B-B14F-4D97-AF65-F5344CB8AC3E}">
        <p14:creationId xmlns:p14="http://schemas.microsoft.com/office/powerpoint/2010/main" val="20342219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研究成果</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基于插桩输出进行分析，按测试预言给出漏洞检测报告</a:t>
            </a:r>
            <a:endParaRPr lang="en-US" altLang="zh-CN" dirty="0"/>
          </a:p>
          <a:p>
            <a:pPr lvl="1"/>
            <a:r>
              <a:rPr lang="zh-CN" altLang="en-US" dirty="0"/>
              <a:t>输出一个</a:t>
            </a:r>
            <a:r>
              <a:rPr lang="en-US" altLang="zh-CN" dirty="0"/>
              <a:t>Markdown</a:t>
            </a:r>
            <a:r>
              <a:rPr lang="zh-CN" altLang="en-US" dirty="0"/>
              <a:t>文件作为测试报告，包含本次测试的覆盖率和发现的漏洞。</a:t>
            </a:r>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32</a:t>
            </a:fld>
            <a:endParaRPr lang="en-US" altLang="zh-CN"/>
          </a:p>
        </p:txBody>
      </p:sp>
      <p:pic>
        <p:nvPicPr>
          <p:cNvPr id="7" name="图片 6">
            <a:extLst>
              <a:ext uri="{FF2B5EF4-FFF2-40B4-BE49-F238E27FC236}">
                <a16:creationId xmlns:a16="http://schemas.microsoft.com/office/drawing/2014/main" id="{AF23C03B-5CB6-4F86-9E9A-557DF9EAE0B1}"/>
              </a:ext>
            </a:extLst>
          </p:cNvPr>
          <p:cNvPicPr>
            <a:picLocks noChangeAspect="1"/>
          </p:cNvPicPr>
          <p:nvPr/>
        </p:nvPicPr>
        <p:blipFill>
          <a:blip r:embed="rId3"/>
          <a:stretch>
            <a:fillRect/>
          </a:stretch>
        </p:blipFill>
        <p:spPr>
          <a:xfrm>
            <a:off x="2370679" y="2747791"/>
            <a:ext cx="4576773" cy="3871880"/>
          </a:xfrm>
          <a:prstGeom prst="rect">
            <a:avLst/>
          </a:prstGeom>
        </p:spPr>
      </p:pic>
    </p:spTree>
    <p:extLst>
      <p:ext uri="{BB962C8B-B14F-4D97-AF65-F5344CB8AC3E}">
        <p14:creationId xmlns:p14="http://schemas.microsoft.com/office/powerpoint/2010/main" val="3210267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5CCDF7-B880-4C81-9AB0-DD7F6762E6DF}"/>
              </a:ext>
            </a:extLst>
          </p:cNvPr>
          <p:cNvSpPr>
            <a:spLocks noGrp="1"/>
          </p:cNvSpPr>
          <p:nvPr>
            <p:ph type="title"/>
          </p:nvPr>
        </p:nvSpPr>
        <p:spPr/>
        <p:txBody>
          <a:bodyPr/>
          <a:lstStyle/>
          <a:p>
            <a:pPr algn="l"/>
            <a:r>
              <a:rPr lang="zh-CN" altLang="en-US" dirty="0"/>
              <a:t>总结</a:t>
            </a:r>
          </a:p>
        </p:txBody>
      </p:sp>
      <p:sp>
        <p:nvSpPr>
          <p:cNvPr id="3" name="内容占位符 2">
            <a:extLst>
              <a:ext uri="{FF2B5EF4-FFF2-40B4-BE49-F238E27FC236}">
                <a16:creationId xmlns:a16="http://schemas.microsoft.com/office/drawing/2014/main" id="{E07842D9-9D7C-4814-932C-6662EAE59080}"/>
              </a:ext>
            </a:extLst>
          </p:cNvPr>
          <p:cNvSpPr>
            <a:spLocks noGrp="1"/>
          </p:cNvSpPr>
          <p:nvPr>
            <p:ph idx="1"/>
          </p:nvPr>
        </p:nvSpPr>
        <p:spPr/>
        <p:txBody>
          <a:bodyPr/>
          <a:lstStyle/>
          <a:p>
            <a:r>
              <a:rPr lang="zh-CN" altLang="en-US" dirty="0"/>
              <a:t>基于模糊测试的智能合约漏洞检测工具</a:t>
            </a:r>
            <a:endParaRPr lang="en-US" altLang="zh-CN" dirty="0"/>
          </a:p>
          <a:p>
            <a:pPr lvl="1"/>
            <a:r>
              <a:rPr lang="zh-CN" altLang="en-US" dirty="0"/>
              <a:t>实现了基于</a:t>
            </a:r>
            <a:r>
              <a:rPr lang="en-US" altLang="zh-CN" dirty="0"/>
              <a:t>ABI</a:t>
            </a:r>
            <a:r>
              <a:rPr lang="zh-CN" altLang="en-US" dirty="0"/>
              <a:t>的模糊输入生成、运行时的关键信息与指令的插桩、基于测试预言的输出分析。</a:t>
            </a:r>
            <a:endParaRPr lang="en-US" altLang="zh-CN" dirty="0"/>
          </a:p>
          <a:p>
            <a:pPr lvl="1"/>
            <a:r>
              <a:rPr lang="zh-CN" altLang="en-US" dirty="0"/>
              <a:t>提供了一整套变异算法、指令插桩、测试预言等模糊测试工具的定制接口，用户可根据需要自行扩展。</a:t>
            </a:r>
            <a:endParaRPr lang="en-US" altLang="zh-CN" dirty="0"/>
          </a:p>
        </p:txBody>
      </p:sp>
      <p:sp>
        <p:nvSpPr>
          <p:cNvPr id="4" name="灯片编号占位符 3">
            <a:extLst>
              <a:ext uri="{FF2B5EF4-FFF2-40B4-BE49-F238E27FC236}">
                <a16:creationId xmlns:a16="http://schemas.microsoft.com/office/drawing/2014/main" id="{8E01067B-7E5D-494C-A1DD-CAF14DDA3DFC}"/>
              </a:ext>
            </a:extLst>
          </p:cNvPr>
          <p:cNvSpPr>
            <a:spLocks noGrp="1"/>
          </p:cNvSpPr>
          <p:nvPr>
            <p:ph type="sldNum" sz="quarter" idx="12"/>
          </p:nvPr>
        </p:nvSpPr>
        <p:spPr/>
        <p:txBody>
          <a:bodyPr/>
          <a:lstStyle/>
          <a:p>
            <a:fld id="{06128CA3-9668-437A-8B46-F616277CD5DC}" type="slidenum">
              <a:rPr lang="en-US" altLang="zh-CN" smtClean="0"/>
              <a:pPr/>
              <a:t>33</a:t>
            </a:fld>
            <a:endParaRPr lang="en-US" altLang="zh-CN"/>
          </a:p>
        </p:txBody>
      </p:sp>
    </p:spTree>
    <p:extLst>
      <p:ext uri="{BB962C8B-B14F-4D97-AF65-F5344CB8AC3E}">
        <p14:creationId xmlns:p14="http://schemas.microsoft.com/office/powerpoint/2010/main" val="12727600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idx="1"/>
          </p:nvPr>
        </p:nvSpPr>
        <p:spPr>
          <a:xfrm>
            <a:off x="685800" y="2527890"/>
            <a:ext cx="7772400" cy="1500187"/>
          </a:xfrm>
        </p:spPr>
        <p:txBody>
          <a:bodyPr/>
          <a:lstStyle/>
          <a:p>
            <a:pPr algn="ctr"/>
            <a:r>
              <a:rPr kumimoji="1" lang="en-US" altLang="zh-CN" sz="3600" dirty="0">
                <a:latin typeface="+mj-lt"/>
                <a:ea typeface="宋体" panose="02010600030101010101" pitchFamily="2" charset="-122"/>
              </a:rPr>
              <a:t>Q &amp; A</a:t>
            </a:r>
            <a:endParaRPr kumimoji="1" lang="zh-CN" altLang="en-US" sz="3600" dirty="0">
              <a:latin typeface="+mj-lt"/>
              <a:ea typeface="宋体" panose="02010600030101010101" pitchFamily="2" charset="-122"/>
            </a:endParaRPr>
          </a:p>
        </p:txBody>
      </p:sp>
      <p:sp>
        <p:nvSpPr>
          <p:cNvPr id="4" name="灯片编号占位符 3"/>
          <p:cNvSpPr>
            <a:spLocks noGrp="1"/>
          </p:cNvSpPr>
          <p:nvPr>
            <p:ph type="sldNum" sz="quarter" idx="12"/>
          </p:nvPr>
        </p:nvSpPr>
        <p:spPr/>
        <p:txBody>
          <a:bodyPr/>
          <a:lstStyle/>
          <a:p>
            <a:fld id="{06128CA3-9668-437A-8B46-F616277CD5DC}" type="slidenum">
              <a:rPr lang="en-US" altLang="zh-CN" smtClean="0"/>
              <a:pPr/>
              <a:t>34</a:t>
            </a:fld>
            <a:endParaRPr lang="en-US" altLang="zh-CN"/>
          </a:p>
        </p:txBody>
      </p:sp>
    </p:spTree>
    <p:extLst>
      <p:ext uri="{BB962C8B-B14F-4D97-AF65-F5344CB8AC3E}">
        <p14:creationId xmlns:p14="http://schemas.microsoft.com/office/powerpoint/2010/main" val="2232092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项目背景</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智能合约的安全隐患</a:t>
            </a:r>
            <a:endParaRPr lang="en-US" altLang="zh-CN" dirty="0"/>
          </a:p>
          <a:p>
            <a:pPr lvl="1"/>
            <a:r>
              <a:rPr lang="zh-CN" altLang="en-US" dirty="0"/>
              <a:t>以太坊区块链基于图灵完备的虚拟机，可以编写完整的程序。</a:t>
            </a:r>
            <a:endParaRPr lang="en-US" altLang="zh-CN" dirty="0"/>
          </a:p>
          <a:p>
            <a:pPr lvl="1"/>
            <a:r>
              <a:rPr lang="zh-CN" altLang="en-US" dirty="0"/>
              <a:t>智能合约的开发并未完全成熟，开发者可能无法完全掌握平台特性。如果智能合约开发者疏忽或者测试不充分，造成智能合约的代码有漏洞的话，就非常容易被黑客利用并攻击。</a:t>
            </a:r>
            <a:endParaRPr lang="en-US" altLang="zh-CN" dirty="0"/>
          </a:p>
          <a:p>
            <a:pPr lvl="1"/>
            <a:r>
              <a:rPr lang="en-US" altLang="zh-CN" dirty="0"/>
              <a:t>2016</a:t>
            </a:r>
            <a:r>
              <a:rPr lang="zh-CN" altLang="en-US" dirty="0"/>
              <a:t>年</a:t>
            </a:r>
            <a:r>
              <a:rPr lang="en-US" altLang="zh-CN" dirty="0"/>
              <a:t>6</a:t>
            </a:r>
            <a:r>
              <a:rPr lang="zh-CN" altLang="en-US" dirty="0"/>
              <a:t>月</a:t>
            </a:r>
            <a:r>
              <a:rPr lang="en-US" altLang="zh-CN" dirty="0"/>
              <a:t>17</a:t>
            </a:r>
            <a:r>
              <a:rPr lang="zh-CN" altLang="en-US" dirty="0"/>
              <a:t>日，区块链业界最大的众筹项目</a:t>
            </a:r>
            <a:r>
              <a:rPr lang="en-US" altLang="zh-CN" dirty="0" err="1"/>
              <a:t>TheDAO</a:t>
            </a:r>
            <a:r>
              <a:rPr lang="zh-CN" altLang="en-US" dirty="0"/>
              <a:t>遭到攻击，导致</a:t>
            </a:r>
            <a:r>
              <a:rPr lang="en-US" altLang="zh-CN" dirty="0"/>
              <a:t>300</a:t>
            </a:r>
            <a:r>
              <a:rPr lang="zh-CN" altLang="en-US" dirty="0"/>
              <a:t>多万以太币资产被分离出</a:t>
            </a:r>
            <a:r>
              <a:rPr lang="en-US" altLang="zh-CN" dirty="0" err="1"/>
              <a:t>TheDAO</a:t>
            </a:r>
            <a:r>
              <a:rPr lang="zh-CN" altLang="en-US" dirty="0"/>
              <a:t>资产池。</a:t>
            </a:r>
            <a:endParaRPr lang="en-US" altLang="zh-CN" dirty="0"/>
          </a:p>
          <a:p>
            <a:pPr lvl="1"/>
            <a:r>
              <a:rPr lang="en-US" altLang="zh-CN" dirty="0"/>
              <a:t>Parity </a:t>
            </a:r>
            <a:r>
              <a:rPr lang="zh-CN" altLang="en-US" dirty="0"/>
              <a:t>钱包软件</a:t>
            </a:r>
            <a:r>
              <a:rPr lang="en-US" altLang="zh-CN" dirty="0"/>
              <a:t>1.5</a:t>
            </a:r>
            <a:r>
              <a:rPr lang="zh-CN" altLang="en-US" dirty="0"/>
              <a:t>及之后的版本存在漏洞，价值</a:t>
            </a:r>
            <a:r>
              <a:rPr lang="en-US" altLang="zh-CN" dirty="0"/>
              <a:t>3000</a:t>
            </a:r>
            <a:r>
              <a:rPr lang="zh-CN" altLang="en-US" dirty="0"/>
              <a:t>万美元的</a:t>
            </a:r>
            <a:r>
              <a:rPr lang="en-US" altLang="zh-CN" dirty="0"/>
              <a:t>15</a:t>
            </a:r>
            <a:r>
              <a:rPr lang="zh-CN" altLang="en-US" dirty="0"/>
              <a:t>万以太币被盗。</a:t>
            </a:r>
          </a:p>
          <a:p>
            <a:pPr marL="0" indent="0">
              <a:buNone/>
            </a:pPr>
            <a:endParaRPr lang="en-US" altLang="zh-CN" dirty="0"/>
          </a:p>
          <a:p>
            <a:endParaRPr lang="zh-CN" altLang="en-US"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4</a:t>
            </a:fld>
            <a:endParaRPr lang="en-US" altLang="zh-CN"/>
          </a:p>
        </p:txBody>
      </p:sp>
    </p:spTree>
    <p:extLst>
      <p:ext uri="{BB962C8B-B14F-4D97-AF65-F5344CB8AC3E}">
        <p14:creationId xmlns:p14="http://schemas.microsoft.com/office/powerpoint/2010/main" val="262180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项目背景</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以往测试方法的问题</a:t>
            </a:r>
            <a:endParaRPr lang="en-US" altLang="zh-CN" dirty="0"/>
          </a:p>
          <a:p>
            <a:pPr lvl="1"/>
            <a:r>
              <a:rPr lang="zh-CN" altLang="en-US" dirty="0"/>
              <a:t>验证所以可行路径可能导致路径爆炸问题</a:t>
            </a:r>
            <a:endParaRPr lang="en-US" altLang="zh-CN" dirty="0"/>
          </a:p>
          <a:p>
            <a:pPr lvl="1"/>
            <a:r>
              <a:rPr lang="zh-CN" altLang="en-US" dirty="0"/>
              <a:t>仅仅验证某些路径又可能导致误报</a:t>
            </a:r>
            <a:endParaRPr lang="en-US" altLang="zh-CN" dirty="0"/>
          </a:p>
          <a:p>
            <a:r>
              <a:rPr lang="zh-CN" altLang="en-US" dirty="0"/>
              <a:t>模糊测试</a:t>
            </a:r>
            <a:endParaRPr lang="en-US" altLang="zh-CN" dirty="0"/>
          </a:p>
          <a:p>
            <a:pPr lvl="1"/>
            <a:r>
              <a:rPr lang="zh-CN" altLang="en-US" dirty="0"/>
              <a:t>通过变异原始得到新的输入，并根据策略保留部分输入作为变异种子</a:t>
            </a:r>
            <a:endParaRPr lang="en-US" altLang="zh-CN" dirty="0"/>
          </a:p>
          <a:p>
            <a:pPr lvl="1"/>
            <a:r>
              <a:rPr lang="zh-CN" altLang="en-US" dirty="0"/>
              <a:t>可以在不求解路径的情况下，轻松地得到比较好的覆盖效果</a:t>
            </a:r>
            <a:endParaRPr lang="en-US" altLang="zh-CN" dirty="0"/>
          </a:p>
          <a:p>
            <a:pPr lvl="1"/>
            <a:r>
              <a:rPr lang="zh-CN" altLang="en-US" dirty="0"/>
              <a:t>虽然已有相关探索，但是要么</a:t>
            </a:r>
            <a:r>
              <a:rPr lang="en-US" altLang="zh-CN" dirty="0"/>
              <a:t>demo</a:t>
            </a:r>
            <a:r>
              <a:rPr lang="zh-CN" altLang="en-US" dirty="0"/>
              <a:t>的可扩展性不好，要么只提出了理论而未提供代码</a:t>
            </a:r>
            <a:endParaRPr lang="en-US" altLang="zh-CN" dirty="0"/>
          </a:p>
          <a:p>
            <a:r>
              <a:rPr lang="zh-CN" altLang="en-US" dirty="0"/>
              <a:t>项目的总体方向</a:t>
            </a:r>
            <a:endParaRPr lang="en-US" altLang="zh-CN" dirty="0"/>
          </a:p>
          <a:p>
            <a:pPr lvl="1"/>
            <a:r>
              <a:rPr lang="zh-CN" altLang="en-US" dirty="0"/>
              <a:t>实现高可扩展性的智能合约模糊测试工具</a:t>
            </a:r>
            <a:endParaRPr lang="en-US" altLang="zh-CN" dirty="0"/>
          </a:p>
          <a:p>
            <a:pPr lvl="1"/>
            <a:endParaRPr lang="en-US" altLang="zh-CN" dirty="0"/>
          </a:p>
          <a:p>
            <a:pPr marL="0" indent="0">
              <a:buNone/>
            </a:pPr>
            <a:r>
              <a:rPr lang="en-US" altLang="zh-CN" dirty="0"/>
              <a:t>	</a:t>
            </a:r>
          </a:p>
          <a:p>
            <a:endParaRPr lang="zh-CN" altLang="en-US"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5</a:t>
            </a:fld>
            <a:endParaRPr lang="en-US" altLang="zh-CN"/>
          </a:p>
        </p:txBody>
      </p:sp>
    </p:spTree>
    <p:extLst>
      <p:ext uri="{BB962C8B-B14F-4D97-AF65-F5344CB8AC3E}">
        <p14:creationId xmlns:p14="http://schemas.microsoft.com/office/powerpoint/2010/main" val="3703307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研究思路</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将模糊测试引入智能合约</a:t>
            </a:r>
            <a:endParaRPr lang="en-US" altLang="zh-CN" dirty="0"/>
          </a:p>
          <a:p>
            <a:pPr lvl="1"/>
            <a:r>
              <a:rPr lang="zh-CN" altLang="en-US" dirty="0"/>
              <a:t>智能合约的运行是基于</a:t>
            </a:r>
            <a:r>
              <a:rPr lang="zh-CN" altLang="en-US" b="1" dirty="0"/>
              <a:t>以太坊虚拟机</a:t>
            </a:r>
            <a:r>
              <a:rPr lang="zh-CN" altLang="en-US" dirty="0"/>
              <a:t>（</a:t>
            </a:r>
            <a:r>
              <a:rPr lang="en-US" altLang="zh-CN" dirty="0"/>
              <a:t>Ethereum Virtual Machine</a:t>
            </a:r>
            <a:r>
              <a:rPr lang="zh-CN" altLang="en-US" dirty="0"/>
              <a:t>，</a:t>
            </a:r>
            <a:r>
              <a:rPr lang="en-US" altLang="zh-CN" dirty="0"/>
              <a:t>EVM</a:t>
            </a:r>
            <a:r>
              <a:rPr lang="zh-CN" altLang="en-US" dirty="0"/>
              <a:t>）的，用高级语言（如</a:t>
            </a:r>
            <a:r>
              <a:rPr lang="en-US" altLang="zh-CN" dirty="0"/>
              <a:t>Solidity</a:t>
            </a:r>
            <a:r>
              <a:rPr lang="zh-CN" altLang="en-US" dirty="0"/>
              <a:t>）编写的智能合约被编译为字节码后运行在</a:t>
            </a:r>
            <a:r>
              <a:rPr lang="en-US" altLang="zh-CN" dirty="0"/>
              <a:t>EVM</a:t>
            </a:r>
            <a:r>
              <a:rPr lang="zh-CN" altLang="en-US" dirty="0"/>
              <a:t>上。这为运行时插桩提供了可能。</a:t>
            </a:r>
            <a:endParaRPr lang="en-US" altLang="zh-CN" dirty="0"/>
          </a:p>
          <a:p>
            <a:pPr lvl="1"/>
            <a:r>
              <a:rPr lang="zh-CN" altLang="en-US" dirty="0"/>
              <a:t>智能合约的调用依赖于「</a:t>
            </a:r>
            <a:r>
              <a:rPr lang="zh-CN" altLang="en-US" b="0" i="0" dirty="0">
                <a:solidFill>
                  <a:srgbClr val="34495E"/>
                </a:solidFill>
                <a:effectLst/>
                <a:latin typeface="Source Sans Pro" panose="020B0604020202020204" pitchFamily="34" charset="0"/>
              </a:rPr>
              <a:t>应用程序二进制接口</a:t>
            </a:r>
            <a:r>
              <a:rPr lang="zh-CN" altLang="en-US" dirty="0"/>
              <a:t>」（</a:t>
            </a:r>
            <a:r>
              <a:rPr lang="en-US" altLang="zh-CN" dirty="0"/>
              <a:t>Application Binary Interface</a:t>
            </a:r>
            <a:r>
              <a:rPr lang="zh-CN" altLang="en-US" dirty="0"/>
              <a:t>，</a:t>
            </a:r>
            <a:r>
              <a:rPr lang="en-US" altLang="zh-CN" dirty="0"/>
              <a:t>ABI</a:t>
            </a:r>
            <a:r>
              <a:rPr lang="zh-CN" altLang="en-US" dirty="0"/>
              <a:t>），</a:t>
            </a:r>
            <a:r>
              <a:rPr lang="en-US" altLang="zh-CN" dirty="0"/>
              <a:t>ABI</a:t>
            </a:r>
            <a:r>
              <a:rPr lang="zh-CN" altLang="en-US" dirty="0"/>
              <a:t>中包含了函数输入所需要的参数及其类型。这为模糊测试的自动化输入提供了很大的便捷。</a:t>
            </a:r>
            <a:endParaRPr lang="en-US" altLang="zh-CN" dirty="0"/>
          </a:p>
          <a:p>
            <a:pPr lvl="1"/>
            <a:r>
              <a:rPr lang="zh-CN" altLang="en-US" dirty="0"/>
              <a:t>模糊测试的重点在于能否接受大量的输入，以及能否根据运行结果调整输入的变异。而程序具体如何运行，模糊测试是不关心的。</a:t>
            </a:r>
            <a:endParaRPr lang="en-US" altLang="zh-CN" dirty="0"/>
          </a:p>
          <a:p>
            <a:pPr lvl="1"/>
            <a:r>
              <a:rPr lang="zh-CN" altLang="en-US" dirty="0"/>
              <a:t>因此，模糊测试的框架是可以应用到智能合约领域的。</a:t>
            </a:r>
            <a:endParaRPr lang="en-US" altLang="zh-CN" dirty="0"/>
          </a:p>
          <a:p>
            <a:endParaRPr lang="zh-CN" altLang="en-US"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6</a:t>
            </a:fld>
            <a:endParaRPr lang="en-US" altLang="zh-CN"/>
          </a:p>
        </p:txBody>
      </p:sp>
    </p:spTree>
    <p:extLst>
      <p:ext uri="{BB962C8B-B14F-4D97-AF65-F5344CB8AC3E}">
        <p14:creationId xmlns:p14="http://schemas.microsoft.com/office/powerpoint/2010/main" val="698021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研究思路</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a:xfrm>
            <a:off x="468313" y="1484313"/>
            <a:ext cx="4614049" cy="4392612"/>
          </a:xfrm>
        </p:spPr>
        <p:txBody>
          <a:bodyPr/>
          <a:lstStyle/>
          <a:p>
            <a:r>
              <a:rPr lang="zh-CN" altLang="en-US" dirty="0"/>
              <a:t>将模糊测试引入智能合约</a:t>
            </a:r>
            <a:endParaRPr lang="en-US" altLang="zh-CN" dirty="0"/>
          </a:p>
          <a:p>
            <a:pPr lvl="1" algn="just"/>
            <a:r>
              <a:rPr lang="en-US" altLang="zh-CN" dirty="0"/>
              <a:t>ABI</a:t>
            </a:r>
            <a:r>
              <a:rPr lang="zh-CN" altLang="en-US" dirty="0"/>
              <a:t>实例，包含了接口是否为函数，函数的名称，输入参数的参数名和类型，返回值的类型等信息。</a:t>
            </a:r>
            <a:endParaRPr lang="en-US" altLang="zh-CN"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7</a:t>
            </a:fld>
            <a:endParaRPr lang="en-US" altLang="zh-CN"/>
          </a:p>
        </p:txBody>
      </p:sp>
      <p:pic>
        <p:nvPicPr>
          <p:cNvPr id="6" name="图片 5">
            <a:extLst>
              <a:ext uri="{FF2B5EF4-FFF2-40B4-BE49-F238E27FC236}">
                <a16:creationId xmlns:a16="http://schemas.microsoft.com/office/drawing/2014/main" id="{2CB3F404-DB71-4D52-90C8-1D18E7C5FBE0}"/>
              </a:ext>
            </a:extLst>
          </p:cNvPr>
          <p:cNvPicPr>
            <a:picLocks noChangeAspect="1"/>
          </p:cNvPicPr>
          <p:nvPr/>
        </p:nvPicPr>
        <p:blipFill>
          <a:blip r:embed="rId3"/>
          <a:stretch>
            <a:fillRect/>
          </a:stretch>
        </p:blipFill>
        <p:spPr>
          <a:xfrm>
            <a:off x="5307443" y="1484313"/>
            <a:ext cx="3368244" cy="4375838"/>
          </a:xfrm>
          <a:prstGeom prst="rect">
            <a:avLst/>
          </a:prstGeom>
        </p:spPr>
      </p:pic>
    </p:spTree>
    <p:extLst>
      <p:ext uri="{BB962C8B-B14F-4D97-AF65-F5344CB8AC3E}">
        <p14:creationId xmlns:p14="http://schemas.microsoft.com/office/powerpoint/2010/main" val="2992609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研究思路</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保证测试工具的可扩展性</a:t>
            </a:r>
            <a:endParaRPr lang="en-US" altLang="zh-CN" dirty="0"/>
          </a:p>
          <a:p>
            <a:pPr lvl="1"/>
            <a:r>
              <a:rPr lang="zh-CN" altLang="en-US" dirty="0"/>
              <a:t>当前已有的工作很少有开源的，或者虽然是开源的，但是与其研究目标耦合度高，不利于用户的定制。</a:t>
            </a:r>
            <a:endParaRPr lang="en-US" altLang="zh-CN" dirty="0"/>
          </a:p>
          <a:p>
            <a:pPr lvl="1"/>
            <a:r>
              <a:rPr lang="en-US" altLang="zh-CN" dirty="0"/>
              <a:t>	</a:t>
            </a:r>
            <a:r>
              <a:rPr lang="zh-CN" altLang="en-US" dirty="0"/>
              <a:t>本项目追求在实现模糊测试框架的同时，尽量让用户在使用时不需要对运行框架有过深的了解，只需要依靠工具所提供的测试接口，就可以定制模糊输入变异策略或者测试预言。</a:t>
            </a:r>
            <a:endParaRPr lang="en-US" altLang="zh-CN" dirty="0"/>
          </a:p>
          <a:p>
            <a:endParaRPr lang="zh-CN" altLang="en-US"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8</a:t>
            </a:fld>
            <a:endParaRPr lang="en-US" altLang="zh-CN"/>
          </a:p>
        </p:txBody>
      </p:sp>
    </p:spTree>
    <p:extLst>
      <p:ext uri="{BB962C8B-B14F-4D97-AF65-F5344CB8AC3E}">
        <p14:creationId xmlns:p14="http://schemas.microsoft.com/office/powerpoint/2010/main" val="1635388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研究目标</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总体框架</a:t>
            </a:r>
            <a:endParaRPr lang="en-US" altLang="zh-CN" dirty="0"/>
          </a:p>
          <a:p>
            <a:pPr lvl="1"/>
            <a:r>
              <a:rPr lang="zh-CN" altLang="en-US" dirty="0"/>
              <a:t>理论方面的讨论</a:t>
            </a:r>
            <a:endParaRPr lang="en-US" altLang="zh-CN" dirty="0"/>
          </a:p>
          <a:p>
            <a:pPr lvl="2"/>
            <a:r>
              <a:rPr lang="zh-CN" altLang="en-US" dirty="0"/>
              <a:t>基于合约</a:t>
            </a:r>
            <a:r>
              <a:rPr lang="en-US" altLang="zh-CN" dirty="0"/>
              <a:t>ABI</a:t>
            </a:r>
            <a:r>
              <a:rPr lang="zh-CN" altLang="en-US" dirty="0"/>
              <a:t>与运行结果，生成模糊测试用例</a:t>
            </a:r>
            <a:endParaRPr lang="en-US" altLang="zh-CN" dirty="0"/>
          </a:p>
          <a:p>
            <a:pPr lvl="2"/>
            <a:r>
              <a:rPr lang="zh-CN" altLang="en-US" dirty="0"/>
              <a:t>基于测试预言，自动化分析合约调用信息与调用树</a:t>
            </a:r>
            <a:endParaRPr lang="en-US" altLang="zh-CN" dirty="0"/>
          </a:p>
          <a:p>
            <a:pPr lvl="1"/>
            <a:r>
              <a:rPr lang="zh-CN" altLang="en-US" dirty="0"/>
              <a:t>实现方面的讨论</a:t>
            </a:r>
            <a:endParaRPr lang="en-US" altLang="zh-CN" dirty="0"/>
          </a:p>
          <a:p>
            <a:pPr lvl="2"/>
            <a:r>
              <a:rPr lang="zh-CN" altLang="en-US" dirty="0"/>
              <a:t>以太坊虚拟机运行关键过程的插桩</a:t>
            </a:r>
            <a:endParaRPr lang="en-US" altLang="zh-CN" dirty="0"/>
          </a:p>
          <a:p>
            <a:pPr lvl="2"/>
            <a:r>
              <a:rPr lang="zh-CN" altLang="en-US" dirty="0"/>
              <a:t>分析漏洞是否存在的测试预言</a:t>
            </a:r>
            <a:endParaRPr lang="en-US" altLang="zh-CN" dirty="0"/>
          </a:p>
          <a:p>
            <a:pPr lvl="1"/>
            <a:endParaRPr lang="en-US" altLang="zh-CN" dirty="0"/>
          </a:p>
          <a:p>
            <a:pPr lvl="1"/>
            <a:endParaRPr lang="en-US" altLang="zh-CN" dirty="0"/>
          </a:p>
          <a:p>
            <a:pPr lvl="1"/>
            <a:endParaRPr lang="en-US" altLang="zh-CN" dirty="0"/>
          </a:p>
          <a:p>
            <a:endParaRPr lang="zh-CN" altLang="en-US"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9</a:t>
            </a:fld>
            <a:endParaRPr lang="en-US" altLang="zh-CN"/>
          </a:p>
        </p:txBody>
      </p:sp>
      <p:sp>
        <p:nvSpPr>
          <p:cNvPr id="5" name="矩形: 圆角 4">
            <a:extLst>
              <a:ext uri="{FF2B5EF4-FFF2-40B4-BE49-F238E27FC236}">
                <a16:creationId xmlns:a16="http://schemas.microsoft.com/office/drawing/2014/main" id="{86689F48-C8F8-4EE8-AD97-6076E372DD97}"/>
              </a:ext>
            </a:extLst>
          </p:cNvPr>
          <p:cNvSpPr/>
          <p:nvPr/>
        </p:nvSpPr>
        <p:spPr bwMode="auto">
          <a:xfrm>
            <a:off x="691116" y="4205097"/>
            <a:ext cx="1562986" cy="88250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charset="-122"/>
              </a:rPr>
              <a:t>产生模糊输入</a:t>
            </a:r>
          </a:p>
        </p:txBody>
      </p:sp>
      <p:sp>
        <p:nvSpPr>
          <p:cNvPr id="6" name="矩形: 圆角 5">
            <a:extLst>
              <a:ext uri="{FF2B5EF4-FFF2-40B4-BE49-F238E27FC236}">
                <a16:creationId xmlns:a16="http://schemas.microsoft.com/office/drawing/2014/main" id="{B8C77AEB-9641-4D39-A57C-4827AF6A818F}"/>
              </a:ext>
            </a:extLst>
          </p:cNvPr>
          <p:cNvSpPr/>
          <p:nvPr/>
        </p:nvSpPr>
        <p:spPr bwMode="auto">
          <a:xfrm>
            <a:off x="2810539" y="4205097"/>
            <a:ext cx="1562986" cy="88250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charset="-122"/>
              </a:rPr>
              <a:t>插桩的</a:t>
            </a:r>
            <a:r>
              <a:rPr kumimoji="0" lang="en-US" altLang="zh-CN" sz="1800" b="0" i="0" u="none" strike="noStrike" cap="none" normalizeH="0" baseline="0" dirty="0">
                <a:ln>
                  <a:noFill/>
                </a:ln>
                <a:solidFill>
                  <a:schemeClr val="tx1"/>
                </a:solidFill>
                <a:effectLst/>
                <a:latin typeface="Times New Roman" pitchFamily="18" charset="0"/>
                <a:ea typeface="宋体" charset="-122"/>
              </a:rPr>
              <a:t>EVM</a:t>
            </a:r>
            <a:endParaRPr kumimoji="0" lang="zh-CN" altLang="en-US" sz="1800" b="0" i="0" u="none" strike="noStrike" cap="none" normalizeH="0" baseline="0" dirty="0">
              <a:ln>
                <a:noFill/>
              </a:ln>
              <a:solidFill>
                <a:schemeClr val="tx1"/>
              </a:solidFill>
              <a:effectLst/>
              <a:latin typeface="Times New Roman" pitchFamily="18" charset="0"/>
              <a:ea typeface="宋体" charset="-122"/>
            </a:endParaRPr>
          </a:p>
        </p:txBody>
      </p:sp>
      <p:sp>
        <p:nvSpPr>
          <p:cNvPr id="7" name="矩形: 圆角 6">
            <a:extLst>
              <a:ext uri="{FF2B5EF4-FFF2-40B4-BE49-F238E27FC236}">
                <a16:creationId xmlns:a16="http://schemas.microsoft.com/office/drawing/2014/main" id="{AE4F3E10-6790-4AB1-B1DD-FC8A45F5C6F5}"/>
              </a:ext>
            </a:extLst>
          </p:cNvPr>
          <p:cNvSpPr/>
          <p:nvPr/>
        </p:nvSpPr>
        <p:spPr bwMode="auto">
          <a:xfrm>
            <a:off x="2810539" y="5590837"/>
            <a:ext cx="1562986" cy="88250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solidFill>
                  <a:schemeClr val="tx1"/>
                </a:solidFill>
                <a:latin typeface="Times New Roman" pitchFamily="18" charset="0"/>
                <a:ea typeface="宋体" charset="-122"/>
              </a:rPr>
              <a:t>生成覆盖信息</a:t>
            </a:r>
            <a:endParaRPr kumimoji="0" lang="zh-CN" altLang="en-US" sz="1800" b="0" i="0" u="none" strike="noStrike" cap="none" normalizeH="0" baseline="0" dirty="0">
              <a:ln>
                <a:noFill/>
              </a:ln>
              <a:solidFill>
                <a:schemeClr val="tx1"/>
              </a:solidFill>
              <a:effectLst/>
              <a:latin typeface="Times New Roman" pitchFamily="18" charset="0"/>
              <a:ea typeface="宋体" charset="-122"/>
            </a:endParaRPr>
          </a:p>
        </p:txBody>
      </p:sp>
      <p:sp>
        <p:nvSpPr>
          <p:cNvPr id="8" name="矩形: 圆角 7">
            <a:extLst>
              <a:ext uri="{FF2B5EF4-FFF2-40B4-BE49-F238E27FC236}">
                <a16:creationId xmlns:a16="http://schemas.microsoft.com/office/drawing/2014/main" id="{35F842A6-287C-4A18-A07F-728FB5685B3B}"/>
              </a:ext>
            </a:extLst>
          </p:cNvPr>
          <p:cNvSpPr/>
          <p:nvPr/>
        </p:nvSpPr>
        <p:spPr bwMode="auto">
          <a:xfrm>
            <a:off x="4929962" y="4205097"/>
            <a:ext cx="1562986" cy="88250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charset="-122"/>
              </a:rPr>
              <a:t>生成运行信息</a:t>
            </a:r>
          </a:p>
        </p:txBody>
      </p:sp>
      <p:sp>
        <p:nvSpPr>
          <p:cNvPr id="9" name="矩形: 圆角 8">
            <a:extLst>
              <a:ext uri="{FF2B5EF4-FFF2-40B4-BE49-F238E27FC236}">
                <a16:creationId xmlns:a16="http://schemas.microsoft.com/office/drawing/2014/main" id="{9F82A61E-18A8-4E4C-A729-36F59D97E6CB}"/>
              </a:ext>
            </a:extLst>
          </p:cNvPr>
          <p:cNvSpPr/>
          <p:nvPr/>
        </p:nvSpPr>
        <p:spPr bwMode="auto">
          <a:xfrm>
            <a:off x="7047614" y="4205097"/>
            <a:ext cx="1562986" cy="88250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charset="-122"/>
              </a:rPr>
              <a:t>分析工具</a:t>
            </a:r>
          </a:p>
        </p:txBody>
      </p:sp>
      <p:cxnSp>
        <p:nvCxnSpPr>
          <p:cNvPr id="11" name="直接箭头连接符 10">
            <a:extLst>
              <a:ext uri="{FF2B5EF4-FFF2-40B4-BE49-F238E27FC236}">
                <a16:creationId xmlns:a16="http://schemas.microsoft.com/office/drawing/2014/main" id="{41FCFCBD-784E-4E90-B2A1-5A87E5C79663}"/>
              </a:ext>
            </a:extLst>
          </p:cNvPr>
          <p:cNvCxnSpPr>
            <a:cxnSpLocks/>
            <a:stCxn id="5" idx="3"/>
            <a:endCxn id="6" idx="1"/>
          </p:cNvCxnSpPr>
          <p:nvPr/>
        </p:nvCxnSpPr>
        <p:spPr bwMode="auto">
          <a:xfrm>
            <a:off x="2254102" y="4646348"/>
            <a:ext cx="556437" cy="0"/>
          </a:xfrm>
          <a:prstGeom prst="straightConnector1">
            <a:avLst/>
          </a:prstGeom>
          <a:solidFill>
            <a:schemeClr val="bg1"/>
          </a:solidFill>
          <a:ln w="9525" cap="flat" cmpd="sng" algn="ctr">
            <a:solidFill>
              <a:srgbClr val="FF0000"/>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DDE31F-4FF7-4FF9-918B-80BA01662801}"/>
              </a:ext>
            </a:extLst>
          </p:cNvPr>
          <p:cNvCxnSpPr>
            <a:cxnSpLocks/>
            <a:stCxn id="6" idx="3"/>
            <a:endCxn id="8" idx="1"/>
          </p:cNvCxnSpPr>
          <p:nvPr/>
        </p:nvCxnSpPr>
        <p:spPr bwMode="auto">
          <a:xfrm>
            <a:off x="4373525" y="4646348"/>
            <a:ext cx="556437" cy="0"/>
          </a:xfrm>
          <a:prstGeom prst="straightConnector1">
            <a:avLst/>
          </a:prstGeom>
          <a:solidFill>
            <a:schemeClr val="bg1"/>
          </a:solidFill>
          <a:ln w="9525" cap="flat" cmpd="sng" algn="ctr">
            <a:solidFill>
              <a:srgbClr val="FF0000"/>
            </a:solidFill>
            <a:prstDash val="solid"/>
            <a:round/>
            <a:headEnd type="none" w="med" len="med"/>
            <a:tailEnd type="triangle"/>
          </a:ln>
          <a:effectLst/>
        </p:spPr>
      </p:cxnSp>
      <p:cxnSp>
        <p:nvCxnSpPr>
          <p:cNvPr id="15" name="直接箭头连接符 14">
            <a:extLst>
              <a:ext uri="{FF2B5EF4-FFF2-40B4-BE49-F238E27FC236}">
                <a16:creationId xmlns:a16="http://schemas.microsoft.com/office/drawing/2014/main" id="{12B92014-97F6-4104-890C-DAD2B12ED178}"/>
              </a:ext>
            </a:extLst>
          </p:cNvPr>
          <p:cNvCxnSpPr>
            <a:cxnSpLocks/>
            <a:stCxn id="8" idx="3"/>
            <a:endCxn id="9" idx="1"/>
          </p:cNvCxnSpPr>
          <p:nvPr/>
        </p:nvCxnSpPr>
        <p:spPr bwMode="auto">
          <a:xfrm>
            <a:off x="6492948" y="4646348"/>
            <a:ext cx="554666" cy="0"/>
          </a:xfrm>
          <a:prstGeom prst="straightConnector1">
            <a:avLst/>
          </a:prstGeom>
          <a:solidFill>
            <a:schemeClr val="bg1"/>
          </a:solidFill>
          <a:ln w="9525" cap="flat" cmpd="sng" algn="ctr">
            <a:solidFill>
              <a:srgbClr val="FF0000"/>
            </a:solidFill>
            <a:prstDash val="solid"/>
            <a:round/>
            <a:headEnd type="none" w="med" len="med"/>
            <a:tailEnd type="triangle"/>
          </a:ln>
          <a:effectLst/>
        </p:spPr>
      </p:cxnSp>
      <p:cxnSp>
        <p:nvCxnSpPr>
          <p:cNvPr id="18" name="直接箭头连接符 17">
            <a:extLst>
              <a:ext uri="{FF2B5EF4-FFF2-40B4-BE49-F238E27FC236}">
                <a16:creationId xmlns:a16="http://schemas.microsoft.com/office/drawing/2014/main" id="{74768535-DC6C-407A-838A-3CC22097E74B}"/>
              </a:ext>
            </a:extLst>
          </p:cNvPr>
          <p:cNvCxnSpPr>
            <a:cxnSpLocks/>
            <a:stCxn id="6" idx="2"/>
            <a:endCxn id="7" idx="0"/>
          </p:cNvCxnSpPr>
          <p:nvPr/>
        </p:nvCxnSpPr>
        <p:spPr bwMode="auto">
          <a:xfrm>
            <a:off x="3592032" y="5087599"/>
            <a:ext cx="0" cy="503238"/>
          </a:xfrm>
          <a:prstGeom prst="straightConnector1">
            <a:avLst/>
          </a:prstGeom>
          <a:solidFill>
            <a:schemeClr val="bg1"/>
          </a:solidFill>
          <a:ln w="9525" cap="flat" cmpd="sng" algn="ctr">
            <a:solidFill>
              <a:srgbClr val="FF0000"/>
            </a:solidFill>
            <a:prstDash val="solid"/>
            <a:round/>
            <a:headEnd type="none" w="med" len="med"/>
            <a:tailEnd type="triangle"/>
          </a:ln>
          <a:effectLst/>
        </p:spPr>
      </p:cxnSp>
      <p:cxnSp>
        <p:nvCxnSpPr>
          <p:cNvPr id="20" name="连接符: 肘形 19">
            <a:extLst>
              <a:ext uri="{FF2B5EF4-FFF2-40B4-BE49-F238E27FC236}">
                <a16:creationId xmlns:a16="http://schemas.microsoft.com/office/drawing/2014/main" id="{A5F75804-BA59-47CF-858C-8B6E1BBA0271}"/>
              </a:ext>
            </a:extLst>
          </p:cNvPr>
          <p:cNvCxnSpPr>
            <a:cxnSpLocks/>
            <a:stCxn id="7" idx="1"/>
            <a:endCxn id="5" idx="2"/>
          </p:cNvCxnSpPr>
          <p:nvPr/>
        </p:nvCxnSpPr>
        <p:spPr bwMode="auto">
          <a:xfrm rot="10800000">
            <a:off x="1472609" y="5087600"/>
            <a:ext cx="1337930" cy="944489"/>
          </a:xfrm>
          <a:prstGeom prst="bentConnector2">
            <a:avLst/>
          </a:prstGeom>
          <a:solidFill>
            <a:schemeClr val="bg1"/>
          </a:solidFill>
          <a:ln w="9525"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2297927943"/>
      </p:ext>
    </p:extLst>
  </p:cSld>
  <p:clrMapOvr>
    <a:masterClrMapping/>
  </p:clrMapOvr>
</p:sld>
</file>

<file path=ppt/theme/theme1.xml><?xml version="1.0" encoding="utf-8"?>
<a:theme xmlns:a="http://schemas.openxmlformats.org/drawingml/2006/main" name="默认主题">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默认主题.thmx</Template>
  <TotalTime>22917</TotalTime>
  <Words>2642</Words>
  <Application>Microsoft Office PowerPoint</Application>
  <PresentationFormat>全屏显示(4:3)</PresentationFormat>
  <Paragraphs>254</Paragraphs>
  <Slides>34</Slides>
  <Notes>31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34</vt:i4>
      </vt:variant>
    </vt:vector>
  </HeadingPairs>
  <TitlesOfParts>
    <vt:vector size="41" baseType="lpstr">
      <vt:lpstr>等线</vt:lpstr>
      <vt:lpstr>Arial</vt:lpstr>
      <vt:lpstr>Cascadia Code</vt:lpstr>
      <vt:lpstr>Source Sans Pro</vt:lpstr>
      <vt:lpstr>Times New Roman</vt:lpstr>
      <vt:lpstr>Wingdings</vt:lpstr>
      <vt:lpstr>默认主题</vt:lpstr>
      <vt:lpstr>基于模糊测试的智能合约漏洞检测工具</vt:lpstr>
      <vt:lpstr>大纲</vt:lpstr>
      <vt:lpstr>项目背景</vt:lpstr>
      <vt:lpstr>项目背景</vt:lpstr>
      <vt:lpstr>项目背景</vt:lpstr>
      <vt:lpstr>研究思路</vt:lpstr>
      <vt:lpstr>研究思路</vt:lpstr>
      <vt:lpstr>研究思路</vt:lpstr>
      <vt:lpstr>研究目标</vt:lpstr>
      <vt:lpstr>研究目标</vt:lpstr>
      <vt:lpstr>研究目标</vt:lpstr>
      <vt:lpstr>研究目标</vt:lpstr>
      <vt:lpstr>研究目标</vt:lpstr>
      <vt:lpstr>研究目标</vt:lpstr>
      <vt:lpstr>研究目标</vt:lpstr>
      <vt:lpstr>研究目标</vt:lpstr>
      <vt:lpstr>研究目标</vt:lpstr>
      <vt:lpstr>研究目标</vt:lpstr>
      <vt:lpstr>研究目标</vt:lpstr>
      <vt:lpstr>研究目标</vt:lpstr>
      <vt:lpstr>研究目标</vt:lpstr>
      <vt:lpstr>研究成果</vt:lpstr>
      <vt:lpstr>研究成果</vt:lpstr>
      <vt:lpstr>研究成果</vt:lpstr>
      <vt:lpstr>研究成果</vt:lpstr>
      <vt:lpstr>研究成果</vt:lpstr>
      <vt:lpstr>研究成果</vt:lpstr>
      <vt:lpstr>研究成果</vt:lpstr>
      <vt:lpstr>研究成果</vt:lpstr>
      <vt:lpstr>研究成果</vt:lpstr>
      <vt:lpstr>研究成果</vt:lpstr>
      <vt:lpstr>研究成果</vt:lpstr>
      <vt:lpstr>总结</vt:lpstr>
      <vt:lpstr>PowerPoint 演示文稿</vt:lpstr>
    </vt:vector>
  </TitlesOfParts>
  <Company>ul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xinmeng xia</dc:creator>
  <cp:lastModifiedBy>Kaka Simpson</cp:lastModifiedBy>
  <cp:revision>526</cp:revision>
  <dcterms:created xsi:type="dcterms:W3CDTF">2017-10-17T08:40:04Z</dcterms:created>
  <dcterms:modified xsi:type="dcterms:W3CDTF">2020-12-20T05:57:13Z</dcterms:modified>
</cp:coreProperties>
</file>