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9"/>
  </p:notesMasterIdLst>
  <p:sldIdLst>
    <p:sldId id="258" r:id="rId2"/>
    <p:sldId id="374" r:id="rId3"/>
    <p:sldId id="311"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08" r:id="rId18"/>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沈 思远" initials="沈" lastIdx="3" clrIdx="0">
    <p:extLst>
      <p:ext uri="{19B8F6BF-5375-455C-9EA6-DF929625EA0E}">
        <p15:presenceInfo xmlns:p15="http://schemas.microsoft.com/office/powerpoint/2012/main" userId="93797e0a1a4327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3374" autoAdjust="0"/>
  </p:normalViewPr>
  <p:slideViewPr>
    <p:cSldViewPr snapToGrid="0" snapToObjects="1">
      <p:cViewPr>
        <p:scale>
          <a:sx n="75" d="100"/>
          <a:sy n="75" d="100"/>
        </p:scale>
        <p:origin x="1694"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7151C8AC-558D-4E5A-B5BE-E9138EEC6E89}"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A7E6567D-2380-43D4-8BA0-4C5297F7F98C}" type="slidenum">
              <a:rPr lang="zh-CN" altLang="en-US" smtClean="0"/>
              <a:t>‹#›</a:t>
            </a:fld>
            <a:endParaRPr lang="zh-CN" altLang="en-US"/>
          </a:p>
        </p:txBody>
      </p:sp>
    </p:spTree>
    <p:extLst>
      <p:ext uri="{BB962C8B-B14F-4D97-AF65-F5344CB8AC3E}">
        <p14:creationId xmlns:p14="http://schemas.microsoft.com/office/powerpoint/2010/main" val="236634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题目：以太坊智能合约的编译优化</a:t>
            </a:r>
          </a:p>
          <a:p>
            <a:r>
              <a:rPr lang="zh-CN" altLang="zh-CN" sz="1200" kern="1200" dirty="0">
                <a:solidFill>
                  <a:schemeClr val="tx1"/>
                </a:solidFill>
                <a:effectLst/>
                <a:latin typeface="+mn-lt"/>
                <a:ea typeface="+mn-ea"/>
                <a:cs typeface="+mn-cs"/>
              </a:rPr>
              <a:t>区块链作为一种结合了分布式、密码学等领域知识的新兴技术平台，创新性的解决了市场交易中的信任和安全问题，目前在互联网、金融等领域有着广泛的应用。由于其具备信息不可篡改以及高可靠性等特性使得用户可以编程实现自动交易的智能合约。以太坊是当前最为流行的区块链平台，由于以太坊上智能合约的执行会收取一定的费用，因此对用户编写的合约代码进行编译优化十分重要。本工作着眼于消除合约中的冗余代码，使用符号执行技术对于用户编写代码中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语句进行冗余检测，并且提出了一套优化算法来消除代码中冗余的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语句以减少合约执行时的费用。</a:t>
            </a:r>
          </a:p>
          <a:p>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1</a:t>
            </a:fld>
            <a:endParaRPr lang="zh-CN" altLang="en-US"/>
          </a:p>
        </p:txBody>
      </p:sp>
    </p:spTree>
    <p:extLst>
      <p:ext uri="{BB962C8B-B14F-4D97-AF65-F5344CB8AC3E}">
        <p14:creationId xmlns:p14="http://schemas.microsoft.com/office/powerpoint/2010/main" val="231880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11</a:t>
            </a:fld>
            <a:endParaRPr lang="zh-CN" altLang="en-US"/>
          </a:p>
        </p:txBody>
      </p:sp>
    </p:spTree>
    <p:extLst>
      <p:ext uri="{BB962C8B-B14F-4D97-AF65-F5344CB8AC3E}">
        <p14:creationId xmlns:p14="http://schemas.microsoft.com/office/powerpoint/2010/main" val="140266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12</a:t>
            </a:fld>
            <a:endParaRPr lang="zh-CN" altLang="en-US"/>
          </a:p>
        </p:txBody>
      </p:sp>
    </p:spTree>
    <p:extLst>
      <p:ext uri="{BB962C8B-B14F-4D97-AF65-F5344CB8AC3E}">
        <p14:creationId xmlns:p14="http://schemas.microsoft.com/office/powerpoint/2010/main" val="384158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13</a:t>
            </a:fld>
            <a:endParaRPr lang="zh-CN" altLang="en-US"/>
          </a:p>
        </p:txBody>
      </p:sp>
    </p:spTree>
    <p:extLst>
      <p:ext uri="{BB962C8B-B14F-4D97-AF65-F5344CB8AC3E}">
        <p14:creationId xmlns:p14="http://schemas.microsoft.com/office/powerpoint/2010/main" val="246707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14</a:t>
            </a:fld>
            <a:endParaRPr lang="zh-CN" altLang="en-US"/>
          </a:p>
        </p:txBody>
      </p:sp>
    </p:spTree>
    <p:extLst>
      <p:ext uri="{BB962C8B-B14F-4D97-AF65-F5344CB8AC3E}">
        <p14:creationId xmlns:p14="http://schemas.microsoft.com/office/powerpoint/2010/main" val="134590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15</a:t>
            </a:fld>
            <a:endParaRPr lang="zh-CN" altLang="en-US"/>
          </a:p>
        </p:txBody>
      </p:sp>
    </p:spTree>
    <p:extLst>
      <p:ext uri="{BB962C8B-B14F-4D97-AF65-F5344CB8AC3E}">
        <p14:creationId xmlns:p14="http://schemas.microsoft.com/office/powerpoint/2010/main" val="63577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在电子商务、数字货币以及证券交易等场景都有着广泛的应用</a:t>
            </a:r>
            <a:endParaRPr lang="en-US" altLang="zh-CN" dirty="0"/>
          </a:p>
          <a:p>
            <a:endParaRPr lang="en-US" altLang="zh-CN" dirty="0"/>
          </a:p>
          <a:p>
            <a:r>
              <a:rPr lang="zh-CN" altLang="en-US" dirty="0"/>
              <a:t>需要强调我们的研究工作是针对以太坊上的编程语言</a:t>
            </a:r>
            <a:r>
              <a:rPr lang="en-US" altLang="zh-CN" dirty="0"/>
              <a:t>solidity</a:t>
            </a:r>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3</a:t>
            </a:fld>
            <a:endParaRPr lang="zh-CN" altLang="en-US"/>
          </a:p>
        </p:txBody>
      </p:sp>
    </p:spTree>
    <p:extLst>
      <p:ext uri="{BB962C8B-B14F-4D97-AF65-F5344CB8AC3E}">
        <p14:creationId xmlns:p14="http://schemas.microsoft.com/office/powerpoint/2010/main" val="85106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4</a:t>
            </a:fld>
            <a:endParaRPr lang="zh-CN" altLang="en-US"/>
          </a:p>
        </p:txBody>
      </p:sp>
    </p:spTree>
    <p:extLst>
      <p:ext uri="{BB962C8B-B14F-4D97-AF65-F5344CB8AC3E}">
        <p14:creationId xmlns:p14="http://schemas.microsoft.com/office/powerpoint/2010/main" val="143137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5</a:t>
            </a:fld>
            <a:endParaRPr lang="zh-CN" altLang="en-US"/>
          </a:p>
        </p:txBody>
      </p:sp>
    </p:spTree>
    <p:extLst>
      <p:ext uri="{BB962C8B-B14F-4D97-AF65-F5344CB8AC3E}">
        <p14:creationId xmlns:p14="http://schemas.microsoft.com/office/powerpoint/2010/main" val="199373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6</a:t>
            </a:fld>
            <a:endParaRPr lang="zh-CN" altLang="en-US"/>
          </a:p>
        </p:txBody>
      </p:sp>
    </p:spTree>
    <p:extLst>
      <p:ext uri="{BB962C8B-B14F-4D97-AF65-F5344CB8AC3E}">
        <p14:creationId xmlns:p14="http://schemas.microsoft.com/office/powerpoint/2010/main" val="262153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7</a:t>
            </a:fld>
            <a:endParaRPr lang="zh-CN" altLang="en-US"/>
          </a:p>
        </p:txBody>
      </p:sp>
    </p:spTree>
    <p:extLst>
      <p:ext uri="{BB962C8B-B14F-4D97-AF65-F5344CB8AC3E}">
        <p14:creationId xmlns:p14="http://schemas.microsoft.com/office/powerpoint/2010/main" val="404068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8</a:t>
            </a:fld>
            <a:endParaRPr lang="zh-CN" altLang="en-US"/>
          </a:p>
        </p:txBody>
      </p:sp>
    </p:spTree>
    <p:extLst>
      <p:ext uri="{BB962C8B-B14F-4D97-AF65-F5344CB8AC3E}">
        <p14:creationId xmlns:p14="http://schemas.microsoft.com/office/powerpoint/2010/main" val="153252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9</a:t>
            </a:fld>
            <a:endParaRPr lang="zh-CN" altLang="en-US"/>
          </a:p>
        </p:txBody>
      </p:sp>
    </p:spTree>
    <p:extLst>
      <p:ext uri="{BB962C8B-B14F-4D97-AF65-F5344CB8AC3E}">
        <p14:creationId xmlns:p14="http://schemas.microsoft.com/office/powerpoint/2010/main" val="140965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10</a:t>
            </a:fld>
            <a:endParaRPr lang="zh-CN" altLang="en-US"/>
          </a:p>
        </p:txBody>
      </p:sp>
    </p:spTree>
    <p:extLst>
      <p:ext uri="{BB962C8B-B14F-4D97-AF65-F5344CB8AC3E}">
        <p14:creationId xmlns:p14="http://schemas.microsoft.com/office/powerpoint/2010/main" val="2010482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sz="2400"/>
            </a:lvl1pPr>
          </a:lstStyle>
          <a:p>
            <a:r>
              <a:rPr lang="zh-CN" altLang="en-US" dirty="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2C26A3A7-A120-45DC-8A3C-48F67639DFDC}" type="datetime1">
              <a:rPr lang="zh-CN" altLang="en-US" smtClean="0"/>
              <a:t>2020/12/14</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B51D635C-56A2-40F5-B0BA-DEDEDAACF2AC}"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dirty="0"/>
              <a:t>单击此处编辑母版标题样式</a:t>
            </a:r>
          </a:p>
        </p:txBody>
      </p:sp>
      <p:pic>
        <p:nvPicPr>
          <p:cNvPr id="189450"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p:spPr>
      </p:pic>
      <p:pic>
        <p:nvPicPr>
          <p:cNvPr id="189451"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p:spPr>
      </p:pic>
      <p:pic>
        <p:nvPicPr>
          <p:cNvPr id="189452"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p:spPr>
      </p:pic>
      <p:pic>
        <p:nvPicPr>
          <p:cNvPr id="189453"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5A18A684-D0D9-4C16-87FA-ADEA0BF41756}"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5F8D00BC-2A52-4030-964B-89DEA86CED1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3DDCCA6F-C026-4291-BD05-B9DBFEAD160E}"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746B8CD-2634-4926-8EBC-6FB656478DA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20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vl1pPr>
          </a:lstStyle>
          <a:p>
            <a:fld id="{A3B0C9B9-9A3A-4BED-B572-2C66C995540B}"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06128CA3-9668-437A-8B46-F616277CD5D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E1337DB-B33B-4EA1-BFD1-41D00301BEB3}"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1A945EB-CF5B-4B6C-A7FD-F1EFE6933D8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2CD07A63-0B45-4E48-9F07-F8FFD2700591}" type="datetime1">
              <a:rPr lang="zh-CN" altLang="en-US" smtClean="0"/>
              <a:t>2020/12/14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EE5941EC-9B6D-4F5D-8EA8-7AEEEC8FD11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2B75C3B8-A7D2-4E0E-A565-DB9235F59A93}" type="datetime1">
              <a:rPr lang="zh-CN" altLang="en-US" smtClean="0"/>
              <a:t>2020/12/14</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618E98B9-16F3-49E6-B1CE-80E2ECCA8F6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56AEB06-F8AC-45FF-9F78-C03E011C2CD6}" type="datetime1">
              <a:rPr lang="zh-CN" altLang="en-US" smtClean="0"/>
              <a:t>2020/12/14</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A95F3866-699E-4CF3-A119-C6FD0D195A4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ABEB59D-DA7D-4DF2-B6C1-54AF9696C085}" type="datetime1">
              <a:rPr lang="zh-CN" altLang="en-US" smtClean="0"/>
              <a:t>2020/12/14</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027D281B-A9F2-414F-9760-76C46C99C35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49BD0B2-DE48-4D8C-9EB5-1A971C9805B8}" type="datetime1">
              <a:rPr lang="zh-CN" altLang="en-US" smtClean="0"/>
              <a:t>2020/12/14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55E8B56C-84E1-4A4C-8203-9DD79F33C9C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1D32AAA-AA4A-4821-85AF-844614B8E32F}" type="datetime1">
              <a:rPr lang="zh-CN" altLang="en-US" smtClean="0"/>
              <a:t>2020/12/14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C7696C0A-14E6-40CC-A710-E1634763225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88422" name="Picture 6" descr="tower"/>
          <p:cNvPicPr>
            <a:picLocks noChangeAspect="1" noChangeArrowheads="1"/>
          </p:cNvPicPr>
          <p:nvPr/>
        </p:nvPicPr>
        <p:blipFill>
          <a:blip r:embed="rId13"/>
          <a:srcRect/>
          <a:stretch>
            <a:fillRect/>
          </a:stretch>
        </p:blipFill>
        <p:spPr bwMode="auto">
          <a:xfrm>
            <a:off x="6542088" y="188913"/>
            <a:ext cx="1990725" cy="1095375"/>
          </a:xfrm>
          <a:prstGeom prst="rect">
            <a:avLst/>
          </a:prstGeom>
          <a:noFill/>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defRPr>
            </a:lvl1pPr>
          </a:lstStyle>
          <a:p>
            <a:fld id="{192EB481-266F-4FAA-B400-28200EE7F14C}" type="datetime1">
              <a:rPr lang="zh-CN" altLang="en-US" smtClean="0"/>
              <a:t>2020/12/14</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mn-lt"/>
              </a:defRPr>
            </a:lvl1pPr>
          </a:lstStyle>
          <a:p>
            <a:fld id="{F2D024EB-E688-4F94-9D6D-0BDE28FD91DF}" type="slidenum">
              <a:rPr lang="en-US" altLang="zh-CN"/>
              <a:pPr/>
              <a:t>‹#›</a:t>
            </a:fld>
            <a:endParaRPr lang="en-US" altLang="zh-CN"/>
          </a:p>
        </p:txBody>
      </p:sp>
      <p:pic>
        <p:nvPicPr>
          <p:cNvPr id="188426" name="Picture 10"/>
          <p:cNvPicPr>
            <a:picLocks noChangeAspect="1" noChangeArrowheads="1"/>
          </p:cNvPicPr>
          <p:nvPr/>
        </p:nvPicPr>
        <p:blipFill>
          <a:blip r:embed="rId14"/>
          <a:srcRect/>
          <a:stretch>
            <a:fillRect/>
          </a:stretch>
        </p:blipFill>
        <p:spPr bwMode="auto">
          <a:xfrm>
            <a:off x="14288" y="6092825"/>
            <a:ext cx="9117012" cy="28575"/>
          </a:xfrm>
          <a:prstGeom prst="rect">
            <a:avLst/>
          </a:prstGeom>
          <a:noFill/>
        </p:spPr>
      </p:pic>
      <p:pic>
        <p:nvPicPr>
          <p:cNvPr id="188427"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charset="-122"/>
        </a:defRPr>
      </a:lvl2pPr>
      <a:lvl3pPr algn="ctr" rtl="0" eaLnBrk="1" fontAlgn="base" hangingPunct="1">
        <a:spcBef>
          <a:spcPct val="0"/>
        </a:spcBef>
        <a:spcAft>
          <a:spcPct val="0"/>
        </a:spcAft>
        <a:defRPr sz="3200">
          <a:solidFill>
            <a:schemeClr val="tx1"/>
          </a:solidFill>
          <a:latin typeface="Arial" charset="0"/>
          <a:ea typeface="宋体" charset="-122"/>
        </a:defRPr>
      </a:lvl3pPr>
      <a:lvl4pPr algn="ctr" rtl="0" eaLnBrk="1" fontAlgn="base" hangingPunct="1">
        <a:spcBef>
          <a:spcPct val="0"/>
        </a:spcBef>
        <a:spcAft>
          <a:spcPct val="0"/>
        </a:spcAft>
        <a:defRPr sz="3200">
          <a:solidFill>
            <a:schemeClr val="tx1"/>
          </a:solidFill>
          <a:latin typeface="Arial" charset="0"/>
          <a:ea typeface="宋体" charset="-122"/>
        </a:defRPr>
      </a:lvl4pPr>
      <a:lvl5pPr algn="ctr" rtl="0" eaLnBrk="1" fontAlgn="base" hangingPunct="1">
        <a:spcBef>
          <a:spcPct val="0"/>
        </a:spcBef>
        <a:spcAft>
          <a:spcPct val="0"/>
        </a:spcAft>
        <a:defRPr sz="3200">
          <a:solidFill>
            <a:schemeClr val="tx1"/>
          </a:solidFill>
          <a:latin typeface="Arial" charset="0"/>
          <a:ea typeface="宋体" charset="-122"/>
        </a:defRPr>
      </a:lvl5pPr>
      <a:lvl6pPr marL="457200" algn="ctr" rtl="0" eaLnBrk="1" fontAlgn="base" hangingPunct="1">
        <a:spcBef>
          <a:spcPct val="0"/>
        </a:spcBef>
        <a:spcAft>
          <a:spcPct val="0"/>
        </a:spcAft>
        <a:defRPr sz="3200">
          <a:solidFill>
            <a:schemeClr val="tx1"/>
          </a:solidFill>
          <a:latin typeface="Arial" charset="0"/>
          <a:ea typeface="宋体" charset="-122"/>
        </a:defRPr>
      </a:lvl6pPr>
      <a:lvl7pPr marL="914400" algn="ctr" rtl="0" eaLnBrk="1" fontAlgn="base" hangingPunct="1">
        <a:spcBef>
          <a:spcPct val="0"/>
        </a:spcBef>
        <a:spcAft>
          <a:spcPct val="0"/>
        </a:spcAft>
        <a:defRPr sz="3200">
          <a:solidFill>
            <a:schemeClr val="tx1"/>
          </a:solidFill>
          <a:latin typeface="Arial" charset="0"/>
          <a:ea typeface="宋体" charset="-122"/>
        </a:defRPr>
      </a:lvl7pPr>
      <a:lvl8pPr marL="1371600" algn="ctr" rtl="0" eaLnBrk="1" fontAlgn="base" hangingPunct="1">
        <a:spcBef>
          <a:spcPct val="0"/>
        </a:spcBef>
        <a:spcAft>
          <a:spcPct val="0"/>
        </a:spcAft>
        <a:defRPr sz="3200">
          <a:solidFill>
            <a:schemeClr val="tx1"/>
          </a:solidFill>
          <a:latin typeface="Arial" charset="0"/>
          <a:ea typeface="宋体" charset="-122"/>
        </a:defRPr>
      </a:lvl8pPr>
      <a:lvl9pPr marL="1828800" algn="ctr" rtl="0" eaLnBrk="1" fontAlgn="base" hangingPunct="1">
        <a:spcBef>
          <a:spcPct val="0"/>
        </a:spcBef>
        <a:spcAft>
          <a:spcPct val="0"/>
        </a:spcAft>
        <a:defRPr sz="3200">
          <a:solidFill>
            <a:schemeClr val="tx1"/>
          </a:solidFill>
          <a:latin typeface="Arial" charset="0"/>
          <a:ea typeface="宋体"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078702"/>
            <a:ext cx="8813074" cy="1600200"/>
          </a:xfrm>
        </p:spPr>
        <p:txBody>
          <a:bodyPr>
            <a:noAutofit/>
          </a:bodyPr>
          <a:lstStyle/>
          <a:p>
            <a:pPr>
              <a:lnSpc>
                <a:spcPct val="150000"/>
              </a:lnSpc>
            </a:pPr>
            <a:r>
              <a:rPr lang="zh-CN" altLang="en-US" sz="2800" b="1" dirty="0"/>
              <a:t>基于模糊测试的智能合约漏洞检测工具</a:t>
            </a:r>
            <a:endParaRPr lang="zh-CN" altLang="en-US" sz="1800" dirty="0"/>
          </a:p>
        </p:txBody>
      </p:sp>
      <p:sp>
        <p:nvSpPr>
          <p:cNvPr id="4" name="灯片编号占位符 3"/>
          <p:cNvSpPr>
            <a:spLocks noGrp="1"/>
          </p:cNvSpPr>
          <p:nvPr>
            <p:ph type="sldNum" sz="quarter" idx="4294967295"/>
          </p:nvPr>
        </p:nvSpPr>
        <p:spPr>
          <a:xfrm>
            <a:off x="6457950" y="6356351"/>
            <a:ext cx="2057400" cy="365125"/>
          </a:xfrm>
          <a:prstGeom prst="rect">
            <a:avLst/>
          </a:prstGeom>
        </p:spPr>
        <p:txBody>
          <a:bodyPr/>
          <a:lstStyle/>
          <a:p>
            <a:fld id="{993CACF7-F881-4CF9-BD0C-DD255430F979}" type="slidenum">
              <a:rPr lang="zh-CN" altLang="en-US" smtClean="0"/>
              <a:t>1</a:t>
            </a:fld>
            <a:endParaRPr lang="zh-CN" altLang="en-US"/>
          </a:p>
        </p:txBody>
      </p:sp>
      <p:sp>
        <p:nvSpPr>
          <p:cNvPr id="3" name="文本框 2">
            <a:extLst>
              <a:ext uri="{FF2B5EF4-FFF2-40B4-BE49-F238E27FC236}">
                <a16:creationId xmlns:a16="http://schemas.microsoft.com/office/drawing/2014/main" id="{B2D1D08A-5C96-46A3-BF52-BE3C8CA87808}"/>
              </a:ext>
            </a:extLst>
          </p:cNvPr>
          <p:cNvSpPr txBox="1"/>
          <p:nvPr/>
        </p:nvSpPr>
        <p:spPr>
          <a:xfrm>
            <a:off x="1982313" y="4379053"/>
            <a:ext cx="4848447" cy="646331"/>
          </a:xfrm>
          <a:prstGeom prst="rect">
            <a:avLst/>
          </a:prstGeom>
          <a:noFill/>
        </p:spPr>
        <p:txBody>
          <a:bodyPr wrap="square" rtlCol="0">
            <a:spAutoFit/>
          </a:bodyPr>
          <a:lstStyle/>
          <a:p>
            <a:r>
              <a:rPr lang="zh-CN" altLang="en-US" dirty="0">
                <a:latin typeface="+mn-lt"/>
              </a:rPr>
              <a:t>小组成员：吴秉乐 朱梓源 陈鹏宇 陈昌繁</a:t>
            </a:r>
            <a:endParaRPr lang="en-US" altLang="zh-CN" dirty="0">
              <a:latin typeface="+mn-lt"/>
            </a:endParaRPr>
          </a:p>
          <a:p>
            <a:r>
              <a:rPr lang="zh-CN" altLang="en-US" dirty="0">
                <a:latin typeface="+mn-lt"/>
              </a:rPr>
              <a:t>指导老师：卜磊</a:t>
            </a:r>
          </a:p>
        </p:txBody>
      </p:sp>
    </p:spTree>
    <p:extLst>
      <p:ext uri="{BB962C8B-B14F-4D97-AF65-F5344CB8AC3E}">
        <p14:creationId xmlns:p14="http://schemas.microsoft.com/office/powerpoint/2010/main" val="3747842432"/>
      </p:ext>
    </p:extLst>
  </p:cSld>
  <p:clrMapOvr>
    <a:masterClrMapping/>
  </p:clrMapOvr>
  <mc:AlternateContent xmlns:mc="http://schemas.openxmlformats.org/markup-compatibility/2006" xmlns:p14="http://schemas.microsoft.com/office/powerpoint/2010/main">
    <mc:Choice Requires="p14">
      <p:transition spd="slow" p14:dur="2000" advTm="6694"/>
    </mc:Choice>
    <mc:Fallback xmlns="">
      <p:transition spd="slow" advTm="66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10</a:t>
            </a:fld>
            <a:endParaRPr lang="en-US" altLang="zh-CN"/>
          </a:p>
        </p:txBody>
      </p:sp>
      <p:pic>
        <p:nvPicPr>
          <p:cNvPr id="6" name="图片 5">
            <a:extLst>
              <a:ext uri="{FF2B5EF4-FFF2-40B4-BE49-F238E27FC236}">
                <a16:creationId xmlns:a16="http://schemas.microsoft.com/office/drawing/2014/main" id="{D7DC1B82-A863-4D08-8F45-087AF76AA37F}"/>
              </a:ext>
            </a:extLst>
          </p:cNvPr>
          <p:cNvPicPr>
            <a:picLocks noChangeAspect="1"/>
          </p:cNvPicPr>
          <p:nvPr/>
        </p:nvPicPr>
        <p:blipFill>
          <a:blip r:embed="rId3"/>
          <a:stretch>
            <a:fillRect/>
          </a:stretch>
        </p:blipFill>
        <p:spPr>
          <a:xfrm>
            <a:off x="1162407" y="2243987"/>
            <a:ext cx="6829068" cy="3323693"/>
          </a:xfrm>
          <a:prstGeom prst="rect">
            <a:avLst/>
          </a:prstGeom>
        </p:spPr>
      </p:pic>
    </p:spTree>
    <p:extLst>
      <p:ext uri="{BB962C8B-B14F-4D97-AF65-F5344CB8AC3E}">
        <p14:creationId xmlns:p14="http://schemas.microsoft.com/office/powerpoint/2010/main" val="380827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本项目的自动化分析工具是基于测试预言（</a:t>
            </a:r>
            <a:r>
              <a:rPr lang="en-US" altLang="zh-CN" dirty="0"/>
              <a:t>Oracle</a:t>
            </a:r>
            <a:r>
              <a:rPr lang="zh-CN" altLang="en-US" dirty="0"/>
              <a:t>）的。</a:t>
            </a:r>
            <a:endParaRPr lang="en-US" altLang="zh-CN" dirty="0"/>
          </a:p>
          <a:p>
            <a:pPr lvl="1"/>
            <a:r>
              <a:rPr lang="en-US" altLang="zh-CN" dirty="0"/>
              <a:t>	</a:t>
            </a:r>
            <a:r>
              <a:rPr lang="zh-CN" altLang="en-US" dirty="0"/>
              <a:t>当调用树及其内部包含的运行结果符合预先设置的预言后，就认为存在漏洞。</a:t>
            </a:r>
            <a:endParaRPr lang="en-US" altLang="zh-CN" dirty="0"/>
          </a:p>
          <a:p>
            <a:pPr lvl="1"/>
            <a:r>
              <a:rPr lang="zh-CN" altLang="en-US" dirty="0"/>
              <a:t>当分析结束后，会生成漏洞报告，并提示用户解决的办法。</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11</a:t>
            </a:fld>
            <a:endParaRPr lang="en-US" altLang="zh-CN"/>
          </a:p>
        </p:txBody>
      </p:sp>
    </p:spTree>
    <p:extLst>
      <p:ext uri="{BB962C8B-B14F-4D97-AF65-F5344CB8AC3E}">
        <p14:creationId xmlns:p14="http://schemas.microsoft.com/office/powerpoint/2010/main" val="141213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以重入漏洞为例：</a:t>
            </a:r>
            <a:endParaRPr lang="en-US" altLang="zh-CN" dirty="0"/>
          </a:p>
          <a:p>
            <a:pPr lvl="2"/>
            <a:r>
              <a:rPr lang="zh-CN" altLang="en-US" dirty="0"/>
              <a:t>如果某个取款函数先转账再扣除余额，恶意合约就可以通过转账时的回调函数多次调用取款函数，使得余额在没有被扣除的情况下取光漏洞合约的余额。</a:t>
            </a:r>
            <a:endParaRPr lang="en-US" altLang="zh-CN" dirty="0"/>
          </a:p>
          <a:p>
            <a:pPr lvl="2"/>
            <a:r>
              <a:rPr lang="zh-CN" altLang="en-US" dirty="0"/>
              <a:t>当重入漏洞存在时，调用树中会呈现这样的特征：存在一个节点是另一个节点的后代，但是这两个节点的</a:t>
            </a:r>
            <a:r>
              <a:rPr lang="en-US" altLang="zh-CN" dirty="0"/>
              <a:t>CALL</a:t>
            </a:r>
            <a:r>
              <a:rPr lang="zh-CN" altLang="en-US" dirty="0"/>
              <a:t>特征完全相同。如果我们在调用树中发现了这样的特征，就认为存在重入漏洞。</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12</a:t>
            </a:fld>
            <a:endParaRPr lang="en-US" altLang="zh-CN"/>
          </a:p>
        </p:txBody>
      </p:sp>
    </p:spTree>
    <p:extLst>
      <p:ext uri="{BB962C8B-B14F-4D97-AF65-F5344CB8AC3E}">
        <p14:creationId xmlns:p14="http://schemas.microsoft.com/office/powerpoint/2010/main" val="202203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以重入漏洞为例：</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13</a:t>
            </a:fld>
            <a:endParaRPr lang="en-US" altLang="zh-CN"/>
          </a:p>
        </p:txBody>
      </p:sp>
      <p:pic>
        <p:nvPicPr>
          <p:cNvPr id="5" name="图片 4">
            <a:extLst>
              <a:ext uri="{FF2B5EF4-FFF2-40B4-BE49-F238E27FC236}">
                <a16:creationId xmlns:a16="http://schemas.microsoft.com/office/drawing/2014/main" id="{B62811C5-9958-4C87-9C9B-B33E093E8BEC}"/>
              </a:ext>
            </a:extLst>
          </p:cNvPr>
          <p:cNvPicPr/>
          <p:nvPr/>
        </p:nvPicPr>
        <p:blipFill>
          <a:blip r:embed="rId3"/>
          <a:stretch>
            <a:fillRect/>
          </a:stretch>
        </p:blipFill>
        <p:spPr>
          <a:xfrm>
            <a:off x="4653280" y="1484312"/>
            <a:ext cx="4551680" cy="5373687"/>
          </a:xfrm>
          <a:prstGeom prst="rect">
            <a:avLst/>
          </a:prstGeom>
        </p:spPr>
      </p:pic>
    </p:spTree>
    <p:extLst>
      <p:ext uri="{BB962C8B-B14F-4D97-AF65-F5344CB8AC3E}">
        <p14:creationId xmlns:p14="http://schemas.microsoft.com/office/powerpoint/2010/main" val="162857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en-US" altLang="zh-CN" dirty="0"/>
              <a:t>Timestamp/</a:t>
            </a:r>
            <a:r>
              <a:rPr lang="en-US" altLang="zh-CN" dirty="0" err="1"/>
              <a:t>Blockstamp</a:t>
            </a:r>
            <a:r>
              <a:rPr lang="en-US" altLang="zh-CN" dirty="0"/>
              <a:t> </a:t>
            </a:r>
            <a:r>
              <a:rPr lang="zh-CN" altLang="en-US" dirty="0"/>
              <a:t>依赖：如果合约执行过程中有</a:t>
            </a:r>
            <a:r>
              <a:rPr lang="en-US" altLang="zh-CN" dirty="0"/>
              <a:t>timestamp/</a:t>
            </a:r>
            <a:r>
              <a:rPr lang="en-US" altLang="zh-CN" dirty="0" err="1"/>
              <a:t>blockstamp</a:t>
            </a:r>
            <a:r>
              <a:rPr lang="zh-CN" altLang="en-US" dirty="0"/>
              <a:t>语句，并且是</a:t>
            </a:r>
            <a:r>
              <a:rPr lang="en-US" altLang="zh-CN" dirty="0"/>
              <a:t>Send</a:t>
            </a:r>
            <a:r>
              <a:rPr lang="zh-CN" altLang="en-US" dirty="0"/>
              <a:t>函数（</a:t>
            </a:r>
            <a:r>
              <a:rPr lang="en-US" altLang="zh-CN" dirty="0"/>
              <a:t>gas</a:t>
            </a:r>
            <a:r>
              <a:rPr lang="zh-CN" altLang="en-US" dirty="0"/>
              <a:t>限制为</a:t>
            </a:r>
            <a:r>
              <a:rPr lang="en-US" altLang="zh-CN" dirty="0"/>
              <a:t>2300</a:t>
            </a:r>
            <a:r>
              <a:rPr lang="zh-CN" altLang="en-US" dirty="0"/>
              <a:t>），则存在</a:t>
            </a:r>
            <a:r>
              <a:rPr lang="en-US" altLang="zh-CN" dirty="0"/>
              <a:t>Timestamp/</a:t>
            </a:r>
            <a:r>
              <a:rPr lang="en-US" altLang="zh-CN" dirty="0" err="1"/>
              <a:t>Blockstamp</a:t>
            </a:r>
            <a:r>
              <a:rPr lang="en-US" altLang="zh-CN" dirty="0"/>
              <a:t> </a:t>
            </a:r>
            <a:r>
              <a:rPr lang="zh-CN" altLang="en-US" dirty="0"/>
              <a:t>依赖。这个依赖可能导致假随机并被恶意利用。</a:t>
            </a:r>
          </a:p>
          <a:p>
            <a:pPr lvl="1"/>
            <a:r>
              <a:rPr lang="zh-CN" altLang="en-US" dirty="0"/>
              <a:t>重入漏洞：如果存在调用后代与自身完全相同，则存在重入漏洞。</a:t>
            </a:r>
          </a:p>
          <a:p>
            <a:pPr lvl="1"/>
            <a:r>
              <a:rPr lang="zh-CN" altLang="en-US" dirty="0"/>
              <a:t>溢出漏洞：如果两个算术操作数进行运算会导致溢出，则存在溢出漏洞。</a:t>
            </a:r>
            <a:endParaRPr lang="en-US" altLang="zh-CN" dirty="0"/>
          </a:p>
          <a:p>
            <a:pPr lvl="1"/>
            <a:r>
              <a:rPr lang="en-US" altLang="zh-CN" dirty="0" err="1"/>
              <a:t>GaslessSend</a:t>
            </a:r>
            <a:r>
              <a:rPr lang="zh-CN" altLang="en-US" dirty="0"/>
              <a:t>漏洞：若</a:t>
            </a:r>
            <a:r>
              <a:rPr lang="en-US" altLang="zh-CN" dirty="0"/>
              <a:t>Send</a:t>
            </a:r>
            <a:r>
              <a:rPr lang="zh-CN" altLang="en-US" dirty="0"/>
              <a:t>函数返回</a:t>
            </a:r>
            <a:r>
              <a:rPr lang="en-US" altLang="zh-CN" dirty="0"/>
              <a:t>out of gas</a:t>
            </a:r>
            <a:r>
              <a:rPr lang="zh-CN" altLang="en-US" dirty="0"/>
              <a:t>错误，则存在</a:t>
            </a:r>
            <a:r>
              <a:rPr lang="en-US" altLang="zh-CN" dirty="0" err="1"/>
              <a:t>GaslessSend</a:t>
            </a:r>
            <a:r>
              <a:rPr lang="zh-CN" altLang="en-US" dirty="0"/>
              <a:t>漏洞。这个漏洞可能导致在转账未成功的情况下完成了转账时才会发生的行为。</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14</a:t>
            </a:fld>
            <a:endParaRPr lang="en-US" altLang="zh-CN"/>
          </a:p>
        </p:txBody>
      </p:sp>
    </p:spTree>
    <p:extLst>
      <p:ext uri="{BB962C8B-B14F-4D97-AF65-F5344CB8AC3E}">
        <p14:creationId xmlns:p14="http://schemas.microsoft.com/office/powerpoint/2010/main" val="100809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调用链异常漏洞：以太坊的机制导致调用失败时会回退，但是低级的</a:t>
            </a:r>
            <a:r>
              <a:rPr lang="en-US" altLang="zh-CN" dirty="0"/>
              <a:t>call</a:t>
            </a:r>
            <a:r>
              <a:rPr lang="zh-CN" altLang="en-US" dirty="0"/>
              <a:t>方法不会导致上级函数失效，而只是返回一个</a:t>
            </a:r>
            <a:r>
              <a:rPr lang="en-US" altLang="zh-CN" dirty="0"/>
              <a:t>False</a:t>
            </a:r>
            <a:r>
              <a:rPr lang="zh-CN" altLang="en-US" dirty="0"/>
              <a:t>，导致用户无法得知调用链出错。因此，当调用链出现错误，但是根调用没有报告异常，则认为出现调用链异常漏洞。</a:t>
            </a:r>
          </a:p>
          <a:p>
            <a:pPr lvl="1"/>
            <a:r>
              <a:rPr lang="zh-CN" altLang="en-US" dirty="0"/>
              <a:t>危险的</a:t>
            </a:r>
            <a:r>
              <a:rPr lang="en-US" altLang="zh-CN" dirty="0" err="1"/>
              <a:t>DelegateCall</a:t>
            </a:r>
            <a:r>
              <a:rPr lang="zh-CN" altLang="en-US" dirty="0"/>
              <a:t>：</a:t>
            </a:r>
            <a:r>
              <a:rPr lang="en-US" altLang="zh-CN" dirty="0" err="1"/>
              <a:t>DelegateCall</a:t>
            </a:r>
            <a:r>
              <a:rPr lang="zh-CN" altLang="en-US" dirty="0"/>
              <a:t>可以让让其他合约在本合约上下文执行，但如果让用户自行指定输入，那么就可能可以使当前合约执行其他合约的任意功能。因此本测试预言检查</a:t>
            </a:r>
            <a:r>
              <a:rPr lang="en-US" altLang="zh-CN" dirty="0"/>
              <a:t>call</a:t>
            </a:r>
            <a:r>
              <a:rPr lang="zh-CN" altLang="en-US" dirty="0"/>
              <a:t>的类型是否为</a:t>
            </a:r>
            <a:r>
              <a:rPr lang="en-US" altLang="zh-CN" dirty="0" err="1"/>
              <a:t>DelegateCall</a:t>
            </a:r>
            <a:r>
              <a:rPr lang="zh-CN" altLang="en-US" dirty="0"/>
              <a:t>，并检查输入是否为用户自己指定的。</a:t>
            </a:r>
          </a:p>
          <a:p>
            <a:pPr lvl="1"/>
            <a:endParaRPr lang="zh-CN" altLang="en-US"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15</a:t>
            </a:fld>
            <a:endParaRPr lang="en-US" altLang="zh-CN"/>
          </a:p>
        </p:txBody>
      </p:sp>
    </p:spTree>
    <p:extLst>
      <p:ext uri="{BB962C8B-B14F-4D97-AF65-F5344CB8AC3E}">
        <p14:creationId xmlns:p14="http://schemas.microsoft.com/office/powerpoint/2010/main" val="283362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CCDF7-B880-4C81-9AB0-DD7F6762E6DF}"/>
              </a:ext>
            </a:extLst>
          </p:cNvPr>
          <p:cNvSpPr>
            <a:spLocks noGrp="1"/>
          </p:cNvSpPr>
          <p:nvPr>
            <p:ph type="title"/>
          </p:nvPr>
        </p:nvSpPr>
        <p:spPr/>
        <p:txBody>
          <a:bodyPr/>
          <a:lstStyle/>
          <a:p>
            <a:pPr algn="l"/>
            <a:r>
              <a:rPr lang="zh-CN" altLang="en-US" dirty="0"/>
              <a:t>总结</a:t>
            </a:r>
          </a:p>
        </p:txBody>
      </p:sp>
      <p:sp>
        <p:nvSpPr>
          <p:cNvPr id="3" name="内容占位符 2">
            <a:extLst>
              <a:ext uri="{FF2B5EF4-FFF2-40B4-BE49-F238E27FC236}">
                <a16:creationId xmlns:a16="http://schemas.microsoft.com/office/drawing/2014/main" id="{E07842D9-9D7C-4814-932C-6662EAE59080}"/>
              </a:ext>
            </a:extLst>
          </p:cNvPr>
          <p:cNvSpPr>
            <a:spLocks noGrp="1"/>
          </p:cNvSpPr>
          <p:nvPr>
            <p:ph idx="1"/>
          </p:nvPr>
        </p:nvSpPr>
        <p:spPr/>
        <p:txBody>
          <a:bodyPr/>
          <a:lstStyle/>
          <a:p>
            <a:r>
              <a:rPr lang="zh-CN" altLang="en-US" dirty="0"/>
              <a:t>基于模糊测试的智能合约漏洞检测工具</a:t>
            </a:r>
            <a:endParaRPr lang="en-US" altLang="zh-CN" dirty="0"/>
          </a:p>
          <a:p>
            <a:pPr lvl="1"/>
            <a:r>
              <a:rPr lang="zh-CN" altLang="en-US" dirty="0"/>
              <a:t>实现了基于</a:t>
            </a:r>
            <a:r>
              <a:rPr lang="en-US" altLang="zh-CN" dirty="0"/>
              <a:t>ABI</a:t>
            </a:r>
            <a:r>
              <a:rPr lang="zh-CN" altLang="en-US" dirty="0"/>
              <a:t>的模糊输入生成、运行时的关键信息与指令的插桩、基于测试预言的输出分析。</a:t>
            </a:r>
            <a:endParaRPr lang="en-US" altLang="zh-CN" dirty="0"/>
          </a:p>
          <a:p>
            <a:pPr lvl="1"/>
            <a:r>
              <a:rPr lang="zh-CN" altLang="en-US" dirty="0"/>
              <a:t>提供了变异算法、指令插桩、测试预言的定制接口，用户可根据需要自行扩展。</a:t>
            </a:r>
            <a:endParaRPr lang="en-US" altLang="zh-CN" dirty="0"/>
          </a:p>
        </p:txBody>
      </p:sp>
      <p:sp>
        <p:nvSpPr>
          <p:cNvPr id="4" name="灯片编号占位符 3">
            <a:extLst>
              <a:ext uri="{FF2B5EF4-FFF2-40B4-BE49-F238E27FC236}">
                <a16:creationId xmlns:a16="http://schemas.microsoft.com/office/drawing/2014/main" id="{8E01067B-7E5D-494C-A1DD-CAF14DDA3DFC}"/>
              </a:ext>
            </a:extLst>
          </p:cNvPr>
          <p:cNvSpPr>
            <a:spLocks noGrp="1"/>
          </p:cNvSpPr>
          <p:nvPr>
            <p:ph type="sldNum" sz="quarter" idx="12"/>
          </p:nvPr>
        </p:nvSpPr>
        <p:spPr/>
        <p:txBody>
          <a:bodyPr/>
          <a:lstStyle/>
          <a:p>
            <a:fld id="{06128CA3-9668-437A-8B46-F616277CD5DC}" type="slidenum">
              <a:rPr lang="en-US" altLang="zh-CN" smtClean="0"/>
              <a:pPr/>
              <a:t>16</a:t>
            </a:fld>
            <a:endParaRPr lang="en-US" altLang="zh-CN"/>
          </a:p>
        </p:txBody>
      </p:sp>
    </p:spTree>
    <p:extLst>
      <p:ext uri="{BB962C8B-B14F-4D97-AF65-F5344CB8AC3E}">
        <p14:creationId xmlns:p14="http://schemas.microsoft.com/office/powerpoint/2010/main" val="127276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5800" y="2527890"/>
            <a:ext cx="7772400" cy="1500187"/>
          </a:xfrm>
        </p:spPr>
        <p:txBody>
          <a:bodyPr/>
          <a:lstStyle/>
          <a:p>
            <a:pPr algn="ctr"/>
            <a:r>
              <a:rPr kumimoji="1" lang="en-US" altLang="zh-CN" sz="3600" dirty="0">
                <a:latin typeface="+mj-lt"/>
                <a:ea typeface="宋体" panose="02010600030101010101" pitchFamily="2" charset="-122"/>
              </a:rPr>
              <a:t>Q &amp; A</a:t>
            </a:r>
            <a:endParaRPr kumimoji="1" lang="zh-CN" altLang="en-US" sz="3600" dirty="0">
              <a:latin typeface="+mj-lt"/>
              <a:ea typeface="宋体" panose="02010600030101010101" pitchFamily="2" charset="-122"/>
            </a:endParaRPr>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17</a:t>
            </a:fld>
            <a:endParaRPr lang="en-US" altLang="zh-CN"/>
          </a:p>
        </p:txBody>
      </p:sp>
    </p:spTree>
    <p:extLst>
      <p:ext uri="{BB962C8B-B14F-4D97-AF65-F5344CB8AC3E}">
        <p14:creationId xmlns:p14="http://schemas.microsoft.com/office/powerpoint/2010/main" val="223209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大纲</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项目背景</a:t>
            </a:r>
            <a:endParaRPr lang="en-US" altLang="zh-CN" dirty="0"/>
          </a:p>
          <a:p>
            <a:r>
              <a:rPr lang="zh-CN" altLang="en-US" dirty="0"/>
              <a:t>研究目标</a:t>
            </a:r>
            <a:endParaRPr lang="en-US" altLang="zh-CN" dirty="0"/>
          </a:p>
          <a:p>
            <a:r>
              <a:rPr lang="zh-CN" altLang="en-US" dirty="0"/>
              <a:t>项目成果</a:t>
            </a:r>
            <a:endParaRPr lang="en-US" altLang="zh-CN" dirty="0"/>
          </a:p>
          <a:p>
            <a:r>
              <a:rPr lang="zh-CN" altLang="en-US" dirty="0"/>
              <a:t>总结</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a:t>
            </a:fld>
            <a:endParaRPr lang="en-US" altLang="zh-CN"/>
          </a:p>
        </p:txBody>
      </p:sp>
    </p:spTree>
    <p:extLst>
      <p:ext uri="{BB962C8B-B14F-4D97-AF65-F5344CB8AC3E}">
        <p14:creationId xmlns:p14="http://schemas.microsoft.com/office/powerpoint/2010/main" val="343213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项目背景</a:t>
            </a:r>
          </a:p>
        </p:txBody>
      </p:sp>
      <p:sp>
        <p:nvSpPr>
          <p:cNvPr id="3" name="内容占位符 2"/>
          <p:cNvSpPr>
            <a:spLocks noGrp="1"/>
          </p:cNvSpPr>
          <p:nvPr>
            <p:ph idx="1"/>
          </p:nvPr>
        </p:nvSpPr>
        <p:spPr/>
        <p:txBody>
          <a:bodyPr/>
          <a:lstStyle/>
          <a:p>
            <a:r>
              <a:rPr lang="zh-CN" altLang="en-US" dirty="0"/>
              <a:t>区块链是一种通过</a:t>
            </a:r>
            <a:r>
              <a:rPr lang="zh-CN" altLang="en-US" dirty="0">
                <a:solidFill>
                  <a:srgbClr val="FF0000"/>
                </a:solidFill>
              </a:rPr>
              <a:t>去中心化</a:t>
            </a:r>
            <a:r>
              <a:rPr lang="zh-CN" altLang="en-US" dirty="0"/>
              <a:t>的方式集体维护一个</a:t>
            </a:r>
            <a:r>
              <a:rPr lang="zh-CN" altLang="en-US" dirty="0">
                <a:solidFill>
                  <a:srgbClr val="FF0000"/>
                </a:solidFill>
              </a:rPr>
              <a:t>账本数据库</a:t>
            </a:r>
            <a:r>
              <a:rPr lang="zh-CN" altLang="en-US" dirty="0"/>
              <a:t>的技术</a:t>
            </a:r>
            <a:endParaRPr lang="en-US" altLang="zh-CN" dirty="0"/>
          </a:p>
          <a:p>
            <a:pPr lvl="1"/>
            <a:r>
              <a:rPr lang="zh-CN" altLang="en-US" dirty="0"/>
              <a:t>不依赖第三方信用机构</a:t>
            </a:r>
            <a:endParaRPr lang="en-US" altLang="zh-CN" dirty="0"/>
          </a:p>
          <a:p>
            <a:pPr lvl="1"/>
            <a:r>
              <a:rPr lang="zh-CN" altLang="en-US" dirty="0"/>
              <a:t>用户可以编写</a:t>
            </a:r>
            <a:r>
              <a:rPr lang="zh-CN" altLang="en-US" dirty="0">
                <a:solidFill>
                  <a:srgbClr val="FF0000"/>
                </a:solidFill>
              </a:rPr>
              <a:t>智能合约</a:t>
            </a:r>
            <a:r>
              <a:rPr lang="zh-CN" altLang="en-US" dirty="0"/>
              <a:t>程序进行更复杂的交易</a:t>
            </a:r>
            <a:endParaRPr lang="en-US" altLang="zh-CN" dirty="0"/>
          </a:p>
          <a:p>
            <a:r>
              <a:rPr lang="zh-CN" altLang="en-US" dirty="0"/>
              <a:t>以太坊</a:t>
            </a:r>
            <a:endParaRPr lang="en-US" altLang="zh-CN" dirty="0"/>
          </a:p>
          <a:p>
            <a:pPr lvl="1"/>
            <a:r>
              <a:rPr lang="zh-CN" altLang="en-US" dirty="0"/>
              <a:t>当前最流行的区块链平台</a:t>
            </a:r>
            <a:endParaRPr lang="en-US" altLang="zh-CN" dirty="0"/>
          </a:p>
          <a:p>
            <a:pPr lvl="1"/>
            <a:r>
              <a:rPr lang="zh-CN" altLang="en-US" dirty="0"/>
              <a:t>内置智能合约语言</a:t>
            </a:r>
            <a:r>
              <a:rPr lang="en-US" altLang="zh-CN" dirty="0">
                <a:solidFill>
                  <a:srgbClr val="FF0000"/>
                </a:solidFill>
              </a:rPr>
              <a:t>solidity</a:t>
            </a:r>
          </a:p>
          <a:p>
            <a:endParaRPr lang="zh-CN" altLang="en-US" dirty="0"/>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3</a:t>
            </a:fld>
            <a:endParaRPr lang="en-US" altLang="zh-CN"/>
          </a:p>
        </p:txBody>
      </p:sp>
      <p:pic>
        <p:nvPicPr>
          <p:cNvPr id="6" name="图片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13" y="4201019"/>
            <a:ext cx="3087472" cy="1852483"/>
          </a:xfrm>
          <a:prstGeom prst="rect">
            <a:avLst/>
          </a:prstGeom>
        </p:spPr>
      </p:pic>
      <p:pic>
        <p:nvPicPr>
          <p:cNvPr id="7" name="图片 6"/>
          <p:cNvPicPr>
            <a:picLocks noChangeAspect="1"/>
          </p:cNvPicPr>
          <p:nvPr/>
        </p:nvPicPr>
        <p:blipFill>
          <a:blip r:embed="rId4"/>
          <a:stretch>
            <a:fillRect/>
          </a:stretch>
        </p:blipFill>
        <p:spPr>
          <a:xfrm>
            <a:off x="5960864" y="4201019"/>
            <a:ext cx="2497335" cy="1852483"/>
          </a:xfrm>
          <a:prstGeom prst="rect">
            <a:avLst/>
          </a:prstGeom>
        </p:spPr>
      </p:pic>
    </p:spTree>
    <p:extLst>
      <p:ext uri="{BB962C8B-B14F-4D97-AF65-F5344CB8AC3E}">
        <p14:creationId xmlns:p14="http://schemas.microsoft.com/office/powerpoint/2010/main" val="137724716"/>
      </p:ext>
    </p:extLst>
  </p:cSld>
  <p:clrMapOvr>
    <a:masterClrMapping/>
  </p:clrMapOvr>
  <mc:AlternateContent xmlns:mc="http://schemas.openxmlformats.org/markup-compatibility/2006" xmlns:p14="http://schemas.microsoft.com/office/powerpoint/2010/main">
    <mc:Choice Requires="p14">
      <p:transition spd="slow" p14:dur="2000" advTm="27174"/>
    </mc:Choice>
    <mc:Fallback xmlns="">
      <p:transition spd="slow" advTm="271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智能合约的安全隐患</a:t>
            </a:r>
            <a:endParaRPr lang="en-US" altLang="zh-CN" dirty="0"/>
          </a:p>
          <a:p>
            <a:pPr lvl="1"/>
            <a:r>
              <a:rPr lang="zh-CN" altLang="en-US" dirty="0"/>
              <a:t>以太坊区块链基于图灵完备的虚拟机（</a:t>
            </a:r>
            <a:r>
              <a:rPr lang="en-US" altLang="zh-CN" dirty="0"/>
              <a:t>Ethereum Virtual Machine, EVM</a:t>
            </a:r>
            <a:r>
              <a:rPr lang="zh-CN" altLang="en-US" dirty="0"/>
              <a:t>），可以编写完整的程序。</a:t>
            </a:r>
            <a:endParaRPr lang="en-US" altLang="zh-CN" dirty="0"/>
          </a:p>
          <a:p>
            <a:pPr lvl="1"/>
            <a:r>
              <a:rPr lang="zh-CN" altLang="en-US" dirty="0"/>
              <a:t>智能合约的开发并未完全成熟，开发者可能无法完全掌握平台特性。如果智能合约开发者疏忽或者测试不充分，造成智能合约的代码有漏洞的话，就非常容易被黑客利用并攻击。</a:t>
            </a:r>
            <a:endParaRPr lang="en-US" altLang="zh-CN" dirty="0"/>
          </a:p>
          <a:p>
            <a:pPr lvl="1"/>
            <a:r>
              <a:rPr lang="en-US" altLang="zh-CN" dirty="0"/>
              <a:t>2016</a:t>
            </a:r>
            <a:r>
              <a:rPr lang="zh-CN" altLang="en-US" dirty="0"/>
              <a:t>年</a:t>
            </a:r>
            <a:r>
              <a:rPr lang="en-US" altLang="zh-CN" dirty="0"/>
              <a:t>6</a:t>
            </a:r>
            <a:r>
              <a:rPr lang="zh-CN" altLang="en-US" dirty="0"/>
              <a:t>月</a:t>
            </a:r>
            <a:r>
              <a:rPr lang="en-US" altLang="zh-CN" dirty="0"/>
              <a:t>17</a:t>
            </a:r>
            <a:r>
              <a:rPr lang="zh-CN" altLang="en-US" dirty="0"/>
              <a:t>日，区块链业界最大的众筹项目</a:t>
            </a:r>
            <a:r>
              <a:rPr lang="en-US" altLang="zh-CN" dirty="0" err="1"/>
              <a:t>TheDAO</a:t>
            </a:r>
            <a:r>
              <a:rPr lang="zh-CN" altLang="en-US" dirty="0"/>
              <a:t>遭到攻击，导致</a:t>
            </a:r>
            <a:r>
              <a:rPr lang="en-US" altLang="zh-CN" dirty="0"/>
              <a:t>300</a:t>
            </a:r>
            <a:r>
              <a:rPr lang="zh-CN" altLang="en-US" dirty="0"/>
              <a:t>多万以太币资产被分离出</a:t>
            </a:r>
            <a:r>
              <a:rPr lang="en-US" altLang="zh-CN" dirty="0" err="1"/>
              <a:t>TheDAO</a:t>
            </a:r>
            <a:r>
              <a:rPr lang="zh-CN" altLang="en-US" dirty="0"/>
              <a:t>资产池。</a:t>
            </a:r>
            <a:endParaRPr lang="en-US" altLang="zh-CN" dirty="0"/>
          </a:p>
          <a:p>
            <a:pPr lvl="1"/>
            <a:r>
              <a:rPr lang="en-US" altLang="zh-CN" dirty="0"/>
              <a:t>Parity </a:t>
            </a:r>
            <a:r>
              <a:rPr lang="zh-CN" altLang="en-US" dirty="0"/>
              <a:t>钱包软件</a:t>
            </a:r>
            <a:r>
              <a:rPr lang="en-US" altLang="zh-CN" dirty="0"/>
              <a:t>1.5</a:t>
            </a:r>
            <a:r>
              <a:rPr lang="zh-CN" altLang="en-US" dirty="0"/>
              <a:t>及之后的版本存在漏洞，价值</a:t>
            </a:r>
            <a:r>
              <a:rPr lang="en-US" altLang="zh-CN" dirty="0"/>
              <a:t>3000</a:t>
            </a:r>
            <a:r>
              <a:rPr lang="zh-CN" altLang="en-US" dirty="0"/>
              <a:t>万美元的</a:t>
            </a:r>
            <a:r>
              <a:rPr lang="en-US" altLang="zh-CN" dirty="0"/>
              <a:t>15</a:t>
            </a:r>
            <a:r>
              <a:rPr lang="zh-CN" altLang="en-US" dirty="0"/>
              <a:t>万以太币被盗。</a:t>
            </a:r>
          </a:p>
          <a:p>
            <a:pPr marL="0"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4</a:t>
            </a:fld>
            <a:endParaRPr lang="en-US" altLang="zh-CN"/>
          </a:p>
        </p:txBody>
      </p:sp>
    </p:spTree>
    <p:extLst>
      <p:ext uri="{BB962C8B-B14F-4D97-AF65-F5344CB8AC3E}">
        <p14:creationId xmlns:p14="http://schemas.microsoft.com/office/powerpoint/2010/main" val="2621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以往测试工具的问题</a:t>
            </a:r>
            <a:endParaRPr lang="en-US" altLang="zh-CN" dirty="0"/>
          </a:p>
          <a:p>
            <a:pPr lvl="1"/>
            <a:r>
              <a:rPr lang="zh-CN" altLang="en-US" dirty="0"/>
              <a:t>验证所以可行路径可能导致路径爆炸问题</a:t>
            </a:r>
            <a:endParaRPr lang="en-US" altLang="zh-CN" dirty="0"/>
          </a:p>
          <a:p>
            <a:pPr lvl="1"/>
            <a:r>
              <a:rPr lang="zh-CN" altLang="en-US" dirty="0"/>
              <a:t>仅仅验证某些路径又可能导致误报</a:t>
            </a:r>
            <a:endParaRPr lang="en-US" altLang="zh-CN" dirty="0"/>
          </a:p>
          <a:p>
            <a:r>
              <a:rPr lang="zh-CN" altLang="en-US" dirty="0"/>
              <a:t>模糊测试</a:t>
            </a:r>
            <a:endParaRPr lang="en-US" altLang="zh-CN" dirty="0"/>
          </a:p>
          <a:p>
            <a:pPr lvl="1"/>
            <a:r>
              <a:rPr lang="zh-CN" altLang="en-US" dirty="0"/>
              <a:t>通过变异原始得到新的输入</a:t>
            </a:r>
            <a:endParaRPr lang="en-US" altLang="zh-CN" dirty="0"/>
          </a:p>
          <a:p>
            <a:pPr lvl="1"/>
            <a:r>
              <a:rPr lang="zh-CN" altLang="en-US" dirty="0"/>
              <a:t>可以在小开销下得到比较好的覆盖效果</a:t>
            </a:r>
            <a:endParaRPr lang="en-US" altLang="zh-CN" dirty="0"/>
          </a:p>
          <a:p>
            <a:pPr lvl="1"/>
            <a:r>
              <a:rPr lang="zh-CN" altLang="en-US" dirty="0"/>
              <a:t>虽然已有相关探索，但是要么</a:t>
            </a:r>
            <a:r>
              <a:rPr lang="en-US" altLang="zh-CN" dirty="0"/>
              <a:t>demo</a:t>
            </a:r>
            <a:r>
              <a:rPr lang="zh-CN" altLang="en-US" dirty="0"/>
              <a:t>的可扩展性不好，要么只提出了理论而未提供代码</a:t>
            </a:r>
            <a:endParaRPr lang="en-US" altLang="zh-CN" dirty="0"/>
          </a:p>
          <a:p>
            <a:r>
              <a:rPr lang="zh-CN" altLang="en-US" dirty="0"/>
              <a:t>项目的总体方向</a:t>
            </a:r>
            <a:endParaRPr lang="en-US" altLang="zh-CN" dirty="0"/>
          </a:p>
          <a:p>
            <a:pPr lvl="1"/>
            <a:r>
              <a:rPr lang="zh-CN" altLang="en-US" dirty="0"/>
              <a:t>实现高可扩展性的智能合约模糊测试工具</a:t>
            </a:r>
            <a:endParaRPr lang="en-US" altLang="zh-CN" dirty="0"/>
          </a:p>
          <a:p>
            <a:pPr lvl="1"/>
            <a:endParaRPr lang="en-US" altLang="zh-CN" dirty="0"/>
          </a:p>
          <a:p>
            <a:pPr marL="0" indent="0">
              <a:buNone/>
            </a:pPr>
            <a:r>
              <a:rPr lang="en-US" altLang="zh-CN" dirty="0"/>
              <a:t>	</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5</a:t>
            </a:fld>
            <a:endParaRPr lang="en-US" altLang="zh-CN"/>
          </a:p>
        </p:txBody>
      </p:sp>
    </p:spTree>
    <p:extLst>
      <p:ext uri="{BB962C8B-B14F-4D97-AF65-F5344CB8AC3E}">
        <p14:creationId xmlns:p14="http://schemas.microsoft.com/office/powerpoint/2010/main" val="37033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基于合约</a:t>
            </a:r>
            <a:r>
              <a:rPr lang="en-US" altLang="zh-CN" dirty="0"/>
              <a:t>ABI</a:t>
            </a:r>
            <a:r>
              <a:rPr lang="zh-CN" altLang="en-US" dirty="0"/>
              <a:t>与运行结果生成模糊测试用例</a:t>
            </a:r>
            <a:endParaRPr lang="en-US" altLang="zh-CN" dirty="0"/>
          </a:p>
          <a:p>
            <a:r>
              <a:rPr lang="zh-CN" altLang="en-US" dirty="0"/>
              <a:t>以太坊虚拟机运行关键过程的插桩</a:t>
            </a:r>
            <a:endParaRPr lang="en-US" altLang="zh-CN" dirty="0"/>
          </a:p>
          <a:p>
            <a:r>
              <a:rPr lang="zh-CN" altLang="en-US" dirty="0"/>
              <a:t>基于插桩结果的自动化分析</a:t>
            </a:r>
            <a:r>
              <a:rPr lang="en-US" altLang="zh-CN" dirty="0"/>
              <a:t>	</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6</a:t>
            </a:fld>
            <a:endParaRPr lang="en-US" altLang="zh-CN"/>
          </a:p>
        </p:txBody>
      </p:sp>
    </p:spTree>
    <p:extLst>
      <p:ext uri="{BB962C8B-B14F-4D97-AF65-F5344CB8AC3E}">
        <p14:creationId xmlns:p14="http://schemas.microsoft.com/office/powerpoint/2010/main" val="22979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基于合约</a:t>
            </a:r>
            <a:r>
              <a:rPr lang="en-US" altLang="zh-CN" dirty="0"/>
              <a:t>ABI</a:t>
            </a:r>
            <a:r>
              <a:rPr lang="zh-CN" altLang="en-US" dirty="0"/>
              <a:t>与运行结果生成模糊测试用例</a:t>
            </a:r>
            <a:endParaRPr lang="en-US" altLang="zh-CN" dirty="0"/>
          </a:p>
          <a:p>
            <a:pPr lvl="1"/>
            <a:r>
              <a:rPr lang="zh-CN" altLang="en-US" dirty="0"/>
              <a:t>用户提供智能合约的</a:t>
            </a:r>
            <a:r>
              <a:rPr lang="en-US" altLang="zh-CN" dirty="0"/>
              <a:t>ABI</a:t>
            </a:r>
            <a:r>
              <a:rPr lang="zh-CN" altLang="en-US" dirty="0"/>
              <a:t>，以快速地确定合约函数输入的数据类型，精准地产生模糊输入。</a:t>
            </a:r>
            <a:endParaRPr lang="en-US" altLang="zh-CN" dirty="0"/>
          </a:p>
          <a:p>
            <a:pPr lvl="1"/>
            <a:r>
              <a:rPr lang="zh-CN" altLang="en-US" dirty="0"/>
              <a:t>基于这些运行记录，本项目提供了一个分析框架，并提供了一个基础的模糊测试输入发生器，用户可以为发生器定制变异算法。</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7</a:t>
            </a:fld>
            <a:endParaRPr lang="en-US" altLang="zh-CN"/>
          </a:p>
        </p:txBody>
      </p:sp>
      <p:sp>
        <p:nvSpPr>
          <p:cNvPr id="5" name="矩形 4">
            <a:extLst>
              <a:ext uri="{FF2B5EF4-FFF2-40B4-BE49-F238E27FC236}">
                <a16:creationId xmlns:a16="http://schemas.microsoft.com/office/drawing/2014/main" id="{17A66256-E1D8-4199-8E43-6C8CD3AC7215}"/>
              </a:ext>
            </a:extLst>
          </p:cNvPr>
          <p:cNvSpPr/>
          <p:nvPr/>
        </p:nvSpPr>
        <p:spPr bwMode="auto">
          <a:xfrm>
            <a:off x="1381760" y="3972560"/>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生成输入</a:t>
            </a:r>
          </a:p>
        </p:txBody>
      </p:sp>
      <p:sp>
        <p:nvSpPr>
          <p:cNvPr id="6" name="矩形 5">
            <a:extLst>
              <a:ext uri="{FF2B5EF4-FFF2-40B4-BE49-F238E27FC236}">
                <a16:creationId xmlns:a16="http://schemas.microsoft.com/office/drawing/2014/main" id="{73CDF9FA-A445-4B34-812B-FE088C82BE85}"/>
              </a:ext>
            </a:extLst>
          </p:cNvPr>
          <p:cNvSpPr/>
          <p:nvPr/>
        </p:nvSpPr>
        <p:spPr bwMode="auto">
          <a:xfrm>
            <a:off x="3012440" y="3972560"/>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运行</a:t>
            </a:r>
          </a:p>
        </p:txBody>
      </p:sp>
      <p:sp>
        <p:nvSpPr>
          <p:cNvPr id="7" name="矩形 6">
            <a:extLst>
              <a:ext uri="{FF2B5EF4-FFF2-40B4-BE49-F238E27FC236}">
                <a16:creationId xmlns:a16="http://schemas.microsoft.com/office/drawing/2014/main" id="{D77BF7E7-7435-4A7C-93A5-6CCE7A5C61BD}"/>
              </a:ext>
            </a:extLst>
          </p:cNvPr>
          <p:cNvSpPr/>
          <p:nvPr/>
        </p:nvSpPr>
        <p:spPr bwMode="auto">
          <a:xfrm>
            <a:off x="4673600" y="3972560"/>
            <a:ext cx="149352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得到运行结果</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8" name="矩形 7">
            <a:extLst>
              <a:ext uri="{FF2B5EF4-FFF2-40B4-BE49-F238E27FC236}">
                <a16:creationId xmlns:a16="http://schemas.microsoft.com/office/drawing/2014/main" id="{B1291B32-6F85-4A7A-B68A-5677084B5C79}"/>
              </a:ext>
            </a:extLst>
          </p:cNvPr>
          <p:cNvSpPr/>
          <p:nvPr/>
        </p:nvSpPr>
        <p:spPr bwMode="auto">
          <a:xfrm>
            <a:off x="6756400" y="3952240"/>
            <a:ext cx="133096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下一步分析</a:t>
            </a:r>
          </a:p>
        </p:txBody>
      </p:sp>
      <p:cxnSp>
        <p:nvCxnSpPr>
          <p:cNvPr id="10" name="连接符: 肘形 9">
            <a:extLst>
              <a:ext uri="{FF2B5EF4-FFF2-40B4-BE49-F238E27FC236}">
                <a16:creationId xmlns:a16="http://schemas.microsoft.com/office/drawing/2014/main" id="{28900D28-048E-4F21-916A-3FB90C22A6D0}"/>
              </a:ext>
            </a:extLst>
          </p:cNvPr>
          <p:cNvCxnSpPr>
            <a:stCxn id="5" idx="3"/>
            <a:endCxn id="6" idx="1"/>
          </p:cNvCxnSpPr>
          <p:nvPr/>
        </p:nvCxnSpPr>
        <p:spPr bwMode="auto">
          <a:xfrm>
            <a:off x="2438400" y="4328160"/>
            <a:ext cx="574040" cy="12700"/>
          </a:xfrm>
          <a:prstGeom prst="bentConnector3">
            <a:avLst>
              <a:gd name="adj1" fmla="val 108407"/>
            </a:avLst>
          </a:prstGeom>
          <a:solidFill>
            <a:schemeClr val="bg1"/>
          </a:solidFill>
          <a:ln w="9525" cap="flat" cmpd="sng" algn="ctr">
            <a:solidFill>
              <a:srgbClr val="FF0000"/>
            </a:solidFill>
            <a:prstDash val="solid"/>
            <a:round/>
            <a:headEnd type="none" w="med" len="med"/>
            <a:tailEnd type="triangle"/>
          </a:ln>
          <a:effectLst/>
        </p:spPr>
      </p:cxnSp>
      <p:cxnSp>
        <p:nvCxnSpPr>
          <p:cNvPr id="14" name="连接符: 肘形 13">
            <a:extLst>
              <a:ext uri="{FF2B5EF4-FFF2-40B4-BE49-F238E27FC236}">
                <a16:creationId xmlns:a16="http://schemas.microsoft.com/office/drawing/2014/main" id="{F2764E29-0DBE-4C0A-9DD8-E0D28028DD14}"/>
              </a:ext>
            </a:extLst>
          </p:cNvPr>
          <p:cNvCxnSpPr>
            <a:stCxn id="6" idx="3"/>
            <a:endCxn id="7" idx="1"/>
          </p:cNvCxnSpPr>
          <p:nvPr/>
        </p:nvCxnSpPr>
        <p:spPr bwMode="auto">
          <a:xfrm>
            <a:off x="4069080" y="4328160"/>
            <a:ext cx="604520" cy="12700"/>
          </a:xfrm>
          <a:prstGeom prst="bentConnector3">
            <a:avLst>
              <a:gd name="adj1" fmla="val 98739"/>
            </a:avLst>
          </a:prstGeom>
          <a:solidFill>
            <a:schemeClr val="bg1"/>
          </a:solidFill>
          <a:ln w="9525" cap="flat" cmpd="sng" algn="ctr">
            <a:solidFill>
              <a:srgbClr val="FF0000"/>
            </a:solidFill>
            <a:prstDash val="solid"/>
            <a:round/>
            <a:headEnd type="none" w="med" len="med"/>
            <a:tailEnd type="triangle"/>
          </a:ln>
          <a:effectLst/>
        </p:spPr>
      </p:cxnSp>
      <p:cxnSp>
        <p:nvCxnSpPr>
          <p:cNvPr id="17" name="连接符: 肘形 16">
            <a:extLst>
              <a:ext uri="{FF2B5EF4-FFF2-40B4-BE49-F238E27FC236}">
                <a16:creationId xmlns:a16="http://schemas.microsoft.com/office/drawing/2014/main" id="{16F6E943-7C07-4C5B-B19E-3B10F593F1B9}"/>
              </a:ext>
            </a:extLst>
          </p:cNvPr>
          <p:cNvCxnSpPr>
            <a:stCxn id="7" idx="3"/>
            <a:endCxn id="8" idx="1"/>
          </p:cNvCxnSpPr>
          <p:nvPr/>
        </p:nvCxnSpPr>
        <p:spPr bwMode="auto">
          <a:xfrm flipV="1">
            <a:off x="6167120" y="4307840"/>
            <a:ext cx="589280" cy="20320"/>
          </a:xfrm>
          <a:prstGeom prst="bentConnector3">
            <a:avLst>
              <a:gd name="adj1" fmla="val 100000"/>
            </a:avLst>
          </a:prstGeom>
          <a:solidFill>
            <a:schemeClr val="bg1"/>
          </a:solidFill>
          <a:ln w="9525" cap="flat" cmpd="sng" algn="ctr">
            <a:solidFill>
              <a:srgbClr val="FF0000"/>
            </a:solidFill>
            <a:prstDash val="solid"/>
            <a:round/>
            <a:headEnd type="none" w="med" len="med"/>
            <a:tailEnd type="triangle"/>
          </a:ln>
          <a:effectLst/>
        </p:spPr>
      </p:cxnSp>
      <p:sp>
        <p:nvSpPr>
          <p:cNvPr id="19" name="矩形 18">
            <a:extLst>
              <a:ext uri="{FF2B5EF4-FFF2-40B4-BE49-F238E27FC236}">
                <a16:creationId xmlns:a16="http://schemas.microsoft.com/office/drawing/2014/main" id="{87511761-E0EC-436E-941E-31B607ED1B53}"/>
              </a:ext>
            </a:extLst>
          </p:cNvPr>
          <p:cNvSpPr/>
          <p:nvPr/>
        </p:nvSpPr>
        <p:spPr bwMode="auto">
          <a:xfrm>
            <a:off x="2562860" y="5039360"/>
            <a:ext cx="195580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生成器产生新输入</a:t>
            </a:r>
          </a:p>
        </p:txBody>
      </p:sp>
      <p:cxnSp>
        <p:nvCxnSpPr>
          <p:cNvPr id="21" name="连接符: 肘形 20">
            <a:extLst>
              <a:ext uri="{FF2B5EF4-FFF2-40B4-BE49-F238E27FC236}">
                <a16:creationId xmlns:a16="http://schemas.microsoft.com/office/drawing/2014/main" id="{C4E81FE1-801C-48F5-BF3D-35B737C7F6DF}"/>
              </a:ext>
            </a:extLst>
          </p:cNvPr>
          <p:cNvCxnSpPr>
            <a:cxnSpLocks/>
            <a:stCxn id="7" idx="2"/>
            <a:endCxn id="19" idx="3"/>
          </p:cNvCxnSpPr>
          <p:nvPr/>
        </p:nvCxnSpPr>
        <p:spPr bwMode="auto">
          <a:xfrm rot="5400000">
            <a:off x="4613910" y="4588510"/>
            <a:ext cx="711200" cy="901700"/>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5" name="连接符: 肘形 24">
            <a:extLst>
              <a:ext uri="{FF2B5EF4-FFF2-40B4-BE49-F238E27FC236}">
                <a16:creationId xmlns:a16="http://schemas.microsoft.com/office/drawing/2014/main" id="{F561EE66-B3F4-4394-AE0B-4A975BA015CD}"/>
              </a:ext>
            </a:extLst>
          </p:cNvPr>
          <p:cNvCxnSpPr>
            <a:stCxn id="19" idx="1"/>
            <a:endCxn id="5" idx="2"/>
          </p:cNvCxnSpPr>
          <p:nvPr/>
        </p:nvCxnSpPr>
        <p:spPr bwMode="auto">
          <a:xfrm rot="10800000">
            <a:off x="1910080" y="4683760"/>
            <a:ext cx="652780" cy="711200"/>
          </a:xfrm>
          <a:prstGeom prst="bentConnector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94779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en-US" altLang="zh-CN" dirty="0"/>
              <a:t>CALL </a:t>
            </a:r>
            <a:r>
              <a:rPr lang="zh-CN" altLang="en-US" dirty="0"/>
              <a:t>指令是以太坊虚拟机的关键指令，每一个函数的调用都是通过 </a:t>
            </a:r>
            <a:r>
              <a:rPr lang="en-US" altLang="zh-CN" dirty="0"/>
              <a:t>CALL </a:t>
            </a:r>
            <a:r>
              <a:rPr lang="zh-CN" altLang="en-US" dirty="0"/>
              <a:t>指令实现的。</a:t>
            </a:r>
            <a:endParaRPr lang="en-US" altLang="zh-CN" dirty="0"/>
          </a:p>
          <a:p>
            <a:pPr lvl="1"/>
            <a:r>
              <a:rPr lang="zh-CN" altLang="en-US" dirty="0"/>
              <a:t>除了记录</a:t>
            </a:r>
            <a:r>
              <a:rPr lang="en-US" altLang="zh-CN" dirty="0"/>
              <a:t>CALL</a:t>
            </a:r>
            <a:r>
              <a:rPr lang="zh-CN" altLang="en-US" dirty="0"/>
              <a:t>指令外，插桩过程还记录了</a:t>
            </a:r>
            <a:r>
              <a:rPr lang="en-US" altLang="zh-CN" dirty="0"/>
              <a:t>CALL</a:t>
            </a:r>
            <a:r>
              <a:rPr lang="zh-CN" altLang="en-US" dirty="0"/>
              <a:t>的层级，即可以通过插桩信息还原调用树。</a:t>
            </a:r>
            <a:endParaRPr lang="en-US" altLang="zh-CN" dirty="0"/>
          </a:p>
          <a:p>
            <a:pPr lvl="1"/>
            <a:r>
              <a:rPr lang="zh-CN" altLang="en-US" dirty="0"/>
              <a:t>除了</a:t>
            </a:r>
            <a:r>
              <a:rPr lang="en-US" altLang="zh-CN" dirty="0"/>
              <a:t>CALL</a:t>
            </a:r>
            <a:r>
              <a:rPr lang="zh-CN" altLang="en-US" dirty="0"/>
              <a:t>指令，我们还监测了一些关键的指令，例如时间戳获取指令</a:t>
            </a:r>
            <a:r>
              <a:rPr lang="en-US" altLang="zh-CN" dirty="0"/>
              <a:t>TIMESTAMP</a:t>
            </a:r>
            <a:r>
              <a:rPr lang="zh-CN" altLang="en-US" dirty="0"/>
              <a:t>，比较指令，算术相关指令等。</a:t>
            </a:r>
            <a:endParaRPr lang="en-US" altLang="zh-CN" dirty="0"/>
          </a:p>
          <a:p>
            <a:pPr lvl="1"/>
            <a:r>
              <a:rPr lang="zh-CN" altLang="en-US" dirty="0"/>
              <a:t>只需要提供指令名称，用户就可以快速使框架对某一指令进行插桩。</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8</a:t>
            </a:fld>
            <a:endParaRPr lang="en-US" altLang="zh-CN"/>
          </a:p>
        </p:txBody>
      </p:sp>
    </p:spTree>
    <p:extLst>
      <p:ext uri="{BB962C8B-B14F-4D97-AF65-F5344CB8AC3E}">
        <p14:creationId xmlns:p14="http://schemas.microsoft.com/office/powerpoint/2010/main" val="327429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9</a:t>
            </a:fld>
            <a:endParaRPr lang="en-US" altLang="zh-CN"/>
          </a:p>
        </p:txBody>
      </p:sp>
      <p:pic>
        <p:nvPicPr>
          <p:cNvPr id="6" name="图片 5">
            <a:extLst>
              <a:ext uri="{FF2B5EF4-FFF2-40B4-BE49-F238E27FC236}">
                <a16:creationId xmlns:a16="http://schemas.microsoft.com/office/drawing/2014/main" id="{86E32295-775E-408E-B401-1ABBE0AC50BC}"/>
              </a:ext>
            </a:extLst>
          </p:cNvPr>
          <p:cNvPicPr>
            <a:picLocks noChangeAspect="1"/>
          </p:cNvPicPr>
          <p:nvPr/>
        </p:nvPicPr>
        <p:blipFill>
          <a:blip r:embed="rId3"/>
          <a:stretch>
            <a:fillRect/>
          </a:stretch>
        </p:blipFill>
        <p:spPr>
          <a:xfrm>
            <a:off x="1099483" y="2200797"/>
            <a:ext cx="6945033" cy="3529443"/>
          </a:xfrm>
          <a:prstGeom prst="rect">
            <a:avLst/>
          </a:prstGeom>
        </p:spPr>
      </p:pic>
    </p:spTree>
    <p:extLst>
      <p:ext uri="{BB962C8B-B14F-4D97-AF65-F5344CB8AC3E}">
        <p14:creationId xmlns:p14="http://schemas.microsoft.com/office/powerpoint/2010/main" val="3017112151"/>
      </p:ext>
    </p:extLst>
  </p:cSld>
  <p:clrMapOvr>
    <a:masterClrMapping/>
  </p:clrMapOvr>
</p:sld>
</file>

<file path=ppt/theme/theme1.xml><?xml version="1.0" encoding="utf-8"?>
<a:theme xmlns:a="http://schemas.openxmlformats.org/drawingml/2006/main" name="默认主题">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默认主题.thmx</Template>
  <TotalTime>21474</TotalTime>
  <Words>1276</Words>
  <Application>Microsoft Office PowerPoint</Application>
  <PresentationFormat>全屏显示(4:3)</PresentationFormat>
  <Paragraphs>120</Paragraphs>
  <Slides>17</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Arial</vt:lpstr>
      <vt:lpstr>Times New Roman</vt:lpstr>
      <vt:lpstr>Wingdings</vt:lpstr>
      <vt:lpstr>默认主题</vt:lpstr>
      <vt:lpstr>基于模糊测试的智能合约漏洞检测工具</vt:lpstr>
      <vt:lpstr>大纲</vt:lpstr>
      <vt:lpstr>项目背景</vt:lpstr>
      <vt:lpstr>项目背景</vt:lpstr>
      <vt:lpstr>项目背景</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总结</vt:lpstr>
      <vt:lpstr>PowerPoint 演示文稿</vt:lpstr>
    </vt:vector>
  </TitlesOfParts>
  <Company>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xinmeng xia</dc:creator>
  <cp:lastModifiedBy>Kaka Simpson</cp:lastModifiedBy>
  <cp:revision>489</cp:revision>
  <dcterms:created xsi:type="dcterms:W3CDTF">2017-10-17T08:40:04Z</dcterms:created>
  <dcterms:modified xsi:type="dcterms:W3CDTF">2020-12-13T18:42:43Z</dcterms:modified>
</cp:coreProperties>
</file>