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4BEBA-65DB-439D-8DB6-B821C59486CC}" v="1" dt="2024-11-25T07:01:3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4FAC-6E6A-E15B-F90C-8623365C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>
            <a:extLst>
              <a:ext uri="{FF2B5EF4-FFF2-40B4-BE49-F238E27FC236}">
                <a16:creationId xmlns:a16="http://schemas.microsoft.com/office/drawing/2014/main" id="{F9FD327F-C562-1365-1962-C1DCAD93E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>
            <a:extLst>
              <a:ext uri="{FF2B5EF4-FFF2-40B4-BE49-F238E27FC236}">
                <a16:creationId xmlns:a16="http://schemas.microsoft.com/office/drawing/2014/main" id="{046D54EC-A13D-B2B6-4B54-E71B2922F2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>
            <a:extLst>
              <a:ext uri="{FF2B5EF4-FFF2-40B4-BE49-F238E27FC236}">
                <a16:creationId xmlns:a16="http://schemas.microsoft.com/office/drawing/2014/main" id="{25B2CCBA-6348-EA3A-50DE-B88C72693DE3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665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4"/>
          <a:stretch/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740" y="1056033"/>
            <a:ext cx="10109880" cy="118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400" b="0" strike="noStrike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using the dataset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DS153 data_0 Star.csv</a:t>
            </a:r>
            <a:r>
              <a:rPr lang="en-US" sz="2400" b="0" strike="noStrike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answer our Research question “</a:t>
            </a: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difference in the mean of verified between </a:t>
            </a:r>
            <a:r>
              <a:rPr lang="en-IE" sz="2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primary_time</a:t>
            </a: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seconds?”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65160" y="401400"/>
            <a:ext cx="91292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7COM1079-2022  Student Group ID: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</a:t>
            </a:fld>
            <a:endParaRPr lang="en-US" sz="1500" b="0" strike="noStrike" spc="-1" dirty="0">
              <a:latin typeface="Times New Roman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3278755499"/>
              </p:ext>
            </p:extLst>
          </p:nvPr>
        </p:nvGraphicFramePr>
        <p:xfrm>
          <a:off x="6200969" y="2277666"/>
          <a:ext cx="5037871" cy="3132532"/>
        </p:xfrm>
        <a:graphic>
          <a:graphicData uri="http://schemas.openxmlformats.org/drawingml/2006/table">
            <a:tbl>
              <a:tblPr/>
              <a:tblGrid>
                <a:gridCol w="10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Real_time_seconds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Primary_time_seconds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Verified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m3krj5dy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376.6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376.6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ydl4l90z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ywjg8w9z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387.38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387.38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ydjw8wvy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388.13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388.13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zpx4ljxm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389.58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389.58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zpx5v9rm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mr988ogm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392.15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392.15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y6qdo8pz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y2jpjn9z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393.25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393.25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m7okp14y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397.06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y2221wjy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400.45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400.45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" name="CustomShape 6"/>
          <p:cNvSpPr/>
          <p:nvPr/>
        </p:nvSpPr>
        <p:spPr>
          <a:xfrm>
            <a:off x="661593" y="2417584"/>
            <a:ext cx="53294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strike="noStrike" spc="-1" dirty="0">
                <a:latin typeface="Arial"/>
              </a:rPr>
              <a:t>The sample of the dataset is given. </a:t>
            </a: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/>
              <a:t>The dataset has 303 rows and 11 columns</a:t>
            </a:r>
            <a:endParaRPr lang="en-US" sz="2000" b="0" strike="noStrike" spc="-1" dirty="0"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/>
              <a:t>The dependent variable</a:t>
            </a:r>
            <a:r>
              <a:rPr lang="en-GB" sz="2000" b="0" strike="noStrike" spc="-1" baseline="30000" dirty="0"/>
              <a:t> </a:t>
            </a:r>
            <a:r>
              <a:rPr lang="en-GB" sz="2000" b="0" strike="noStrike" spc="-1" dirty="0"/>
              <a:t>is </a:t>
            </a:r>
            <a:r>
              <a:rPr lang="en-US" sz="2000" b="0" dirty="0">
                <a:cs typeface="Calibri"/>
              </a:rPr>
              <a:t>Verified</a:t>
            </a:r>
            <a:endParaRPr lang="en-US" sz="2000" b="0" strike="noStrike" spc="-1" dirty="0"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/>
              <a:t>The independent variable</a:t>
            </a:r>
            <a:r>
              <a:rPr lang="en-GB" sz="2000" b="0" strike="noStrike" spc="-1" baseline="30000" dirty="0"/>
              <a:t> </a:t>
            </a:r>
            <a:r>
              <a:rPr lang="en-GB" sz="2000" b="0" strike="noStrike" spc="-1" dirty="0"/>
              <a:t>is </a:t>
            </a:r>
            <a:r>
              <a:rPr lang="en-GB" sz="2000" b="0" strike="noStrike" spc="-1" dirty="0" err="1"/>
              <a:t>real_time</a:t>
            </a:r>
            <a:r>
              <a:rPr lang="en-GB" sz="2000" b="0" strike="noStrike" spc="-1" dirty="0"/>
              <a:t> seconds</a:t>
            </a:r>
            <a:endParaRPr lang="en-US" sz="2000" b="0" strike="noStrike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7354080" y="2662023"/>
            <a:ext cx="352536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The normal curve overlay does not follow the shape of the underlying data, as the distribution of </a:t>
            </a:r>
            <a:r>
              <a:rPr lang="en-US" sz="1800" b="0" strike="noStrike" spc="-1" dirty="0" err="1">
                <a:latin typeface="Arial"/>
              </a:rPr>
              <a:t>real_time_seconds</a:t>
            </a:r>
            <a:r>
              <a:rPr lang="en-US" sz="1800" b="0" strike="noStrike" spc="-1" dirty="0">
                <a:latin typeface="Arial"/>
              </a:rPr>
              <a:t> is heavily skewed with a long right tail. Therefore, we use the non-parametric test that does not assume normality: Wilcoxon rank sum test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2F0D8-BF85-5682-89CD-54337A99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0" y="2310769"/>
            <a:ext cx="3283048" cy="327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83DB3-DC79-0603-C661-1354385D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80" y="2310769"/>
            <a:ext cx="3283048" cy="3286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3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701458" y="1671663"/>
            <a:ext cx="11066988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Wilcoxon rank sum test with continuity correction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data:  </a:t>
            </a:r>
            <a:r>
              <a:rPr lang="en-US" b="0" strike="noStrike" spc="-1" dirty="0" err="1">
                <a:latin typeface="Arial"/>
              </a:rPr>
              <a:t>data$real_time_seconds</a:t>
            </a:r>
            <a:r>
              <a:rPr lang="en-US" b="0" strike="noStrike" spc="-1" dirty="0">
                <a:latin typeface="Arial"/>
              </a:rPr>
              <a:t> by </a:t>
            </a:r>
            <a:r>
              <a:rPr lang="en-US" b="0" strike="noStrike" spc="-1" dirty="0" err="1">
                <a:latin typeface="Arial"/>
              </a:rPr>
              <a:t>data$verified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W = 3849, p-value = 0.2372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Arial"/>
              </a:rPr>
              <a:t>alternative hypothesis: true location shift is not equal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strike="noStrike" spc="-202" dirty="0">
                <a:solidFill>
                  <a:srgbClr val="203232"/>
                </a:solidFill>
                <a:latin typeface="Arial"/>
              </a:rPr>
              <a:t> </a:t>
            </a:r>
            <a:r>
              <a:rPr lang="en-US" b="1" dirty="0"/>
              <a:t>P-value</a:t>
            </a:r>
            <a:r>
              <a:rPr lang="en-US" dirty="0"/>
              <a:t>: The p-value is </a:t>
            </a:r>
            <a:r>
              <a:rPr lang="en-US" b="1" dirty="0"/>
              <a:t>0.2372</a:t>
            </a:r>
            <a:r>
              <a:rPr lang="en-US" dirty="0"/>
              <a:t>, which is </a:t>
            </a:r>
            <a:r>
              <a:rPr lang="en-US" b="1" dirty="0"/>
              <a:t>greater than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is </a:t>
            </a:r>
            <a:r>
              <a:rPr lang="en-US" b="1" dirty="0"/>
              <a:t>not significant</a:t>
            </a:r>
            <a:r>
              <a:rPr lang="en-US" dirty="0"/>
              <a:t>, as the p-value exceeds the threshold of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fail to reject the null hypothesis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the research question, "Is there a difference in the mean of Verified between </a:t>
            </a:r>
            <a:r>
              <a:rPr lang="en-US" dirty="0" err="1"/>
              <a:t>real_time_seconds</a:t>
            </a:r>
            <a:r>
              <a:rPr lang="en-US" dirty="0"/>
              <a:t>?" this result indicates that there is no statistically significant evidence to suggest a difference in the mean of Verified values across different time intervals (</a:t>
            </a:r>
            <a:r>
              <a:rPr lang="en-US" dirty="0" err="1"/>
              <a:t>real_time_seconds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</a:t>
            </a:r>
            <a:r>
              <a:rPr lang="en-US" dirty="0" err="1"/>
              <a:t>real_time_seconds</a:t>
            </a:r>
            <a:r>
              <a:rPr lang="en-US" dirty="0"/>
              <a:t> may not have a meaningful effect on Verified, or the dataset might lack the necessary power to detect a difference. Further investigation with a larger dataset or additional factors might be needed to draw more definitive conclusions.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A580-6440-FF05-A00F-96781393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>
            <a:extLst>
              <a:ext uri="{FF2B5EF4-FFF2-40B4-BE49-F238E27FC236}">
                <a16:creationId xmlns:a16="http://schemas.microsoft.com/office/drawing/2014/main" id="{900F670C-F618-BCD9-F990-99F824691DD2}"/>
              </a:ext>
            </a:extLst>
          </p:cNvPr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>
            <a:extLst>
              <a:ext uri="{FF2B5EF4-FFF2-40B4-BE49-F238E27FC236}">
                <a16:creationId xmlns:a16="http://schemas.microsoft.com/office/drawing/2014/main" id="{8998808F-D9C6-F9EF-719D-F712B8DD77E6}"/>
              </a:ext>
            </a:extLst>
          </p:cNvPr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4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>
            <a:extLst>
              <a:ext uri="{FF2B5EF4-FFF2-40B4-BE49-F238E27FC236}">
                <a16:creationId xmlns:a16="http://schemas.microsoft.com/office/drawing/2014/main" id="{476CB08D-106B-D76D-7A3F-ED6711C1C77A}"/>
              </a:ext>
            </a:extLst>
          </p:cNvPr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6D85E-71A2-FCD9-0F67-61F5B4320BEC}"/>
              </a:ext>
            </a:extLst>
          </p:cNvPr>
          <p:cNvSpPr txBox="1"/>
          <p:nvPr/>
        </p:nvSpPr>
        <p:spPr>
          <a:xfrm>
            <a:off x="853858" y="1182231"/>
            <a:ext cx="2863009" cy="4324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boxplot(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real_time_seconds</a:t>
            </a:r>
            <a:r>
              <a:rPr lang="en-US" sz="1100" b="0" strike="noStrike" spc="-1" dirty="0">
                <a:latin typeface="Arial"/>
              </a:rPr>
              <a:t> ~ verified, 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data,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main = "Difference in the mean of real life time speed run took between \n verified and non-verified members",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xlab</a:t>
            </a:r>
            <a:r>
              <a:rPr lang="en-US" sz="1100" b="0" strike="noStrike" spc="-1" dirty="0">
                <a:latin typeface="Arial"/>
              </a:rPr>
              <a:t> = "Verified",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ylab</a:t>
            </a:r>
            <a:r>
              <a:rPr lang="en-US" sz="1100" b="0" strike="noStrike" spc="-1" dirty="0">
                <a:latin typeface="Arial"/>
              </a:rPr>
              <a:t> = "Real life Time the Speedrun took in seconds",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ylim</a:t>
            </a:r>
            <a:r>
              <a:rPr lang="en-US" sz="1100" b="0" strike="noStrike" spc="-1" dirty="0">
                <a:latin typeface="Arial"/>
              </a:rPr>
              <a:t> = c(0, 1200),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pch</a:t>
            </a:r>
            <a:r>
              <a:rPr lang="en-US" sz="1100" b="0" strike="noStrike" spc="-1" dirty="0">
                <a:latin typeface="Arial"/>
              </a:rPr>
              <a:t> = 1,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cex</a:t>
            </a:r>
            <a:r>
              <a:rPr lang="en-US" sz="1100" b="0" strike="noStrike" spc="-1" dirty="0">
                <a:latin typeface="Arial"/>
              </a:rPr>
              <a:t> = 0.7,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col = c("</a:t>
            </a:r>
            <a:r>
              <a:rPr lang="en-US" sz="1100" b="0" strike="noStrike" spc="-1" dirty="0" err="1">
                <a:latin typeface="Arial"/>
              </a:rPr>
              <a:t>lightgreen</a:t>
            </a:r>
            <a:r>
              <a:rPr lang="en-US" sz="1100" b="0" strike="noStrike" spc="-1" dirty="0">
                <a:latin typeface="Arial"/>
              </a:rPr>
              <a:t>", "</a:t>
            </a:r>
            <a:r>
              <a:rPr lang="en-US" sz="1100" b="0" strike="noStrike" spc="-1" dirty="0" err="1">
                <a:latin typeface="Arial"/>
              </a:rPr>
              <a:t>steelblue</a:t>
            </a:r>
            <a:r>
              <a:rPr lang="en-US" sz="1100" b="0" strike="noStrike" spc="-1" dirty="0">
                <a:latin typeface="Arial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legend(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x = "</a:t>
            </a:r>
            <a:r>
              <a:rPr lang="en-US" sz="1100" b="0" strike="noStrike" spc="-1" dirty="0" err="1">
                <a:latin typeface="Arial"/>
              </a:rPr>
              <a:t>topright</a:t>
            </a:r>
            <a:r>
              <a:rPr lang="en-US" sz="1100" b="0" strike="noStrike" spc="-1" dirty="0">
                <a:latin typeface="Arial"/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legend = c("Non-Verified", "Verified"),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lwd</a:t>
            </a:r>
            <a:r>
              <a:rPr lang="en-US" sz="1100" b="0" strike="noStrike" spc="-1" dirty="0">
                <a:latin typeface="Arial"/>
              </a:rPr>
              <a:t> = 2,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lty</a:t>
            </a:r>
            <a:r>
              <a:rPr lang="en-US" sz="1100" b="0" strike="noStrike" spc="-1" dirty="0">
                <a:latin typeface="Arial"/>
              </a:rPr>
              <a:t> = c(0, 0),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bty</a:t>
            </a:r>
            <a:r>
              <a:rPr lang="en-US" sz="1100" b="0" strike="noStrike" spc="-1" dirty="0">
                <a:latin typeface="Arial"/>
              </a:rPr>
              <a:t> = "n",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cex</a:t>
            </a:r>
            <a:r>
              <a:rPr lang="en-US" sz="1100" b="0" strike="noStrike" spc="-1" dirty="0">
                <a:latin typeface="Arial"/>
              </a:rPr>
              <a:t> = 0.8,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inset = 0.01,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col = c("</a:t>
            </a:r>
            <a:r>
              <a:rPr lang="en-US" sz="1100" b="0" strike="noStrike" spc="-1" dirty="0" err="1">
                <a:latin typeface="Arial"/>
              </a:rPr>
              <a:t>lightgreen</a:t>
            </a:r>
            <a:r>
              <a:rPr lang="en-US" sz="1100" b="0" strike="noStrike" spc="-1" dirty="0">
                <a:latin typeface="Arial"/>
              </a:rPr>
              <a:t>", "</a:t>
            </a:r>
            <a:r>
              <a:rPr lang="en-US" sz="1100" b="0" strike="noStrike" spc="-1" dirty="0" err="1">
                <a:latin typeface="Arial"/>
              </a:rPr>
              <a:t>steelblue</a:t>
            </a:r>
            <a:r>
              <a:rPr lang="en-US" sz="1100" b="0" strike="noStrike" spc="-1" dirty="0">
                <a:latin typeface="Arial"/>
              </a:rPr>
              <a:t>"),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  </a:t>
            </a:r>
            <a:r>
              <a:rPr lang="en-US" sz="1100" b="0" strike="noStrike" spc="-1" dirty="0" err="1">
                <a:latin typeface="Arial"/>
              </a:rPr>
              <a:t>pch</a:t>
            </a:r>
            <a:r>
              <a:rPr lang="en-US" sz="1100" b="0" strike="noStrike" spc="-1" dirty="0">
                <a:latin typeface="Arial"/>
              </a:rPr>
              <a:t> = c(15, 15)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)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AAB5E-43E5-19E9-6FB1-B6BD64E18909}"/>
              </a:ext>
            </a:extLst>
          </p:cNvPr>
          <p:cNvSpPr txBox="1"/>
          <p:nvPr/>
        </p:nvSpPr>
        <p:spPr>
          <a:xfrm>
            <a:off x="4030133" y="1182231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hist(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data$real_time_seconds</a:t>
            </a:r>
            <a:r>
              <a:rPr lang="en-GB" sz="1200" dirty="0"/>
              <a:t>, </a:t>
            </a:r>
          </a:p>
          <a:p>
            <a:r>
              <a:rPr lang="en-GB" sz="1200" dirty="0"/>
              <a:t>  main = "Distribution of Real Life Time Speedrun ",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ylab</a:t>
            </a:r>
            <a:r>
              <a:rPr lang="en-GB" sz="1200" dirty="0"/>
              <a:t> = "Density", 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xlab</a:t>
            </a:r>
            <a:r>
              <a:rPr lang="en-GB" sz="1200" dirty="0"/>
              <a:t> = "Real Life Time Speedrun (In Seconds)",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freq</a:t>
            </a:r>
            <a:r>
              <a:rPr lang="en-GB" sz="1200" dirty="0"/>
              <a:t> = FALSE, </a:t>
            </a:r>
          </a:p>
          <a:p>
            <a:r>
              <a:rPr lang="en-GB" sz="1200" dirty="0"/>
              <a:t>  col = "pink", </a:t>
            </a:r>
          </a:p>
          <a:p>
            <a:r>
              <a:rPr lang="en-GB" sz="1200" dirty="0"/>
              <a:t>  border = "black"</a:t>
            </a:r>
          </a:p>
          <a:p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mean_value</a:t>
            </a:r>
            <a:r>
              <a:rPr lang="en-GB" sz="1200" dirty="0"/>
              <a:t> &lt;- mean(</a:t>
            </a:r>
            <a:r>
              <a:rPr lang="en-GB" sz="1200" dirty="0" err="1"/>
              <a:t>data$real_time_seconds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sd_value</a:t>
            </a:r>
            <a:r>
              <a:rPr lang="en-GB" sz="1200" dirty="0"/>
              <a:t> &lt;- </a:t>
            </a:r>
            <a:r>
              <a:rPr lang="en-GB" sz="1200" dirty="0" err="1"/>
              <a:t>sd</a:t>
            </a:r>
            <a:r>
              <a:rPr lang="en-GB" sz="1200" dirty="0"/>
              <a:t>(</a:t>
            </a:r>
            <a:r>
              <a:rPr lang="en-GB" sz="1200" dirty="0" err="1"/>
              <a:t>data$real_time_seconds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min_value</a:t>
            </a:r>
            <a:r>
              <a:rPr lang="en-GB" sz="1200" dirty="0"/>
              <a:t> &lt;- min(</a:t>
            </a:r>
            <a:r>
              <a:rPr lang="en-GB" sz="1200" dirty="0" err="1"/>
              <a:t>data$real_time_seconds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max_value</a:t>
            </a:r>
            <a:r>
              <a:rPr lang="en-GB" sz="1200" dirty="0"/>
              <a:t> &lt;- max(</a:t>
            </a:r>
            <a:r>
              <a:rPr lang="en-GB" sz="1200" dirty="0" err="1"/>
              <a:t>data$real_time_seconds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xvalue</a:t>
            </a:r>
            <a:r>
              <a:rPr lang="en-GB" sz="1200" dirty="0"/>
              <a:t> &lt;- </a:t>
            </a:r>
            <a:r>
              <a:rPr lang="en-GB" sz="1200" dirty="0" err="1"/>
              <a:t>seq</a:t>
            </a:r>
            <a:r>
              <a:rPr lang="en-GB" sz="1200" dirty="0"/>
              <a:t>(</a:t>
            </a:r>
            <a:r>
              <a:rPr lang="en-GB" sz="1200" dirty="0" err="1"/>
              <a:t>min_value</a:t>
            </a:r>
            <a:r>
              <a:rPr lang="en-GB" sz="1200" dirty="0"/>
              <a:t> - 10, </a:t>
            </a:r>
            <a:r>
              <a:rPr lang="en-GB" sz="1200" dirty="0" err="1"/>
              <a:t>max_value</a:t>
            </a:r>
            <a:r>
              <a:rPr lang="en-GB" sz="1200" dirty="0"/>
              <a:t> + 10, </a:t>
            </a:r>
            <a:r>
              <a:rPr lang="en-GB" sz="1200" dirty="0" err="1"/>
              <a:t>length.out</a:t>
            </a:r>
            <a:r>
              <a:rPr lang="en-GB" sz="1200" dirty="0"/>
              <a:t> = 250)</a:t>
            </a:r>
          </a:p>
          <a:p>
            <a:r>
              <a:rPr lang="en-GB" sz="1200" dirty="0" err="1"/>
              <a:t>yvalue</a:t>
            </a:r>
            <a:r>
              <a:rPr lang="en-GB" sz="1200" dirty="0"/>
              <a:t> &lt;- </a:t>
            </a:r>
            <a:r>
              <a:rPr lang="en-GB" sz="1200" dirty="0" err="1"/>
              <a:t>dnorm</a:t>
            </a:r>
            <a:r>
              <a:rPr lang="en-GB" sz="1200" dirty="0"/>
              <a:t>(x = </a:t>
            </a:r>
            <a:r>
              <a:rPr lang="en-GB" sz="1200" dirty="0" err="1"/>
              <a:t>xvalue</a:t>
            </a:r>
            <a:r>
              <a:rPr lang="en-GB" sz="1200" dirty="0"/>
              <a:t>, mean = </a:t>
            </a:r>
            <a:r>
              <a:rPr lang="en-GB" sz="1200" dirty="0" err="1"/>
              <a:t>mean_value</a:t>
            </a:r>
            <a:r>
              <a:rPr lang="en-GB" sz="1200" dirty="0"/>
              <a:t>, </a:t>
            </a:r>
            <a:r>
              <a:rPr lang="en-GB" sz="1200" dirty="0" err="1"/>
              <a:t>sd</a:t>
            </a:r>
            <a:r>
              <a:rPr lang="en-GB" sz="1200" dirty="0"/>
              <a:t> = </a:t>
            </a:r>
            <a:r>
              <a:rPr lang="en-GB" sz="1200" dirty="0" err="1"/>
              <a:t>sd_value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lines(</a:t>
            </a:r>
            <a:r>
              <a:rPr lang="en-GB" sz="1200" dirty="0" err="1"/>
              <a:t>xvalue</a:t>
            </a:r>
            <a:r>
              <a:rPr lang="en-GB" sz="1200" dirty="0"/>
              <a:t>, </a:t>
            </a:r>
            <a:r>
              <a:rPr lang="en-GB" sz="1200" dirty="0" err="1"/>
              <a:t>yvalue</a:t>
            </a:r>
            <a:r>
              <a:rPr lang="en-GB" sz="1200" dirty="0"/>
              <a:t>, type = "l", col = "</a:t>
            </a:r>
            <a:r>
              <a:rPr lang="en-GB" sz="1200" dirty="0" err="1"/>
              <a:t>darkblue</a:t>
            </a:r>
            <a:r>
              <a:rPr lang="en-GB" sz="1200" dirty="0"/>
              <a:t>", </a:t>
            </a:r>
            <a:r>
              <a:rPr lang="en-GB" sz="1200" dirty="0" err="1"/>
              <a:t>lwd</a:t>
            </a:r>
            <a:r>
              <a:rPr lang="en-GB" sz="1200" dirty="0"/>
              <a:t> = 2)</a:t>
            </a:r>
          </a:p>
          <a:p>
            <a:r>
              <a:rPr lang="en-GB" sz="1200" dirty="0"/>
              <a:t>legend(</a:t>
            </a:r>
          </a:p>
          <a:p>
            <a:r>
              <a:rPr lang="en-GB" sz="1200" dirty="0"/>
              <a:t>  "</a:t>
            </a:r>
            <a:r>
              <a:rPr lang="en-GB" sz="1200" dirty="0" err="1"/>
              <a:t>topright</a:t>
            </a:r>
            <a:r>
              <a:rPr lang="en-GB" sz="1200" dirty="0"/>
              <a:t>",   legend = "Normal Distribution Curve")</a:t>
            </a:r>
          </a:p>
          <a:p>
            <a:r>
              <a:rPr lang="en-GB" sz="1200" dirty="0" err="1"/>
              <a:t>dev.off</a:t>
            </a:r>
            <a:r>
              <a:rPr lang="en-GB" sz="12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9424B-6ED1-2E00-6274-0F8865373F75}"/>
              </a:ext>
            </a:extLst>
          </p:cNvPr>
          <p:cNvSpPr txBox="1"/>
          <p:nvPr/>
        </p:nvSpPr>
        <p:spPr>
          <a:xfrm>
            <a:off x="8126626" y="1182231"/>
            <a:ext cx="3641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/>
              <a:t>data$verified</a:t>
            </a:r>
            <a:r>
              <a:rPr lang="en-GB" sz="1200" dirty="0"/>
              <a:t> &lt;- </a:t>
            </a:r>
            <a:r>
              <a:rPr lang="en-GB" sz="1200" dirty="0" err="1"/>
              <a:t>as.factor</a:t>
            </a:r>
            <a:r>
              <a:rPr lang="en-GB" sz="1200" dirty="0"/>
              <a:t>(</a:t>
            </a:r>
            <a:r>
              <a:rPr lang="en-GB" sz="1200" dirty="0" err="1"/>
              <a:t>data$verified</a:t>
            </a:r>
            <a:r>
              <a:rPr lang="en-GB" sz="1200" dirty="0"/>
              <a:t>)</a:t>
            </a:r>
          </a:p>
          <a:p>
            <a:r>
              <a:rPr lang="en-GB" sz="1200" dirty="0"/>
              <a:t># Wilcox test</a:t>
            </a:r>
          </a:p>
          <a:p>
            <a:r>
              <a:rPr lang="en-GB" sz="1200" dirty="0" err="1"/>
              <a:t>wilcox.test</a:t>
            </a:r>
            <a:r>
              <a:rPr lang="en-GB" sz="1200" dirty="0"/>
              <a:t>(</a:t>
            </a:r>
            <a:r>
              <a:rPr lang="en-GB" sz="1200" dirty="0" err="1"/>
              <a:t>data$real_time_seconds</a:t>
            </a:r>
            <a:r>
              <a:rPr lang="en-GB" sz="1200" dirty="0"/>
              <a:t> ~ </a:t>
            </a:r>
            <a:r>
              <a:rPr lang="en-GB" sz="1200" dirty="0" err="1"/>
              <a:t>data$verified</a:t>
            </a:r>
            <a:r>
              <a:rPr lang="en-GB" sz="1200" dirty="0"/>
              <a:t>, exact = FALSE)</a:t>
            </a:r>
          </a:p>
        </p:txBody>
      </p:sp>
    </p:spTree>
    <p:extLst>
      <p:ext uri="{BB962C8B-B14F-4D97-AF65-F5344CB8AC3E}">
        <p14:creationId xmlns:p14="http://schemas.microsoft.com/office/powerpoint/2010/main" val="387450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11490</TotalTime>
  <Words>801</Words>
  <Application>Microsoft Office PowerPoint</Application>
  <PresentationFormat>Widescreen</PresentationFormat>
  <Paragraphs>138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>ajay vampire</cp:lastModifiedBy>
  <cp:revision>1</cp:revision>
  <dcterms:created xsi:type="dcterms:W3CDTF">2019-10-01T08:37:56Z</dcterms:created>
  <dcterms:modified xsi:type="dcterms:W3CDTF">2024-11-25T07:01:48Z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