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handoutMasterIdLst>
    <p:handoutMasterId r:id="rId10"/>
  </p:handoutMasterIdLst>
  <p:sldIdLst>
    <p:sldId id="289" r:id="rId5"/>
    <p:sldId id="329" r:id="rId6"/>
    <p:sldId id="336" r:id="rId7"/>
    <p:sldId id="33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558573-07C8-4E33-9154-CFB9B51CA7AC}" v="1" dt="2024-11-21T09:58:13.9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70" d="100"/>
          <a:sy n="70" d="100"/>
        </p:scale>
        <p:origin x="860" y="52"/>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ay vampire" userId="0541fd070490ea3d" providerId="LiveId" clId="{87558573-07C8-4E33-9154-CFB9B51CA7AC}"/>
    <pc:docChg chg="undo custSel addSld delSld modSld sldOrd">
      <pc:chgData name="ajay vampire" userId="0541fd070490ea3d" providerId="LiveId" clId="{87558573-07C8-4E33-9154-CFB9B51CA7AC}" dt="2024-11-25T07:08:19.596" v="304" actId="20577"/>
      <pc:docMkLst>
        <pc:docMk/>
      </pc:docMkLst>
      <pc:sldChg chg="modSp add mod ord setBg">
        <pc:chgData name="ajay vampire" userId="0541fd070490ea3d" providerId="LiveId" clId="{87558573-07C8-4E33-9154-CFB9B51CA7AC}" dt="2024-11-25T07:06:47.155" v="290" actId="20577"/>
        <pc:sldMkLst>
          <pc:docMk/>
          <pc:sldMk cId="4148532546" sldId="289"/>
        </pc:sldMkLst>
        <pc:spChg chg="mod">
          <ac:chgData name="ajay vampire" userId="0541fd070490ea3d" providerId="LiveId" clId="{87558573-07C8-4E33-9154-CFB9B51CA7AC}" dt="2024-11-25T07:06:47.155" v="290" actId="20577"/>
          <ac:spMkLst>
            <pc:docMk/>
            <pc:sldMk cId="4148532546" sldId="289"/>
            <ac:spMk id="2" creationId="{3440AEE4-CC66-FE42-B0C3-2CC7AFD37D1C}"/>
          </ac:spMkLst>
        </pc:spChg>
        <pc:spChg chg="mod">
          <ac:chgData name="ajay vampire" userId="0541fd070490ea3d" providerId="LiveId" clId="{87558573-07C8-4E33-9154-CFB9B51CA7AC}" dt="2024-11-25T07:06:28.709" v="273" actId="20577"/>
          <ac:spMkLst>
            <pc:docMk/>
            <pc:sldMk cId="4148532546" sldId="289"/>
            <ac:spMk id="3" creationId="{8275DA97-5166-7F4B-BC83-F50AC8BEDCD7}"/>
          </ac:spMkLst>
        </pc:spChg>
        <pc:spChg chg="mod">
          <ac:chgData name="ajay vampire" userId="0541fd070490ea3d" providerId="LiveId" clId="{87558573-07C8-4E33-9154-CFB9B51CA7AC}" dt="2024-11-21T10:05:26.436" v="248" actId="20577"/>
          <ac:spMkLst>
            <pc:docMk/>
            <pc:sldMk cId="4148532546" sldId="289"/>
            <ac:spMk id="4" creationId="{6E7F4D14-5620-EC41-A86C-6CC3CFD691B4}"/>
          </ac:spMkLst>
        </pc:spChg>
      </pc:sldChg>
      <pc:sldChg chg="modSp mod">
        <pc:chgData name="ajay vampire" userId="0541fd070490ea3d" providerId="LiveId" clId="{87558573-07C8-4E33-9154-CFB9B51CA7AC}" dt="2024-11-25T07:08:02.279" v="294" actId="20577"/>
        <pc:sldMkLst>
          <pc:docMk/>
          <pc:sldMk cId="1718004908" sldId="329"/>
        </pc:sldMkLst>
        <pc:spChg chg="mod">
          <ac:chgData name="ajay vampire" userId="0541fd070490ea3d" providerId="LiveId" clId="{87558573-07C8-4E33-9154-CFB9B51CA7AC}" dt="2024-11-25T07:08:02.279" v="294" actId="20577"/>
          <ac:spMkLst>
            <pc:docMk/>
            <pc:sldMk cId="1718004908" sldId="329"/>
            <ac:spMk id="3" creationId="{00EBC183-8AA5-EC44-9987-D65F5C1892A1}"/>
          </ac:spMkLst>
        </pc:spChg>
        <pc:spChg chg="mod">
          <ac:chgData name="ajay vampire" userId="0541fd070490ea3d" providerId="LiveId" clId="{87558573-07C8-4E33-9154-CFB9B51CA7AC}" dt="2024-11-23T09:24:54.085" v="272"/>
          <ac:spMkLst>
            <pc:docMk/>
            <pc:sldMk cId="1718004908" sldId="329"/>
            <ac:spMk id="5" creationId="{B3FA3829-F12C-214D-8FBA-7E1A740F65CA}"/>
          </ac:spMkLst>
        </pc:spChg>
      </pc:sldChg>
      <pc:sldChg chg="modSp mod">
        <pc:chgData name="ajay vampire" userId="0541fd070490ea3d" providerId="LiveId" clId="{87558573-07C8-4E33-9154-CFB9B51CA7AC}" dt="2024-11-25T07:08:19.596" v="304" actId="20577"/>
        <pc:sldMkLst>
          <pc:docMk/>
          <pc:sldMk cId="32494612" sldId="336"/>
        </pc:sldMkLst>
        <pc:spChg chg="mod">
          <ac:chgData name="ajay vampire" userId="0541fd070490ea3d" providerId="LiveId" clId="{87558573-07C8-4E33-9154-CFB9B51CA7AC}" dt="2024-11-25T07:08:19.596" v="304" actId="20577"/>
          <ac:spMkLst>
            <pc:docMk/>
            <pc:sldMk cId="32494612" sldId="336"/>
            <ac:spMk id="3" creationId="{3C4D431B-7665-75B0-2D73-5BD588DCB766}"/>
          </ac:spMkLst>
        </pc:spChg>
      </pc:sldChg>
      <pc:sldChg chg="new del ord">
        <pc:chgData name="ajay vampire" userId="0541fd070490ea3d" providerId="LiveId" clId="{87558573-07C8-4E33-9154-CFB9B51CA7AC}" dt="2024-11-21T09:57:50.098" v="3" actId="2696"/>
        <pc:sldMkLst>
          <pc:docMk/>
          <pc:sldMk cId="1669246876" sldId="33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25/11/2024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25/11/2024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2</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r>
              <a:rPr lang="en-US"/>
              <a:t>Click icon to add media</a:t>
            </a:r>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r>
              <a:rPr lang="en-US"/>
              <a:t>Click icon to add picture</a:t>
            </a:r>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r>
              <a:rPr lang="en-US"/>
              <a:t>Click icon to add picture</a:t>
            </a:r>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r>
              <a:rPr lang="en-US"/>
              <a:t>Click icon to add picture</a:t>
            </a:r>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r>
              <a:rPr lang="en-US"/>
              <a:t>Click icon to add picture</a:t>
            </a:r>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br>
              <a:rPr lang="en-US" sz="4000" dirty="0"/>
            </a:b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954000" y="1890000"/>
            <a:ext cx="10814328" cy="368568"/>
          </a:xfrm>
        </p:spPr>
        <p:txBody>
          <a:bodyPr/>
          <a:lstStyle/>
          <a:p>
            <a:r>
              <a:rPr lang="en-US" sz="2000" dirty="0"/>
              <a:t>Group Name:   A190</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976775" cy="931393"/>
          </a:xfrm>
        </p:spPr>
        <p:txBody>
          <a:bodyPr/>
          <a:lstStyle/>
          <a:p>
            <a:r>
              <a:rPr lang="en-GB" dirty="0"/>
              <a:t>7COM1079-2024  Student Group No: </a:t>
            </a:r>
            <a:r>
              <a:rPr lang="en-GB" sz="1400" dirty="0"/>
              <a:t>A190</a:t>
            </a:r>
            <a:r>
              <a:rPr lang="en-GB" dirty="0"/>
              <a:t>              Names of Student Attendees  (all group should attend to get feedback): </a:t>
            </a:r>
          </a:p>
          <a:p>
            <a:r>
              <a:rPr lang="en-GB" dirty="0"/>
              <a:t>                                                                                Chiradeep </a:t>
            </a:r>
            <a:r>
              <a:rPr lang="en-GB" dirty="0" err="1"/>
              <a:t>Veeramachaneni</a:t>
            </a:r>
            <a:r>
              <a:rPr lang="en-GB" dirty="0"/>
              <a:t>, Vishnu Vardhan, Rakesh Reddy, Naveen, Abhilash</a:t>
            </a:r>
            <a:endParaRPr lang="en-GB" sz="1400" dirty="0"/>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420674"/>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chemeClr val="tx1"/>
                </a:solidFill>
              </a:rPr>
              <a:t>:   </a:t>
            </a:r>
            <a:r>
              <a:rPr lang="en-US" sz="2400" dirty="0">
                <a:solidFill>
                  <a:schemeClr val="tx1"/>
                </a:solidFill>
              </a:rPr>
              <a:t>DS153 data_0 Star.csv</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A190                   Names of Student Group Attendees: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2008698"/>
            <a:ext cx="10974945" cy="2699181"/>
          </a:xfrm>
        </p:spPr>
        <p:txBody>
          <a:bodyPr>
            <a:noAutofit/>
          </a:bodyPr>
          <a:lstStyle/>
          <a:p>
            <a:pPr>
              <a:lnSpc>
                <a:spcPct val="100000"/>
              </a:lnSpc>
            </a:pPr>
            <a:r>
              <a:rPr lang="en-US" sz="2400" b="0" dirty="0">
                <a:latin typeface="Calibri"/>
                <a:cs typeface="Calibri"/>
              </a:rPr>
              <a:t>This dataset is interesting to us because It captures the top 500 entries for every speed run category on Speedrun.com and very useful in analyzing speed running, particularly for the classic game Super Mario 64</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Verified</a:t>
            </a:r>
            <a:br>
              <a:rPr lang="en-US" sz="2400" b="0" dirty="0">
                <a:latin typeface="Calibri"/>
                <a:cs typeface="Calibri"/>
              </a:rPr>
            </a:br>
            <a:r>
              <a:rPr lang="en-US" sz="2400" b="0" dirty="0">
                <a:solidFill>
                  <a:srgbClr val="FF0000"/>
                </a:solidFill>
                <a:latin typeface="Calibri"/>
                <a:cs typeface="Calibri"/>
              </a:rPr>
              <a:t> </a:t>
            </a:r>
            <a:r>
              <a:rPr lang="en-US" sz="2400" b="0" dirty="0">
                <a:latin typeface="Calibri"/>
                <a:cs typeface="Calibri"/>
              </a:rPr>
              <a:t>This  Independent variable datatype is : Categorical data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dirty="0" err="1">
                <a:latin typeface="Calibri"/>
                <a:cs typeface="Calibri"/>
              </a:rPr>
              <a:t>Real_time</a:t>
            </a:r>
            <a:r>
              <a:rPr lang="en-US" sz="2400" b="0" dirty="0">
                <a:latin typeface="Calibri"/>
                <a:cs typeface="Calibri"/>
              </a:rPr>
              <a:t> seconds </a:t>
            </a:r>
            <a:br>
              <a:rPr lang="en-US" sz="2400" b="0" dirty="0">
                <a:latin typeface="Calibri"/>
                <a:cs typeface="Calibri"/>
              </a:rPr>
            </a:br>
            <a:r>
              <a:rPr lang="en-US" sz="2400" b="0" dirty="0">
                <a:latin typeface="Calibri"/>
                <a:cs typeface="Calibri"/>
              </a:rPr>
              <a:t>This Dependent variable datatype is : Interval  data.</a:t>
            </a:r>
          </a:p>
        </p:txBody>
      </p:sp>
    </p:spTree>
    <p:extLst>
      <p:ext uri="{BB962C8B-B14F-4D97-AF65-F5344CB8AC3E}">
        <p14:creationId xmlns:p14="http://schemas.microsoft.com/office/powerpoint/2010/main" val="1718004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541455"/>
            <a:ext cx="9753625" cy="230832"/>
          </a:xfrm>
        </p:spPr>
        <p:txBody>
          <a:bodyPr/>
          <a:lstStyle/>
          <a:p>
            <a:pPr>
              <a:spcAft>
                <a:spcPts val="0"/>
              </a:spcAft>
            </a:pPr>
            <a:r>
              <a:rPr lang="en-GB" dirty="0"/>
              <a:t>Our Research Question 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A190</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2291888"/>
            <a:ext cx="10640594" cy="2678085"/>
          </a:xfrm>
        </p:spPr>
        <p:txBody>
          <a:bodyPr>
            <a:noAutofit/>
          </a:bodyPr>
          <a:lstStyle/>
          <a:p>
            <a:pPr>
              <a:lnSpc>
                <a:spcPct val="100000"/>
              </a:lnSpc>
            </a:pPr>
            <a:r>
              <a:rPr lang="en-IE" sz="2400" b="0" dirty="0">
                <a:effectLst/>
                <a:latin typeface="Calibri" panose="020F0502020204030204" pitchFamily="34" charset="0"/>
                <a:ea typeface="Calibri" panose="020F0502020204030204" pitchFamily="34" charset="0"/>
                <a:cs typeface="Times New Roman" panose="02020603050405020304" pitchFamily="18" charset="0"/>
              </a:rPr>
              <a:t>Is there a difference in the mean of real life time speed run took between verified and non-verified members?</a:t>
            </a:r>
            <a:br>
              <a:rPr lang="en-GB" sz="2400" b="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862962" y="955494"/>
            <a:ext cx="10406581" cy="4077900"/>
          </a:xfrm>
        </p:spPr>
        <p:txBody>
          <a:bodyPr vert="horz" lIns="0" tIns="0" rIns="0" bIns="0" rtlCol="0" anchor="t">
            <a:noAutofit/>
          </a:bodyPr>
          <a:lstStyle/>
          <a:p>
            <a:pPr>
              <a:lnSpc>
                <a:spcPct val="100000"/>
              </a:lnSpc>
            </a:pPr>
            <a:endParaRPr lang="en-GB" sz="2400" b="0" dirty="0">
              <a:latin typeface="Calibri"/>
              <a:cs typeface="Calibri"/>
            </a:endParaRPr>
          </a:p>
          <a:p>
            <a:pPr marL="457200" indent="-457200">
              <a:lnSpc>
                <a:spcPct val="100000"/>
              </a:lnSpc>
              <a:buAutoNum type="arabicPeriod"/>
            </a:pPr>
            <a:r>
              <a:rPr lang="en-GB" sz="2000" b="0" dirty="0">
                <a:cs typeface="Arial"/>
              </a:rPr>
              <a:t>Null hypothesis (H</a:t>
            </a:r>
            <a:r>
              <a:rPr lang="en-GB" sz="2000" b="0" baseline="-25000" dirty="0">
                <a:cs typeface="Arial"/>
              </a:rPr>
              <a:t>0</a:t>
            </a:r>
            <a:r>
              <a:rPr lang="en-GB" sz="2000" b="0" dirty="0">
                <a:cs typeface="Arial"/>
              </a:rPr>
              <a:t>): </a:t>
            </a:r>
            <a:r>
              <a:rPr lang="en-GB" sz="2000" b="0" dirty="0">
                <a:solidFill>
                  <a:schemeClr val="tx1"/>
                </a:solidFill>
                <a:cs typeface="Arial"/>
              </a:rPr>
              <a:t>There is </a:t>
            </a:r>
            <a:r>
              <a:rPr lang="en-GB" sz="2000" dirty="0">
                <a:solidFill>
                  <a:schemeClr val="tx1"/>
                </a:solidFill>
                <a:cs typeface="Arial"/>
              </a:rPr>
              <a:t>no</a:t>
            </a:r>
            <a:r>
              <a:rPr lang="en-GB" sz="2000" b="0" dirty="0">
                <a:solidFill>
                  <a:schemeClr val="tx1"/>
                </a:solidFill>
                <a:cs typeface="Arial"/>
              </a:rPr>
              <a:t> difference in the mean of the </a:t>
            </a:r>
            <a:r>
              <a:rPr lang="en-IE" sz="2000" b="0" dirty="0">
                <a:ea typeface="Calibri" panose="020F0502020204030204" pitchFamily="34" charset="0"/>
                <a:cs typeface="Times New Roman" panose="02020603050405020304" pitchFamily="18" charset="0"/>
              </a:rPr>
              <a:t>of real life time speed run took between verified and non-verified members</a:t>
            </a:r>
            <a:r>
              <a:rPr lang="en-IE" sz="2000" b="0" dirty="0">
                <a:effectLst/>
                <a:ea typeface="Calibri" panose="020F0502020204030204" pitchFamily="34" charset="0"/>
                <a:cs typeface="Times New Roman" panose="02020603050405020304" pitchFamily="18" charset="0"/>
              </a:rPr>
              <a:t>.</a:t>
            </a:r>
          </a:p>
          <a:p>
            <a:pPr>
              <a:lnSpc>
                <a:spcPct val="100000"/>
              </a:lnSpc>
            </a:pPr>
            <a:r>
              <a:rPr lang="en-GB" sz="2000" b="0" dirty="0">
                <a:cs typeface="Arial"/>
              </a:rPr>
              <a:t>2.     Alternative hypothesis (H</a:t>
            </a:r>
            <a:r>
              <a:rPr lang="en-GB" sz="2000" b="0" baseline="-25000" dirty="0">
                <a:cs typeface="Arial"/>
              </a:rPr>
              <a:t>1</a:t>
            </a:r>
            <a:r>
              <a:rPr lang="en-GB" sz="2000" b="0" dirty="0">
                <a:cs typeface="Arial"/>
              </a:rPr>
              <a:t>): </a:t>
            </a:r>
            <a:r>
              <a:rPr lang="en-GB" sz="2000" b="0" dirty="0">
                <a:solidFill>
                  <a:schemeClr val="tx1"/>
                </a:solidFill>
                <a:cs typeface="Arial"/>
              </a:rPr>
              <a:t>There is a difference in the mean of the </a:t>
            </a:r>
            <a:r>
              <a:rPr lang="en-IE" sz="2000" b="0" dirty="0">
                <a:ea typeface="Calibri" panose="020F0502020204030204" pitchFamily="34" charset="0"/>
                <a:cs typeface="Times New Roman" panose="02020603050405020304" pitchFamily="18" charset="0"/>
              </a:rPr>
              <a:t>of real life time speed run took      between verified and non-verified members.</a:t>
            </a:r>
            <a:endParaRPr lang="en-GB" sz="2000" b="0" dirty="0">
              <a:solidFill>
                <a:srgbClr val="FF0000"/>
              </a:solidFill>
              <a:cs typeface="Arial"/>
            </a:endParaRP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3.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DS063</Template>
  <TotalTime>32</TotalTime>
  <Words>412</Words>
  <PresentationFormat>Widescreen</PresentationFormat>
  <Paragraphs>22</Paragraphs>
  <Slides>4</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Herts Theme</vt:lpstr>
      <vt:lpstr>Research Question –    </vt:lpstr>
      <vt:lpstr>This dataset is interesting to us because It captures the top 500 entries for every speed run category on Speedrun.com and very useful in analyzing speed running, particularly for the classic game Super Mario 64  Our  Independent variable is: Verified  This  Independent variable datatype is : Categorical data  Our Dependent variable is: Real_time seconds  This Dependent variable datatype is : Interval  data.</vt:lpstr>
      <vt:lpstr>Is there a difference in the mean of real life time speed run took between verified and non-verified members?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2024-11-20T16:28:08Z</dcterms:created>
  <dcterms:modified xsi:type="dcterms:W3CDTF">2024-11-25T07:08:28Z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