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58" r:id="rId3"/>
    <p:sldId id="259" r:id="rId4"/>
    <p:sldId id="263" r:id="rId5"/>
    <p:sldId id="273" r:id="rId6"/>
    <p:sldId id="274" r:id="rId7"/>
    <p:sldId id="272" r:id="rId8"/>
    <p:sldId id="267" r:id="rId9"/>
    <p:sldId id="27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710" userDrawn="1">
          <p15:clr>
            <a:srgbClr val="A4A3A4"/>
          </p15:clr>
        </p15:guide>
        <p15:guide id="21" orient="horz" pos="1680" userDrawn="1">
          <p15:clr>
            <a:srgbClr val="A4A3A4"/>
          </p15:clr>
        </p15:guide>
        <p15:guide id="22" orient="horz" pos="1003"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2"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52" autoAdjust="0"/>
  </p:normalViewPr>
  <p:slideViewPr>
    <p:cSldViewPr snapToGrid="0" showGuides="1">
      <p:cViewPr varScale="1">
        <p:scale>
          <a:sx n="95" d="100"/>
          <a:sy n="95" d="100"/>
        </p:scale>
        <p:origin x="53" y="302"/>
      </p:cViewPr>
      <p:guideLst>
        <p:guide pos="240"/>
        <p:guide orient="horz" pos="144"/>
        <p:guide orient="horz" pos="4104"/>
        <p:guide pos="7440"/>
        <p:guide orient="horz" pos="1512"/>
        <p:guide orient="horz" pos="2376"/>
        <p:guide pos="4824"/>
        <p:guide pos="710"/>
        <p:guide orient="horz" pos="1680"/>
        <p:guide orient="horz" pos="1003"/>
        <p:guide pos="408"/>
        <p:guide orient="horz" pos="792"/>
        <p:guide orient="horz" pos="2760"/>
        <p:guide orient="horz" pos="3022"/>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26/11/2022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11/26/2022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62392"/>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586024" y="1981535"/>
            <a:ext cx="7251985" cy="677108"/>
          </a:xfrm>
          <a:prstGeom prst="rect">
            <a:avLst/>
          </a:prstGeom>
          <a:noFill/>
        </p:spPr>
        <p:txBody>
          <a:bodyPr wrap="none" lIns="0" tIns="0" rIns="0" bIns="0" rtlCol="0">
            <a:spAutoFit/>
          </a:bodyPr>
          <a:lstStyle/>
          <a:p>
            <a:pPr algn="ctr">
              <a:tabLst>
                <a:tab pos="347663" algn="l"/>
              </a:tabLst>
            </a:pPr>
            <a:r>
              <a:rPr lang="en-IN" sz="4400" dirty="0">
                <a:solidFill>
                  <a:schemeClr val="bg1"/>
                </a:solidFill>
              </a:rPr>
              <a:t>Python for Data Science </a:t>
            </a:r>
            <a:r>
              <a:rPr lang="en-IN" sz="3200" dirty="0">
                <a:solidFill>
                  <a:schemeClr val="bg1"/>
                </a:solidFill>
              </a:rPr>
              <a:t>3150713 </a:t>
            </a:r>
            <a:endParaRPr lang="en-US" sz="3200" b="1" dirty="0">
              <a:solidFill>
                <a:schemeClr val="bg1"/>
              </a:solidFill>
              <a:latin typeface="+mj-lt"/>
            </a:endParaRPr>
          </a:p>
        </p:txBody>
      </p:sp>
      <p:sp>
        <p:nvSpPr>
          <p:cNvPr id="21" name="TextBox 20"/>
          <p:cNvSpPr txBox="1"/>
          <p:nvPr/>
        </p:nvSpPr>
        <p:spPr>
          <a:xfrm>
            <a:off x="3722733" y="2658643"/>
            <a:ext cx="5203156" cy="615553"/>
          </a:xfrm>
          <a:prstGeom prst="rect">
            <a:avLst/>
          </a:prstGeom>
          <a:noFill/>
        </p:spPr>
        <p:txBody>
          <a:bodyPr wrap="none" lIns="0" tIns="0" rIns="0" bIns="0" rtlCol="0">
            <a:spAutoFit/>
          </a:bodyPr>
          <a:lstStyle/>
          <a:p>
            <a:pPr algn="l"/>
            <a:r>
              <a:rPr lang="en-IN" sz="4000" i="0" dirty="0">
                <a:solidFill>
                  <a:schemeClr val="bg1"/>
                </a:solidFill>
                <a:effectLst/>
                <a:latin typeface="-apple-system"/>
              </a:rPr>
              <a:t>Malicious URL Detection</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a:extLst>
              <a:ext uri="{FF2B5EF4-FFF2-40B4-BE49-F238E27FC236}">
                <a16:creationId xmlns:a16="http://schemas.microsoft.com/office/drawing/2014/main" id="{A23D4538-8205-7569-76C1-F9F95E830AC4}"/>
              </a:ext>
            </a:extLst>
          </p:cNvPr>
          <p:cNvPicPr>
            <a:picLocks noChangeAspect="1"/>
          </p:cNvPicPr>
          <p:nvPr/>
        </p:nvPicPr>
        <p:blipFill rotWithShape="1">
          <a:blip r:embed="rId3"/>
          <a:srcRect l="6397" b="4209"/>
          <a:stretch/>
        </p:blipFill>
        <p:spPr>
          <a:xfrm>
            <a:off x="234616" y="62392"/>
            <a:ext cx="826168" cy="1031644"/>
          </a:xfrm>
          <a:prstGeom prst="rect">
            <a:avLst/>
          </a:prstGeom>
        </p:spPr>
      </p:pic>
      <p:pic>
        <p:nvPicPr>
          <p:cNvPr id="8" name="Picture 7">
            <a:extLst>
              <a:ext uri="{FF2B5EF4-FFF2-40B4-BE49-F238E27FC236}">
                <a16:creationId xmlns:a16="http://schemas.microsoft.com/office/drawing/2014/main" id="{B579B9CA-7EE9-4540-C596-2ABB119EB09B}"/>
              </a:ext>
            </a:extLst>
          </p:cNvPr>
          <p:cNvPicPr>
            <a:picLocks noChangeAspect="1"/>
          </p:cNvPicPr>
          <p:nvPr/>
        </p:nvPicPr>
        <p:blipFill>
          <a:blip r:embed="rId4"/>
          <a:stretch>
            <a:fillRect/>
          </a:stretch>
        </p:blipFill>
        <p:spPr>
          <a:xfrm>
            <a:off x="10579768" y="76200"/>
            <a:ext cx="1467849" cy="1004028"/>
          </a:xfrm>
          <a:prstGeom prst="rect">
            <a:avLst/>
          </a:prstGeom>
        </p:spPr>
      </p:pic>
      <p:sp>
        <p:nvSpPr>
          <p:cNvPr id="2" name="TextBox 1">
            <a:extLst>
              <a:ext uri="{FF2B5EF4-FFF2-40B4-BE49-F238E27FC236}">
                <a16:creationId xmlns:a16="http://schemas.microsoft.com/office/drawing/2014/main" id="{AC224F0F-AF67-B9B1-B26E-C1E9A9ABCAAE}"/>
              </a:ext>
            </a:extLst>
          </p:cNvPr>
          <p:cNvSpPr txBox="1"/>
          <p:nvPr/>
        </p:nvSpPr>
        <p:spPr>
          <a:xfrm>
            <a:off x="8733385" y="5735054"/>
            <a:ext cx="3561347" cy="646331"/>
          </a:xfrm>
          <a:prstGeom prst="rect">
            <a:avLst/>
          </a:prstGeom>
          <a:noFill/>
        </p:spPr>
        <p:txBody>
          <a:bodyPr wrap="square" rtlCol="0">
            <a:spAutoFit/>
          </a:bodyPr>
          <a:lstStyle/>
          <a:p>
            <a:r>
              <a:rPr lang="en-IN" b="1" dirty="0" err="1">
                <a:solidFill>
                  <a:schemeClr val="bg1"/>
                </a:solidFill>
                <a:latin typeface="Calibri" panose="020F0502020204030204" pitchFamily="34" charset="0"/>
                <a:cs typeface="Calibri" panose="020F0502020204030204" pitchFamily="34" charset="0"/>
              </a:rPr>
              <a:t>Bellani</a:t>
            </a:r>
            <a:r>
              <a:rPr lang="en-IN" b="1" dirty="0">
                <a:solidFill>
                  <a:schemeClr val="bg1"/>
                </a:solidFill>
                <a:latin typeface="Calibri" panose="020F0502020204030204" pitchFamily="34" charset="0"/>
                <a:cs typeface="Calibri" panose="020F0502020204030204" pitchFamily="34" charset="0"/>
              </a:rPr>
              <a:t> Chirag P.  200050131180</a:t>
            </a:r>
          </a:p>
          <a:p>
            <a:r>
              <a:rPr lang="en-IN" b="1" dirty="0">
                <a:solidFill>
                  <a:schemeClr val="bg1"/>
                </a:solidFill>
                <a:latin typeface="Calibri" panose="020F0502020204030204" pitchFamily="34" charset="0"/>
                <a:cs typeface="Calibri" panose="020F0502020204030204" pitchFamily="34" charset="0"/>
              </a:rPr>
              <a:t>Gajera Nand D.    200050131049</a:t>
            </a:r>
          </a:p>
        </p:txBody>
      </p:sp>
      <p:sp>
        <p:nvSpPr>
          <p:cNvPr id="4" name="TextBox 3">
            <a:extLst>
              <a:ext uri="{FF2B5EF4-FFF2-40B4-BE49-F238E27FC236}">
                <a16:creationId xmlns:a16="http://schemas.microsoft.com/office/drawing/2014/main" id="{E655A864-0BD1-B46B-7D8D-198E4BE92129}"/>
              </a:ext>
            </a:extLst>
          </p:cNvPr>
          <p:cNvSpPr txBox="1"/>
          <p:nvPr/>
        </p:nvSpPr>
        <p:spPr>
          <a:xfrm>
            <a:off x="2851195" y="3366608"/>
            <a:ext cx="6721642" cy="1231106"/>
          </a:xfrm>
          <a:prstGeom prst="rect">
            <a:avLst/>
          </a:prstGeom>
          <a:noFill/>
        </p:spPr>
        <p:txBody>
          <a:bodyPr wrap="square" rtlCol="0">
            <a:spAutoFit/>
          </a:bodyPr>
          <a:lstStyle/>
          <a:p>
            <a:pPr algn="ctr"/>
            <a:r>
              <a:rPr lang="en-IN" sz="2800" b="1" i="0" dirty="0">
                <a:solidFill>
                  <a:schemeClr val="bg1"/>
                </a:solidFill>
                <a:effectLst/>
                <a:latin typeface="Bahnschrift Light" panose="020B0502040204020203" pitchFamily="34" charset="0"/>
              </a:rPr>
              <a:t>COMPUTER SCIENCE &amp; ENGINEERING SEM 5</a:t>
            </a:r>
          </a:p>
          <a:p>
            <a:endParaRPr lang="en-IN" dirty="0"/>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a:extLst>
              <a:ext uri="{C183D7F6-B498-43B3-948B-1728B52AA6E4}">
                <adec:decorative xmlns:adec="http://schemas.microsoft.com/office/drawing/2017/decorative" val="1"/>
              </a:ext>
            </a:extLst>
          </p:cNvPr>
          <p:cNvSpPr/>
          <p:nvPr/>
        </p:nvSpPr>
        <p:spPr>
          <a:xfrm>
            <a:off x="381000" y="312448"/>
            <a:ext cx="11430000" cy="6168732"/>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0" i="0" dirty="0">
                <a:solidFill>
                  <a:srgbClr val="000000"/>
                </a:solidFill>
                <a:effectLst/>
                <a:latin typeface="-apple-system"/>
              </a:rPr>
              <a:t>The Uniform Resource Locator (URL) is the well-defined structured format unique address for accessing </a:t>
            </a:r>
          </a:p>
          <a:p>
            <a:r>
              <a:rPr lang="en-US" sz="2200" b="0" i="0" dirty="0">
                <a:solidFill>
                  <a:srgbClr val="000000"/>
                </a:solidFill>
                <a:effectLst/>
                <a:latin typeface="-apple-system"/>
              </a:rPr>
              <a:t>websites over World Wide Web (WWW).</a:t>
            </a:r>
          </a:p>
          <a:p>
            <a:endParaRPr lang="en-US" sz="2200" b="0" i="0" dirty="0">
              <a:solidFill>
                <a:srgbClr val="000000"/>
              </a:solidFill>
              <a:effectLst/>
              <a:latin typeface="-apple-system"/>
            </a:endParaRPr>
          </a:p>
          <a:p>
            <a:pPr algn="l"/>
            <a:r>
              <a:rPr lang="en-US" sz="2200" b="1" i="0" dirty="0" err="1">
                <a:solidFill>
                  <a:srgbClr val="000000"/>
                </a:solidFill>
                <a:effectLst/>
                <a:latin typeface="-apple-system"/>
              </a:rPr>
              <a:t>i</a:t>
            </a:r>
            <a:r>
              <a:rPr lang="en-US" sz="2200" b="1" i="0" dirty="0">
                <a:solidFill>
                  <a:srgbClr val="000000"/>
                </a:solidFill>
                <a:effectLst/>
                <a:latin typeface="-apple-system"/>
              </a:rPr>
              <a:t>.) Protocol</a:t>
            </a:r>
            <a:r>
              <a:rPr lang="en-US" sz="2200" b="0" i="0" dirty="0">
                <a:solidFill>
                  <a:srgbClr val="000000"/>
                </a:solidFill>
                <a:effectLst/>
                <a:latin typeface="-apple-system"/>
              </a:rPr>
              <a:t>: It is basically an identifier that determines what protocol to use e.g., HTTP, HTTPS, etc.</a:t>
            </a:r>
          </a:p>
          <a:p>
            <a:pPr algn="l"/>
            <a:endParaRPr lang="en-US" sz="2200" b="0" i="0" dirty="0">
              <a:solidFill>
                <a:srgbClr val="000000"/>
              </a:solidFill>
              <a:effectLst/>
              <a:latin typeface="-apple-system"/>
            </a:endParaRPr>
          </a:p>
          <a:p>
            <a:pPr algn="l"/>
            <a:r>
              <a:rPr lang="en-US" sz="2200" b="1" i="0" dirty="0">
                <a:solidFill>
                  <a:srgbClr val="000000"/>
                </a:solidFill>
                <a:effectLst/>
                <a:latin typeface="-apple-system"/>
              </a:rPr>
              <a:t>ii) Hostname</a:t>
            </a:r>
            <a:r>
              <a:rPr lang="en-US" sz="2200" b="0" i="0" dirty="0">
                <a:solidFill>
                  <a:srgbClr val="000000"/>
                </a:solidFill>
                <a:effectLst/>
                <a:latin typeface="-apple-system"/>
              </a:rPr>
              <a:t>: Also known as the resource name. It contains the IP address or the domain name where the actual resource is located.</a:t>
            </a:r>
          </a:p>
          <a:p>
            <a:pPr algn="l"/>
            <a:endParaRPr lang="en-US" sz="2200" b="0" i="0" dirty="0">
              <a:solidFill>
                <a:srgbClr val="000000"/>
              </a:solidFill>
              <a:effectLst/>
              <a:latin typeface="-apple-system"/>
            </a:endParaRPr>
          </a:p>
          <a:p>
            <a:pPr algn="l"/>
            <a:r>
              <a:rPr lang="en-US" sz="2200" b="1" i="0" dirty="0">
                <a:solidFill>
                  <a:srgbClr val="000000"/>
                </a:solidFill>
                <a:effectLst/>
                <a:latin typeface="-apple-system"/>
              </a:rPr>
              <a:t>iii) Path: </a:t>
            </a:r>
            <a:r>
              <a:rPr lang="en-US" sz="2200" b="0" i="0" dirty="0">
                <a:solidFill>
                  <a:srgbClr val="000000"/>
                </a:solidFill>
                <a:effectLst/>
                <a:latin typeface="-apple-system"/>
              </a:rPr>
              <a:t>It specifies the actual path where the</a:t>
            </a:r>
          </a:p>
          <a:p>
            <a:pPr algn="l"/>
            <a:r>
              <a:rPr lang="en-US" sz="2200" dirty="0">
                <a:solidFill>
                  <a:srgbClr val="000000"/>
                </a:solidFill>
                <a:latin typeface="-apple-system"/>
              </a:rPr>
              <a:t>                </a:t>
            </a:r>
            <a:r>
              <a:rPr lang="en-US" sz="2200" b="0" i="0" dirty="0">
                <a:solidFill>
                  <a:srgbClr val="000000"/>
                </a:solidFill>
                <a:effectLst/>
                <a:latin typeface="-apple-system"/>
              </a:rPr>
              <a:t>resource is located</a:t>
            </a:r>
          </a:p>
          <a:p>
            <a:pPr algn="ctr"/>
            <a:endParaRPr lang="en-US" b="1" dirty="0"/>
          </a:p>
        </p:txBody>
      </p:sp>
      <p:sp>
        <p:nvSpPr>
          <p:cNvPr id="31" name="TextBox 30">
            <a:extLst>
              <a:ext uri="{FF2B5EF4-FFF2-40B4-BE49-F238E27FC236}">
                <a16:creationId xmlns:a16="http://schemas.microsoft.com/office/drawing/2014/main" id="{F4540AC0-E369-4AD9-BBDB-C2E2E1409CDE}"/>
              </a:ext>
            </a:extLst>
          </p:cNvPr>
          <p:cNvSpPr txBox="1"/>
          <p:nvPr/>
        </p:nvSpPr>
        <p:spPr>
          <a:xfrm>
            <a:off x="535405" y="904373"/>
            <a:ext cx="2079667" cy="1292662"/>
          </a:xfrm>
          <a:prstGeom prst="rect">
            <a:avLst/>
          </a:prstGeom>
          <a:noFill/>
        </p:spPr>
        <p:txBody>
          <a:bodyPr wrap="square" lIns="0" tIns="0" rIns="0" bIns="0" rtlCol="0">
            <a:spAutoFit/>
          </a:bodyPr>
          <a:lstStyle/>
          <a:p>
            <a:pPr algn="l"/>
            <a:r>
              <a:rPr lang="en-IN" sz="2800" b="1" i="0" dirty="0">
                <a:effectLst/>
                <a:latin typeface="-apple-system"/>
              </a:rPr>
              <a:t>What is URL?</a:t>
            </a:r>
          </a:p>
          <a:p>
            <a:br>
              <a:rPr lang="en-IN" sz="2800" dirty="0"/>
            </a:br>
            <a:endParaRPr lang="en-US" sz="2800"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3" name="Picture 2">
            <a:extLst>
              <a:ext uri="{FF2B5EF4-FFF2-40B4-BE49-F238E27FC236}">
                <a16:creationId xmlns:a16="http://schemas.microsoft.com/office/drawing/2014/main" id="{ECC7175F-3965-5949-1B04-88A583E48DDA}"/>
              </a:ext>
            </a:extLst>
          </p:cNvPr>
          <p:cNvPicPr>
            <a:picLocks noChangeAspect="1"/>
          </p:cNvPicPr>
          <p:nvPr/>
        </p:nvPicPr>
        <p:blipFill rotWithShape="1">
          <a:blip r:embed="rId2"/>
          <a:srcRect l="4802" t="11482" r="10462" b="17935"/>
          <a:stretch/>
        </p:blipFill>
        <p:spPr>
          <a:xfrm>
            <a:off x="6391121" y="3809436"/>
            <a:ext cx="5261811" cy="2503302"/>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381000" y="897622"/>
            <a:ext cx="11430000" cy="561747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b="0" i="0" dirty="0">
                <a:solidFill>
                  <a:srgbClr val="000000"/>
                </a:solidFill>
                <a:effectLst/>
                <a:latin typeface="-apple-system"/>
              </a:rPr>
              <a:t>Modified or compromised URLs employed for cyber attacks are known as malicious URLs.</a:t>
            </a:r>
          </a:p>
          <a:p>
            <a:pPr algn="l"/>
            <a:endParaRPr lang="en-US" sz="2200" b="0" i="0" dirty="0">
              <a:solidFill>
                <a:srgbClr val="000000"/>
              </a:solidFill>
              <a:effectLst/>
              <a:latin typeface="-apple-system"/>
            </a:endParaRPr>
          </a:p>
          <a:p>
            <a:pPr algn="l"/>
            <a:r>
              <a:rPr lang="en-US" sz="2200" b="0" i="0" dirty="0">
                <a:solidFill>
                  <a:srgbClr val="000000"/>
                </a:solidFill>
                <a:effectLst/>
                <a:latin typeface="-apple-system"/>
              </a:rPr>
              <a:t>A malicious URL or website generally contains different types of trojans, malware, unsolicited content in the form of phishing, drive-by-download, spams.</a:t>
            </a:r>
          </a:p>
          <a:p>
            <a:pPr algn="l"/>
            <a:endParaRPr lang="en-US" sz="2200" dirty="0">
              <a:solidFill>
                <a:srgbClr val="000000"/>
              </a:solidFill>
              <a:latin typeface="-apple-system"/>
            </a:endParaRPr>
          </a:p>
          <a:p>
            <a:pPr algn="l"/>
            <a:r>
              <a:rPr lang="en-US" sz="2200" b="0" i="0" dirty="0">
                <a:solidFill>
                  <a:srgbClr val="000000"/>
                </a:solidFill>
                <a:effectLst/>
                <a:latin typeface="-apple-system"/>
              </a:rPr>
              <a:t>The main objective of the malicious website is to fraud or steal the personal or financial details of unsuspecting users. Due to the ongoing COVID-19 pandemic the incidents of cybercrime increased manifold. According to </a:t>
            </a:r>
            <a:r>
              <a:rPr lang="en-US" sz="2200" b="1" i="1" dirty="0">
                <a:solidFill>
                  <a:srgbClr val="000000"/>
                </a:solidFill>
                <a:effectLst/>
                <a:latin typeface="-apple-system"/>
              </a:rPr>
              <a:t>Symantec Internet Security Threat Report (ISTR) 2019</a:t>
            </a:r>
            <a:r>
              <a:rPr lang="en-US" sz="2200" b="0" i="0" dirty="0">
                <a:solidFill>
                  <a:srgbClr val="000000"/>
                </a:solidFill>
                <a:effectLst/>
                <a:latin typeface="-apple-system"/>
              </a:rPr>
              <a:t>, malicious URLs are a highly used technique in cyber crimes.</a:t>
            </a:r>
          </a:p>
          <a:p>
            <a:pPr algn="l"/>
            <a:endParaRPr lang="en-US" sz="2200" dirty="0">
              <a:solidFill>
                <a:srgbClr val="000000"/>
              </a:solidFill>
              <a:latin typeface="-apple-system"/>
            </a:endParaRPr>
          </a:p>
          <a:p>
            <a:pPr algn="l"/>
            <a:endParaRPr lang="en-US" sz="2200" b="0" i="0" dirty="0">
              <a:solidFill>
                <a:srgbClr val="000000"/>
              </a:solidFill>
              <a:effectLst/>
              <a:latin typeface="-apple-system"/>
            </a:endParaRPr>
          </a:p>
          <a:p>
            <a:pPr algn="l"/>
            <a:r>
              <a:rPr lang="en-US" sz="2200" b="0" i="0" dirty="0">
                <a:solidFill>
                  <a:srgbClr val="000000"/>
                </a:solidFill>
                <a:effectLst/>
                <a:latin typeface="-apple-system"/>
              </a:rPr>
              <a:t> In this article, we address the detection of malicious URLs as a multi-class classification problem by classifying the raw URLs into different class types such as benign or safe URLs, phishing URLs, malware URLs, or defacement URLs.</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106961" y="156992"/>
            <a:ext cx="3978077" cy="492443"/>
          </a:xfrm>
          <a:prstGeom prst="rect">
            <a:avLst/>
          </a:prstGeom>
          <a:noFill/>
        </p:spPr>
        <p:txBody>
          <a:bodyPr wrap="none" lIns="0" tIns="0" rIns="0" bIns="0" rtlCol="0">
            <a:spAutoFit/>
          </a:bodyPr>
          <a:lstStyle/>
          <a:p>
            <a:pPr algn="l"/>
            <a:r>
              <a:rPr lang="en-IN" sz="3200" b="1" i="0" dirty="0">
                <a:effectLst/>
                <a:latin typeface="-apple-system"/>
              </a:rPr>
              <a:t>What is Malicious URL?</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329334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Box 141"/>
          <p:cNvSpPr txBox="1"/>
          <p:nvPr/>
        </p:nvSpPr>
        <p:spPr>
          <a:xfrm>
            <a:off x="1296448" y="2187997"/>
            <a:ext cx="339837" cy="369332"/>
          </a:xfrm>
          <a:prstGeom prst="rect">
            <a:avLst/>
          </a:prstGeom>
          <a:noFill/>
        </p:spPr>
        <p:txBody>
          <a:bodyPr wrap="none" lIns="0" tIns="0" rIns="0" bIns="0" rtlCol="0">
            <a:spAutoFit/>
          </a:bodyPr>
          <a:lstStyle/>
          <a:p>
            <a:r>
              <a:rPr lang="en-US" sz="2400" dirty="0">
                <a:solidFill>
                  <a:schemeClr val="bg1"/>
                </a:solidFill>
                <a:latin typeface="+mj-lt"/>
              </a:rPr>
              <a:t>25</a:t>
            </a:r>
          </a:p>
        </p:txBody>
      </p:sp>
      <p:pic>
        <p:nvPicPr>
          <p:cNvPr id="141" name="Picture 1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254240" y="1"/>
            <a:ext cx="4937760" cy="6857999"/>
          </a:xfrm>
          <a:custGeom>
            <a:avLst/>
            <a:gdLst>
              <a:gd name="connsiteX0" fmla="*/ 0 w 4937760"/>
              <a:gd name="connsiteY0" fmla="*/ 0 h 6857999"/>
              <a:gd name="connsiteX1" fmla="*/ 4937760 w 4937760"/>
              <a:gd name="connsiteY1" fmla="*/ 0 h 6857999"/>
              <a:gd name="connsiteX2" fmla="*/ 4937760 w 4937760"/>
              <a:gd name="connsiteY2" fmla="*/ 6857999 h 6857999"/>
              <a:gd name="connsiteX3" fmla="*/ 0 w 493776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4937760" h="6857999">
                <a:moveTo>
                  <a:pt x="0" y="0"/>
                </a:moveTo>
                <a:lnTo>
                  <a:pt x="4937760" y="0"/>
                </a:lnTo>
                <a:lnTo>
                  <a:pt x="4937760" y="6857999"/>
                </a:lnTo>
                <a:lnTo>
                  <a:pt x="0" y="6857999"/>
                </a:lnTo>
                <a:close/>
              </a:path>
            </a:pathLst>
          </a:custGeom>
        </p:spPr>
      </p:pic>
      <p:sp>
        <p:nvSpPr>
          <p:cNvPr id="140" name="Rectangle 139">
            <a:extLst>
              <a:ext uri="{C183D7F6-B498-43B3-948B-1728B52AA6E4}">
                <adec:decorative xmlns:adec="http://schemas.microsoft.com/office/drawing/2017/decorative" val="1"/>
              </a:ext>
            </a:extLst>
          </p:cNvPr>
          <p:cNvSpPr/>
          <p:nvPr/>
        </p:nvSpPr>
        <p:spPr>
          <a:xfrm>
            <a:off x="0" y="-96251"/>
            <a:ext cx="12264189"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5" name="TextBox 144"/>
          <p:cNvSpPr txBox="1"/>
          <p:nvPr/>
        </p:nvSpPr>
        <p:spPr>
          <a:xfrm>
            <a:off x="1124550" y="2444485"/>
            <a:ext cx="10437396" cy="1723549"/>
          </a:xfrm>
          <a:prstGeom prst="rect">
            <a:avLst/>
          </a:prstGeom>
          <a:noFill/>
        </p:spPr>
        <p:txBody>
          <a:bodyPr wrap="square" lIns="0" tIns="0" rIns="0" bIns="0" rtlCol="0">
            <a:spAutoFit/>
          </a:bodyPr>
          <a:lstStyle/>
          <a:p>
            <a:r>
              <a:rPr lang="en-US" sz="2800" b="0" i="0" dirty="0">
                <a:solidFill>
                  <a:schemeClr val="bg1"/>
                </a:solidFill>
                <a:effectLst/>
                <a:latin typeface="-apple-system"/>
              </a:rPr>
              <a:t>In this case study, we address the detection of malicious URLs as a multi-class classification problem. In this case study, we classify the raw URLs into different class types such as benign or safe URLs, phishing URLs, malware URLs, or defacement URLs.</a:t>
            </a:r>
            <a:endParaRPr lang="en-US" sz="2800" dirty="0">
              <a:solidFill>
                <a:schemeClr val="bg1"/>
              </a:solidFill>
            </a:endParaRPr>
          </a:p>
        </p:txBody>
      </p:sp>
      <p:cxnSp>
        <p:nvCxnSpPr>
          <p:cNvPr id="151" name="Straight Connector 150">
            <a:extLst>
              <a:ext uri="{C183D7F6-B498-43B3-948B-1728B52AA6E4}">
                <adec:decorative xmlns:adec="http://schemas.microsoft.com/office/drawing/2017/decorative" val="1"/>
              </a:ext>
            </a:extLst>
          </p:cNvPr>
          <p:cNvCxnSpPr>
            <a:cxnSpLocks/>
          </p:cNvCxnSpPr>
          <p:nvPr/>
        </p:nvCxnSpPr>
        <p:spPr>
          <a:xfrm flipV="1">
            <a:off x="1066800" y="1670573"/>
            <a:ext cx="10090484" cy="9625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C183D7F6-B498-43B3-948B-1728B52AA6E4}">
                <adec:decorative xmlns:adec="http://schemas.microsoft.com/office/drawing/2017/decorative" val="1"/>
              </a:ext>
            </a:extLst>
          </p:cNvPr>
          <p:cNvCxnSpPr>
            <a:cxnSpLocks/>
          </p:cNvCxnSpPr>
          <p:nvPr/>
        </p:nvCxnSpPr>
        <p:spPr>
          <a:xfrm>
            <a:off x="1124550" y="4851809"/>
            <a:ext cx="10146632"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B61803F9-0687-42F2-AD52-B4E217229BB0}"/>
              </a:ext>
            </a:extLst>
          </p:cNvPr>
          <p:cNvSpPr>
            <a:spLocks noGrp="1"/>
          </p:cNvSpPr>
          <p:nvPr>
            <p:ph type="title"/>
          </p:nvPr>
        </p:nvSpPr>
        <p:spPr/>
        <p:txBody>
          <a:bodyPr/>
          <a:lstStyle/>
          <a:p>
            <a:r>
              <a:rPr lang="en-US" dirty="0"/>
              <a:t>Slide 7</a:t>
            </a:r>
          </a:p>
        </p:txBody>
      </p:sp>
      <p:sp>
        <p:nvSpPr>
          <p:cNvPr id="5" name="TextBox 4">
            <a:extLst>
              <a:ext uri="{FF2B5EF4-FFF2-40B4-BE49-F238E27FC236}">
                <a16:creationId xmlns:a16="http://schemas.microsoft.com/office/drawing/2014/main" id="{A4B5C969-12DF-1E23-0DAD-7C73C508233F}"/>
              </a:ext>
            </a:extLst>
          </p:cNvPr>
          <p:cNvSpPr txBox="1"/>
          <p:nvPr/>
        </p:nvSpPr>
        <p:spPr>
          <a:xfrm>
            <a:off x="1228824" y="808799"/>
            <a:ext cx="4024965" cy="861774"/>
          </a:xfrm>
          <a:prstGeom prst="rect">
            <a:avLst/>
          </a:prstGeom>
          <a:noFill/>
        </p:spPr>
        <p:txBody>
          <a:bodyPr wrap="square" rtlCol="0">
            <a:spAutoFit/>
          </a:bodyPr>
          <a:lstStyle/>
          <a:p>
            <a:r>
              <a:rPr lang="en-IN" sz="3200" b="1" i="0" dirty="0">
                <a:solidFill>
                  <a:schemeClr val="bg1"/>
                </a:solidFill>
                <a:effectLst/>
                <a:latin typeface="Baskerville Old Face" panose="02020602080505020303" pitchFamily="18" charset="0"/>
              </a:rPr>
              <a:t>Problem statement</a:t>
            </a:r>
          </a:p>
          <a:p>
            <a:endParaRPr lang="en-IN" dirty="0"/>
          </a:p>
        </p:txBody>
      </p:sp>
    </p:spTree>
    <p:extLst>
      <p:ext uri="{BB962C8B-B14F-4D97-AF65-F5344CB8AC3E}">
        <p14:creationId xmlns:p14="http://schemas.microsoft.com/office/powerpoint/2010/main" val="1727237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381000" y="863703"/>
            <a:ext cx="11430000" cy="561747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b="0" i="0" dirty="0">
                <a:solidFill>
                  <a:srgbClr val="000000"/>
                </a:solidFill>
                <a:effectLst/>
                <a:latin typeface="-apple-system"/>
              </a:rPr>
              <a:t>In this case study, we will be using a Malicious URLS dataset of </a:t>
            </a:r>
            <a:r>
              <a:rPr lang="en-US" sz="2200" b="1" i="0" dirty="0">
                <a:solidFill>
                  <a:srgbClr val="000000"/>
                </a:solidFill>
                <a:effectLst/>
                <a:latin typeface="-apple-system"/>
              </a:rPr>
              <a:t>6,51,191 </a:t>
            </a:r>
            <a:r>
              <a:rPr lang="en-US" sz="2200" b="0" i="0" dirty="0">
                <a:solidFill>
                  <a:srgbClr val="000000"/>
                </a:solidFill>
                <a:effectLst/>
                <a:latin typeface="-apple-system"/>
              </a:rPr>
              <a:t>URLs, out of which </a:t>
            </a:r>
            <a:r>
              <a:rPr lang="en-US" sz="2200" b="1" i="0" dirty="0">
                <a:solidFill>
                  <a:srgbClr val="000000"/>
                </a:solidFill>
                <a:effectLst/>
                <a:latin typeface="-apple-system"/>
              </a:rPr>
              <a:t>4,28,103</a:t>
            </a:r>
            <a:r>
              <a:rPr lang="en-US" sz="2200" b="0" i="0" dirty="0">
                <a:solidFill>
                  <a:srgbClr val="000000"/>
                </a:solidFill>
                <a:effectLst/>
                <a:latin typeface="-apple-system"/>
              </a:rPr>
              <a:t> benign or safe URLs, </a:t>
            </a:r>
            <a:r>
              <a:rPr lang="en-US" sz="2200" b="1" i="0" dirty="0">
                <a:solidFill>
                  <a:srgbClr val="000000"/>
                </a:solidFill>
                <a:effectLst/>
                <a:latin typeface="-apple-system"/>
              </a:rPr>
              <a:t>96,457</a:t>
            </a:r>
            <a:r>
              <a:rPr lang="en-US" sz="2200" b="0" i="0" dirty="0">
                <a:solidFill>
                  <a:srgbClr val="000000"/>
                </a:solidFill>
                <a:effectLst/>
                <a:latin typeface="-apple-system"/>
              </a:rPr>
              <a:t> defacement URLs, </a:t>
            </a:r>
            <a:r>
              <a:rPr lang="en-US" sz="2200" b="1" i="0" dirty="0">
                <a:solidFill>
                  <a:srgbClr val="000000"/>
                </a:solidFill>
                <a:effectLst/>
                <a:latin typeface="-apple-system"/>
              </a:rPr>
              <a:t>94,111</a:t>
            </a:r>
            <a:r>
              <a:rPr lang="en-US" sz="2200" b="0" i="0" dirty="0">
                <a:solidFill>
                  <a:srgbClr val="000000"/>
                </a:solidFill>
                <a:effectLst/>
                <a:latin typeface="-apple-system"/>
              </a:rPr>
              <a:t> phishing URLs, and </a:t>
            </a:r>
            <a:r>
              <a:rPr lang="en-US" sz="2200" b="1" i="0" dirty="0">
                <a:solidFill>
                  <a:srgbClr val="000000"/>
                </a:solidFill>
                <a:effectLst/>
                <a:latin typeface="-apple-system"/>
              </a:rPr>
              <a:t>32,520</a:t>
            </a:r>
            <a:r>
              <a:rPr lang="en-US" sz="2200" b="0" i="0" dirty="0">
                <a:solidFill>
                  <a:srgbClr val="000000"/>
                </a:solidFill>
                <a:effectLst/>
                <a:latin typeface="-apple-system"/>
              </a:rPr>
              <a:t> malware URLs.</a:t>
            </a:r>
          </a:p>
          <a:p>
            <a:pPr algn="l"/>
            <a:endParaRPr lang="en-US" sz="2200" b="0" i="0" dirty="0">
              <a:solidFill>
                <a:srgbClr val="000000"/>
              </a:solidFill>
              <a:effectLst/>
              <a:latin typeface="-apple-system"/>
            </a:endParaRPr>
          </a:p>
          <a:p>
            <a:pPr algn="l"/>
            <a:r>
              <a:rPr lang="en-US" sz="2200" b="0" i="0" dirty="0">
                <a:solidFill>
                  <a:srgbClr val="000000"/>
                </a:solidFill>
                <a:effectLst/>
                <a:latin typeface="-apple-system"/>
              </a:rPr>
              <a:t>Now, let’s discuss different types of URLs in our dataset i.e., Benign, Malware, Phishing, and Defacement URLs.</a:t>
            </a:r>
          </a:p>
          <a:p>
            <a:pPr algn="l"/>
            <a:endParaRPr lang="en-US" sz="2200" dirty="0">
              <a:solidFill>
                <a:srgbClr val="000000"/>
              </a:solidFill>
              <a:latin typeface="-apple-system"/>
            </a:endParaRPr>
          </a:p>
          <a:p>
            <a:pPr lvl="1" algn="l"/>
            <a:endParaRPr lang="en-IN" sz="2200" b="1" i="0" dirty="0">
              <a:solidFill>
                <a:srgbClr val="000000"/>
              </a:solidFill>
              <a:effectLst/>
              <a:latin typeface="-apple-system"/>
            </a:endParaRPr>
          </a:p>
          <a:p>
            <a:pPr lvl="1" algn="l"/>
            <a:endParaRPr lang="en-IN" sz="2200" b="0" i="0" dirty="0">
              <a:solidFill>
                <a:srgbClr val="000000"/>
              </a:solidFill>
              <a:effectLst/>
              <a:latin typeface="-apple-system"/>
            </a:endParaRPr>
          </a:p>
          <a:p>
            <a:pPr algn="l"/>
            <a:endParaRPr lang="en-US" sz="2400" b="0" i="0" dirty="0">
              <a:solidFill>
                <a:srgbClr val="000000"/>
              </a:solidFill>
              <a:effectLst/>
              <a:latin typeface="-apple-system"/>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106961" y="156992"/>
            <a:ext cx="4315144" cy="492443"/>
          </a:xfrm>
          <a:prstGeom prst="rect">
            <a:avLst/>
          </a:prstGeom>
          <a:noFill/>
        </p:spPr>
        <p:txBody>
          <a:bodyPr wrap="square" lIns="0" tIns="0" rIns="0" bIns="0" rtlCol="0">
            <a:spAutoFit/>
          </a:bodyPr>
          <a:lstStyle/>
          <a:p>
            <a:pPr algn="l"/>
            <a:r>
              <a:rPr lang="en-IN" sz="3200" b="1" i="0" dirty="0">
                <a:effectLst/>
                <a:latin typeface="-apple-system"/>
              </a:rPr>
              <a:t>Dataset description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2698455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381000" y="863703"/>
            <a:ext cx="11430000" cy="5617477"/>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2200" b="1" i="0" dirty="0">
                <a:solidFill>
                  <a:srgbClr val="000000"/>
                </a:solidFill>
                <a:effectLst/>
                <a:latin typeface="-apple-system"/>
              </a:rPr>
              <a:t>Benign URLs: </a:t>
            </a:r>
            <a:r>
              <a:rPr lang="en-US" sz="2200" b="0" i="0" dirty="0">
                <a:solidFill>
                  <a:srgbClr val="000000"/>
                </a:solidFill>
                <a:effectLst/>
                <a:latin typeface="-apple-system"/>
              </a:rPr>
              <a:t>These are safe to browse URLs. Some of the examples of benign URLs are as follows:</a:t>
            </a:r>
          </a:p>
          <a:p>
            <a:pPr marL="742950" lvl="1" indent="-285750" algn="l">
              <a:buFont typeface="Arial" panose="020B0604020202020204" pitchFamily="34" charset="0"/>
              <a:buChar char="•"/>
            </a:pPr>
            <a:r>
              <a:rPr lang="en-US" sz="2200" b="1" i="0" dirty="0">
                <a:solidFill>
                  <a:srgbClr val="000000"/>
                </a:solidFill>
                <a:effectLst/>
                <a:latin typeface="-apple-system"/>
              </a:rPr>
              <a:t>mp3raid.com/music/krizz_kaliko.html</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infinitysw.com</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google.co.in</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myspace.com.</a:t>
            </a:r>
          </a:p>
          <a:p>
            <a:pPr marL="742950" lvl="1" indent="-285750" algn="l">
              <a:buFont typeface="Arial" panose="020B0604020202020204" pitchFamily="34" charset="0"/>
              <a:buChar char="•"/>
            </a:pPr>
            <a:endParaRPr lang="en-US" sz="2200" b="0" i="0" dirty="0">
              <a:solidFill>
                <a:srgbClr val="000000"/>
              </a:solidFill>
              <a:effectLst/>
              <a:latin typeface="-apple-system"/>
            </a:endParaRPr>
          </a:p>
          <a:p>
            <a:pPr algn="l">
              <a:buFont typeface="Arial" panose="020B0604020202020204" pitchFamily="34" charset="0"/>
              <a:buChar char="•"/>
            </a:pPr>
            <a:r>
              <a:rPr lang="en-US" sz="2200" b="1" i="0" dirty="0">
                <a:solidFill>
                  <a:srgbClr val="000000"/>
                </a:solidFill>
                <a:effectLst/>
                <a:latin typeface="-apple-system"/>
              </a:rPr>
              <a:t>Malware URLs: </a:t>
            </a:r>
            <a:r>
              <a:rPr lang="en-US" sz="2200" b="0" i="0" dirty="0">
                <a:solidFill>
                  <a:srgbClr val="000000"/>
                </a:solidFill>
                <a:effectLst/>
                <a:latin typeface="-apple-system"/>
              </a:rPr>
              <a:t>These type of URLs inject malware into the victim’s system once he/she visit such URLs. Some of the examples of malware URLs are as follows:</a:t>
            </a:r>
          </a:p>
          <a:p>
            <a:pPr marL="742950" lvl="1" indent="-285750" algn="l">
              <a:buFont typeface="Arial" panose="020B0604020202020204" pitchFamily="34" charset="0"/>
              <a:buChar char="•"/>
            </a:pPr>
            <a:r>
              <a:rPr lang="en-US" sz="2200" b="1" i="0" dirty="0">
                <a:solidFill>
                  <a:srgbClr val="000000"/>
                </a:solidFill>
                <a:effectLst/>
                <a:latin typeface="-apple-system"/>
              </a:rPr>
              <a:t>proplast.co.nz</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http://103.112.226.142:36308/Mozi.m</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microencapsulation.readmyweather.com</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xo3fhvm5lcvzy92q.download</a:t>
            </a:r>
            <a:endParaRPr lang="en-US" sz="2200" b="0" i="0" dirty="0">
              <a:solidFill>
                <a:srgbClr val="000000"/>
              </a:solidFill>
              <a:effectLst/>
              <a:latin typeface="-apple-system"/>
            </a:endParaRPr>
          </a:p>
          <a:p>
            <a:pPr lvl="1" algn="l"/>
            <a:endParaRPr lang="en-IN" sz="2200" b="1" i="0" dirty="0">
              <a:solidFill>
                <a:srgbClr val="000000"/>
              </a:solidFill>
              <a:effectLst/>
              <a:latin typeface="-apple-system"/>
            </a:endParaRPr>
          </a:p>
          <a:p>
            <a:pPr lvl="1" algn="l"/>
            <a:endParaRPr lang="en-IN" sz="2200" b="0" i="0" dirty="0">
              <a:solidFill>
                <a:srgbClr val="000000"/>
              </a:solidFill>
              <a:effectLst/>
              <a:latin typeface="-apple-system"/>
            </a:endParaRPr>
          </a:p>
          <a:p>
            <a:pPr algn="l"/>
            <a:endParaRPr lang="en-US" sz="2400" b="0" i="0" dirty="0">
              <a:solidFill>
                <a:srgbClr val="000000"/>
              </a:solidFill>
              <a:effectLst/>
              <a:latin typeface="-apple-system"/>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106961" y="156992"/>
            <a:ext cx="4315144" cy="492443"/>
          </a:xfrm>
          <a:prstGeom prst="rect">
            <a:avLst/>
          </a:prstGeom>
          <a:noFill/>
        </p:spPr>
        <p:txBody>
          <a:bodyPr wrap="square" lIns="0" tIns="0" rIns="0" bIns="0" rtlCol="0">
            <a:spAutoFit/>
          </a:bodyPr>
          <a:lstStyle/>
          <a:p>
            <a:pPr algn="l"/>
            <a:r>
              <a:rPr lang="en-IN" sz="3200" b="1" i="0" dirty="0">
                <a:effectLst/>
                <a:latin typeface="-apple-system"/>
              </a:rPr>
              <a:t>Dataset description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193801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381000" y="737938"/>
            <a:ext cx="11430000" cy="5777162"/>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2200" b="1" i="0" dirty="0">
                <a:solidFill>
                  <a:srgbClr val="000000"/>
                </a:solidFill>
                <a:effectLst/>
                <a:latin typeface="-apple-system"/>
              </a:rPr>
              <a:t>Defacement URLs</a:t>
            </a:r>
            <a:r>
              <a:rPr lang="en-US" sz="2200" b="0" i="0" dirty="0">
                <a:solidFill>
                  <a:srgbClr val="000000"/>
                </a:solidFill>
                <a:effectLst/>
                <a:latin typeface="-apple-system"/>
              </a:rPr>
              <a:t>: Defacement URLs are generally created by hackers with the intention of breaking into a </a:t>
            </a:r>
            <a:r>
              <a:rPr lang="en-US" sz="2200" b="1" i="0" dirty="0">
                <a:solidFill>
                  <a:srgbClr val="000000"/>
                </a:solidFill>
                <a:effectLst/>
                <a:latin typeface="-apple-system"/>
              </a:rPr>
              <a:t>web server</a:t>
            </a:r>
            <a:r>
              <a:rPr lang="en-US" sz="2200" b="0" i="0" dirty="0">
                <a:solidFill>
                  <a:srgbClr val="000000"/>
                </a:solidFill>
                <a:effectLst/>
                <a:latin typeface="-apple-system"/>
              </a:rPr>
              <a:t> and replacing the </a:t>
            </a:r>
            <a:r>
              <a:rPr lang="en-US" sz="2200" b="1" i="0" dirty="0">
                <a:solidFill>
                  <a:srgbClr val="000000"/>
                </a:solidFill>
                <a:effectLst/>
                <a:latin typeface="-apple-system"/>
              </a:rPr>
              <a:t>hosted</a:t>
            </a:r>
            <a:r>
              <a:rPr lang="en-US" sz="2200" b="0" i="0" dirty="0">
                <a:solidFill>
                  <a:srgbClr val="000000"/>
                </a:solidFill>
                <a:effectLst/>
                <a:latin typeface="-apple-system"/>
              </a:rPr>
              <a:t> </a:t>
            </a:r>
            <a:r>
              <a:rPr lang="en-US" sz="2200" b="1" i="0" dirty="0">
                <a:solidFill>
                  <a:srgbClr val="000000"/>
                </a:solidFill>
                <a:effectLst/>
                <a:latin typeface="-apple-system"/>
              </a:rPr>
              <a:t>website</a:t>
            </a:r>
            <a:r>
              <a:rPr lang="en-US" sz="2200" b="0" i="0" dirty="0">
                <a:solidFill>
                  <a:srgbClr val="000000"/>
                </a:solidFill>
                <a:effectLst/>
                <a:latin typeface="-apple-system"/>
              </a:rPr>
              <a:t> with one of their own, using techniques such as </a:t>
            </a:r>
            <a:r>
              <a:rPr lang="en-US" sz="2200" b="1" i="0" dirty="0">
                <a:solidFill>
                  <a:srgbClr val="000000"/>
                </a:solidFill>
                <a:effectLst/>
                <a:latin typeface="-apple-system"/>
              </a:rPr>
              <a:t>code injection</a:t>
            </a:r>
            <a:r>
              <a:rPr lang="en-US" sz="2200" b="0" i="0" dirty="0">
                <a:solidFill>
                  <a:srgbClr val="000000"/>
                </a:solidFill>
                <a:effectLst/>
                <a:latin typeface="-apple-system"/>
              </a:rPr>
              <a:t>, </a:t>
            </a:r>
            <a:r>
              <a:rPr lang="en-US" sz="2200" b="1" i="0" dirty="0">
                <a:solidFill>
                  <a:srgbClr val="000000"/>
                </a:solidFill>
                <a:effectLst/>
                <a:latin typeface="-apple-system"/>
              </a:rPr>
              <a:t>cross-site scripting</a:t>
            </a:r>
            <a:r>
              <a:rPr lang="en-US" sz="2200" b="0" i="0" dirty="0">
                <a:solidFill>
                  <a:srgbClr val="000000"/>
                </a:solidFill>
                <a:effectLst/>
                <a:latin typeface="-apple-system"/>
              </a:rPr>
              <a:t>, etc. Common targets of </a:t>
            </a:r>
            <a:r>
              <a:rPr lang="en-US" sz="2200" b="1" i="0" dirty="0">
                <a:solidFill>
                  <a:srgbClr val="000000"/>
                </a:solidFill>
                <a:effectLst/>
                <a:latin typeface="-apple-system"/>
              </a:rPr>
              <a:t>defacement</a:t>
            </a:r>
            <a:r>
              <a:rPr lang="en-US" sz="2200" b="0" i="0" dirty="0">
                <a:solidFill>
                  <a:srgbClr val="000000"/>
                </a:solidFill>
                <a:effectLst/>
                <a:latin typeface="-apple-system"/>
              </a:rPr>
              <a:t> URLs are religious websites, government websites, bank websites, and corporate websites. Some of the examples of defacement URLs are as follows:</a:t>
            </a:r>
          </a:p>
          <a:p>
            <a:pPr marL="742950" lvl="1" indent="-285750" algn="l">
              <a:buFont typeface="Arial" panose="020B0604020202020204" pitchFamily="34" charset="0"/>
              <a:buChar char="•"/>
            </a:pPr>
            <a:r>
              <a:rPr lang="en-US" sz="2200" b="1" i="0" dirty="0">
                <a:solidFill>
                  <a:srgbClr val="000000"/>
                </a:solidFill>
                <a:effectLst/>
                <a:latin typeface="-apple-system"/>
              </a:rPr>
              <a:t>http://www.vnic.co/khach-hang.html</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http://www.raci.it/component/user/reset.html</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http://www.approvi.com.br/ck.htm</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http://www.juventudelirica.com.br/index.html</a:t>
            </a:r>
            <a:endParaRPr lang="en-US" sz="2200" b="0" i="0" dirty="0">
              <a:solidFill>
                <a:srgbClr val="000000"/>
              </a:solidFill>
              <a:effectLst/>
              <a:latin typeface="-apple-system"/>
            </a:endParaRPr>
          </a:p>
          <a:p>
            <a:pPr algn="l">
              <a:buFont typeface="Arial" panose="020B0604020202020204" pitchFamily="34" charset="0"/>
              <a:buChar char="•"/>
            </a:pPr>
            <a:r>
              <a:rPr lang="en-US" sz="2200" b="1" i="0" dirty="0">
                <a:solidFill>
                  <a:srgbClr val="000000"/>
                </a:solidFill>
                <a:effectLst/>
                <a:latin typeface="-apple-system"/>
              </a:rPr>
              <a:t>Phishing URLs:</a:t>
            </a:r>
            <a:r>
              <a:rPr lang="en-US" sz="2200" b="0" i="0" dirty="0">
                <a:solidFill>
                  <a:srgbClr val="000000"/>
                </a:solidFill>
                <a:effectLst/>
                <a:latin typeface="-apple-system"/>
              </a:rPr>
              <a:t> By creating phishing URLs, hackers try to steal sensitive personal or financial information such as login credentials, credit card numbers, internet banking details, etc. Some of the examples of phishing URLs are shown below:</a:t>
            </a:r>
          </a:p>
          <a:p>
            <a:pPr marL="742950" lvl="1" indent="-285750" algn="l">
              <a:buFont typeface="Arial" panose="020B0604020202020204" pitchFamily="34" charset="0"/>
              <a:buChar char="•"/>
            </a:pPr>
            <a:r>
              <a:rPr lang="en-US" sz="2200" b="1" i="0" dirty="0">
                <a:solidFill>
                  <a:srgbClr val="000000"/>
                </a:solidFill>
                <a:effectLst/>
                <a:latin typeface="-apple-system"/>
              </a:rPr>
              <a:t>roverslands.net</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corporacionrossenditotours.com</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http://drive-google-com.fanalav.com/6a7ec96d6a</a:t>
            </a:r>
            <a:endParaRPr lang="en-US" sz="2200" b="0" i="0" dirty="0">
              <a:solidFill>
                <a:srgbClr val="000000"/>
              </a:solidFill>
              <a:effectLst/>
              <a:latin typeface="-apple-system"/>
            </a:endParaRPr>
          </a:p>
          <a:p>
            <a:pPr marL="742950" lvl="1" indent="-285750" algn="l">
              <a:buFont typeface="Arial" panose="020B0604020202020204" pitchFamily="34" charset="0"/>
              <a:buChar char="•"/>
            </a:pPr>
            <a:r>
              <a:rPr lang="en-US" sz="2200" b="1" i="0" dirty="0">
                <a:solidFill>
                  <a:srgbClr val="000000"/>
                </a:solidFill>
                <a:effectLst/>
                <a:latin typeface="-apple-system"/>
              </a:rPr>
              <a:t>citiprepaid-salarysea-at.tk</a:t>
            </a:r>
            <a:endParaRPr lang="en-US" sz="2200" b="0" i="0" dirty="0">
              <a:solidFill>
                <a:srgbClr val="000000"/>
              </a:solidFill>
              <a:effectLst/>
              <a:latin typeface="-apple-system"/>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106961" y="156992"/>
            <a:ext cx="3310778" cy="492443"/>
          </a:xfrm>
          <a:prstGeom prst="rect">
            <a:avLst/>
          </a:prstGeom>
          <a:noFill/>
        </p:spPr>
        <p:txBody>
          <a:bodyPr wrap="none" lIns="0" tIns="0" rIns="0" bIns="0" rtlCol="0">
            <a:spAutoFit/>
          </a:bodyPr>
          <a:lstStyle/>
          <a:p>
            <a:pPr algn="l"/>
            <a:r>
              <a:rPr lang="en-IN" sz="3200" b="1" i="0" dirty="0">
                <a:effectLst/>
                <a:latin typeface="-apple-system"/>
              </a:rPr>
              <a:t>Dataset description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81544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087"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685687" y="2889551"/>
            <a:ext cx="2557586" cy="646331"/>
          </a:xfrm>
          <a:prstGeom prst="rect">
            <a:avLst/>
          </a:prstGeom>
          <a:noFill/>
        </p:spPr>
        <p:txBody>
          <a:bodyPr wrap="square" lIns="0" tIns="0" rIns="0" bIns="0" rtlCol="0">
            <a:spAutoFit/>
          </a:bodyPr>
          <a:lstStyle/>
          <a:p>
            <a:r>
              <a:rPr lang="en-US" sz="1400" b="0" i="0" dirty="0">
                <a:solidFill>
                  <a:schemeClr val="bg1"/>
                </a:solidFill>
                <a:effectLst/>
              </a:rPr>
              <a:t>In this final step, we will predict malicious URLs using our best-performed model.</a:t>
            </a:r>
            <a:endParaRPr lang="en-US" sz="1400" dirty="0">
              <a:solidFill>
                <a:schemeClr val="bg1"/>
              </a:solidFill>
            </a:endParaRPr>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Result</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2" name="Picture 11">
            <a:extLst>
              <a:ext uri="{FF2B5EF4-FFF2-40B4-BE49-F238E27FC236}">
                <a16:creationId xmlns:a16="http://schemas.microsoft.com/office/drawing/2014/main" id="{BFFA3EF6-BCC8-8B22-E37C-E5C65ECCD984}"/>
              </a:ext>
            </a:extLst>
          </p:cNvPr>
          <p:cNvPicPr>
            <a:picLocks noChangeAspect="1"/>
          </p:cNvPicPr>
          <p:nvPr/>
        </p:nvPicPr>
        <p:blipFill>
          <a:blip r:embed="rId3"/>
          <a:stretch>
            <a:fillRect/>
          </a:stretch>
        </p:blipFill>
        <p:spPr>
          <a:xfrm>
            <a:off x="4169607" y="1564105"/>
            <a:ext cx="5713917" cy="3585411"/>
          </a:xfrm>
          <a:prstGeom prst="rect">
            <a:avLst/>
          </a:prstGeom>
        </p:spPr>
      </p:pic>
      <p:pic>
        <p:nvPicPr>
          <p:cNvPr id="10" name="Picture 9">
            <a:extLst>
              <a:ext uri="{FF2B5EF4-FFF2-40B4-BE49-F238E27FC236}">
                <a16:creationId xmlns:a16="http://schemas.microsoft.com/office/drawing/2014/main" id="{64279009-7928-4C09-1BE3-6EBC9EC80EDA}"/>
              </a:ext>
            </a:extLst>
          </p:cNvPr>
          <p:cNvPicPr>
            <a:picLocks noChangeAspect="1"/>
          </p:cNvPicPr>
          <p:nvPr/>
        </p:nvPicPr>
        <p:blipFill rotWithShape="1">
          <a:blip r:embed="rId4"/>
          <a:srcRect r="45461"/>
          <a:stretch/>
        </p:blipFill>
        <p:spPr>
          <a:xfrm>
            <a:off x="4169607" y="2072699"/>
            <a:ext cx="5713917" cy="1983910"/>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381000" y="737938"/>
            <a:ext cx="11430000" cy="5777162"/>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0" dirty="0">
                <a:solidFill>
                  <a:srgbClr val="000000"/>
                </a:solidFill>
                <a:effectLst/>
                <a:latin typeface="-apple-system"/>
              </a:rPr>
              <a:t>In this article, we have demonstrated a machine learning approach to detect</a:t>
            </a:r>
          </a:p>
          <a:p>
            <a:r>
              <a:rPr lang="en-US" sz="2400" b="0" i="0" dirty="0">
                <a:solidFill>
                  <a:srgbClr val="000000"/>
                </a:solidFill>
                <a:effectLst/>
                <a:latin typeface="-apple-system"/>
              </a:rPr>
              <a:t> Malicious URLs. We have created 22 lexical features from raw URLs and trained </a:t>
            </a:r>
          </a:p>
          <a:p>
            <a:r>
              <a:rPr lang="en-US" sz="2400" b="0" i="0" dirty="0">
                <a:solidFill>
                  <a:srgbClr val="000000"/>
                </a:solidFill>
                <a:effectLst/>
                <a:latin typeface="-apple-system"/>
              </a:rPr>
              <a:t>three machine learning models </a:t>
            </a:r>
            <a:r>
              <a:rPr lang="en-US" sz="2400" b="1" i="0" dirty="0">
                <a:solidFill>
                  <a:srgbClr val="000000"/>
                </a:solidFill>
                <a:effectLst/>
                <a:latin typeface="-apple-system"/>
              </a:rPr>
              <a:t>XG Boost</a:t>
            </a:r>
            <a:r>
              <a:rPr lang="en-US" sz="2400" b="0" i="0" dirty="0">
                <a:solidFill>
                  <a:srgbClr val="000000"/>
                </a:solidFill>
                <a:effectLst/>
                <a:latin typeface="-apple-system"/>
              </a:rPr>
              <a:t>, </a:t>
            </a:r>
            <a:r>
              <a:rPr lang="en-US" sz="2400" b="1" i="0" dirty="0">
                <a:solidFill>
                  <a:srgbClr val="000000"/>
                </a:solidFill>
                <a:effectLst/>
                <a:latin typeface="-apple-system"/>
              </a:rPr>
              <a:t>Light GBM</a:t>
            </a:r>
            <a:r>
              <a:rPr lang="en-US" sz="2400" b="0" i="0" dirty="0">
                <a:solidFill>
                  <a:srgbClr val="000000"/>
                </a:solidFill>
                <a:effectLst/>
                <a:latin typeface="-apple-system"/>
              </a:rPr>
              <a:t>, and </a:t>
            </a:r>
            <a:r>
              <a:rPr lang="en-US" sz="2400" b="1" i="0" dirty="0">
                <a:solidFill>
                  <a:srgbClr val="000000"/>
                </a:solidFill>
                <a:effectLst/>
                <a:latin typeface="-apple-system"/>
              </a:rPr>
              <a:t>Random forest</a:t>
            </a:r>
            <a:r>
              <a:rPr lang="en-US" sz="2400" b="0" i="0" dirty="0">
                <a:solidFill>
                  <a:srgbClr val="000000"/>
                </a:solidFill>
                <a:effectLst/>
                <a:latin typeface="-apple-system"/>
              </a:rPr>
              <a:t>.</a:t>
            </a:r>
          </a:p>
          <a:p>
            <a:r>
              <a:rPr lang="en-US" sz="2400" b="0" i="0" dirty="0">
                <a:solidFill>
                  <a:srgbClr val="000000"/>
                </a:solidFill>
                <a:effectLst/>
                <a:latin typeface="-apple-system"/>
              </a:rPr>
              <a:t> Further, we have compared the performance of the 3 machine learning models </a:t>
            </a:r>
          </a:p>
          <a:p>
            <a:r>
              <a:rPr lang="en-US" sz="2400" b="0" i="0" dirty="0">
                <a:solidFill>
                  <a:srgbClr val="000000"/>
                </a:solidFill>
                <a:effectLst/>
                <a:latin typeface="-apple-system"/>
              </a:rPr>
              <a:t>and found that </a:t>
            </a:r>
            <a:r>
              <a:rPr lang="en-US" sz="2400" b="1" i="0" dirty="0">
                <a:solidFill>
                  <a:srgbClr val="000000"/>
                </a:solidFill>
                <a:effectLst/>
                <a:latin typeface="-apple-system"/>
              </a:rPr>
              <a:t>Random forest</a:t>
            </a:r>
            <a:r>
              <a:rPr lang="en-US" sz="2400" b="0" i="0" dirty="0">
                <a:solidFill>
                  <a:srgbClr val="000000"/>
                </a:solidFill>
                <a:effectLst/>
                <a:latin typeface="-apple-system"/>
              </a:rPr>
              <a:t> outperformed others by attaining the highest</a:t>
            </a:r>
          </a:p>
          <a:p>
            <a:r>
              <a:rPr lang="en-US" sz="2400" b="0" i="0" dirty="0">
                <a:solidFill>
                  <a:srgbClr val="000000"/>
                </a:solidFill>
                <a:effectLst/>
                <a:latin typeface="-apple-system"/>
              </a:rPr>
              <a:t> accuracy of </a:t>
            </a:r>
            <a:r>
              <a:rPr lang="en-US" sz="2400" b="1" i="0" dirty="0">
                <a:solidFill>
                  <a:srgbClr val="000000"/>
                </a:solidFill>
                <a:effectLst/>
                <a:latin typeface="-apple-system"/>
              </a:rPr>
              <a:t>96.6%</a:t>
            </a:r>
            <a:r>
              <a:rPr lang="en-US" sz="2400" b="0" i="0" dirty="0">
                <a:solidFill>
                  <a:srgbClr val="000000"/>
                </a:solidFill>
                <a:effectLst/>
                <a:latin typeface="-apple-system"/>
              </a:rPr>
              <a:t>. By plotting the feature importance of Random forest we found that </a:t>
            </a:r>
            <a:r>
              <a:rPr lang="en-US" sz="2400" b="1" i="1" dirty="0" err="1">
                <a:solidFill>
                  <a:srgbClr val="000000"/>
                </a:solidFill>
                <a:effectLst/>
                <a:latin typeface="-apple-system"/>
              </a:rPr>
              <a:t>hostname_length</a:t>
            </a:r>
            <a:r>
              <a:rPr lang="en-US" sz="2400" b="0" i="0" dirty="0">
                <a:solidFill>
                  <a:srgbClr val="000000"/>
                </a:solidFill>
                <a:effectLst/>
                <a:latin typeface="-apple-system"/>
              </a:rPr>
              <a:t>, </a:t>
            </a:r>
            <a:r>
              <a:rPr lang="en-US" sz="2400" b="1" i="1" dirty="0" err="1">
                <a:solidFill>
                  <a:srgbClr val="000000"/>
                </a:solidFill>
                <a:effectLst/>
                <a:latin typeface="-apple-system"/>
              </a:rPr>
              <a:t>count_dir</a:t>
            </a:r>
            <a:r>
              <a:rPr lang="en-US" sz="2400" b="0" i="0" dirty="0">
                <a:solidFill>
                  <a:srgbClr val="000000"/>
                </a:solidFill>
                <a:effectLst/>
                <a:latin typeface="-apple-system"/>
              </a:rPr>
              <a:t>, </a:t>
            </a:r>
            <a:r>
              <a:rPr lang="en-US" sz="2400" b="1" i="1" dirty="0">
                <a:solidFill>
                  <a:srgbClr val="000000"/>
                </a:solidFill>
                <a:effectLst/>
                <a:latin typeface="-apple-system"/>
              </a:rPr>
              <a:t>count-www</a:t>
            </a:r>
            <a:r>
              <a:rPr lang="en-US" sz="2400" b="0" i="0" dirty="0">
                <a:solidFill>
                  <a:srgbClr val="000000"/>
                </a:solidFill>
                <a:effectLst/>
                <a:latin typeface="-apple-system"/>
              </a:rPr>
              <a:t>, </a:t>
            </a:r>
            <a:r>
              <a:rPr lang="en-US" sz="2400" b="1" i="1" dirty="0" err="1">
                <a:solidFill>
                  <a:srgbClr val="000000"/>
                </a:solidFill>
                <a:effectLst/>
                <a:latin typeface="-apple-system"/>
              </a:rPr>
              <a:t>fd_length</a:t>
            </a:r>
            <a:r>
              <a:rPr lang="en-US" sz="2400" b="0" i="0" dirty="0">
                <a:solidFill>
                  <a:srgbClr val="000000"/>
                </a:solidFill>
                <a:effectLst/>
                <a:latin typeface="-apple-system"/>
              </a:rPr>
              <a:t>, and </a:t>
            </a:r>
            <a:r>
              <a:rPr lang="en-US" sz="2400" b="1" i="1" dirty="0" err="1">
                <a:solidFill>
                  <a:srgbClr val="000000"/>
                </a:solidFill>
                <a:effectLst/>
                <a:latin typeface="-apple-system"/>
              </a:rPr>
              <a:t>url_length</a:t>
            </a:r>
            <a:r>
              <a:rPr lang="en-US" sz="2400" b="0" i="0" dirty="0">
                <a:solidFill>
                  <a:srgbClr val="000000"/>
                </a:solidFill>
                <a:effectLst/>
                <a:latin typeface="-apple-system"/>
              </a:rPr>
              <a:t> are </a:t>
            </a:r>
          </a:p>
          <a:p>
            <a:r>
              <a:rPr lang="en-US" sz="2400" b="0" i="0" dirty="0">
                <a:solidFill>
                  <a:srgbClr val="000000"/>
                </a:solidFill>
                <a:effectLst/>
                <a:latin typeface="-apple-system"/>
              </a:rPr>
              <a:t>the top 5 features for detecting the malicious URLs. At last, we have coded the </a:t>
            </a:r>
          </a:p>
          <a:p>
            <a:r>
              <a:rPr lang="en-US" sz="2400" b="0" i="0" dirty="0">
                <a:solidFill>
                  <a:srgbClr val="000000"/>
                </a:solidFill>
                <a:effectLst/>
                <a:latin typeface="-apple-system"/>
              </a:rPr>
              <a:t>prediction function for classifying any raw URL using our saved model i.e., Random</a:t>
            </a:r>
          </a:p>
          <a:p>
            <a:r>
              <a:rPr lang="en-US" sz="2400" b="0" i="0" dirty="0">
                <a:solidFill>
                  <a:srgbClr val="000000"/>
                </a:solidFill>
                <a:effectLst/>
                <a:latin typeface="-apple-system"/>
              </a:rPr>
              <a:t> Forest.</a:t>
            </a:r>
          </a:p>
          <a:p>
            <a:endParaRPr lang="en-US" sz="2400" dirty="0">
              <a:solidFill>
                <a:srgbClr val="000000"/>
              </a:solidFill>
              <a:latin typeface="-apple-system"/>
            </a:endParaRPr>
          </a:p>
          <a:p>
            <a:endParaRPr lang="en-US" sz="2400" b="0" i="0" dirty="0">
              <a:solidFill>
                <a:srgbClr val="000000"/>
              </a:solidFill>
              <a:effectLst/>
              <a:latin typeface="-apple-system"/>
            </a:endParaRPr>
          </a:p>
        </p:txBody>
      </p:sp>
      <p:sp>
        <p:nvSpPr>
          <p:cNvPr id="40" name="TextBox 39">
            <a:extLst>
              <a:ext uri="{FF2B5EF4-FFF2-40B4-BE49-F238E27FC236}">
                <a16:creationId xmlns:a16="http://schemas.microsoft.com/office/drawing/2014/main" id="{FFAEF1C8-817C-4EBC-A4FB-3ED2DB7FCBF8}"/>
              </a:ext>
            </a:extLst>
          </p:cNvPr>
          <p:cNvSpPr txBox="1"/>
          <p:nvPr/>
        </p:nvSpPr>
        <p:spPr>
          <a:xfrm>
            <a:off x="4106961" y="156992"/>
            <a:ext cx="1856277" cy="492443"/>
          </a:xfrm>
          <a:prstGeom prst="rect">
            <a:avLst/>
          </a:prstGeom>
          <a:noFill/>
        </p:spPr>
        <p:txBody>
          <a:bodyPr wrap="none" lIns="0" tIns="0" rIns="0" bIns="0" rtlCol="0">
            <a:spAutoFit/>
          </a:bodyPr>
          <a:lstStyle/>
          <a:p>
            <a:pPr algn="l"/>
            <a:r>
              <a:rPr lang="en-US" sz="3200" b="1" i="0" dirty="0">
                <a:effectLst/>
                <a:latin typeface="-apple-system"/>
              </a:rPr>
              <a:t>Conclusion</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Tree>
    <p:extLst>
      <p:ext uri="{BB962C8B-B14F-4D97-AF65-F5344CB8AC3E}">
        <p14:creationId xmlns:p14="http://schemas.microsoft.com/office/powerpoint/2010/main" val="1792156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86</TotalTime>
  <Words>852</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Bahnschrift Light</vt:lpstr>
      <vt:lpstr>Baskerville Old Face</vt:lpstr>
      <vt:lpstr>Calibri</vt:lpstr>
      <vt:lpstr>Century Gothic</vt:lpstr>
      <vt:lpstr>Segoe UI Light</vt:lpstr>
      <vt:lpstr>Office Theme</vt:lpstr>
      <vt:lpstr>Slide 1</vt:lpstr>
      <vt:lpstr>Slide 2</vt:lpstr>
      <vt:lpstr>Slide 4</vt:lpstr>
      <vt:lpstr>Slide 7</vt:lpstr>
      <vt:lpstr>Slide 4</vt:lpstr>
      <vt:lpstr>Slide 4</vt:lpstr>
      <vt:lpstr>Slide 4</vt:lpstr>
      <vt:lpstr>Slide 10</vt:lpstr>
      <vt:lpstr>Slide 4</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dc:creator>
  <cp:lastModifiedBy>Nand</cp:lastModifiedBy>
  <cp:revision>3</cp:revision>
  <dcterms:created xsi:type="dcterms:W3CDTF">2022-11-25T12:36:27Z</dcterms:created>
  <dcterms:modified xsi:type="dcterms:W3CDTF">2022-11-26T07:37:39Z</dcterms:modified>
</cp:coreProperties>
</file>