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2C3"/>
    <a:srgbClr val="8AE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>
      <p:cViewPr varScale="1">
        <p:scale>
          <a:sx n="94" d="100"/>
          <a:sy n="94" d="100"/>
        </p:scale>
        <p:origin x="6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0909" y="2773033"/>
            <a:ext cx="63165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101" y="712611"/>
            <a:ext cx="7536196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03" y="2073668"/>
            <a:ext cx="8072193" cy="331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909" y="2773033"/>
            <a:ext cx="63138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b="1" spc="-90" dirty="0" smtClean="0">
                <a:solidFill>
                  <a:srgbClr val="34D2C3"/>
                </a:solidFill>
                <a:latin typeface="Times New Roman"/>
                <a:cs typeface="Times New Roman"/>
              </a:rPr>
              <a:t>Uber Supply And Demand </a:t>
            </a:r>
            <a:r>
              <a:rPr sz="5400" b="1" spc="-40" dirty="0" smtClean="0">
                <a:solidFill>
                  <a:srgbClr val="34D2C3"/>
                </a:solidFill>
                <a:latin typeface="Times New Roman"/>
                <a:cs typeface="Times New Roman"/>
              </a:rPr>
              <a:t>C</a:t>
            </a:r>
            <a:r>
              <a:rPr lang="en-US" sz="5400" b="1" spc="-40" dirty="0" smtClean="0">
                <a:solidFill>
                  <a:srgbClr val="34D2C3"/>
                </a:solidFill>
                <a:latin typeface="Times New Roman"/>
                <a:cs typeface="Times New Roman"/>
              </a:rPr>
              <a:t>ase</a:t>
            </a:r>
            <a:r>
              <a:rPr sz="5400" b="1" spc="-30" dirty="0" smtClean="0">
                <a:solidFill>
                  <a:srgbClr val="34D2C3"/>
                </a:solidFill>
                <a:latin typeface="Times New Roman"/>
                <a:cs typeface="Times New Roman"/>
              </a:rPr>
              <a:t> </a:t>
            </a:r>
            <a:r>
              <a:rPr sz="5400" b="1" spc="-80" dirty="0" smtClean="0">
                <a:solidFill>
                  <a:srgbClr val="34D2C3"/>
                </a:solidFill>
                <a:latin typeface="Times New Roman"/>
                <a:cs typeface="Times New Roman"/>
              </a:rPr>
              <a:t>S</a:t>
            </a:r>
            <a:r>
              <a:rPr lang="en-US" sz="5400" b="1" spc="-80" dirty="0" smtClean="0">
                <a:solidFill>
                  <a:srgbClr val="34D2C3"/>
                </a:solidFill>
                <a:latin typeface="Times New Roman"/>
                <a:cs typeface="Times New Roman"/>
              </a:rPr>
              <a:t>tudy</a:t>
            </a:r>
            <a:endParaRPr sz="5400" dirty="0">
              <a:solidFill>
                <a:srgbClr val="34D2C3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6605" y="5194782"/>
            <a:ext cx="22491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D1C11"/>
                </a:solidFill>
                <a:latin typeface="Carlito"/>
                <a:cs typeface="Carlito"/>
              </a:rPr>
              <a:t>By: </a:t>
            </a:r>
            <a:r>
              <a:rPr lang="en-US" sz="2400" spc="-5" dirty="0" smtClean="0">
                <a:solidFill>
                  <a:srgbClr val="1D1C11"/>
                </a:solidFill>
                <a:latin typeface="Carlito"/>
                <a:cs typeface="Carlito"/>
              </a:rPr>
              <a:t>Chirag Veldandi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65" y="941211"/>
            <a:ext cx="5223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Pickup point </a:t>
            </a:r>
            <a:r>
              <a:rPr spc="-5" dirty="0" smtClean="0"/>
              <a:t>analysis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50898" y="2073668"/>
            <a:ext cx="2799715" cy="3042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graph </a:t>
            </a:r>
            <a:r>
              <a:rPr sz="2200" spc="-5" dirty="0">
                <a:latin typeface="Carlito"/>
                <a:cs typeface="Carlito"/>
              </a:rPr>
              <a:t>it is  clearly seen </a:t>
            </a:r>
            <a:r>
              <a:rPr sz="2200" spc="-10" dirty="0">
                <a:latin typeface="Carlito"/>
                <a:cs typeface="Carlito"/>
              </a:rPr>
              <a:t>that  </a:t>
            </a:r>
            <a:r>
              <a:rPr sz="2200" spc="-5" dirty="0">
                <a:latin typeface="Carlito"/>
                <a:cs typeface="Carlito"/>
              </a:rPr>
              <a:t>demands </a:t>
            </a:r>
            <a:r>
              <a:rPr sz="2200" spc="-10" dirty="0">
                <a:latin typeface="Carlito"/>
                <a:cs typeface="Carlito"/>
              </a:rPr>
              <a:t>are high </a:t>
            </a:r>
            <a:r>
              <a:rPr sz="2200" spc="-5" dirty="0">
                <a:latin typeface="Carlito"/>
                <a:cs typeface="Carlito"/>
              </a:rPr>
              <a:t>in  morning </a:t>
            </a:r>
            <a:r>
              <a:rPr sz="2200" spc="-10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4am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to  </a:t>
            </a:r>
            <a:r>
              <a:rPr sz="2200" dirty="0">
                <a:latin typeface="Carlito"/>
                <a:cs typeface="Carlito"/>
              </a:rPr>
              <a:t>10am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city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high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Airport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evening throughout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night </a:t>
            </a:r>
            <a:r>
              <a:rPr sz="2200" spc="-15" dirty="0">
                <a:latin typeface="Carlito"/>
                <a:cs typeface="Carlito"/>
              </a:rPr>
              <a:t>between  </a:t>
            </a:r>
            <a:r>
              <a:rPr sz="2200" spc="-10" dirty="0">
                <a:latin typeface="Carlito"/>
                <a:cs typeface="Carlito"/>
              </a:rPr>
              <a:t>5pm to</a:t>
            </a:r>
            <a:r>
              <a:rPr sz="2200" spc="-5" dirty="0">
                <a:latin typeface="Carlito"/>
                <a:cs typeface="Carlito"/>
              </a:rPr>
              <a:t> 11pm.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981200"/>
            <a:ext cx="52578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0263" y="964205"/>
            <a:ext cx="460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Time </a:t>
            </a:r>
            <a:r>
              <a:rPr spc="-5" dirty="0" smtClean="0"/>
              <a:t>slot</a:t>
            </a:r>
            <a:r>
              <a:rPr lang="en-US" spc="-5" dirty="0" smtClean="0"/>
              <a:t> </a:t>
            </a:r>
            <a:r>
              <a:rPr spc="-5" dirty="0" smtClean="0"/>
              <a:t>analysis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951791" y="1974690"/>
            <a:ext cx="8200390" cy="1911985"/>
            <a:chOff x="951791" y="1974690"/>
            <a:chExt cx="8200390" cy="1911985"/>
          </a:xfrm>
        </p:grpSpPr>
        <p:sp>
          <p:nvSpPr>
            <p:cNvPr id="4" name="object 4"/>
            <p:cNvSpPr/>
            <p:nvPr/>
          </p:nvSpPr>
          <p:spPr>
            <a:xfrm>
              <a:off x="951791" y="1974690"/>
              <a:ext cx="4295385" cy="1911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99" y="2057400"/>
              <a:ext cx="3200400" cy="182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504" y="2051303"/>
              <a:ext cx="3214370" cy="1835150"/>
            </a:xfrm>
            <a:custGeom>
              <a:avLst/>
              <a:gdLst/>
              <a:ahLst/>
              <a:cxnLst/>
              <a:rect l="l" t="t" r="r" b="b"/>
              <a:pathLst>
                <a:path w="3214370" h="1835150">
                  <a:moveTo>
                    <a:pt x="3214116" y="0"/>
                  </a:moveTo>
                  <a:lnTo>
                    <a:pt x="3200400" y="0"/>
                  </a:lnTo>
                  <a:lnTo>
                    <a:pt x="3200400" y="13716"/>
                  </a:lnTo>
                  <a:lnTo>
                    <a:pt x="3200400" y="711720"/>
                  </a:lnTo>
                  <a:lnTo>
                    <a:pt x="3200400" y="749820"/>
                  </a:lnTo>
                  <a:lnTo>
                    <a:pt x="3200400" y="1447812"/>
                  </a:lnTo>
                  <a:lnTo>
                    <a:pt x="1613916" y="1447812"/>
                  </a:lnTo>
                  <a:lnTo>
                    <a:pt x="1613916" y="749820"/>
                  </a:lnTo>
                  <a:lnTo>
                    <a:pt x="3200400" y="749820"/>
                  </a:lnTo>
                  <a:lnTo>
                    <a:pt x="3200400" y="711720"/>
                  </a:lnTo>
                  <a:lnTo>
                    <a:pt x="1613916" y="711720"/>
                  </a:lnTo>
                  <a:lnTo>
                    <a:pt x="1613916" y="13716"/>
                  </a:lnTo>
                  <a:lnTo>
                    <a:pt x="3200400" y="13716"/>
                  </a:lnTo>
                  <a:lnTo>
                    <a:pt x="3200400" y="0"/>
                  </a:lnTo>
                  <a:lnTo>
                    <a:pt x="1600200" y="0"/>
                  </a:lnTo>
                  <a:lnTo>
                    <a:pt x="1600200" y="13716"/>
                  </a:lnTo>
                  <a:lnTo>
                    <a:pt x="1600200" y="711720"/>
                  </a:lnTo>
                  <a:lnTo>
                    <a:pt x="1600200" y="749820"/>
                  </a:lnTo>
                  <a:lnTo>
                    <a:pt x="1600200" y="1447812"/>
                  </a:lnTo>
                  <a:lnTo>
                    <a:pt x="13716" y="1447812"/>
                  </a:lnTo>
                  <a:lnTo>
                    <a:pt x="13716" y="749820"/>
                  </a:lnTo>
                  <a:lnTo>
                    <a:pt x="1600200" y="749820"/>
                  </a:lnTo>
                  <a:lnTo>
                    <a:pt x="1600200" y="711720"/>
                  </a:lnTo>
                  <a:lnTo>
                    <a:pt x="13716" y="711720"/>
                  </a:lnTo>
                  <a:lnTo>
                    <a:pt x="13716" y="13716"/>
                  </a:lnTo>
                  <a:lnTo>
                    <a:pt x="1600200" y="13716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1834896"/>
                  </a:lnTo>
                  <a:lnTo>
                    <a:pt x="13716" y="1834896"/>
                  </a:lnTo>
                  <a:lnTo>
                    <a:pt x="13716" y="1461528"/>
                  </a:lnTo>
                  <a:lnTo>
                    <a:pt x="1600200" y="1461528"/>
                  </a:lnTo>
                  <a:lnTo>
                    <a:pt x="1600200" y="1834896"/>
                  </a:lnTo>
                  <a:lnTo>
                    <a:pt x="1613916" y="1834896"/>
                  </a:lnTo>
                  <a:lnTo>
                    <a:pt x="1613916" y="1461528"/>
                  </a:lnTo>
                  <a:lnTo>
                    <a:pt x="3200400" y="1461528"/>
                  </a:lnTo>
                  <a:lnTo>
                    <a:pt x="3200400" y="1834896"/>
                  </a:lnTo>
                  <a:lnTo>
                    <a:pt x="3214116" y="1834896"/>
                  </a:lnTo>
                  <a:lnTo>
                    <a:pt x="321411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302" y="2075167"/>
            <a:ext cx="911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16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Slot 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2512" y="2075167"/>
            <a:ext cx="127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1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Interval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302" y="2799028"/>
            <a:ext cx="132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Early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Morning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2498" y="2799028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04:00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06:00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302" y="3523000"/>
            <a:ext cx="82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2498" y="3523000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06:00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12:00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1791" y="3886200"/>
            <a:ext cx="8200390" cy="3246120"/>
            <a:chOff x="951791" y="3886200"/>
            <a:chExt cx="8200390" cy="3246120"/>
          </a:xfrm>
        </p:grpSpPr>
        <p:sp>
          <p:nvSpPr>
            <p:cNvPr id="15" name="object 15"/>
            <p:cNvSpPr/>
            <p:nvPr/>
          </p:nvSpPr>
          <p:spPr>
            <a:xfrm>
              <a:off x="951791" y="3886200"/>
              <a:ext cx="4968438" cy="27478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3599" y="3886200"/>
              <a:ext cx="3200400" cy="3238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7504" y="3886199"/>
              <a:ext cx="3214370" cy="3246755"/>
            </a:xfrm>
            <a:custGeom>
              <a:avLst/>
              <a:gdLst/>
              <a:ahLst/>
              <a:cxnLst/>
              <a:rect l="l" t="t" r="r" b="b"/>
              <a:pathLst>
                <a:path w="3214370" h="3246754">
                  <a:moveTo>
                    <a:pt x="3214116" y="0"/>
                  </a:moveTo>
                  <a:lnTo>
                    <a:pt x="3200400" y="0"/>
                  </a:lnTo>
                  <a:lnTo>
                    <a:pt x="3200400" y="336816"/>
                  </a:lnTo>
                  <a:lnTo>
                    <a:pt x="3200400" y="350532"/>
                  </a:lnTo>
                  <a:lnTo>
                    <a:pt x="3200400" y="3232404"/>
                  </a:lnTo>
                  <a:lnTo>
                    <a:pt x="1613916" y="3232404"/>
                  </a:lnTo>
                  <a:lnTo>
                    <a:pt x="1613916" y="2522232"/>
                  </a:lnTo>
                  <a:lnTo>
                    <a:pt x="3200400" y="2522232"/>
                  </a:lnTo>
                  <a:lnTo>
                    <a:pt x="3200400" y="2508516"/>
                  </a:lnTo>
                  <a:lnTo>
                    <a:pt x="1613916" y="2508516"/>
                  </a:lnTo>
                  <a:lnTo>
                    <a:pt x="1613916" y="1798332"/>
                  </a:lnTo>
                  <a:lnTo>
                    <a:pt x="3200400" y="1798332"/>
                  </a:lnTo>
                  <a:lnTo>
                    <a:pt x="3200400" y="1784616"/>
                  </a:lnTo>
                  <a:lnTo>
                    <a:pt x="1613916" y="1784616"/>
                  </a:lnTo>
                  <a:lnTo>
                    <a:pt x="1613916" y="1074432"/>
                  </a:lnTo>
                  <a:lnTo>
                    <a:pt x="3200400" y="1074432"/>
                  </a:lnTo>
                  <a:lnTo>
                    <a:pt x="3200400" y="1060716"/>
                  </a:lnTo>
                  <a:lnTo>
                    <a:pt x="1613916" y="1060716"/>
                  </a:lnTo>
                  <a:lnTo>
                    <a:pt x="1613916" y="350532"/>
                  </a:lnTo>
                  <a:lnTo>
                    <a:pt x="3200400" y="350532"/>
                  </a:lnTo>
                  <a:lnTo>
                    <a:pt x="3200400" y="336816"/>
                  </a:lnTo>
                  <a:lnTo>
                    <a:pt x="1613916" y="336816"/>
                  </a:lnTo>
                  <a:lnTo>
                    <a:pt x="1613916" y="0"/>
                  </a:lnTo>
                  <a:lnTo>
                    <a:pt x="1600200" y="0"/>
                  </a:lnTo>
                  <a:lnTo>
                    <a:pt x="1600200" y="3232404"/>
                  </a:lnTo>
                  <a:lnTo>
                    <a:pt x="13716" y="3232404"/>
                  </a:lnTo>
                  <a:lnTo>
                    <a:pt x="13716" y="2522232"/>
                  </a:lnTo>
                  <a:lnTo>
                    <a:pt x="1600200" y="2522232"/>
                  </a:lnTo>
                  <a:lnTo>
                    <a:pt x="1600200" y="2508516"/>
                  </a:lnTo>
                  <a:lnTo>
                    <a:pt x="13716" y="2508516"/>
                  </a:lnTo>
                  <a:lnTo>
                    <a:pt x="13716" y="1798332"/>
                  </a:lnTo>
                  <a:lnTo>
                    <a:pt x="1600200" y="1798332"/>
                  </a:lnTo>
                  <a:lnTo>
                    <a:pt x="1600200" y="1784616"/>
                  </a:lnTo>
                  <a:lnTo>
                    <a:pt x="13716" y="1784616"/>
                  </a:lnTo>
                  <a:lnTo>
                    <a:pt x="13716" y="1074432"/>
                  </a:lnTo>
                  <a:lnTo>
                    <a:pt x="1600200" y="1074432"/>
                  </a:lnTo>
                  <a:lnTo>
                    <a:pt x="1600200" y="1060716"/>
                  </a:lnTo>
                  <a:lnTo>
                    <a:pt x="13716" y="1060716"/>
                  </a:lnTo>
                  <a:lnTo>
                    <a:pt x="13716" y="350532"/>
                  </a:lnTo>
                  <a:lnTo>
                    <a:pt x="1600200" y="350532"/>
                  </a:lnTo>
                  <a:lnTo>
                    <a:pt x="1600200" y="336816"/>
                  </a:lnTo>
                  <a:lnTo>
                    <a:pt x="13716" y="33681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3246132"/>
                  </a:lnTo>
                  <a:lnTo>
                    <a:pt x="13716" y="3246132"/>
                  </a:lnTo>
                  <a:lnTo>
                    <a:pt x="1600200" y="3246120"/>
                  </a:lnTo>
                  <a:lnTo>
                    <a:pt x="1613916" y="3246132"/>
                  </a:lnTo>
                  <a:lnTo>
                    <a:pt x="3200400" y="3246120"/>
                  </a:lnTo>
                  <a:lnTo>
                    <a:pt x="3214116" y="3246132"/>
                  </a:lnTo>
                  <a:lnTo>
                    <a:pt x="3214116" y="336816"/>
                  </a:lnTo>
                  <a:lnTo>
                    <a:pt x="3214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2302" y="4246861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Afternoon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2498" y="4246861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17:00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2302" y="4970722"/>
            <a:ext cx="7480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arlito"/>
                <a:cs typeface="Carlito"/>
              </a:rPr>
              <a:t>E</a:t>
            </a:r>
            <a:r>
              <a:rPr sz="1600" spc="-25" dirty="0">
                <a:latin typeface="Carlito"/>
                <a:cs typeface="Carlito"/>
              </a:rPr>
              <a:t>v</a:t>
            </a:r>
            <a:r>
              <a:rPr sz="1600" dirty="0">
                <a:latin typeface="Carlito"/>
                <a:cs typeface="Carlito"/>
              </a:rPr>
              <a:t>e</a:t>
            </a:r>
            <a:r>
              <a:rPr sz="1600" spc="5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2498" y="4970722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17:00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20:00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2302" y="5694695"/>
            <a:ext cx="5295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N</a:t>
            </a:r>
            <a:r>
              <a:rPr sz="1600" spc="-20" dirty="0">
                <a:latin typeface="Carlito"/>
                <a:cs typeface="Carlito"/>
              </a:rPr>
              <a:t>i</a:t>
            </a:r>
            <a:r>
              <a:rPr sz="1600" spc="15" dirty="0">
                <a:latin typeface="Carlito"/>
                <a:cs typeface="Carlito"/>
              </a:rPr>
              <a:t>g</a:t>
            </a:r>
            <a:r>
              <a:rPr sz="1600" spc="-10" dirty="0">
                <a:latin typeface="Carlito"/>
                <a:cs typeface="Carlito"/>
              </a:rPr>
              <a:t>h</a:t>
            </a:r>
            <a:r>
              <a:rPr sz="1600" dirty="0">
                <a:latin typeface="Carlito"/>
                <a:cs typeface="Carlito"/>
              </a:rPr>
              <a:t>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2498" y="5694695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20:00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00:00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2302" y="6418556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Late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Night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2498" y="6418556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00:00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04:00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7380" marR="5080" indent="-186118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Inference: </a:t>
            </a:r>
            <a:r>
              <a:rPr spc="-10" dirty="0"/>
              <a:t>Based </a:t>
            </a:r>
            <a:r>
              <a:rPr spc="-15" dirty="0"/>
              <a:t>on pickup </a:t>
            </a:r>
            <a:r>
              <a:rPr spc="-10" dirty="0"/>
              <a:t>point  </a:t>
            </a:r>
            <a:r>
              <a:rPr spc="-5" dirty="0"/>
              <a:t>and </a:t>
            </a:r>
            <a:r>
              <a:rPr dirty="0"/>
              <a:t>time</a:t>
            </a:r>
            <a:r>
              <a:rPr spc="-15" dirty="0"/>
              <a:t> </a:t>
            </a:r>
            <a:r>
              <a:rPr spc="-5" dirty="0"/>
              <a:t>slot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6005" y="2069016"/>
            <a:ext cx="8243570" cy="1835150"/>
            <a:chOff x="908303" y="2051304"/>
            <a:chExt cx="8243570" cy="1835150"/>
          </a:xfrm>
        </p:grpSpPr>
        <p:sp>
          <p:nvSpPr>
            <p:cNvPr id="4" name="object 4"/>
            <p:cNvSpPr/>
            <p:nvPr/>
          </p:nvSpPr>
          <p:spPr>
            <a:xfrm>
              <a:off x="914400" y="2057399"/>
              <a:ext cx="8229600" cy="622300"/>
            </a:xfrm>
            <a:custGeom>
              <a:avLst/>
              <a:gdLst/>
              <a:ahLst/>
              <a:cxnLst/>
              <a:rect l="l" t="t" r="r" b="b"/>
              <a:pathLst>
                <a:path w="8229600" h="622300">
                  <a:moveTo>
                    <a:pt x="8229600" y="0"/>
                  </a:moveTo>
                  <a:lnTo>
                    <a:pt x="7054596" y="0"/>
                  </a:lnTo>
                  <a:lnTo>
                    <a:pt x="0" y="0"/>
                  </a:lnTo>
                  <a:lnTo>
                    <a:pt x="0" y="621792"/>
                  </a:lnTo>
                  <a:lnTo>
                    <a:pt x="7054596" y="621792"/>
                  </a:lnTo>
                  <a:lnTo>
                    <a:pt x="8229600" y="62179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2717291"/>
              <a:ext cx="8229600" cy="1169035"/>
            </a:xfrm>
            <a:custGeom>
              <a:avLst/>
              <a:gdLst/>
              <a:ahLst/>
              <a:cxnLst/>
              <a:rect l="l" t="t" r="r" b="b"/>
              <a:pathLst>
                <a:path w="8229600" h="1169035">
                  <a:moveTo>
                    <a:pt x="8229600" y="0"/>
                  </a:moveTo>
                  <a:lnTo>
                    <a:pt x="7054596" y="0"/>
                  </a:lnTo>
                  <a:lnTo>
                    <a:pt x="0" y="0"/>
                  </a:lnTo>
                  <a:lnTo>
                    <a:pt x="0" y="1168908"/>
                  </a:lnTo>
                  <a:lnTo>
                    <a:pt x="7054596" y="1168908"/>
                  </a:lnTo>
                  <a:lnTo>
                    <a:pt x="8229600" y="116890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F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304" y="2051303"/>
              <a:ext cx="8243570" cy="1835150"/>
            </a:xfrm>
            <a:custGeom>
              <a:avLst/>
              <a:gdLst/>
              <a:ahLst/>
              <a:cxnLst/>
              <a:rect l="l" t="t" r="r" b="b"/>
              <a:pathLst>
                <a:path w="8243570" h="1835150">
                  <a:moveTo>
                    <a:pt x="8243316" y="0"/>
                  </a:moveTo>
                  <a:lnTo>
                    <a:pt x="8229600" y="0"/>
                  </a:lnTo>
                  <a:lnTo>
                    <a:pt x="8229600" y="13716"/>
                  </a:lnTo>
                  <a:lnTo>
                    <a:pt x="8229600" y="627888"/>
                  </a:lnTo>
                  <a:lnTo>
                    <a:pt x="7066788" y="627888"/>
                  </a:lnTo>
                  <a:lnTo>
                    <a:pt x="7066788" y="13716"/>
                  </a:lnTo>
                  <a:lnTo>
                    <a:pt x="8229600" y="13716"/>
                  </a:lnTo>
                  <a:lnTo>
                    <a:pt x="8229600" y="0"/>
                  </a:lnTo>
                  <a:lnTo>
                    <a:pt x="7054596" y="0"/>
                  </a:lnTo>
                  <a:lnTo>
                    <a:pt x="7054596" y="13716"/>
                  </a:lnTo>
                  <a:lnTo>
                    <a:pt x="7054596" y="627888"/>
                  </a:lnTo>
                  <a:lnTo>
                    <a:pt x="5891784" y="627888"/>
                  </a:lnTo>
                  <a:lnTo>
                    <a:pt x="5891784" y="13716"/>
                  </a:lnTo>
                  <a:lnTo>
                    <a:pt x="7054596" y="13716"/>
                  </a:lnTo>
                  <a:lnTo>
                    <a:pt x="7054596" y="0"/>
                  </a:lnTo>
                  <a:lnTo>
                    <a:pt x="5878068" y="0"/>
                  </a:lnTo>
                  <a:lnTo>
                    <a:pt x="5878068" y="13716"/>
                  </a:lnTo>
                  <a:lnTo>
                    <a:pt x="5878068" y="627888"/>
                  </a:lnTo>
                  <a:lnTo>
                    <a:pt x="4715256" y="627888"/>
                  </a:lnTo>
                  <a:lnTo>
                    <a:pt x="4715256" y="13716"/>
                  </a:lnTo>
                  <a:lnTo>
                    <a:pt x="5878068" y="13716"/>
                  </a:lnTo>
                  <a:lnTo>
                    <a:pt x="5878068" y="0"/>
                  </a:lnTo>
                  <a:lnTo>
                    <a:pt x="4703064" y="0"/>
                  </a:lnTo>
                  <a:lnTo>
                    <a:pt x="4703064" y="13716"/>
                  </a:lnTo>
                  <a:lnTo>
                    <a:pt x="4703064" y="627888"/>
                  </a:lnTo>
                  <a:lnTo>
                    <a:pt x="3540252" y="627888"/>
                  </a:lnTo>
                  <a:lnTo>
                    <a:pt x="3540252" y="13716"/>
                  </a:lnTo>
                  <a:lnTo>
                    <a:pt x="4703064" y="13716"/>
                  </a:lnTo>
                  <a:lnTo>
                    <a:pt x="4703064" y="0"/>
                  </a:lnTo>
                  <a:lnTo>
                    <a:pt x="3528060" y="0"/>
                  </a:lnTo>
                  <a:lnTo>
                    <a:pt x="3528060" y="13716"/>
                  </a:lnTo>
                  <a:lnTo>
                    <a:pt x="3528060" y="627888"/>
                  </a:lnTo>
                  <a:lnTo>
                    <a:pt x="2363724" y="627888"/>
                  </a:lnTo>
                  <a:lnTo>
                    <a:pt x="2363724" y="13716"/>
                  </a:lnTo>
                  <a:lnTo>
                    <a:pt x="3528060" y="13716"/>
                  </a:lnTo>
                  <a:lnTo>
                    <a:pt x="3528060" y="0"/>
                  </a:lnTo>
                  <a:lnTo>
                    <a:pt x="2351532" y="0"/>
                  </a:lnTo>
                  <a:lnTo>
                    <a:pt x="2351532" y="13716"/>
                  </a:lnTo>
                  <a:lnTo>
                    <a:pt x="2351532" y="627888"/>
                  </a:lnTo>
                  <a:lnTo>
                    <a:pt x="1188720" y="627888"/>
                  </a:lnTo>
                  <a:lnTo>
                    <a:pt x="1188720" y="13716"/>
                  </a:lnTo>
                  <a:lnTo>
                    <a:pt x="2351532" y="13716"/>
                  </a:lnTo>
                  <a:lnTo>
                    <a:pt x="2351532" y="0"/>
                  </a:lnTo>
                  <a:lnTo>
                    <a:pt x="1176528" y="0"/>
                  </a:lnTo>
                  <a:lnTo>
                    <a:pt x="1176528" y="13716"/>
                  </a:lnTo>
                  <a:lnTo>
                    <a:pt x="1176528" y="627888"/>
                  </a:lnTo>
                  <a:lnTo>
                    <a:pt x="13716" y="627888"/>
                  </a:lnTo>
                  <a:lnTo>
                    <a:pt x="13716" y="13716"/>
                  </a:lnTo>
                  <a:lnTo>
                    <a:pt x="1176528" y="13716"/>
                  </a:lnTo>
                  <a:lnTo>
                    <a:pt x="1176528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627888"/>
                  </a:lnTo>
                  <a:lnTo>
                    <a:pt x="0" y="665988"/>
                  </a:lnTo>
                  <a:lnTo>
                    <a:pt x="0" y="1834896"/>
                  </a:lnTo>
                  <a:lnTo>
                    <a:pt x="13716" y="1834896"/>
                  </a:lnTo>
                  <a:lnTo>
                    <a:pt x="13716" y="665988"/>
                  </a:lnTo>
                  <a:lnTo>
                    <a:pt x="1176528" y="665988"/>
                  </a:lnTo>
                  <a:lnTo>
                    <a:pt x="1176528" y="1834896"/>
                  </a:lnTo>
                  <a:lnTo>
                    <a:pt x="1188720" y="1834896"/>
                  </a:lnTo>
                  <a:lnTo>
                    <a:pt x="1188720" y="665988"/>
                  </a:lnTo>
                  <a:lnTo>
                    <a:pt x="2351532" y="665988"/>
                  </a:lnTo>
                  <a:lnTo>
                    <a:pt x="2351532" y="1834896"/>
                  </a:lnTo>
                  <a:lnTo>
                    <a:pt x="2363724" y="1834896"/>
                  </a:lnTo>
                  <a:lnTo>
                    <a:pt x="2363724" y="665988"/>
                  </a:lnTo>
                  <a:lnTo>
                    <a:pt x="3528060" y="665988"/>
                  </a:lnTo>
                  <a:lnTo>
                    <a:pt x="3528060" y="1834896"/>
                  </a:lnTo>
                  <a:lnTo>
                    <a:pt x="3540252" y="1834896"/>
                  </a:lnTo>
                  <a:lnTo>
                    <a:pt x="3540252" y="665988"/>
                  </a:lnTo>
                  <a:lnTo>
                    <a:pt x="4703064" y="665988"/>
                  </a:lnTo>
                  <a:lnTo>
                    <a:pt x="4703064" y="1834896"/>
                  </a:lnTo>
                  <a:lnTo>
                    <a:pt x="4715256" y="1834896"/>
                  </a:lnTo>
                  <a:lnTo>
                    <a:pt x="4715256" y="665988"/>
                  </a:lnTo>
                  <a:lnTo>
                    <a:pt x="5878068" y="665988"/>
                  </a:lnTo>
                  <a:lnTo>
                    <a:pt x="5878068" y="1834896"/>
                  </a:lnTo>
                  <a:lnTo>
                    <a:pt x="5891784" y="1834896"/>
                  </a:lnTo>
                  <a:lnTo>
                    <a:pt x="5891784" y="665988"/>
                  </a:lnTo>
                  <a:lnTo>
                    <a:pt x="7054596" y="665988"/>
                  </a:lnTo>
                  <a:lnTo>
                    <a:pt x="7054596" y="1834896"/>
                  </a:lnTo>
                  <a:lnTo>
                    <a:pt x="7066788" y="1834896"/>
                  </a:lnTo>
                  <a:lnTo>
                    <a:pt x="7066788" y="665988"/>
                  </a:lnTo>
                  <a:lnTo>
                    <a:pt x="8229600" y="665988"/>
                  </a:lnTo>
                  <a:lnTo>
                    <a:pt x="8229600" y="1834896"/>
                  </a:lnTo>
                  <a:lnTo>
                    <a:pt x="8243316" y="1834896"/>
                  </a:lnTo>
                  <a:lnTo>
                    <a:pt x="8243316" y="665988"/>
                  </a:lnTo>
                  <a:lnTo>
                    <a:pt x="8243316" y="627888"/>
                  </a:lnTo>
                  <a:lnTo>
                    <a:pt x="8243316" y="13716"/>
                  </a:lnTo>
                  <a:lnTo>
                    <a:pt x="824331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15" y="2129711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Inferences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998" y="2118862"/>
            <a:ext cx="6793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  <a:tabLst>
                <a:tab pos="1187450" algn="l"/>
                <a:tab pos="2282190" algn="l"/>
                <a:tab pos="3576320" algn="l"/>
                <a:tab pos="4863465" algn="l"/>
                <a:tab pos="5814060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Early	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Morning	Afternoon	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Evening	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Night	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Late</a:t>
            </a:r>
            <a:r>
              <a:rPr sz="16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 smtClean="0">
                <a:solidFill>
                  <a:srgbClr val="FFFFFF"/>
                </a:solidFill>
                <a:latin typeface="Carlito"/>
                <a:cs typeface="Carlito"/>
              </a:rPr>
              <a:t>Nigh</a:t>
            </a:r>
            <a:r>
              <a:rPr lang="en-US" sz="1600" b="1" spc="-5" dirty="0" smtClean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5" dirty="0" smtClean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Morning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15" y="2715200"/>
            <a:ext cx="6851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City to  </a:t>
            </a:r>
            <a:r>
              <a:rPr sz="1600" dirty="0">
                <a:latin typeface="Carlito"/>
                <a:cs typeface="Carlito"/>
              </a:rPr>
              <a:t>Ai</a:t>
            </a:r>
            <a:r>
              <a:rPr sz="1600" spc="-20" dirty="0">
                <a:latin typeface="Carlito"/>
                <a:cs typeface="Carlito"/>
              </a:rPr>
              <a:t>r</a:t>
            </a:r>
            <a:r>
              <a:rPr sz="1600" spc="5" dirty="0">
                <a:latin typeface="Carlito"/>
                <a:cs typeface="Carlito"/>
              </a:rPr>
              <a:t>p</a:t>
            </a:r>
            <a:r>
              <a:rPr sz="1600" dirty="0">
                <a:latin typeface="Carlito"/>
                <a:cs typeface="Carlito"/>
              </a:rPr>
              <a:t>o</a:t>
            </a:r>
            <a:r>
              <a:rPr sz="1600" spc="-20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8105" y="2718280"/>
            <a:ext cx="10179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high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10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2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n  the  demand  supply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gap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4662" y="2718280"/>
            <a:ext cx="9702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Though a  </a:t>
            </a:r>
            <a:r>
              <a:rPr sz="1600" spc="-10" dirty="0">
                <a:latin typeface="Carlito"/>
                <a:cs typeface="Carlito"/>
              </a:rPr>
              <a:t>good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5" dirty="0">
                <a:latin typeface="Carlito"/>
                <a:cs typeface="Carlito"/>
              </a:rPr>
              <a:t>trips </a:t>
            </a:r>
            <a:r>
              <a:rPr sz="1600" spc="-10" dirty="0">
                <a:latin typeface="Carlito"/>
                <a:cs typeface="Carlito"/>
              </a:rPr>
              <a:t>are  completed  </a:t>
            </a:r>
            <a:r>
              <a:rPr sz="1600" spc="-5" dirty="0">
                <a:latin typeface="Carlito"/>
                <a:cs typeface="Carlito"/>
              </a:rPr>
              <a:t>but </a:t>
            </a:r>
            <a:r>
              <a:rPr sz="1600" spc="-10" dirty="0">
                <a:latin typeface="Carlito"/>
                <a:cs typeface="Carlito"/>
              </a:rPr>
              <a:t>there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9634" y="2718280"/>
            <a:ext cx="9956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5" dirty="0">
                <a:latin typeface="Carlito"/>
                <a:cs typeface="Carlito"/>
              </a:rPr>
              <a:t>of trips </a:t>
            </a:r>
            <a:r>
              <a:rPr sz="1600" spc="-15" dirty="0">
                <a:latin typeface="Carlito"/>
                <a:cs typeface="Carlito"/>
              </a:rPr>
              <a:t>are  </a:t>
            </a:r>
            <a:r>
              <a:rPr sz="1600" spc="-5" dirty="0">
                <a:latin typeface="Carlito"/>
                <a:cs typeface="Carlito"/>
              </a:rPr>
              <a:t>cancelled  although  </a:t>
            </a:r>
            <a:r>
              <a:rPr sz="1600" spc="-10" dirty="0">
                <a:latin typeface="Carlito"/>
                <a:cs typeface="Carlito"/>
              </a:rPr>
              <a:t>good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trip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6191" y="2718280"/>
            <a:ext cx="10179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5" dirty="0">
                <a:latin typeface="Carlito"/>
                <a:cs typeface="Carlito"/>
              </a:rPr>
              <a:t>of trip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2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n  as well </a:t>
            </a:r>
            <a:r>
              <a:rPr sz="1600" spc="5" dirty="0">
                <a:latin typeface="Carlito"/>
                <a:cs typeface="Carlito"/>
              </a:rPr>
              <a:t>as  </a:t>
            </a:r>
            <a:r>
              <a:rPr sz="1600" spc="-5" dirty="0">
                <a:latin typeface="Carlito"/>
                <a:cs typeface="Carlito"/>
              </a:rPr>
              <a:t>trip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1164" y="2718280"/>
            <a:ext cx="9372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Same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issue  </a:t>
            </a:r>
            <a:r>
              <a:rPr sz="1600" spc="-15" dirty="0">
                <a:latin typeface="Carlito"/>
                <a:cs typeface="Carlito"/>
              </a:rPr>
              <a:t>like  </a:t>
            </a:r>
            <a:r>
              <a:rPr sz="1600" spc="-10" dirty="0">
                <a:latin typeface="Carlito"/>
                <a:cs typeface="Carlito"/>
              </a:rPr>
              <a:t>evening.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7732" y="2718280"/>
            <a:ext cx="9702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 </a:t>
            </a:r>
            <a:r>
              <a:rPr sz="1600" spc="-10" dirty="0">
                <a:latin typeface="Carlito"/>
                <a:cs typeface="Carlito"/>
              </a:rPr>
              <a:t>no </a:t>
            </a:r>
            <a:r>
              <a:rPr sz="1600" spc="-5" dirty="0">
                <a:latin typeface="Carlito"/>
                <a:cs typeface="Carlito"/>
              </a:rPr>
              <a:t>of  trip </a:t>
            </a:r>
            <a:r>
              <a:rPr sz="1600" spc="-10" dirty="0">
                <a:latin typeface="Carlito"/>
                <a:cs typeface="Carlito"/>
              </a:rPr>
              <a:t>get  completed  </a:t>
            </a:r>
            <a:r>
              <a:rPr sz="1600" spc="-5" dirty="0">
                <a:latin typeface="Carlito"/>
                <a:cs typeface="Carlito"/>
              </a:rPr>
              <a:t>but </a:t>
            </a:r>
            <a:r>
              <a:rPr sz="1600" spc="-10" dirty="0">
                <a:latin typeface="Carlito"/>
                <a:cs typeface="Carlito"/>
              </a:rPr>
              <a:t>there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10" dirty="0">
                <a:latin typeface="Carlito"/>
                <a:cs typeface="Carlito"/>
              </a:rPr>
              <a:t>some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issue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4902" y="3733800"/>
            <a:ext cx="9144000" cy="3653965"/>
            <a:chOff x="457200" y="3886200"/>
            <a:chExt cx="9144000" cy="3429000"/>
          </a:xfrm>
        </p:grpSpPr>
        <p:sp>
          <p:nvSpPr>
            <p:cNvPr id="18" name="object 18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400" y="3886199"/>
              <a:ext cx="8229600" cy="853440"/>
            </a:xfrm>
            <a:custGeom>
              <a:avLst/>
              <a:gdLst/>
              <a:ahLst/>
              <a:cxnLst/>
              <a:rect l="l" t="t" r="r" b="b"/>
              <a:pathLst>
                <a:path w="8229600" h="853439">
                  <a:moveTo>
                    <a:pt x="8229600" y="0"/>
                  </a:moveTo>
                  <a:lnTo>
                    <a:pt x="7054596" y="0"/>
                  </a:lnTo>
                  <a:lnTo>
                    <a:pt x="0" y="0"/>
                  </a:lnTo>
                  <a:lnTo>
                    <a:pt x="0" y="853440"/>
                  </a:lnTo>
                  <a:lnTo>
                    <a:pt x="7054596" y="853440"/>
                  </a:lnTo>
                  <a:lnTo>
                    <a:pt x="8229600" y="85344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F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400" y="4739639"/>
              <a:ext cx="8229600" cy="2042160"/>
            </a:xfrm>
            <a:custGeom>
              <a:avLst/>
              <a:gdLst/>
              <a:ahLst/>
              <a:cxnLst/>
              <a:rect l="l" t="t" r="r" b="b"/>
              <a:pathLst>
                <a:path w="8229600" h="2042159">
                  <a:moveTo>
                    <a:pt x="8229600" y="0"/>
                  </a:moveTo>
                  <a:lnTo>
                    <a:pt x="7054596" y="0"/>
                  </a:lnTo>
                  <a:lnTo>
                    <a:pt x="0" y="0"/>
                  </a:lnTo>
                  <a:lnTo>
                    <a:pt x="0" y="2042160"/>
                  </a:lnTo>
                  <a:lnTo>
                    <a:pt x="7054596" y="2042160"/>
                  </a:lnTo>
                  <a:lnTo>
                    <a:pt x="8229600" y="204216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E8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8304" y="3886199"/>
              <a:ext cx="8243570" cy="2903855"/>
            </a:xfrm>
            <a:custGeom>
              <a:avLst/>
              <a:gdLst/>
              <a:ahLst/>
              <a:cxnLst/>
              <a:rect l="l" t="t" r="r" b="b"/>
              <a:pathLst>
                <a:path w="8243570" h="2903854">
                  <a:moveTo>
                    <a:pt x="8243316" y="0"/>
                  </a:moveTo>
                  <a:lnTo>
                    <a:pt x="8229600" y="0"/>
                  </a:lnTo>
                  <a:lnTo>
                    <a:pt x="8229600" y="847344"/>
                  </a:lnTo>
                  <a:lnTo>
                    <a:pt x="8229600" y="861060"/>
                  </a:lnTo>
                  <a:lnTo>
                    <a:pt x="8229600" y="2889504"/>
                  </a:lnTo>
                  <a:lnTo>
                    <a:pt x="7066788" y="2889504"/>
                  </a:lnTo>
                  <a:lnTo>
                    <a:pt x="7066788" y="861060"/>
                  </a:lnTo>
                  <a:lnTo>
                    <a:pt x="8229600" y="861060"/>
                  </a:lnTo>
                  <a:lnTo>
                    <a:pt x="8229600" y="847344"/>
                  </a:lnTo>
                  <a:lnTo>
                    <a:pt x="7066788" y="847344"/>
                  </a:lnTo>
                  <a:lnTo>
                    <a:pt x="7066788" y="0"/>
                  </a:lnTo>
                  <a:lnTo>
                    <a:pt x="7054596" y="0"/>
                  </a:lnTo>
                  <a:lnTo>
                    <a:pt x="7054596" y="847344"/>
                  </a:lnTo>
                  <a:lnTo>
                    <a:pt x="7054596" y="861060"/>
                  </a:lnTo>
                  <a:lnTo>
                    <a:pt x="7054596" y="2889504"/>
                  </a:lnTo>
                  <a:lnTo>
                    <a:pt x="5891784" y="2889504"/>
                  </a:lnTo>
                  <a:lnTo>
                    <a:pt x="5891784" y="861060"/>
                  </a:lnTo>
                  <a:lnTo>
                    <a:pt x="7054596" y="861060"/>
                  </a:lnTo>
                  <a:lnTo>
                    <a:pt x="7054596" y="847344"/>
                  </a:lnTo>
                  <a:lnTo>
                    <a:pt x="5891784" y="847344"/>
                  </a:lnTo>
                  <a:lnTo>
                    <a:pt x="5891784" y="0"/>
                  </a:lnTo>
                  <a:lnTo>
                    <a:pt x="5878068" y="0"/>
                  </a:lnTo>
                  <a:lnTo>
                    <a:pt x="5878068" y="847344"/>
                  </a:lnTo>
                  <a:lnTo>
                    <a:pt x="5878068" y="861060"/>
                  </a:lnTo>
                  <a:lnTo>
                    <a:pt x="5878068" y="2889504"/>
                  </a:lnTo>
                  <a:lnTo>
                    <a:pt x="4715256" y="2889504"/>
                  </a:lnTo>
                  <a:lnTo>
                    <a:pt x="4715256" y="861060"/>
                  </a:lnTo>
                  <a:lnTo>
                    <a:pt x="5878068" y="861060"/>
                  </a:lnTo>
                  <a:lnTo>
                    <a:pt x="5878068" y="847344"/>
                  </a:lnTo>
                  <a:lnTo>
                    <a:pt x="4715256" y="847344"/>
                  </a:lnTo>
                  <a:lnTo>
                    <a:pt x="4715256" y="0"/>
                  </a:lnTo>
                  <a:lnTo>
                    <a:pt x="4703064" y="0"/>
                  </a:lnTo>
                  <a:lnTo>
                    <a:pt x="4703064" y="847344"/>
                  </a:lnTo>
                  <a:lnTo>
                    <a:pt x="4703064" y="861060"/>
                  </a:lnTo>
                  <a:lnTo>
                    <a:pt x="4703064" y="2889504"/>
                  </a:lnTo>
                  <a:lnTo>
                    <a:pt x="3540252" y="2889504"/>
                  </a:lnTo>
                  <a:lnTo>
                    <a:pt x="3540252" y="861060"/>
                  </a:lnTo>
                  <a:lnTo>
                    <a:pt x="4703064" y="861060"/>
                  </a:lnTo>
                  <a:lnTo>
                    <a:pt x="4703064" y="847344"/>
                  </a:lnTo>
                  <a:lnTo>
                    <a:pt x="3540252" y="847344"/>
                  </a:lnTo>
                  <a:lnTo>
                    <a:pt x="3540252" y="0"/>
                  </a:lnTo>
                  <a:lnTo>
                    <a:pt x="3528060" y="0"/>
                  </a:lnTo>
                  <a:lnTo>
                    <a:pt x="3528060" y="847344"/>
                  </a:lnTo>
                  <a:lnTo>
                    <a:pt x="3528060" y="861060"/>
                  </a:lnTo>
                  <a:lnTo>
                    <a:pt x="3528060" y="2889504"/>
                  </a:lnTo>
                  <a:lnTo>
                    <a:pt x="2363724" y="2889504"/>
                  </a:lnTo>
                  <a:lnTo>
                    <a:pt x="2363724" y="861060"/>
                  </a:lnTo>
                  <a:lnTo>
                    <a:pt x="3528060" y="861060"/>
                  </a:lnTo>
                  <a:lnTo>
                    <a:pt x="3528060" y="847344"/>
                  </a:lnTo>
                  <a:lnTo>
                    <a:pt x="2363724" y="847344"/>
                  </a:lnTo>
                  <a:lnTo>
                    <a:pt x="2363724" y="0"/>
                  </a:lnTo>
                  <a:lnTo>
                    <a:pt x="2351532" y="0"/>
                  </a:lnTo>
                  <a:lnTo>
                    <a:pt x="2351532" y="847344"/>
                  </a:lnTo>
                  <a:lnTo>
                    <a:pt x="2351532" y="861060"/>
                  </a:lnTo>
                  <a:lnTo>
                    <a:pt x="2351532" y="2889504"/>
                  </a:lnTo>
                  <a:lnTo>
                    <a:pt x="1188720" y="2889504"/>
                  </a:lnTo>
                  <a:lnTo>
                    <a:pt x="1188720" y="861060"/>
                  </a:lnTo>
                  <a:lnTo>
                    <a:pt x="2351532" y="861060"/>
                  </a:lnTo>
                  <a:lnTo>
                    <a:pt x="2351532" y="847344"/>
                  </a:lnTo>
                  <a:lnTo>
                    <a:pt x="1188720" y="847344"/>
                  </a:lnTo>
                  <a:lnTo>
                    <a:pt x="1188720" y="0"/>
                  </a:lnTo>
                  <a:lnTo>
                    <a:pt x="1176528" y="0"/>
                  </a:lnTo>
                  <a:lnTo>
                    <a:pt x="1176528" y="847344"/>
                  </a:lnTo>
                  <a:lnTo>
                    <a:pt x="1176528" y="861060"/>
                  </a:lnTo>
                  <a:lnTo>
                    <a:pt x="1176528" y="2889504"/>
                  </a:lnTo>
                  <a:lnTo>
                    <a:pt x="13716" y="2889504"/>
                  </a:lnTo>
                  <a:lnTo>
                    <a:pt x="13716" y="861060"/>
                  </a:lnTo>
                  <a:lnTo>
                    <a:pt x="1176528" y="861060"/>
                  </a:lnTo>
                  <a:lnTo>
                    <a:pt x="1176528" y="847344"/>
                  </a:lnTo>
                  <a:lnTo>
                    <a:pt x="13716" y="847344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03232"/>
                  </a:lnTo>
                  <a:lnTo>
                    <a:pt x="13716" y="2903232"/>
                  </a:lnTo>
                  <a:lnTo>
                    <a:pt x="1176528" y="2903220"/>
                  </a:lnTo>
                  <a:lnTo>
                    <a:pt x="1188720" y="2903232"/>
                  </a:lnTo>
                  <a:lnTo>
                    <a:pt x="2351532" y="2903220"/>
                  </a:lnTo>
                  <a:lnTo>
                    <a:pt x="2363724" y="2903232"/>
                  </a:lnTo>
                  <a:lnTo>
                    <a:pt x="3528060" y="2903220"/>
                  </a:lnTo>
                  <a:lnTo>
                    <a:pt x="3540252" y="2903232"/>
                  </a:lnTo>
                  <a:lnTo>
                    <a:pt x="4703064" y="2903220"/>
                  </a:lnTo>
                  <a:lnTo>
                    <a:pt x="4715256" y="2903232"/>
                  </a:lnTo>
                  <a:lnTo>
                    <a:pt x="5878068" y="2903220"/>
                  </a:lnTo>
                  <a:lnTo>
                    <a:pt x="5891784" y="2903232"/>
                  </a:lnTo>
                  <a:lnTo>
                    <a:pt x="7054596" y="2903220"/>
                  </a:lnTo>
                  <a:lnTo>
                    <a:pt x="7066788" y="2903232"/>
                  </a:lnTo>
                  <a:lnTo>
                    <a:pt x="8229600" y="2903220"/>
                  </a:lnTo>
                  <a:lnTo>
                    <a:pt x="8243316" y="2903232"/>
                  </a:lnTo>
                  <a:lnTo>
                    <a:pt x="8243316" y="2889504"/>
                  </a:lnTo>
                  <a:lnTo>
                    <a:pt x="8243316" y="861060"/>
                  </a:lnTo>
                  <a:lnTo>
                    <a:pt x="8243316" y="847344"/>
                  </a:lnTo>
                  <a:lnTo>
                    <a:pt x="8243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8105" y="3718914"/>
            <a:ext cx="601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high.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6219" y="3701936"/>
            <a:ext cx="101981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large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9431" y="3718914"/>
            <a:ext cx="956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completed.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8919" y="3718914"/>
            <a:ext cx="956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completed.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98202" y="3692334"/>
            <a:ext cx="101981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with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ion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115" y="4757415"/>
            <a:ext cx="932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Airport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to  City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68105" y="4760429"/>
            <a:ext cx="750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No </a:t>
            </a:r>
            <a:r>
              <a:rPr sz="1600" spc="-15" dirty="0">
                <a:latin typeface="Carlito"/>
                <a:cs typeface="Carlito"/>
              </a:rPr>
              <a:t>cabs  </a:t>
            </a:r>
            <a:r>
              <a:rPr sz="1600" spc="-20" dirty="0">
                <a:latin typeface="Carlito"/>
                <a:cs typeface="Carlito"/>
              </a:rPr>
              <a:t>a</a:t>
            </a:r>
            <a:r>
              <a:rPr sz="1600" spc="-40" dirty="0">
                <a:latin typeface="Carlito"/>
                <a:cs typeface="Carlito"/>
              </a:rPr>
              <a:t>v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0" dirty="0">
                <a:latin typeface="Carlito"/>
                <a:cs typeface="Carlito"/>
              </a:rPr>
              <a:t>i</a:t>
            </a:r>
            <a:r>
              <a:rPr sz="1600" spc="-5" dirty="0">
                <a:latin typeface="Carlito"/>
                <a:cs typeface="Carlito"/>
              </a:rPr>
              <a:t>la</a:t>
            </a:r>
            <a:r>
              <a:rPr sz="1600" dirty="0">
                <a:latin typeface="Carlito"/>
                <a:cs typeface="Carlito"/>
              </a:rPr>
              <a:t>b</a:t>
            </a:r>
            <a:r>
              <a:rPr sz="1600" spc="-25" dirty="0">
                <a:latin typeface="Carlito"/>
                <a:cs typeface="Carlito"/>
              </a:rPr>
              <a:t>l</a:t>
            </a:r>
            <a:r>
              <a:rPr sz="1600" spc="-5" dirty="0">
                <a:latin typeface="Carlito"/>
                <a:cs typeface="Carlito"/>
              </a:rPr>
              <a:t>e  issue.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662" y="4760429"/>
            <a:ext cx="750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No </a:t>
            </a:r>
            <a:r>
              <a:rPr sz="1600" spc="-15" dirty="0">
                <a:latin typeface="Carlito"/>
                <a:cs typeface="Carlito"/>
              </a:rPr>
              <a:t>cabs  </a:t>
            </a:r>
            <a:r>
              <a:rPr sz="1600" spc="-20" dirty="0">
                <a:latin typeface="Carlito"/>
                <a:cs typeface="Carlito"/>
              </a:rPr>
              <a:t>a</a:t>
            </a:r>
            <a:r>
              <a:rPr sz="1600" spc="-40" dirty="0">
                <a:latin typeface="Carlito"/>
                <a:cs typeface="Carlito"/>
              </a:rPr>
              <a:t>v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0" dirty="0">
                <a:latin typeface="Carlito"/>
                <a:cs typeface="Carlito"/>
              </a:rPr>
              <a:t>i</a:t>
            </a:r>
            <a:r>
              <a:rPr sz="1600" spc="-5" dirty="0">
                <a:latin typeface="Carlito"/>
                <a:cs typeface="Carlito"/>
              </a:rPr>
              <a:t>la</a:t>
            </a:r>
            <a:r>
              <a:rPr sz="1600" dirty="0">
                <a:latin typeface="Carlito"/>
                <a:cs typeface="Carlito"/>
              </a:rPr>
              <a:t>b</a:t>
            </a:r>
            <a:r>
              <a:rPr sz="1600" spc="-25" dirty="0">
                <a:latin typeface="Carlito"/>
                <a:cs typeface="Carlito"/>
              </a:rPr>
              <a:t>l</a:t>
            </a:r>
            <a:r>
              <a:rPr sz="1600" spc="-5" dirty="0">
                <a:latin typeface="Carlito"/>
                <a:cs typeface="Carlito"/>
              </a:rPr>
              <a:t>e  issue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19634" y="4760429"/>
            <a:ext cx="101981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5" dirty="0">
                <a:latin typeface="Carlito"/>
                <a:cs typeface="Carlito"/>
              </a:rPr>
              <a:t>of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10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96191" y="4760429"/>
            <a:ext cx="9296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Higher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5" dirty="0">
                <a:latin typeface="Carlito"/>
                <a:cs typeface="Carlito"/>
              </a:rPr>
              <a:t>of trip  </a:t>
            </a:r>
            <a:r>
              <a:rPr sz="1600" spc="-10" dirty="0">
                <a:latin typeface="Carlito"/>
                <a:cs typeface="Carlito"/>
              </a:rPr>
              <a:t>completed  </a:t>
            </a:r>
            <a:r>
              <a:rPr sz="1600" spc="-5" dirty="0">
                <a:latin typeface="Carlito"/>
                <a:cs typeface="Carlito"/>
              </a:rPr>
              <a:t>then</a:t>
            </a:r>
            <a:r>
              <a:rPr sz="1600" spc="-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lesser  </a:t>
            </a:r>
            <a:r>
              <a:rPr sz="1600" dirty="0">
                <a:latin typeface="Carlito"/>
                <a:cs typeface="Carlito"/>
              </a:rPr>
              <a:t>no </a:t>
            </a:r>
            <a:r>
              <a:rPr sz="1600" spc="-10" dirty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trip  cancelled.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1164" y="4760429"/>
            <a:ext cx="1017905" cy="197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Though  </a:t>
            </a: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3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n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ella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2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n  issues but a  </a:t>
            </a:r>
            <a:r>
              <a:rPr sz="1600" spc="-10" dirty="0">
                <a:latin typeface="Carlito"/>
                <a:cs typeface="Carlito"/>
              </a:rPr>
              <a:t>good  amount of  </a:t>
            </a:r>
            <a:r>
              <a:rPr sz="1600" spc="-5" dirty="0">
                <a:latin typeface="Carlito"/>
                <a:cs typeface="Carlito"/>
              </a:rPr>
              <a:t>trip  </a:t>
            </a:r>
            <a:r>
              <a:rPr sz="1600" spc="-10" dirty="0">
                <a:latin typeface="Carlito"/>
                <a:cs typeface="Carlito"/>
              </a:rPr>
              <a:t>completed.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47732" y="4760429"/>
            <a:ext cx="9175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 either </a:t>
            </a:r>
            <a:r>
              <a:rPr sz="1600" dirty="0">
                <a:latin typeface="Carlito"/>
                <a:cs typeface="Carlito"/>
              </a:rPr>
              <a:t>no  </a:t>
            </a:r>
            <a:r>
              <a:rPr sz="1600" spc="-10" dirty="0">
                <a:latin typeface="Carlito"/>
                <a:cs typeface="Carlito"/>
              </a:rPr>
              <a:t>car or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trips  </a:t>
            </a:r>
            <a:r>
              <a:rPr sz="1600" spc="-15" dirty="0">
                <a:latin typeface="Carlito"/>
                <a:cs typeface="Carlito"/>
              </a:rPr>
              <a:t>are  </a:t>
            </a:r>
            <a:r>
              <a:rPr sz="1600" spc="-5" dirty="0">
                <a:latin typeface="Carlito"/>
                <a:cs typeface="Carlito"/>
              </a:rPr>
              <a:t>cancelled.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54" y="918568"/>
            <a:ext cx="5966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5" dirty="0">
                <a:latin typeface="Carlito"/>
                <a:cs typeface="Carlito"/>
              </a:rPr>
              <a:t>Traffic </a:t>
            </a:r>
            <a:r>
              <a:rPr sz="4400" b="0" spc="-10" dirty="0">
                <a:latin typeface="Carlito"/>
                <a:cs typeface="Carlito"/>
              </a:rPr>
              <a:t>congestion</a:t>
            </a:r>
            <a:r>
              <a:rPr sz="4400" b="0" spc="-25" dirty="0">
                <a:latin typeface="Carlito"/>
                <a:cs typeface="Carlito"/>
              </a:rPr>
              <a:t> 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03" y="2221420"/>
            <a:ext cx="35864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latin typeface="Carlito"/>
                <a:cs typeface="Carlito"/>
              </a:rPr>
              <a:t>Traffic </a:t>
            </a:r>
            <a:r>
              <a:rPr sz="2200" b="1" spc="-10" dirty="0">
                <a:latin typeface="Carlito"/>
                <a:cs typeface="Carlito"/>
              </a:rPr>
              <a:t>congestion from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Airport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091" y="2221420"/>
            <a:ext cx="3200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latin typeface="Carlito"/>
                <a:cs typeface="Carlito"/>
              </a:rPr>
              <a:t>Traffic </a:t>
            </a:r>
            <a:r>
              <a:rPr sz="2200" b="1" spc="-10" dirty="0">
                <a:latin typeface="Carlito"/>
                <a:cs typeface="Carlito"/>
              </a:rPr>
              <a:t>congestion from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City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2878538"/>
            <a:ext cx="8082280" cy="2786380"/>
            <a:chOff x="762000" y="2743200"/>
            <a:chExt cx="8082280" cy="2786380"/>
          </a:xfrm>
        </p:grpSpPr>
        <p:sp>
          <p:nvSpPr>
            <p:cNvPr id="6" name="object 6"/>
            <p:cNvSpPr/>
            <p:nvPr/>
          </p:nvSpPr>
          <p:spPr>
            <a:xfrm>
              <a:off x="762000" y="2743200"/>
              <a:ext cx="8081772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3886200"/>
              <a:ext cx="8081772" cy="1642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4188" y="5961357"/>
            <a:ext cx="7248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Ride </a:t>
            </a:r>
            <a:r>
              <a:rPr sz="1800" spc="-10" dirty="0">
                <a:latin typeface="Carlito"/>
                <a:cs typeface="Carlito"/>
              </a:rPr>
              <a:t>duration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not much fluctuating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various slots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various </a:t>
            </a:r>
            <a:r>
              <a:rPr sz="1800" spc="-5" dirty="0">
                <a:latin typeface="Carlito"/>
                <a:cs typeface="Carlito"/>
              </a:rPr>
              <a:t>rides either 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airport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city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city to airport,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means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congestion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not 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issue causing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factor.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774" y="986975"/>
            <a:ext cx="3541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Observations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03" y="2073668"/>
            <a:ext cx="8060055" cy="5021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6764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 smtClean="0">
                <a:latin typeface="Carlito"/>
                <a:cs typeface="Carlito"/>
              </a:rPr>
              <a:t>The </a:t>
            </a:r>
            <a:r>
              <a:rPr lang="en-US" sz="2200" spc="-20" dirty="0" smtClean="0">
                <a:latin typeface="Carlito"/>
                <a:cs typeface="Carlito"/>
              </a:rPr>
              <a:t>ratio </a:t>
            </a:r>
            <a:r>
              <a:rPr lang="en-US" sz="2200" dirty="0" smtClean="0">
                <a:latin typeface="Carlito"/>
                <a:cs typeface="Carlito"/>
              </a:rPr>
              <a:t>of </a:t>
            </a:r>
            <a:r>
              <a:rPr lang="en-US" sz="2200" spc="-10" dirty="0" smtClean="0">
                <a:latin typeface="Carlito"/>
                <a:cs typeface="Carlito"/>
              </a:rPr>
              <a:t>demand to </a:t>
            </a:r>
            <a:r>
              <a:rPr lang="en-US" sz="2200" spc="-5" dirty="0" smtClean="0">
                <a:latin typeface="Carlito"/>
                <a:cs typeface="Carlito"/>
              </a:rPr>
              <a:t>car is</a:t>
            </a:r>
            <a:r>
              <a:rPr lang="en-US" sz="2200" spc="60" dirty="0" smtClean="0">
                <a:latin typeface="Carlito"/>
                <a:cs typeface="Carlito"/>
              </a:rPr>
              <a:t> </a:t>
            </a:r>
            <a:r>
              <a:rPr lang="en-US" sz="2200" spc="-5" dirty="0" smtClean="0">
                <a:latin typeface="Carlito"/>
                <a:cs typeface="Carlito"/>
              </a:rPr>
              <a:t>less.</a:t>
            </a:r>
            <a:endParaRPr lang="en-US" sz="2200" spc="-10" dirty="0" smtClean="0">
              <a:latin typeface="Carlito"/>
              <a:cs typeface="Carlito"/>
            </a:endParaRPr>
          </a:p>
          <a:p>
            <a:pPr marL="354965" marR="16764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 smtClean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main </a:t>
            </a:r>
            <a:r>
              <a:rPr sz="2200" spc="-10" dirty="0">
                <a:latin typeface="Carlito"/>
                <a:cs typeface="Carlito"/>
              </a:rPr>
              <a:t>problem </a:t>
            </a:r>
            <a:r>
              <a:rPr sz="2200" spc="-5" dirty="0">
                <a:latin typeface="Carlito"/>
                <a:cs typeface="Carlito"/>
              </a:rPr>
              <a:t>observed </a:t>
            </a:r>
            <a:r>
              <a:rPr sz="2200" spc="-10" dirty="0">
                <a:latin typeface="Carlito"/>
                <a:cs typeface="Carlito"/>
              </a:rPr>
              <a:t>throughout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analysis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almost  </a:t>
            </a:r>
            <a:r>
              <a:rPr sz="2200" dirty="0">
                <a:latin typeface="Carlito"/>
                <a:cs typeface="Carlito"/>
              </a:rPr>
              <a:t>40% of </a:t>
            </a:r>
            <a:r>
              <a:rPr sz="2200" spc="-10" dirty="0">
                <a:latin typeface="Carlito"/>
                <a:cs typeface="Carlito"/>
              </a:rPr>
              <a:t>trips not completed </a:t>
            </a:r>
            <a:r>
              <a:rPr sz="2200" spc="-5" dirty="0">
                <a:latin typeface="Carlito"/>
                <a:cs typeface="Carlito"/>
              </a:rPr>
              <a:t>due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non-availability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cars.</a:t>
            </a:r>
            <a:endParaRPr sz="22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/>
              <a:t>	</a:t>
            </a:r>
            <a:r>
              <a:rPr sz="2200" spc="-15" dirty="0">
                <a:latin typeface="Carlito"/>
                <a:cs typeface="Carlito"/>
              </a:rPr>
              <a:t>Cars </a:t>
            </a:r>
            <a:r>
              <a:rPr sz="2200" spc="-10" dirty="0">
                <a:latin typeface="Carlito"/>
                <a:cs typeface="Carlito"/>
              </a:rPr>
              <a:t>non-availability </a:t>
            </a:r>
            <a:r>
              <a:rPr sz="2200" spc="-5" dirty="0">
                <a:latin typeface="Carlito"/>
                <a:cs typeface="Carlito"/>
              </a:rPr>
              <a:t>is the main issue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spc="-5" dirty="0">
                <a:latin typeface="Carlito"/>
                <a:cs typeface="Carlito"/>
              </a:rPr>
              <a:t>5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10 </a:t>
            </a:r>
            <a:r>
              <a:rPr sz="2200" spc="-15" dirty="0">
                <a:latin typeface="Carlito"/>
                <a:cs typeface="Carlito"/>
              </a:rPr>
              <a:t>pm </a:t>
            </a:r>
            <a:r>
              <a:rPr sz="2200" spc="-10" dirty="0">
                <a:latin typeface="Carlito"/>
                <a:cs typeface="Carlito"/>
              </a:rPr>
              <a:t>time </a:t>
            </a:r>
            <a:r>
              <a:rPr sz="2200" dirty="0">
                <a:latin typeface="Carlito"/>
                <a:cs typeface="Carlito"/>
              </a:rPr>
              <a:t>slot 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Airport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City </a:t>
            </a:r>
            <a:r>
              <a:rPr sz="2200" spc="-10" dirty="0">
                <a:latin typeface="Carlito"/>
                <a:cs typeface="Carlito"/>
              </a:rPr>
              <a:t>trip requests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high supply-demand </a:t>
            </a:r>
            <a:r>
              <a:rPr sz="2200" spc="-15" dirty="0">
                <a:latin typeface="Carlito"/>
                <a:cs typeface="Carlito"/>
              </a:rPr>
              <a:t>gap. </a:t>
            </a:r>
            <a:r>
              <a:rPr sz="2200" spc="-5" dirty="0" smtClean="0">
                <a:latin typeface="Carlito"/>
                <a:cs typeface="Carlito"/>
              </a:rPr>
              <a:t>Out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1800  </a:t>
            </a:r>
            <a:r>
              <a:rPr sz="2200" spc="-10" dirty="0">
                <a:latin typeface="Carlito"/>
                <a:cs typeface="Carlito"/>
              </a:rPr>
              <a:t>requests, </a:t>
            </a:r>
            <a:r>
              <a:rPr sz="2200" spc="-5" dirty="0">
                <a:latin typeface="Carlito"/>
                <a:cs typeface="Carlito"/>
              </a:rPr>
              <a:t>73.9% is due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non-availability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cars.</a:t>
            </a:r>
            <a:endParaRPr sz="2200" dirty="0">
              <a:latin typeface="Carlito"/>
              <a:cs typeface="Carlito"/>
            </a:endParaRPr>
          </a:p>
          <a:p>
            <a:pPr marL="354965" marR="889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evening, </a:t>
            </a: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high </a:t>
            </a:r>
            <a:r>
              <a:rPr sz="2200" spc="-5" dirty="0">
                <a:latin typeface="Carlito"/>
                <a:cs typeface="Carlito"/>
              </a:rPr>
              <a:t>demand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cabs </a:t>
            </a:r>
            <a:r>
              <a:rPr sz="2200" spc="-10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airport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city  but </a:t>
            </a:r>
            <a:r>
              <a:rPr sz="2200" spc="-1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return </a:t>
            </a:r>
            <a:r>
              <a:rPr sz="2200" dirty="0">
                <a:latin typeface="Carlito"/>
                <a:cs typeface="Carlito"/>
              </a:rPr>
              <a:t>trip </a:t>
            </a:r>
            <a:r>
              <a:rPr sz="2200" spc="-15" dirty="0">
                <a:latin typeface="Carlito"/>
                <a:cs typeface="Carlito"/>
              </a:rPr>
              <a:t>is </a:t>
            </a:r>
            <a:r>
              <a:rPr sz="2200" dirty="0">
                <a:latin typeface="Carlito"/>
                <a:cs typeface="Carlito"/>
              </a:rPr>
              <a:t>not </a:t>
            </a:r>
            <a:r>
              <a:rPr sz="2200" spc="-5" dirty="0">
                <a:latin typeface="Carlito"/>
                <a:cs typeface="Carlito"/>
              </a:rPr>
              <a:t>easily </a:t>
            </a:r>
            <a:r>
              <a:rPr sz="2200" spc="-10" dirty="0">
                <a:latin typeface="Carlito"/>
                <a:cs typeface="Carlito"/>
              </a:rPr>
              <a:t>available. Hence 'no </a:t>
            </a:r>
            <a:r>
              <a:rPr sz="2200" spc="-15" dirty="0">
                <a:latin typeface="Carlito"/>
                <a:cs typeface="Carlito"/>
              </a:rPr>
              <a:t>cars </a:t>
            </a:r>
            <a:r>
              <a:rPr sz="2200" spc="-10" dirty="0">
                <a:latin typeface="Carlito"/>
                <a:cs typeface="Carlito"/>
              </a:rPr>
              <a:t>available' </a:t>
            </a:r>
            <a:r>
              <a:rPr sz="2200" spc="-5" dirty="0">
                <a:latin typeface="Carlito"/>
                <a:cs typeface="Carlito"/>
              </a:rPr>
              <a:t>in  the airport is the </a:t>
            </a:r>
            <a:r>
              <a:rPr sz="2200" spc="-10" dirty="0">
                <a:latin typeface="Carlito"/>
                <a:cs typeface="Carlito"/>
              </a:rPr>
              <a:t>highest </a:t>
            </a:r>
            <a:r>
              <a:rPr sz="2200" spc="-5" dirty="0">
                <a:latin typeface="Carlito"/>
                <a:cs typeface="Carlito"/>
              </a:rPr>
              <a:t>in the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evening</a:t>
            </a:r>
            <a:r>
              <a:rPr sz="2200" spc="-10" dirty="0" smtClean="0">
                <a:latin typeface="Carlito"/>
                <a:cs typeface="Carlito"/>
              </a:rPr>
              <a:t>.</a:t>
            </a:r>
            <a:endParaRPr lang="en-US" sz="2200" spc="-10" dirty="0" smtClean="0">
              <a:latin typeface="Carlito"/>
              <a:cs typeface="Carlito"/>
            </a:endParaRPr>
          </a:p>
          <a:p>
            <a:pPr marL="354965" marR="8890" indent="-342900"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Carlito"/>
                <a:cs typeface="Carlito"/>
              </a:rPr>
              <a:t>In the </a:t>
            </a:r>
            <a:r>
              <a:rPr lang="en-US" sz="2200" dirty="0" smtClean="0">
                <a:latin typeface="Carlito"/>
                <a:cs typeface="Carlito"/>
              </a:rPr>
              <a:t>Morning, </a:t>
            </a:r>
            <a:r>
              <a:rPr lang="en-US" sz="2200" spc="-10" dirty="0" smtClean="0">
                <a:latin typeface="Carlito"/>
                <a:cs typeface="Carlito"/>
              </a:rPr>
              <a:t>there </a:t>
            </a:r>
            <a:r>
              <a:rPr lang="en-US" sz="2200" spc="-5" dirty="0" smtClean="0">
                <a:latin typeface="Carlito"/>
                <a:cs typeface="Carlito"/>
              </a:rPr>
              <a:t>is a high demand </a:t>
            </a:r>
            <a:r>
              <a:rPr lang="en-US" sz="2200" spc="-15" dirty="0" smtClean="0">
                <a:latin typeface="Carlito"/>
                <a:cs typeface="Carlito"/>
              </a:rPr>
              <a:t>for </a:t>
            </a:r>
            <a:r>
              <a:rPr lang="en-US" sz="2200" spc="-25" dirty="0" smtClean="0">
                <a:latin typeface="Carlito"/>
                <a:cs typeface="Carlito"/>
              </a:rPr>
              <a:t>cars </a:t>
            </a:r>
            <a:r>
              <a:rPr lang="en-US" sz="2200" spc="-10" dirty="0" smtClean="0">
                <a:latin typeface="Carlito"/>
                <a:cs typeface="Carlito"/>
              </a:rPr>
              <a:t>from </a:t>
            </a:r>
            <a:r>
              <a:rPr lang="en-US" sz="2200" spc="-5" dirty="0" smtClean="0">
                <a:latin typeface="Carlito"/>
                <a:cs typeface="Carlito"/>
              </a:rPr>
              <a:t>city </a:t>
            </a:r>
            <a:r>
              <a:rPr lang="en-US" sz="2200" spc="-20" dirty="0" smtClean="0">
                <a:latin typeface="Carlito"/>
                <a:cs typeface="Carlito"/>
              </a:rPr>
              <a:t>to </a:t>
            </a:r>
            <a:r>
              <a:rPr lang="en-US" sz="2200" dirty="0" smtClean="0">
                <a:latin typeface="Carlito"/>
                <a:cs typeface="Carlito"/>
              </a:rPr>
              <a:t>airport  </a:t>
            </a:r>
            <a:r>
              <a:rPr lang="en-US" sz="2200" spc="-5" dirty="0" smtClean="0">
                <a:latin typeface="Carlito"/>
                <a:cs typeface="Carlito"/>
              </a:rPr>
              <a:t>but </a:t>
            </a:r>
            <a:r>
              <a:rPr lang="en-US" sz="2200" spc="-15" dirty="0" smtClean="0">
                <a:latin typeface="Carlito"/>
                <a:cs typeface="Carlito"/>
              </a:rPr>
              <a:t>the </a:t>
            </a:r>
            <a:r>
              <a:rPr lang="en-US" sz="2200" spc="-10" dirty="0" smtClean="0">
                <a:latin typeface="Carlito"/>
                <a:cs typeface="Carlito"/>
              </a:rPr>
              <a:t>return </a:t>
            </a:r>
            <a:r>
              <a:rPr lang="en-US" sz="2200" dirty="0" smtClean="0">
                <a:latin typeface="Carlito"/>
                <a:cs typeface="Carlito"/>
              </a:rPr>
              <a:t>trip </a:t>
            </a:r>
            <a:r>
              <a:rPr lang="en-US" sz="2200" spc="-15" dirty="0" smtClean="0">
                <a:latin typeface="Carlito"/>
                <a:cs typeface="Carlito"/>
              </a:rPr>
              <a:t>is </a:t>
            </a:r>
            <a:r>
              <a:rPr lang="en-US" sz="2200" dirty="0" smtClean="0">
                <a:latin typeface="Carlito"/>
                <a:cs typeface="Carlito"/>
              </a:rPr>
              <a:t>not </a:t>
            </a:r>
            <a:r>
              <a:rPr lang="en-US" sz="2200" spc="-10" dirty="0" smtClean="0">
                <a:latin typeface="Carlito"/>
                <a:cs typeface="Carlito"/>
              </a:rPr>
              <a:t>available. Hence </a:t>
            </a:r>
            <a:r>
              <a:rPr lang="en-US" sz="2200" spc="-15" dirty="0" smtClean="0">
                <a:latin typeface="Carlito"/>
                <a:cs typeface="Carlito"/>
              </a:rPr>
              <a:t>the </a:t>
            </a:r>
            <a:r>
              <a:rPr lang="en-US" sz="2200" spc="-10" dirty="0" smtClean="0">
                <a:latin typeface="Carlito"/>
                <a:cs typeface="Carlito"/>
              </a:rPr>
              <a:t>driver tends </a:t>
            </a:r>
            <a:r>
              <a:rPr lang="en-US" sz="2200" spc="-20" dirty="0" smtClean="0">
                <a:latin typeface="Carlito"/>
                <a:cs typeface="Carlito"/>
              </a:rPr>
              <a:t>to  </a:t>
            </a:r>
            <a:r>
              <a:rPr lang="en-US" sz="2200" spc="-10" dirty="0" smtClean="0">
                <a:latin typeface="Carlito"/>
                <a:cs typeface="Carlito"/>
              </a:rPr>
              <a:t>'cancel' </a:t>
            </a:r>
            <a:r>
              <a:rPr lang="en-US" sz="2200" spc="-5" dirty="0" smtClean="0">
                <a:latin typeface="Carlito"/>
                <a:cs typeface="Carlito"/>
              </a:rPr>
              <a:t>the </a:t>
            </a:r>
            <a:r>
              <a:rPr lang="en-US" sz="2200" spc="-15" dirty="0" smtClean="0">
                <a:latin typeface="Carlito"/>
                <a:cs typeface="Carlito"/>
              </a:rPr>
              <a:t>request </a:t>
            </a:r>
            <a:r>
              <a:rPr lang="en-US" sz="2200" spc="-5" dirty="0" smtClean="0">
                <a:latin typeface="Carlito"/>
                <a:cs typeface="Carlito"/>
              </a:rPr>
              <a:t>as </a:t>
            </a:r>
            <a:r>
              <a:rPr lang="en-US" sz="2200" spc="-20" dirty="0" smtClean="0">
                <a:latin typeface="Carlito"/>
                <a:cs typeface="Carlito"/>
              </a:rPr>
              <a:t>getting </a:t>
            </a:r>
            <a:r>
              <a:rPr lang="en-US" sz="2200" spc="-5" dirty="0" smtClean="0">
                <a:latin typeface="Carlito"/>
                <a:cs typeface="Carlito"/>
              </a:rPr>
              <a:t>a </a:t>
            </a:r>
            <a:r>
              <a:rPr lang="en-US" sz="2200" spc="-10" dirty="0" smtClean="0">
                <a:latin typeface="Carlito"/>
                <a:cs typeface="Carlito"/>
              </a:rPr>
              <a:t>return trip from </a:t>
            </a:r>
            <a:r>
              <a:rPr lang="en-US" sz="2200" spc="-5" dirty="0" smtClean="0">
                <a:latin typeface="Carlito"/>
                <a:cs typeface="Carlito"/>
              </a:rPr>
              <a:t>airport </a:t>
            </a:r>
            <a:r>
              <a:rPr lang="en-US" sz="2200" spc="-10" dirty="0" smtClean="0">
                <a:latin typeface="Carlito"/>
                <a:cs typeface="Carlito"/>
              </a:rPr>
              <a:t>to city  would </a:t>
            </a:r>
            <a:r>
              <a:rPr lang="en-US" sz="2200" dirty="0" smtClean="0">
                <a:latin typeface="Carlito"/>
                <a:cs typeface="Carlito"/>
              </a:rPr>
              <a:t>be</a:t>
            </a:r>
            <a:r>
              <a:rPr lang="en-US" sz="2200" spc="-15" dirty="0" smtClean="0">
                <a:latin typeface="Carlito"/>
                <a:cs typeface="Carlito"/>
              </a:rPr>
              <a:t> </a:t>
            </a:r>
            <a:r>
              <a:rPr lang="en-US" sz="2200" spc="-10" dirty="0" smtClean="0">
                <a:latin typeface="Carlito"/>
                <a:cs typeface="Carlito"/>
              </a:rPr>
              <a:t>tough.</a:t>
            </a:r>
            <a:endParaRPr lang="en-US" sz="2200" dirty="0" smtClean="0">
              <a:latin typeface="Carlito"/>
              <a:cs typeface="Carlito"/>
            </a:endParaRPr>
          </a:p>
          <a:p>
            <a:pPr marL="354965" marR="889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05745"/>
            <a:ext cx="7536196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3020" marR="5080" indent="-375285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</a:t>
            </a:r>
            <a:r>
              <a:rPr spc="-5" dirty="0" smtClean="0"/>
              <a:t>olutions </a:t>
            </a:r>
            <a:r>
              <a:rPr spc="-5" dirty="0"/>
              <a:t>and  </a:t>
            </a:r>
            <a:r>
              <a:rPr spc="-10" dirty="0"/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03" y="2073668"/>
            <a:ext cx="7848600" cy="331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There </a:t>
            </a:r>
            <a:r>
              <a:rPr sz="2200" dirty="0">
                <a:latin typeface="Carlito"/>
                <a:cs typeface="Carlito"/>
              </a:rPr>
              <a:t>should </a:t>
            </a:r>
            <a:r>
              <a:rPr sz="2200" spc="-1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limit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cancellation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impose some penalties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any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cancellation.</a:t>
            </a:r>
            <a:endParaRPr sz="2200">
              <a:latin typeface="Carlito"/>
              <a:cs typeface="Carlito"/>
            </a:endParaRPr>
          </a:p>
          <a:p>
            <a:pPr marL="354965" marR="119189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Promote </a:t>
            </a:r>
            <a:r>
              <a:rPr sz="2200" spc="-5" dirty="0">
                <a:latin typeface="Carlito"/>
                <a:cs typeface="Carlito"/>
              </a:rPr>
              <a:t>some </a:t>
            </a:r>
            <a:r>
              <a:rPr sz="2200" spc="-10" dirty="0">
                <a:latin typeface="Carlito"/>
                <a:cs typeface="Carlito"/>
              </a:rPr>
              <a:t>new </a:t>
            </a:r>
            <a:r>
              <a:rPr sz="2200" spc="-5" dirty="0">
                <a:latin typeface="Carlito"/>
                <a:cs typeface="Carlito"/>
              </a:rPr>
              <a:t>schemes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attracting </a:t>
            </a:r>
            <a:r>
              <a:rPr sz="2200" spc="-10" dirty="0">
                <a:latin typeface="Carlito"/>
                <a:cs typeface="Carlito"/>
              </a:rPr>
              <a:t>new </a:t>
            </a:r>
            <a:r>
              <a:rPr sz="2200" spc="-25" dirty="0">
                <a:latin typeface="Carlito"/>
                <a:cs typeface="Carlito"/>
              </a:rPr>
              <a:t>cars </a:t>
            </a:r>
            <a:r>
              <a:rPr sz="2200" spc="-20" dirty="0">
                <a:latin typeface="Carlito"/>
                <a:cs typeface="Carlito"/>
              </a:rPr>
              <a:t>get  </a:t>
            </a:r>
            <a:r>
              <a:rPr sz="2200" spc="-15" dirty="0">
                <a:latin typeface="Carlito"/>
                <a:cs typeface="Carlito"/>
              </a:rPr>
              <a:t>collaborated </a:t>
            </a:r>
            <a:r>
              <a:rPr sz="2200" spc="-10" dirty="0">
                <a:latin typeface="Carlito"/>
                <a:cs typeface="Carlito"/>
              </a:rPr>
              <a:t>with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Uber.</a:t>
            </a:r>
            <a:endParaRPr sz="2200">
              <a:latin typeface="Carlito"/>
              <a:cs typeface="Carlito"/>
            </a:endParaRPr>
          </a:p>
          <a:p>
            <a:pPr marL="354965" marR="4826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Flight </a:t>
            </a:r>
            <a:r>
              <a:rPr sz="2200" spc="-5" dirty="0">
                <a:latin typeface="Carlito"/>
                <a:cs typeface="Carlito"/>
              </a:rPr>
              <a:t>schedules </a:t>
            </a:r>
            <a:r>
              <a:rPr sz="2200" dirty="0">
                <a:latin typeface="Carlito"/>
                <a:cs typeface="Carlito"/>
              </a:rPr>
              <a:t>should </a:t>
            </a:r>
            <a:r>
              <a:rPr sz="2200" spc="-10" dirty="0">
                <a:latin typeface="Carlito"/>
                <a:cs typeface="Carlito"/>
              </a:rPr>
              <a:t>be handy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every </a:t>
            </a:r>
            <a:r>
              <a:rPr sz="2200" spc="-15" dirty="0">
                <a:latin typeface="Carlito"/>
                <a:cs typeface="Carlito"/>
              </a:rPr>
              <a:t>drivers </a:t>
            </a:r>
            <a:r>
              <a:rPr sz="2200" spc="5" dirty="0">
                <a:latin typeface="Carlito"/>
                <a:cs typeface="Carlito"/>
              </a:rPr>
              <a:t>so </a:t>
            </a:r>
            <a:r>
              <a:rPr sz="2200" spc="-10" dirty="0">
                <a:latin typeface="Carlito"/>
                <a:cs typeface="Carlito"/>
              </a:rPr>
              <a:t>that they </a:t>
            </a:r>
            <a:r>
              <a:rPr sz="2200" spc="-15" dirty="0">
                <a:latin typeface="Carlito"/>
                <a:cs typeface="Carlito"/>
              </a:rPr>
              <a:t>can  go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airport or </a:t>
            </a:r>
            <a:r>
              <a:rPr sz="2200" spc="-10" dirty="0">
                <a:latin typeface="Carlito"/>
                <a:cs typeface="Carlito"/>
              </a:rPr>
              <a:t>nearby location when </a:t>
            </a: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flight.</a:t>
            </a:r>
            <a:endParaRPr sz="2200">
              <a:latin typeface="Carlito"/>
              <a:cs typeface="Carlito"/>
            </a:endParaRPr>
          </a:p>
          <a:p>
            <a:pPr marL="354965" marR="19685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/>
              <a:t>	</a:t>
            </a:r>
            <a:r>
              <a:rPr sz="2200" spc="-10" dirty="0">
                <a:latin typeface="Carlito"/>
                <a:cs typeface="Carlito"/>
              </a:rPr>
              <a:t>There </a:t>
            </a:r>
            <a:r>
              <a:rPr sz="2200" dirty="0">
                <a:latin typeface="Carlito"/>
                <a:cs typeface="Carlito"/>
              </a:rPr>
              <a:t>should be </a:t>
            </a:r>
            <a:r>
              <a:rPr sz="2200" spc="-5" dirty="0">
                <a:latin typeface="Carlito"/>
                <a:cs typeface="Carlito"/>
              </a:rPr>
              <a:t>some </a:t>
            </a:r>
            <a:r>
              <a:rPr sz="2200" spc="-10" dirty="0">
                <a:latin typeface="Carlito"/>
                <a:cs typeface="Carlito"/>
              </a:rPr>
              <a:t>weekly </a:t>
            </a:r>
            <a:r>
              <a:rPr sz="2200" spc="-5" dirty="0">
                <a:latin typeface="Carlito"/>
                <a:cs typeface="Carlito"/>
              </a:rPr>
              <a:t>bonus </a:t>
            </a:r>
            <a:r>
              <a:rPr sz="2200" spc="-20" dirty="0">
                <a:latin typeface="Carlito"/>
                <a:cs typeface="Carlito"/>
              </a:rPr>
              <a:t>systems 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drivers </a:t>
            </a:r>
            <a:r>
              <a:rPr sz="2200" spc="-5" dirty="0">
                <a:latin typeface="Carlito"/>
                <a:cs typeface="Carlito"/>
              </a:rPr>
              <a:t>who  doesn’t </a:t>
            </a:r>
            <a:r>
              <a:rPr sz="2200" spc="-15" dirty="0">
                <a:latin typeface="Carlito"/>
                <a:cs typeface="Carlito"/>
              </a:rPr>
              <a:t>cancel any </a:t>
            </a:r>
            <a:r>
              <a:rPr sz="2200" spc="-10" dirty="0">
                <a:latin typeface="Carlito"/>
                <a:cs typeface="Carlito"/>
              </a:rPr>
              <a:t>trip and maximum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trips.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Give </a:t>
            </a:r>
            <a:r>
              <a:rPr sz="2200" spc="-5" dirty="0">
                <a:latin typeface="Carlito"/>
                <a:cs typeface="Carlito"/>
              </a:rPr>
              <a:t>some </a:t>
            </a:r>
            <a:r>
              <a:rPr sz="2200" spc="-15" dirty="0">
                <a:latin typeface="Carlito"/>
                <a:cs typeface="Carlito"/>
              </a:rPr>
              <a:t>incentives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airport </a:t>
            </a:r>
            <a:r>
              <a:rPr sz="2200" spc="-10" dirty="0">
                <a:latin typeface="Carlito"/>
                <a:cs typeface="Carlito"/>
              </a:rPr>
              <a:t>trips </a:t>
            </a:r>
            <a:r>
              <a:rPr sz="2200" spc="-5" dirty="0">
                <a:latin typeface="Carlito"/>
                <a:cs typeface="Carlito"/>
              </a:rPr>
              <a:t>specially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peak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hours.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52400"/>
            <a:ext cx="7971790" cy="33210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Problem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Statement:</a:t>
            </a:r>
            <a:endParaRPr sz="2800" dirty="0">
              <a:latin typeface="Carlito"/>
              <a:cs typeface="Carlito"/>
            </a:endParaRPr>
          </a:p>
          <a:p>
            <a:pPr marL="354965" marR="5080" indent="638175">
              <a:lnSpc>
                <a:spcPct val="103800"/>
              </a:lnSpc>
              <a:spcBef>
                <a:spcPts val="960"/>
              </a:spcBef>
            </a:pPr>
            <a:r>
              <a:rPr lang="en-US" sz="2400" i="1" spc="-5" dirty="0" smtClean="0">
                <a:latin typeface="Carlito"/>
                <a:cs typeface="Carlito"/>
              </a:rPr>
              <a:t>We are </a:t>
            </a:r>
            <a:r>
              <a:rPr sz="2400" i="1" spc="-5" dirty="0" smtClean="0">
                <a:latin typeface="Carlito"/>
                <a:cs typeface="Carlito"/>
              </a:rPr>
              <a:t>facing </a:t>
            </a:r>
            <a:r>
              <a:rPr sz="2400" i="1" dirty="0">
                <a:latin typeface="Carlito"/>
                <a:cs typeface="Carlito"/>
              </a:rPr>
              <a:t>problem </a:t>
            </a:r>
            <a:r>
              <a:rPr sz="2400" i="1" spc="-5" dirty="0">
                <a:latin typeface="Carlito"/>
                <a:cs typeface="Carlito"/>
              </a:rPr>
              <a:t>with </a:t>
            </a:r>
            <a:r>
              <a:rPr sz="2400" i="1" dirty="0">
                <a:latin typeface="Carlito"/>
                <a:cs typeface="Carlito"/>
              </a:rPr>
              <a:t>trip </a:t>
            </a:r>
            <a:r>
              <a:rPr sz="2400" i="1" spc="-5" dirty="0">
                <a:latin typeface="Carlito"/>
                <a:cs typeface="Carlito"/>
              </a:rPr>
              <a:t>cancellation </a:t>
            </a:r>
            <a:r>
              <a:rPr sz="2400" i="1" spc="5" dirty="0">
                <a:latin typeface="Carlito"/>
                <a:cs typeface="Carlito"/>
              </a:rPr>
              <a:t>and no </a:t>
            </a:r>
            <a:r>
              <a:rPr sz="2400" i="1" spc="-5" dirty="0">
                <a:latin typeface="Carlito"/>
                <a:cs typeface="Carlito"/>
              </a:rPr>
              <a:t>cars  </a:t>
            </a:r>
            <a:r>
              <a:rPr sz="2400" i="1" dirty="0">
                <a:latin typeface="Carlito"/>
                <a:cs typeface="Carlito"/>
              </a:rPr>
              <a:t>available </a:t>
            </a:r>
            <a:r>
              <a:rPr lang="en-US" sz="2400" i="1" spc="-20" dirty="0" smtClean="0">
                <a:latin typeface="Carlito"/>
                <a:cs typeface="Carlito"/>
              </a:rPr>
              <a:t>From and to</a:t>
            </a:r>
            <a:r>
              <a:rPr sz="2400" i="1" dirty="0" smtClean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Airport </a:t>
            </a:r>
            <a:r>
              <a:rPr sz="2400" i="1" spc="-5" dirty="0">
                <a:latin typeface="Carlito"/>
                <a:cs typeface="Carlito"/>
              </a:rPr>
              <a:t>causing </a:t>
            </a:r>
            <a:r>
              <a:rPr sz="2400" i="1" dirty="0">
                <a:latin typeface="Carlito"/>
                <a:cs typeface="Carlito"/>
              </a:rPr>
              <a:t>loss in</a:t>
            </a:r>
            <a:r>
              <a:rPr sz="2400" i="1" spc="-5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revenue.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Objective:</a:t>
            </a:r>
            <a:endParaRPr sz="2800" dirty="0">
              <a:latin typeface="Carlito"/>
              <a:cs typeface="Carlito"/>
            </a:endParaRPr>
          </a:p>
          <a:p>
            <a:pPr marL="354965" marR="226060" indent="571500">
              <a:lnSpc>
                <a:spcPct val="103800"/>
              </a:lnSpc>
              <a:spcBef>
                <a:spcPts val="965"/>
              </a:spcBef>
            </a:pPr>
            <a:r>
              <a:rPr sz="2400" i="1" spc="-10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identify </a:t>
            </a:r>
            <a:r>
              <a:rPr sz="2400" i="1" spc="-5" dirty="0">
                <a:latin typeface="Carlito"/>
                <a:cs typeface="Carlito"/>
              </a:rPr>
              <a:t>the </a:t>
            </a:r>
            <a:r>
              <a:rPr sz="2400" i="1" spc="5" dirty="0">
                <a:latin typeface="Carlito"/>
                <a:cs typeface="Carlito"/>
              </a:rPr>
              <a:t>root </a:t>
            </a:r>
            <a:r>
              <a:rPr sz="2400" i="1" spc="-5" dirty="0">
                <a:latin typeface="Carlito"/>
                <a:cs typeface="Carlito"/>
              </a:rPr>
              <a:t>cause of supply-demand </a:t>
            </a:r>
            <a:r>
              <a:rPr sz="2400" i="1" dirty="0">
                <a:latin typeface="Carlito"/>
                <a:cs typeface="Carlito"/>
              </a:rPr>
              <a:t>gap </a:t>
            </a:r>
            <a:r>
              <a:rPr sz="2400" i="1" spc="-20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and  fro</a:t>
            </a:r>
            <a:r>
              <a:rPr sz="2400" i="1" spc="-5" dirty="0">
                <a:latin typeface="Carlito"/>
                <a:cs typeface="Carlito"/>
              </a:rPr>
              <a:t> Airport.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51" y="941211"/>
            <a:ext cx="6837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 smtClean="0"/>
              <a:t>METHODOLOGY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902195" y="2351531"/>
            <a:ext cx="2533015" cy="1029335"/>
          </a:xfrm>
          <a:custGeom>
            <a:avLst/>
            <a:gdLst/>
            <a:ahLst/>
            <a:cxnLst/>
            <a:rect l="l" t="t" r="r" b="b"/>
            <a:pathLst>
              <a:path w="2533015" h="1029335">
                <a:moveTo>
                  <a:pt x="2532900" y="6096"/>
                </a:moveTo>
                <a:lnTo>
                  <a:pt x="2526804" y="0"/>
                </a:lnTo>
                <a:lnTo>
                  <a:pt x="6108" y="0"/>
                </a:lnTo>
                <a:lnTo>
                  <a:pt x="0" y="6096"/>
                </a:lnTo>
                <a:lnTo>
                  <a:pt x="0" y="1022616"/>
                </a:lnTo>
                <a:lnTo>
                  <a:pt x="6108" y="1028712"/>
                </a:lnTo>
                <a:lnTo>
                  <a:pt x="2526804" y="1028712"/>
                </a:lnTo>
                <a:lnTo>
                  <a:pt x="2532900" y="1022616"/>
                </a:lnTo>
                <a:lnTo>
                  <a:pt x="2532900" y="1016520"/>
                </a:lnTo>
                <a:lnTo>
                  <a:pt x="2532900" y="1002804"/>
                </a:lnTo>
                <a:lnTo>
                  <a:pt x="2532900" y="25920"/>
                </a:lnTo>
                <a:lnTo>
                  <a:pt x="2532900" y="12192"/>
                </a:lnTo>
                <a:lnTo>
                  <a:pt x="2532900" y="6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447" y="2363723"/>
            <a:ext cx="2506980" cy="10045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54710" marR="336550" indent="-518159">
              <a:lnSpc>
                <a:spcPts val="197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collection</a:t>
            </a:r>
            <a:r>
              <a:rPr sz="1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5256" y="3328415"/>
            <a:ext cx="2533015" cy="558165"/>
          </a:xfrm>
          <a:custGeom>
            <a:avLst/>
            <a:gdLst/>
            <a:ahLst/>
            <a:cxnLst/>
            <a:rect l="l" t="t" r="r" b="b"/>
            <a:pathLst>
              <a:path w="2533015" h="558164">
                <a:moveTo>
                  <a:pt x="24383" y="557783"/>
                </a:moveTo>
                <a:lnTo>
                  <a:pt x="0" y="557783"/>
                </a:lnTo>
                <a:lnTo>
                  <a:pt x="0" y="4571"/>
                </a:lnTo>
                <a:lnTo>
                  <a:pt x="6095" y="0"/>
                </a:lnTo>
                <a:lnTo>
                  <a:pt x="2526792" y="0"/>
                </a:lnTo>
                <a:lnTo>
                  <a:pt x="2532887" y="4571"/>
                </a:lnTo>
                <a:lnTo>
                  <a:pt x="2532888" y="12192"/>
                </a:lnTo>
                <a:lnTo>
                  <a:pt x="24383" y="12192"/>
                </a:lnTo>
                <a:lnTo>
                  <a:pt x="12191" y="24384"/>
                </a:lnTo>
                <a:lnTo>
                  <a:pt x="24383" y="24384"/>
                </a:lnTo>
                <a:lnTo>
                  <a:pt x="24383" y="557783"/>
                </a:lnTo>
                <a:close/>
              </a:path>
              <a:path w="2533015" h="558164">
                <a:moveTo>
                  <a:pt x="24383" y="24384"/>
                </a:moveTo>
                <a:lnTo>
                  <a:pt x="12191" y="24384"/>
                </a:lnTo>
                <a:lnTo>
                  <a:pt x="24383" y="12192"/>
                </a:lnTo>
                <a:lnTo>
                  <a:pt x="24383" y="24384"/>
                </a:lnTo>
                <a:close/>
              </a:path>
              <a:path w="2533015" h="558164">
                <a:moveTo>
                  <a:pt x="2506980" y="24384"/>
                </a:moveTo>
                <a:lnTo>
                  <a:pt x="24383" y="24384"/>
                </a:lnTo>
                <a:lnTo>
                  <a:pt x="24383" y="12192"/>
                </a:lnTo>
                <a:lnTo>
                  <a:pt x="2506980" y="12192"/>
                </a:lnTo>
                <a:lnTo>
                  <a:pt x="2506980" y="24384"/>
                </a:lnTo>
                <a:close/>
              </a:path>
              <a:path w="2533015" h="558164">
                <a:moveTo>
                  <a:pt x="2532888" y="557783"/>
                </a:moveTo>
                <a:lnTo>
                  <a:pt x="2506980" y="557783"/>
                </a:lnTo>
                <a:lnTo>
                  <a:pt x="2506980" y="12192"/>
                </a:lnTo>
                <a:lnTo>
                  <a:pt x="2519172" y="24384"/>
                </a:lnTo>
                <a:lnTo>
                  <a:pt x="2532888" y="24384"/>
                </a:lnTo>
                <a:lnTo>
                  <a:pt x="2532888" y="557783"/>
                </a:lnTo>
                <a:close/>
              </a:path>
              <a:path w="2533015" h="558164">
                <a:moveTo>
                  <a:pt x="2532888" y="24384"/>
                </a:moveTo>
                <a:lnTo>
                  <a:pt x="2519172" y="24384"/>
                </a:lnTo>
                <a:lnTo>
                  <a:pt x="2506980" y="12192"/>
                </a:lnTo>
                <a:lnTo>
                  <a:pt x="2532888" y="12192"/>
                </a:lnTo>
                <a:lnTo>
                  <a:pt x="2532888" y="24384"/>
                </a:lnTo>
                <a:close/>
              </a:path>
            </a:pathLst>
          </a:custGeom>
          <a:solidFill>
            <a:srgbClr val="CFD8E8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447" y="3368040"/>
            <a:ext cx="2506980" cy="518159"/>
          </a:xfrm>
          <a:prstGeom prst="rect">
            <a:avLst/>
          </a:prstGeom>
          <a:solidFill>
            <a:srgbClr val="CFD8E8">
              <a:alpha val="89843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257175" indent="-172720">
              <a:lnSpc>
                <a:spcPct val="100000"/>
              </a:lnSpc>
              <a:spcBef>
                <a:spcPts val="175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10" dirty="0">
                <a:latin typeface="Carlito"/>
                <a:cs typeface="Carlito"/>
              </a:rPr>
              <a:t>Import </a:t>
            </a:r>
            <a:r>
              <a:rPr sz="1600" i="1" spc="-5" dirty="0">
                <a:latin typeface="Carlito"/>
                <a:cs typeface="Carlito"/>
              </a:rPr>
              <a:t>the</a:t>
            </a:r>
            <a:r>
              <a:rPr sz="1600" i="1" spc="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data.</a:t>
            </a:r>
            <a:endParaRPr sz="1600" dirty="0">
              <a:latin typeface="Carlito"/>
              <a:cs typeface="Carlito"/>
            </a:endParaRPr>
          </a:p>
          <a:p>
            <a:pPr marL="257175" indent="-172720">
              <a:lnSpc>
                <a:spcPts val="1850"/>
              </a:lnSpc>
              <a:spcBef>
                <a:spcPts val="13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5" dirty="0">
                <a:latin typeface="Carlito"/>
                <a:cs typeface="Carlito"/>
              </a:rPr>
              <a:t>Identifying the</a:t>
            </a:r>
            <a:r>
              <a:rPr sz="1600" i="1" spc="-3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data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2756" y="2378963"/>
            <a:ext cx="2533015" cy="1029335"/>
          </a:xfrm>
          <a:custGeom>
            <a:avLst/>
            <a:gdLst/>
            <a:ahLst/>
            <a:cxnLst/>
            <a:rect l="l" t="t" r="r" b="b"/>
            <a:pathLst>
              <a:path w="2533015" h="1029335">
                <a:moveTo>
                  <a:pt x="2532888" y="6096"/>
                </a:moveTo>
                <a:lnTo>
                  <a:pt x="25283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022616"/>
                </a:lnTo>
                <a:lnTo>
                  <a:pt x="6096" y="1028712"/>
                </a:lnTo>
                <a:lnTo>
                  <a:pt x="2528316" y="1028712"/>
                </a:lnTo>
                <a:lnTo>
                  <a:pt x="2532888" y="1022616"/>
                </a:lnTo>
                <a:lnTo>
                  <a:pt x="2532888" y="1016520"/>
                </a:lnTo>
                <a:lnTo>
                  <a:pt x="2532888" y="1002804"/>
                </a:lnTo>
                <a:lnTo>
                  <a:pt x="2532888" y="25920"/>
                </a:lnTo>
                <a:lnTo>
                  <a:pt x="2532888" y="13716"/>
                </a:lnTo>
                <a:lnTo>
                  <a:pt x="2532888" y="6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6471" y="2392679"/>
            <a:ext cx="2506980" cy="10033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6300" marR="252729" indent="-620395">
              <a:lnSpc>
                <a:spcPts val="197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Data exploration</a:t>
            </a:r>
            <a:r>
              <a:rPr sz="1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and  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2756" y="3381768"/>
            <a:ext cx="2533015" cy="504825"/>
          </a:xfrm>
          <a:custGeom>
            <a:avLst/>
            <a:gdLst/>
            <a:ahLst/>
            <a:cxnLst/>
            <a:rect l="l" t="t" r="r" b="b"/>
            <a:pathLst>
              <a:path w="2533015" h="504825">
                <a:moveTo>
                  <a:pt x="2532888" y="13703"/>
                </a:moveTo>
                <a:lnTo>
                  <a:pt x="2532875" y="6083"/>
                </a:lnTo>
                <a:lnTo>
                  <a:pt x="2528316" y="0"/>
                </a:lnTo>
                <a:lnTo>
                  <a:pt x="6083" y="0"/>
                </a:lnTo>
                <a:lnTo>
                  <a:pt x="0" y="6083"/>
                </a:lnTo>
                <a:lnTo>
                  <a:pt x="0" y="504444"/>
                </a:lnTo>
                <a:lnTo>
                  <a:pt x="25908" y="504444"/>
                </a:lnTo>
                <a:lnTo>
                  <a:pt x="2508504" y="504431"/>
                </a:lnTo>
                <a:lnTo>
                  <a:pt x="2532888" y="504444"/>
                </a:lnTo>
                <a:lnTo>
                  <a:pt x="2532888" y="25908"/>
                </a:lnTo>
                <a:lnTo>
                  <a:pt x="2532888" y="13703"/>
                </a:lnTo>
                <a:close/>
              </a:path>
            </a:pathLst>
          </a:custGeom>
          <a:solidFill>
            <a:srgbClr val="CFD8E8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76471" y="3395471"/>
            <a:ext cx="2506980" cy="4908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55904" marR="851535" indent="-172720">
              <a:lnSpc>
                <a:spcPts val="1750"/>
              </a:lnSpc>
              <a:spcBef>
                <a:spcPts val="590"/>
              </a:spcBef>
              <a:buFont typeface="Carlito"/>
              <a:buChar char="•"/>
              <a:tabLst>
                <a:tab pos="256540" algn="l"/>
              </a:tabLst>
            </a:pPr>
            <a:r>
              <a:rPr sz="1600" i="1" spc="-10" dirty="0">
                <a:latin typeface="Carlito"/>
                <a:cs typeface="Carlito"/>
              </a:rPr>
              <a:t>Analyze</a:t>
            </a:r>
            <a:r>
              <a:rPr sz="1600" i="1" spc="-7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different  variables.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1780" y="2378963"/>
            <a:ext cx="2533015" cy="1029335"/>
          </a:xfrm>
          <a:custGeom>
            <a:avLst/>
            <a:gdLst/>
            <a:ahLst/>
            <a:cxnLst/>
            <a:rect l="l" t="t" r="r" b="b"/>
            <a:pathLst>
              <a:path w="2533015" h="1029335">
                <a:moveTo>
                  <a:pt x="2532888" y="6096"/>
                </a:moveTo>
                <a:lnTo>
                  <a:pt x="25267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1022616"/>
                </a:lnTo>
                <a:lnTo>
                  <a:pt x="6096" y="1028712"/>
                </a:lnTo>
                <a:lnTo>
                  <a:pt x="2526792" y="1028712"/>
                </a:lnTo>
                <a:lnTo>
                  <a:pt x="2532888" y="1022616"/>
                </a:lnTo>
                <a:lnTo>
                  <a:pt x="2532888" y="1016520"/>
                </a:lnTo>
                <a:lnTo>
                  <a:pt x="2532888" y="1002804"/>
                </a:lnTo>
                <a:lnTo>
                  <a:pt x="2532888" y="25920"/>
                </a:lnTo>
                <a:lnTo>
                  <a:pt x="2532888" y="13716"/>
                </a:lnTo>
                <a:lnTo>
                  <a:pt x="2532888" y="6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3971" y="2392679"/>
            <a:ext cx="2508885" cy="10033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88620" marR="381635" indent="223520">
              <a:lnSpc>
                <a:spcPts val="197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nd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1780" y="3381768"/>
            <a:ext cx="2533015" cy="504825"/>
          </a:xfrm>
          <a:custGeom>
            <a:avLst/>
            <a:gdLst/>
            <a:ahLst/>
            <a:cxnLst/>
            <a:rect l="l" t="t" r="r" b="b"/>
            <a:pathLst>
              <a:path w="2533015" h="504825">
                <a:moveTo>
                  <a:pt x="2532888" y="6083"/>
                </a:moveTo>
                <a:lnTo>
                  <a:pt x="2526792" y="0"/>
                </a:lnTo>
                <a:lnTo>
                  <a:pt x="6083" y="0"/>
                </a:lnTo>
                <a:lnTo>
                  <a:pt x="0" y="6083"/>
                </a:lnTo>
                <a:lnTo>
                  <a:pt x="0" y="504444"/>
                </a:lnTo>
                <a:lnTo>
                  <a:pt x="25908" y="504444"/>
                </a:lnTo>
                <a:lnTo>
                  <a:pt x="2506980" y="504431"/>
                </a:lnTo>
                <a:lnTo>
                  <a:pt x="2532888" y="504444"/>
                </a:lnTo>
                <a:lnTo>
                  <a:pt x="2532888" y="25908"/>
                </a:lnTo>
                <a:lnTo>
                  <a:pt x="2532888" y="13703"/>
                </a:lnTo>
                <a:lnTo>
                  <a:pt x="2532888" y="6083"/>
                </a:lnTo>
                <a:close/>
              </a:path>
            </a:pathLst>
          </a:custGeom>
          <a:solidFill>
            <a:srgbClr val="CFD8E8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3971" y="3395471"/>
            <a:ext cx="2508885" cy="490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7175" indent="-172720">
              <a:lnSpc>
                <a:spcPct val="100000"/>
              </a:lnSpc>
              <a:spcBef>
                <a:spcPts val="39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5" dirty="0">
                <a:latin typeface="Carlito"/>
                <a:cs typeface="Carlito"/>
              </a:rPr>
              <a:t>Visualizing the</a:t>
            </a:r>
            <a:r>
              <a:rPr sz="1600" i="1" spc="-2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problems.</a:t>
            </a:r>
            <a:endParaRPr sz="1600">
              <a:latin typeface="Carlito"/>
              <a:cs typeface="Carlito"/>
            </a:endParaRPr>
          </a:p>
          <a:p>
            <a:pPr marL="257175" indent="-172720">
              <a:lnSpc>
                <a:spcPts val="1420"/>
              </a:lnSpc>
              <a:spcBef>
                <a:spcPts val="13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5" dirty="0">
                <a:latin typeface="Carlito"/>
                <a:cs typeface="Carlito"/>
              </a:rPr>
              <a:t>Presenting</a:t>
            </a:r>
            <a:r>
              <a:rPr sz="1600" i="1" spc="-2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17" name="object 17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5256" y="3886199"/>
              <a:ext cx="2533015" cy="2321560"/>
            </a:xfrm>
            <a:custGeom>
              <a:avLst/>
              <a:gdLst/>
              <a:ahLst/>
              <a:cxnLst/>
              <a:rect l="l" t="t" r="r" b="b"/>
              <a:pathLst>
                <a:path w="2533015" h="2321560">
                  <a:moveTo>
                    <a:pt x="2532888" y="0"/>
                  </a:moveTo>
                  <a:lnTo>
                    <a:pt x="2532888" y="0"/>
                  </a:lnTo>
                  <a:lnTo>
                    <a:pt x="0" y="0"/>
                  </a:lnTo>
                  <a:lnTo>
                    <a:pt x="0" y="2316492"/>
                  </a:lnTo>
                  <a:lnTo>
                    <a:pt x="6096" y="2321064"/>
                  </a:lnTo>
                  <a:lnTo>
                    <a:pt x="2526792" y="2321064"/>
                  </a:lnTo>
                  <a:lnTo>
                    <a:pt x="2532888" y="2316492"/>
                  </a:lnTo>
                  <a:lnTo>
                    <a:pt x="2532888" y="2308872"/>
                  </a:lnTo>
                  <a:lnTo>
                    <a:pt x="2532888" y="2296680"/>
                  </a:lnTo>
                  <a:lnTo>
                    <a:pt x="2532888" y="0"/>
                  </a:lnTo>
                  <a:close/>
                </a:path>
              </a:pathLst>
            </a:custGeom>
            <a:solidFill>
              <a:srgbClr val="CFD8E8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7447" y="3886200"/>
            <a:ext cx="2506980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1820"/>
              </a:lnSpc>
            </a:pPr>
            <a:r>
              <a:rPr sz="1600" i="1" spc="-5" dirty="0">
                <a:latin typeface="Carlito"/>
                <a:cs typeface="Carlito"/>
              </a:rPr>
              <a:t>quality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issues.</a:t>
            </a:r>
            <a:endParaRPr sz="1600" dirty="0">
              <a:latin typeface="Carlito"/>
              <a:cs typeface="Carlito"/>
            </a:endParaRPr>
          </a:p>
          <a:p>
            <a:pPr marL="257175" indent="-172720">
              <a:lnSpc>
                <a:spcPct val="100000"/>
              </a:lnSpc>
              <a:spcBef>
                <a:spcPts val="13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5" dirty="0">
                <a:latin typeface="Carlito"/>
                <a:cs typeface="Carlito"/>
              </a:rPr>
              <a:t>Clean the </a:t>
            </a:r>
            <a:r>
              <a:rPr sz="1600" i="1" spc="-10" dirty="0">
                <a:latin typeface="Carlito"/>
                <a:cs typeface="Carlito"/>
              </a:rPr>
              <a:t>data.</a:t>
            </a:r>
            <a:endParaRPr sz="1600" dirty="0">
              <a:latin typeface="Carlito"/>
              <a:cs typeface="Carlito"/>
            </a:endParaRPr>
          </a:p>
          <a:p>
            <a:pPr marL="257175" marR="336550" indent="-172720">
              <a:lnSpc>
                <a:spcPts val="1750"/>
              </a:lnSpc>
              <a:spcBef>
                <a:spcPts val="33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10" dirty="0">
                <a:latin typeface="Carlito"/>
                <a:cs typeface="Carlito"/>
              </a:rPr>
              <a:t>Format </a:t>
            </a:r>
            <a:r>
              <a:rPr sz="1600" i="1" spc="-5" dirty="0">
                <a:latin typeface="Carlito"/>
                <a:cs typeface="Carlito"/>
              </a:rPr>
              <a:t>in </a:t>
            </a:r>
            <a:r>
              <a:rPr sz="1600" i="1" spc="-10" dirty="0">
                <a:latin typeface="Carlito"/>
                <a:cs typeface="Carlito"/>
              </a:rPr>
              <a:t>uniform date  and </a:t>
            </a:r>
            <a:r>
              <a:rPr sz="1600" i="1" spc="-5" dirty="0">
                <a:latin typeface="Carlito"/>
                <a:cs typeface="Carlito"/>
              </a:rPr>
              <a:t>time variables.</a:t>
            </a:r>
            <a:endParaRPr sz="1600" dirty="0">
              <a:latin typeface="Carlito"/>
              <a:cs typeface="Carlito"/>
            </a:endParaRPr>
          </a:p>
          <a:p>
            <a:pPr marL="257175" marR="180340" indent="-172720">
              <a:lnSpc>
                <a:spcPts val="1760"/>
              </a:lnSpc>
              <a:spcBef>
                <a:spcPts val="30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5" dirty="0">
                <a:latin typeface="Carlito"/>
                <a:cs typeface="Carlito"/>
              </a:rPr>
              <a:t>Extracting </a:t>
            </a:r>
            <a:r>
              <a:rPr sz="1600" i="1" spc="-15" dirty="0">
                <a:latin typeface="Carlito"/>
                <a:cs typeface="Carlito"/>
              </a:rPr>
              <a:t>new </a:t>
            </a:r>
            <a:r>
              <a:rPr sz="1600" i="1" spc="-5" dirty="0">
                <a:latin typeface="Carlito"/>
                <a:cs typeface="Carlito"/>
              </a:rPr>
              <a:t>variables  </a:t>
            </a:r>
            <a:r>
              <a:rPr sz="1600" i="1" spc="-15" dirty="0">
                <a:latin typeface="Carlito"/>
                <a:cs typeface="Carlito"/>
              </a:rPr>
              <a:t>for</a:t>
            </a:r>
            <a:r>
              <a:rPr sz="1600" i="1" spc="-5" dirty="0">
                <a:latin typeface="Carlito"/>
                <a:cs typeface="Carlito"/>
              </a:rPr>
              <a:t> analysis.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62756" y="3886200"/>
            <a:ext cx="2533015" cy="2376170"/>
          </a:xfrm>
          <a:custGeom>
            <a:avLst/>
            <a:gdLst/>
            <a:ahLst/>
            <a:cxnLst/>
            <a:rect l="l" t="t" r="r" b="b"/>
            <a:pathLst>
              <a:path w="2533015" h="2376170">
                <a:moveTo>
                  <a:pt x="2532888" y="12"/>
                </a:moveTo>
                <a:lnTo>
                  <a:pt x="2520683" y="12"/>
                </a:lnTo>
                <a:lnTo>
                  <a:pt x="13716" y="0"/>
                </a:lnTo>
                <a:lnTo>
                  <a:pt x="0" y="12"/>
                </a:lnTo>
                <a:lnTo>
                  <a:pt x="0" y="2371356"/>
                </a:lnTo>
                <a:lnTo>
                  <a:pt x="6096" y="2375928"/>
                </a:lnTo>
                <a:lnTo>
                  <a:pt x="2528316" y="2375928"/>
                </a:lnTo>
                <a:lnTo>
                  <a:pt x="2532875" y="2371356"/>
                </a:lnTo>
                <a:lnTo>
                  <a:pt x="2532888" y="2363736"/>
                </a:lnTo>
                <a:lnTo>
                  <a:pt x="2532888" y="2351544"/>
                </a:lnTo>
                <a:lnTo>
                  <a:pt x="2532888" y="12"/>
                </a:lnTo>
                <a:close/>
              </a:path>
            </a:pathLst>
          </a:custGeom>
          <a:solidFill>
            <a:srgbClr val="CFD8E8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6471" y="3886200"/>
            <a:ext cx="2506980" cy="23641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5904" marR="250825" indent="-172720">
              <a:lnSpc>
                <a:spcPts val="1750"/>
              </a:lnSpc>
              <a:spcBef>
                <a:spcPts val="530"/>
              </a:spcBef>
              <a:buFont typeface="Carlito"/>
              <a:buChar char="•"/>
              <a:tabLst>
                <a:tab pos="256540" algn="l"/>
              </a:tabLst>
            </a:pPr>
            <a:r>
              <a:rPr sz="1600" i="1" spc="-10" dirty="0">
                <a:latin typeface="Carlito"/>
                <a:cs typeface="Carlito"/>
              </a:rPr>
              <a:t>Analyze </a:t>
            </a:r>
            <a:r>
              <a:rPr sz="1600" i="1" spc="-5" dirty="0">
                <a:latin typeface="Carlito"/>
                <a:cs typeface="Carlito"/>
              </a:rPr>
              <a:t>variables across  various time slots</a:t>
            </a:r>
            <a:r>
              <a:rPr sz="1600" i="1" spc="-2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  <a:p>
            <a:pPr marL="255904" marR="312420" indent="-172720">
              <a:lnSpc>
                <a:spcPct val="91600"/>
              </a:lnSpc>
              <a:spcBef>
                <a:spcPts val="265"/>
              </a:spcBef>
              <a:buFont typeface="Carlito"/>
              <a:buChar char="•"/>
              <a:tabLst>
                <a:tab pos="256540" algn="l"/>
              </a:tabLst>
            </a:pPr>
            <a:r>
              <a:rPr sz="1600" i="1" spc="-5" dirty="0">
                <a:latin typeface="Carlito"/>
                <a:cs typeface="Carlito"/>
              </a:rPr>
              <a:t>Identifying the types </a:t>
            </a:r>
            <a:r>
              <a:rPr sz="1600" i="1" spc="-10" dirty="0">
                <a:latin typeface="Carlito"/>
                <a:cs typeface="Carlito"/>
              </a:rPr>
              <a:t>of  </a:t>
            </a:r>
            <a:r>
              <a:rPr sz="1600" i="1" spc="-5" dirty="0">
                <a:latin typeface="Carlito"/>
                <a:cs typeface="Carlito"/>
              </a:rPr>
              <a:t>requests, </a:t>
            </a:r>
            <a:r>
              <a:rPr sz="1600" i="1" spc="-10" dirty="0">
                <a:latin typeface="Carlito"/>
                <a:cs typeface="Carlito"/>
              </a:rPr>
              <a:t>locations and  </a:t>
            </a:r>
            <a:r>
              <a:rPr sz="1600" i="1" spc="-5" dirty="0">
                <a:latin typeface="Carlito"/>
                <a:cs typeface="Carlito"/>
              </a:rPr>
              <a:t>the time slots </a:t>
            </a:r>
            <a:r>
              <a:rPr sz="1600" i="1" spc="-10" dirty="0">
                <a:latin typeface="Carlito"/>
                <a:cs typeface="Carlito"/>
              </a:rPr>
              <a:t>that  constitutes </a:t>
            </a:r>
            <a:r>
              <a:rPr sz="1600" i="1" spc="-5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demand  </a:t>
            </a:r>
            <a:r>
              <a:rPr sz="1600" i="1" spc="-5" dirty="0">
                <a:latin typeface="Carlito"/>
                <a:cs typeface="Carlito"/>
              </a:rPr>
              <a:t>supply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gap.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1780" y="3886200"/>
            <a:ext cx="2533015" cy="2376170"/>
          </a:xfrm>
          <a:custGeom>
            <a:avLst/>
            <a:gdLst/>
            <a:ahLst/>
            <a:cxnLst/>
            <a:rect l="l" t="t" r="r" b="b"/>
            <a:pathLst>
              <a:path w="2533015" h="2376170">
                <a:moveTo>
                  <a:pt x="2532888" y="12"/>
                </a:moveTo>
                <a:lnTo>
                  <a:pt x="2520696" y="12"/>
                </a:lnTo>
                <a:lnTo>
                  <a:pt x="12192" y="0"/>
                </a:lnTo>
                <a:lnTo>
                  <a:pt x="0" y="12"/>
                </a:lnTo>
                <a:lnTo>
                  <a:pt x="0" y="2371356"/>
                </a:lnTo>
                <a:lnTo>
                  <a:pt x="6096" y="2375928"/>
                </a:lnTo>
                <a:lnTo>
                  <a:pt x="2526792" y="2375928"/>
                </a:lnTo>
                <a:lnTo>
                  <a:pt x="2532888" y="2371356"/>
                </a:lnTo>
                <a:lnTo>
                  <a:pt x="2532888" y="2363736"/>
                </a:lnTo>
                <a:lnTo>
                  <a:pt x="2532888" y="2351544"/>
                </a:lnTo>
                <a:lnTo>
                  <a:pt x="2532888" y="12"/>
                </a:lnTo>
                <a:close/>
              </a:path>
            </a:pathLst>
          </a:custGeom>
          <a:solidFill>
            <a:srgbClr val="CFD8E8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3971" y="3886200"/>
            <a:ext cx="2508885" cy="23641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330"/>
              </a:spcBef>
            </a:pPr>
            <a:r>
              <a:rPr sz="1600" i="1" spc="-5" dirty="0">
                <a:latin typeface="Carlito"/>
                <a:cs typeface="Carlito"/>
              </a:rPr>
              <a:t>observations.</a:t>
            </a:r>
            <a:endParaRPr sz="1600">
              <a:latin typeface="Carlito"/>
              <a:cs typeface="Carlito"/>
            </a:endParaRPr>
          </a:p>
          <a:p>
            <a:pPr marL="257175" marR="440690" indent="-172720">
              <a:lnSpc>
                <a:spcPts val="1750"/>
              </a:lnSpc>
              <a:spcBef>
                <a:spcPts val="330"/>
              </a:spcBef>
              <a:buFont typeface="Carlito"/>
              <a:buChar char="•"/>
              <a:tabLst>
                <a:tab pos="257810" algn="l"/>
              </a:tabLst>
            </a:pPr>
            <a:r>
              <a:rPr sz="1600" i="1" spc="-10" dirty="0">
                <a:latin typeface="Carlito"/>
                <a:cs typeface="Carlito"/>
              </a:rPr>
              <a:t>Recommendations for  </a:t>
            </a:r>
            <a:r>
              <a:rPr sz="1600" i="1" spc="-5" dirty="0">
                <a:latin typeface="Carlito"/>
                <a:cs typeface="Carlito"/>
              </a:rPr>
              <a:t>solving the</a:t>
            </a:r>
            <a:r>
              <a:rPr sz="1600" i="1" spc="-5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problems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924" y="986975"/>
            <a:ext cx="1631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</a:t>
            </a:r>
            <a:r>
              <a:rPr sz="3200" spc="-20" dirty="0"/>
              <a:t>r</a:t>
            </a:r>
            <a:r>
              <a:rPr sz="3200" spc="-30" dirty="0"/>
              <a:t>o</a:t>
            </a:r>
            <a:r>
              <a:rPr sz="3200" spc="10" dirty="0"/>
              <a:t>b</a:t>
            </a:r>
            <a:r>
              <a:rPr sz="3200" spc="15" dirty="0"/>
              <a:t>l</a:t>
            </a:r>
            <a:r>
              <a:rPr sz="3200" spc="-15" dirty="0"/>
              <a:t>e</a:t>
            </a:r>
            <a:r>
              <a:rPr sz="320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45" y="2059986"/>
            <a:ext cx="2815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latin typeface="Carlito"/>
                <a:cs typeface="Carlito"/>
              </a:rPr>
              <a:t>Trip </a:t>
            </a:r>
            <a:r>
              <a:rPr sz="3200" b="1" spc="-10" dirty="0">
                <a:latin typeface="Carlito"/>
                <a:cs typeface="Carlito"/>
              </a:rPr>
              <a:t>Status</a:t>
            </a:r>
            <a:r>
              <a:rPr sz="3200" b="1" spc="-9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Chart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2657009"/>
            <a:ext cx="9144000" cy="4658191"/>
            <a:chOff x="457200" y="2657009"/>
            <a:chExt cx="9144000" cy="4658191"/>
          </a:xfrm>
        </p:grpSpPr>
        <p:sp>
          <p:nvSpPr>
            <p:cNvPr id="5" name="object 5"/>
            <p:cNvSpPr/>
            <p:nvPr/>
          </p:nvSpPr>
          <p:spPr>
            <a:xfrm>
              <a:off x="457200" y="2657009"/>
              <a:ext cx="4041648" cy="1447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867302"/>
              <a:ext cx="4041648" cy="26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5029199"/>
              <a:ext cx="4267200" cy="622300"/>
            </a:xfrm>
            <a:custGeom>
              <a:avLst/>
              <a:gdLst/>
              <a:ahLst/>
              <a:cxnLst/>
              <a:rect l="l" t="t" r="r" b="b"/>
              <a:pathLst>
                <a:path w="4267200" h="622300">
                  <a:moveTo>
                    <a:pt x="4267200" y="0"/>
                  </a:moveTo>
                  <a:lnTo>
                    <a:pt x="2845308" y="0"/>
                  </a:lnTo>
                  <a:lnTo>
                    <a:pt x="0" y="0"/>
                  </a:lnTo>
                  <a:lnTo>
                    <a:pt x="0" y="621792"/>
                  </a:lnTo>
                  <a:lnTo>
                    <a:pt x="2845308" y="621792"/>
                  </a:lnTo>
                  <a:lnTo>
                    <a:pt x="4267200" y="621792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000" y="5689091"/>
              <a:ext cx="4267200" cy="349250"/>
            </a:xfrm>
            <a:custGeom>
              <a:avLst/>
              <a:gdLst/>
              <a:ahLst/>
              <a:cxnLst/>
              <a:rect l="l" t="t" r="r" b="b"/>
              <a:pathLst>
                <a:path w="4267200" h="349250">
                  <a:moveTo>
                    <a:pt x="4267200" y="0"/>
                  </a:moveTo>
                  <a:lnTo>
                    <a:pt x="2845308" y="0"/>
                  </a:lnTo>
                  <a:lnTo>
                    <a:pt x="0" y="0"/>
                  </a:lnTo>
                  <a:lnTo>
                    <a:pt x="0" y="348996"/>
                  </a:lnTo>
                  <a:lnTo>
                    <a:pt x="2845308" y="348996"/>
                  </a:lnTo>
                  <a:lnTo>
                    <a:pt x="4267200" y="348996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CF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4" y="5023116"/>
              <a:ext cx="4281170" cy="1021080"/>
            </a:xfrm>
            <a:custGeom>
              <a:avLst/>
              <a:gdLst/>
              <a:ahLst/>
              <a:cxnLst/>
              <a:rect l="l" t="t" r="r" b="b"/>
              <a:pathLst>
                <a:path w="4281170" h="1021079">
                  <a:moveTo>
                    <a:pt x="4280916" y="0"/>
                  </a:moveTo>
                  <a:lnTo>
                    <a:pt x="4267200" y="0"/>
                  </a:lnTo>
                  <a:lnTo>
                    <a:pt x="4267200" y="13716"/>
                  </a:lnTo>
                  <a:lnTo>
                    <a:pt x="4267200" y="627875"/>
                  </a:lnTo>
                  <a:lnTo>
                    <a:pt x="4267200" y="665975"/>
                  </a:lnTo>
                  <a:lnTo>
                    <a:pt x="4267200" y="1008888"/>
                  </a:lnTo>
                  <a:lnTo>
                    <a:pt x="2857500" y="1008888"/>
                  </a:lnTo>
                  <a:lnTo>
                    <a:pt x="2857500" y="665975"/>
                  </a:lnTo>
                  <a:lnTo>
                    <a:pt x="4267200" y="665975"/>
                  </a:lnTo>
                  <a:lnTo>
                    <a:pt x="4267200" y="627875"/>
                  </a:lnTo>
                  <a:lnTo>
                    <a:pt x="2857500" y="627875"/>
                  </a:lnTo>
                  <a:lnTo>
                    <a:pt x="2857500" y="13716"/>
                  </a:lnTo>
                  <a:lnTo>
                    <a:pt x="4267200" y="13716"/>
                  </a:lnTo>
                  <a:lnTo>
                    <a:pt x="4267200" y="0"/>
                  </a:lnTo>
                  <a:lnTo>
                    <a:pt x="2857500" y="0"/>
                  </a:lnTo>
                  <a:lnTo>
                    <a:pt x="2845308" y="0"/>
                  </a:lnTo>
                  <a:lnTo>
                    <a:pt x="2845308" y="13716"/>
                  </a:lnTo>
                  <a:lnTo>
                    <a:pt x="2845308" y="627875"/>
                  </a:lnTo>
                  <a:lnTo>
                    <a:pt x="2845308" y="665975"/>
                  </a:lnTo>
                  <a:lnTo>
                    <a:pt x="2845308" y="1008888"/>
                  </a:lnTo>
                  <a:lnTo>
                    <a:pt x="1435608" y="1008888"/>
                  </a:lnTo>
                  <a:lnTo>
                    <a:pt x="1435608" y="665975"/>
                  </a:lnTo>
                  <a:lnTo>
                    <a:pt x="2845308" y="665975"/>
                  </a:lnTo>
                  <a:lnTo>
                    <a:pt x="2845308" y="627875"/>
                  </a:lnTo>
                  <a:lnTo>
                    <a:pt x="1435608" y="627875"/>
                  </a:lnTo>
                  <a:lnTo>
                    <a:pt x="1435608" y="13716"/>
                  </a:lnTo>
                  <a:lnTo>
                    <a:pt x="2845308" y="13716"/>
                  </a:lnTo>
                  <a:lnTo>
                    <a:pt x="2845308" y="0"/>
                  </a:lnTo>
                  <a:lnTo>
                    <a:pt x="1435608" y="0"/>
                  </a:lnTo>
                  <a:lnTo>
                    <a:pt x="1423416" y="0"/>
                  </a:lnTo>
                  <a:lnTo>
                    <a:pt x="1423416" y="13716"/>
                  </a:lnTo>
                  <a:lnTo>
                    <a:pt x="1423416" y="627875"/>
                  </a:lnTo>
                  <a:lnTo>
                    <a:pt x="1423416" y="665975"/>
                  </a:lnTo>
                  <a:lnTo>
                    <a:pt x="1423416" y="1008888"/>
                  </a:lnTo>
                  <a:lnTo>
                    <a:pt x="13716" y="1008888"/>
                  </a:lnTo>
                  <a:lnTo>
                    <a:pt x="13716" y="665975"/>
                  </a:lnTo>
                  <a:lnTo>
                    <a:pt x="1423416" y="665975"/>
                  </a:lnTo>
                  <a:lnTo>
                    <a:pt x="1423416" y="627875"/>
                  </a:lnTo>
                  <a:lnTo>
                    <a:pt x="13716" y="627875"/>
                  </a:lnTo>
                  <a:lnTo>
                    <a:pt x="13716" y="13716"/>
                  </a:lnTo>
                  <a:lnTo>
                    <a:pt x="1423416" y="13716"/>
                  </a:lnTo>
                  <a:lnTo>
                    <a:pt x="1423416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627875"/>
                  </a:lnTo>
                  <a:lnTo>
                    <a:pt x="0" y="665975"/>
                  </a:lnTo>
                  <a:lnTo>
                    <a:pt x="0" y="1008888"/>
                  </a:lnTo>
                  <a:lnTo>
                    <a:pt x="0" y="1021080"/>
                  </a:lnTo>
                  <a:lnTo>
                    <a:pt x="13716" y="1021080"/>
                  </a:lnTo>
                  <a:lnTo>
                    <a:pt x="4280916" y="1021080"/>
                  </a:lnTo>
                  <a:lnTo>
                    <a:pt x="4280916" y="1008888"/>
                  </a:lnTo>
                  <a:lnTo>
                    <a:pt x="4280916" y="665975"/>
                  </a:lnTo>
                  <a:lnTo>
                    <a:pt x="4280916" y="627875"/>
                  </a:lnTo>
                  <a:lnTo>
                    <a:pt x="4280916" y="13716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45049" y="2011930"/>
            <a:ext cx="2259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 smtClean="0">
                <a:latin typeface="Carlito"/>
                <a:cs typeface="Carlito"/>
              </a:rPr>
              <a:t>O</a:t>
            </a:r>
            <a:r>
              <a:rPr sz="2800" b="1" spc="-25" dirty="0" smtClean="0">
                <a:latin typeface="Carlito"/>
                <a:cs typeface="Carlito"/>
              </a:rPr>
              <a:t>b</a:t>
            </a:r>
            <a:r>
              <a:rPr sz="2800" b="1" dirty="0" smtClean="0">
                <a:latin typeface="Carlito"/>
                <a:cs typeface="Carlito"/>
              </a:rPr>
              <a:t>s</a:t>
            </a:r>
            <a:r>
              <a:rPr sz="2800" b="1" spc="-15" dirty="0" smtClean="0">
                <a:latin typeface="Carlito"/>
                <a:cs typeface="Carlito"/>
              </a:rPr>
              <a:t>e</a:t>
            </a:r>
            <a:r>
              <a:rPr sz="2800" b="1" spc="45" dirty="0" smtClean="0">
                <a:latin typeface="Carlito"/>
                <a:cs typeface="Carlito"/>
              </a:rPr>
              <a:t>r</a:t>
            </a:r>
            <a:r>
              <a:rPr sz="2800" b="1" spc="-75" dirty="0" smtClean="0">
                <a:latin typeface="Carlito"/>
                <a:cs typeface="Carlito"/>
              </a:rPr>
              <a:t>v</a:t>
            </a:r>
            <a:r>
              <a:rPr sz="2800" b="1" spc="-15" dirty="0" smtClean="0">
                <a:latin typeface="Carlito"/>
                <a:cs typeface="Carlito"/>
              </a:rPr>
              <a:t>a</a:t>
            </a:r>
            <a:r>
              <a:rPr sz="2800" b="1" spc="10" dirty="0" smtClean="0">
                <a:latin typeface="Carlito"/>
                <a:cs typeface="Carlito"/>
              </a:rPr>
              <a:t>t</a:t>
            </a:r>
            <a:r>
              <a:rPr sz="2800" b="1" spc="-20" dirty="0" smtClean="0">
                <a:latin typeface="Carlito"/>
                <a:cs typeface="Carlito"/>
              </a:rPr>
              <a:t>i</a:t>
            </a:r>
            <a:r>
              <a:rPr sz="2800" b="1" spc="5" dirty="0" smtClean="0">
                <a:latin typeface="Carlito"/>
                <a:cs typeface="Carlito"/>
              </a:rPr>
              <a:t>o</a:t>
            </a:r>
            <a:r>
              <a:rPr sz="2800" b="1" spc="10" dirty="0" smtClean="0">
                <a:latin typeface="Carlito"/>
                <a:cs typeface="Carlito"/>
              </a:rPr>
              <a:t>n</a:t>
            </a:r>
            <a:r>
              <a:rPr lang="en-US" sz="2800" b="1" dirty="0">
                <a:latin typeface="Carlito"/>
                <a:cs typeface="Carlito"/>
              </a:rPr>
              <a:t>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5049" y="2648201"/>
            <a:ext cx="3882390" cy="333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160" marR="4267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1160" algn="l"/>
                <a:tab pos="391795" algn="l"/>
              </a:tabLst>
            </a:pPr>
            <a:r>
              <a:rPr sz="2000" dirty="0">
                <a:latin typeface="Carlito"/>
                <a:cs typeface="Carlito"/>
              </a:rPr>
              <a:t>Only </a:t>
            </a:r>
            <a:r>
              <a:rPr sz="2000" spc="5" dirty="0">
                <a:latin typeface="Carlito"/>
                <a:cs typeface="Carlito"/>
              </a:rPr>
              <a:t>42% </a:t>
            </a:r>
            <a:r>
              <a:rPr sz="2000" spc="-5" dirty="0">
                <a:latin typeface="Carlito"/>
                <a:cs typeface="Carlito"/>
              </a:rPr>
              <a:t>trips </a:t>
            </a:r>
            <a:r>
              <a:rPr sz="2000" spc="-10" dirty="0">
                <a:latin typeface="Carlito"/>
                <a:cs typeface="Carlito"/>
              </a:rPr>
              <a:t>completed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  </a:t>
            </a:r>
            <a:r>
              <a:rPr sz="2000" spc="-40" dirty="0">
                <a:latin typeface="Carlito"/>
                <a:cs typeface="Carlito"/>
              </a:rPr>
              <a:t>day.</a:t>
            </a:r>
            <a:endParaRPr sz="2000" dirty="0">
              <a:latin typeface="Carlito"/>
              <a:cs typeface="Carlito"/>
            </a:endParaRPr>
          </a:p>
          <a:p>
            <a:pPr marL="391160" marR="52514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1160" algn="l"/>
                <a:tab pos="391795" algn="l"/>
              </a:tabLst>
            </a:pPr>
            <a:r>
              <a:rPr sz="2000" spc="-5" dirty="0">
                <a:latin typeface="Carlito"/>
                <a:cs typeface="Carlito"/>
              </a:rPr>
              <a:t>Almost </a:t>
            </a:r>
            <a:r>
              <a:rPr sz="2000" dirty="0">
                <a:latin typeface="Carlito"/>
                <a:cs typeface="Carlito"/>
              </a:rPr>
              <a:t>40%,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no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cabs 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request.</a:t>
            </a:r>
            <a:endParaRPr sz="2000" dirty="0">
              <a:latin typeface="Carlito"/>
              <a:cs typeface="Carlito"/>
            </a:endParaRPr>
          </a:p>
          <a:p>
            <a:pPr marL="39116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1160" algn="l"/>
                <a:tab pos="391795" algn="l"/>
              </a:tabLst>
            </a:pPr>
            <a:r>
              <a:rPr sz="2000" spc="5" dirty="0">
                <a:latin typeface="Carlito"/>
                <a:cs typeface="Carlito"/>
              </a:rPr>
              <a:t>19%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requests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cancelled  </a:t>
            </a:r>
            <a:r>
              <a:rPr sz="2000" spc="-10" dirty="0">
                <a:latin typeface="Carlito"/>
                <a:cs typeface="Carlito"/>
              </a:rPr>
              <a:t>by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drivers.</a:t>
            </a:r>
            <a:endParaRPr sz="2000" dirty="0">
              <a:latin typeface="Carlito"/>
              <a:cs typeface="Carlito"/>
            </a:endParaRPr>
          </a:p>
          <a:p>
            <a:pPr marL="39116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1160" algn="l"/>
                <a:tab pos="391795" algn="l"/>
              </a:tabLst>
            </a:pPr>
            <a:r>
              <a:rPr sz="2000" spc="-10" dirty="0">
                <a:latin typeface="Carlito"/>
                <a:cs typeface="Carlito"/>
              </a:rPr>
              <a:t>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trip </a:t>
            </a:r>
            <a:r>
              <a:rPr sz="2000" spc="-10" dirty="0">
                <a:latin typeface="Carlito"/>
                <a:cs typeface="Carlito"/>
              </a:rPr>
              <a:t>counts:</a:t>
            </a:r>
            <a:endParaRPr sz="2000" dirty="0">
              <a:latin typeface="Carlito"/>
              <a:cs typeface="Carlito"/>
            </a:endParaRPr>
          </a:p>
          <a:p>
            <a:pPr marR="126364" indent="292100">
              <a:lnSpc>
                <a:spcPct val="100000"/>
              </a:lnSpc>
              <a:spcBef>
                <a:spcPts val="640"/>
              </a:spcBef>
              <a:tabLst>
                <a:tab pos="1482090" algn="l"/>
                <a:tab pos="2977515" algn="l"/>
              </a:tabLst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Trips	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Cancelled	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Cabs  Completed</a:t>
            </a:r>
            <a:endParaRPr sz="1800" dirty="0">
              <a:latin typeface="Carlito"/>
              <a:cs typeface="Carlito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  <a:tabLst>
                <a:tab pos="1710055" algn="l"/>
                <a:tab pos="3131820" algn="l"/>
              </a:tabLst>
            </a:pPr>
            <a:r>
              <a:rPr sz="1800" spc="-5" dirty="0">
                <a:latin typeface="Carlito"/>
                <a:cs typeface="Carlito"/>
              </a:rPr>
              <a:t>2831	1264	2650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592" y="826138"/>
            <a:ext cx="5149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Analysis</a:t>
            </a:r>
            <a:r>
              <a:rPr spc="-5" dirty="0"/>
              <a:t>: </a:t>
            </a:r>
            <a:r>
              <a:rPr spc="-10" dirty="0"/>
              <a:t>Driver</a:t>
            </a:r>
            <a:r>
              <a:rPr spc="-75" dirty="0"/>
              <a:t> </a:t>
            </a:r>
            <a:r>
              <a:rPr spc="-10"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59" y="2491243"/>
            <a:ext cx="4897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Now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lets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look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at </a:t>
            </a:r>
            <a:r>
              <a:rPr sz="1600" dirty="0">
                <a:solidFill>
                  <a:srgbClr val="0C0C0C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driver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count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and trip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requests per</a:t>
            </a:r>
            <a:r>
              <a:rPr sz="16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day: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7459" y="3773828"/>
            <a:ext cx="37331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So, </a:t>
            </a:r>
            <a:r>
              <a:rPr sz="1600" dirty="0">
                <a:solidFill>
                  <a:srgbClr val="0C0C0C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0C0C0C"/>
                </a:solidFill>
                <a:latin typeface="Carlito"/>
                <a:cs typeface="Carlito"/>
              </a:rPr>
              <a:t>average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trip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requests </a:t>
            </a: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driver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6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ap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022" y="3773828"/>
            <a:ext cx="16452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prox.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5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600" spc="-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which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9904" y="2965704"/>
            <a:ext cx="5805170" cy="920750"/>
            <a:chOff x="2279904" y="2965704"/>
            <a:chExt cx="5805170" cy="920750"/>
          </a:xfrm>
        </p:grpSpPr>
        <p:sp>
          <p:nvSpPr>
            <p:cNvPr id="8" name="object 8"/>
            <p:cNvSpPr/>
            <p:nvPr/>
          </p:nvSpPr>
          <p:spPr>
            <a:xfrm>
              <a:off x="2286000" y="2971799"/>
              <a:ext cx="5791200" cy="914400"/>
            </a:xfrm>
            <a:custGeom>
              <a:avLst/>
              <a:gdLst/>
              <a:ahLst/>
              <a:cxnLst/>
              <a:rect l="l" t="t" r="r" b="b"/>
              <a:pathLst>
                <a:path w="5791200" h="914400">
                  <a:moveTo>
                    <a:pt x="5791200" y="0"/>
                  </a:moveTo>
                  <a:lnTo>
                    <a:pt x="3861816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3861816" y="914400"/>
                  </a:lnTo>
                  <a:lnTo>
                    <a:pt x="5791200" y="914400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9904" y="2965703"/>
              <a:ext cx="5805170" cy="920750"/>
            </a:xfrm>
            <a:custGeom>
              <a:avLst/>
              <a:gdLst/>
              <a:ahLst/>
              <a:cxnLst/>
              <a:rect l="l" t="t" r="r" b="b"/>
              <a:pathLst>
                <a:path w="5805170" h="920750">
                  <a:moveTo>
                    <a:pt x="5804916" y="0"/>
                  </a:moveTo>
                  <a:lnTo>
                    <a:pt x="5791200" y="0"/>
                  </a:lnTo>
                  <a:lnTo>
                    <a:pt x="5791200" y="13716"/>
                  </a:lnTo>
                  <a:lnTo>
                    <a:pt x="5791200" y="902220"/>
                  </a:lnTo>
                  <a:lnTo>
                    <a:pt x="3874008" y="902220"/>
                  </a:lnTo>
                  <a:lnTo>
                    <a:pt x="3874008" y="13716"/>
                  </a:lnTo>
                  <a:lnTo>
                    <a:pt x="5791200" y="13716"/>
                  </a:lnTo>
                  <a:lnTo>
                    <a:pt x="5791200" y="0"/>
                  </a:lnTo>
                  <a:lnTo>
                    <a:pt x="3861816" y="0"/>
                  </a:lnTo>
                  <a:lnTo>
                    <a:pt x="3861816" y="13716"/>
                  </a:lnTo>
                  <a:lnTo>
                    <a:pt x="3861816" y="902220"/>
                  </a:lnTo>
                  <a:lnTo>
                    <a:pt x="1943100" y="902220"/>
                  </a:lnTo>
                  <a:lnTo>
                    <a:pt x="1943100" y="13716"/>
                  </a:lnTo>
                  <a:lnTo>
                    <a:pt x="3861816" y="13716"/>
                  </a:lnTo>
                  <a:lnTo>
                    <a:pt x="3861816" y="0"/>
                  </a:lnTo>
                  <a:lnTo>
                    <a:pt x="1930908" y="0"/>
                  </a:lnTo>
                  <a:lnTo>
                    <a:pt x="1930908" y="13716"/>
                  </a:lnTo>
                  <a:lnTo>
                    <a:pt x="1930908" y="902220"/>
                  </a:lnTo>
                  <a:lnTo>
                    <a:pt x="13716" y="902220"/>
                  </a:lnTo>
                  <a:lnTo>
                    <a:pt x="13716" y="13716"/>
                  </a:lnTo>
                  <a:lnTo>
                    <a:pt x="1930908" y="13716"/>
                  </a:lnTo>
                  <a:lnTo>
                    <a:pt x="1930908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902220"/>
                  </a:lnTo>
                  <a:lnTo>
                    <a:pt x="0" y="920496"/>
                  </a:lnTo>
                  <a:lnTo>
                    <a:pt x="13716" y="920496"/>
                  </a:lnTo>
                  <a:lnTo>
                    <a:pt x="5804916" y="920496"/>
                  </a:lnTo>
                  <a:lnTo>
                    <a:pt x="5804916" y="902220"/>
                  </a:lnTo>
                  <a:lnTo>
                    <a:pt x="5804916" y="13716"/>
                  </a:lnTo>
                  <a:lnTo>
                    <a:pt x="580491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4158" y="2989565"/>
            <a:ext cx="1330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No. of</a:t>
            </a:r>
            <a:r>
              <a:rPr sz="1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Drivers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8245" y="2989565"/>
            <a:ext cx="1505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Average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trip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sz="1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day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0966" y="2989565"/>
            <a:ext cx="1403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Average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trip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completed</a:t>
            </a:r>
            <a:r>
              <a:rPr sz="18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per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day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7459" y="3968898"/>
            <a:ext cx="2202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only 2 trips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get</a:t>
            </a:r>
            <a:r>
              <a:rPr sz="1600" spc="-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completed.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9904" y="3886200"/>
            <a:ext cx="5805170" cy="405765"/>
            <a:chOff x="2279904" y="3886200"/>
            <a:chExt cx="5805170" cy="405765"/>
          </a:xfrm>
        </p:grpSpPr>
        <p:sp>
          <p:nvSpPr>
            <p:cNvPr id="16" name="object 16"/>
            <p:cNvSpPr/>
            <p:nvPr/>
          </p:nvSpPr>
          <p:spPr>
            <a:xfrm>
              <a:off x="2286000" y="3886199"/>
              <a:ext cx="5791200" cy="399415"/>
            </a:xfrm>
            <a:custGeom>
              <a:avLst/>
              <a:gdLst/>
              <a:ahLst/>
              <a:cxnLst/>
              <a:rect l="l" t="t" r="r" b="b"/>
              <a:pathLst>
                <a:path w="5791200" h="399414">
                  <a:moveTo>
                    <a:pt x="5791200" y="0"/>
                  </a:moveTo>
                  <a:lnTo>
                    <a:pt x="3861816" y="0"/>
                  </a:lnTo>
                  <a:lnTo>
                    <a:pt x="0" y="0"/>
                  </a:lnTo>
                  <a:lnTo>
                    <a:pt x="0" y="399288"/>
                  </a:lnTo>
                  <a:lnTo>
                    <a:pt x="3861816" y="399288"/>
                  </a:lnTo>
                  <a:lnTo>
                    <a:pt x="5791200" y="399288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CF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9904" y="3886199"/>
              <a:ext cx="5805170" cy="405765"/>
            </a:xfrm>
            <a:custGeom>
              <a:avLst/>
              <a:gdLst/>
              <a:ahLst/>
              <a:cxnLst/>
              <a:rect l="l" t="t" r="r" b="b"/>
              <a:pathLst>
                <a:path w="5805170" h="405764">
                  <a:moveTo>
                    <a:pt x="5804916" y="0"/>
                  </a:moveTo>
                  <a:lnTo>
                    <a:pt x="5791200" y="0"/>
                  </a:lnTo>
                  <a:lnTo>
                    <a:pt x="5791200" y="19824"/>
                  </a:lnTo>
                  <a:lnTo>
                    <a:pt x="5791200" y="393192"/>
                  </a:lnTo>
                  <a:lnTo>
                    <a:pt x="3874008" y="393192"/>
                  </a:lnTo>
                  <a:lnTo>
                    <a:pt x="3874008" y="19824"/>
                  </a:lnTo>
                  <a:lnTo>
                    <a:pt x="5791200" y="19824"/>
                  </a:lnTo>
                  <a:lnTo>
                    <a:pt x="5791200" y="0"/>
                  </a:lnTo>
                  <a:lnTo>
                    <a:pt x="3874008" y="0"/>
                  </a:lnTo>
                  <a:lnTo>
                    <a:pt x="3861816" y="0"/>
                  </a:lnTo>
                  <a:lnTo>
                    <a:pt x="3861816" y="19824"/>
                  </a:lnTo>
                  <a:lnTo>
                    <a:pt x="3861816" y="393192"/>
                  </a:lnTo>
                  <a:lnTo>
                    <a:pt x="1943100" y="393192"/>
                  </a:lnTo>
                  <a:lnTo>
                    <a:pt x="1943100" y="19824"/>
                  </a:lnTo>
                  <a:lnTo>
                    <a:pt x="3861816" y="19824"/>
                  </a:lnTo>
                  <a:lnTo>
                    <a:pt x="3861816" y="0"/>
                  </a:lnTo>
                  <a:lnTo>
                    <a:pt x="1943100" y="0"/>
                  </a:lnTo>
                  <a:lnTo>
                    <a:pt x="1930908" y="0"/>
                  </a:lnTo>
                  <a:lnTo>
                    <a:pt x="1930908" y="19824"/>
                  </a:lnTo>
                  <a:lnTo>
                    <a:pt x="1930908" y="393192"/>
                  </a:lnTo>
                  <a:lnTo>
                    <a:pt x="13716" y="393192"/>
                  </a:lnTo>
                  <a:lnTo>
                    <a:pt x="13716" y="19824"/>
                  </a:lnTo>
                  <a:lnTo>
                    <a:pt x="1930908" y="19824"/>
                  </a:lnTo>
                  <a:lnTo>
                    <a:pt x="1930908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393192"/>
                  </a:lnTo>
                  <a:lnTo>
                    <a:pt x="0" y="405384"/>
                  </a:lnTo>
                  <a:lnTo>
                    <a:pt x="13716" y="405396"/>
                  </a:lnTo>
                  <a:lnTo>
                    <a:pt x="1930908" y="405384"/>
                  </a:lnTo>
                  <a:lnTo>
                    <a:pt x="1943100" y="405396"/>
                  </a:lnTo>
                  <a:lnTo>
                    <a:pt x="3861816" y="405384"/>
                  </a:lnTo>
                  <a:lnTo>
                    <a:pt x="3874008" y="405396"/>
                  </a:lnTo>
                  <a:lnTo>
                    <a:pt x="5791200" y="405384"/>
                  </a:lnTo>
                  <a:lnTo>
                    <a:pt x="5804916" y="405396"/>
                  </a:lnTo>
                  <a:lnTo>
                    <a:pt x="5804916" y="393192"/>
                  </a:lnTo>
                  <a:lnTo>
                    <a:pt x="5804916" y="19824"/>
                  </a:lnTo>
                  <a:lnTo>
                    <a:pt x="5804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64759" y="3903962"/>
            <a:ext cx="362902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  <a:tabLst>
                <a:tab pos="2583815" algn="l"/>
              </a:tabLst>
            </a:pPr>
            <a:r>
              <a:rPr sz="1800" spc="-5" dirty="0">
                <a:latin typeface="Carlito"/>
                <a:cs typeface="Carlito"/>
              </a:rPr>
              <a:t>300	1349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i="1" spc="-35" dirty="0">
                <a:solidFill>
                  <a:srgbClr val="0C0C0C"/>
                </a:solidFill>
                <a:latin typeface="Carlito"/>
                <a:cs typeface="Carlito"/>
              </a:rPr>
              <a:t>Total </a:t>
            </a:r>
            <a:r>
              <a:rPr sz="1600" b="1" i="1" spc="-10" dirty="0">
                <a:solidFill>
                  <a:srgbClr val="0C0C0C"/>
                </a:solidFill>
                <a:latin typeface="Carlito"/>
                <a:cs typeface="Carlito"/>
              </a:rPr>
              <a:t>count</a:t>
            </a:r>
            <a:r>
              <a:rPr sz="1600" b="1" i="1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b="1" i="1" spc="-10" dirty="0">
                <a:solidFill>
                  <a:srgbClr val="0C0C0C"/>
                </a:solidFill>
                <a:latin typeface="Carlito"/>
                <a:cs typeface="Carlito"/>
              </a:rPr>
              <a:t>details:</a:t>
            </a:r>
            <a:endParaRPr sz="1600" dirty="0">
              <a:latin typeface="Carlito"/>
              <a:cs typeface="Carlito"/>
            </a:endParaRPr>
          </a:p>
          <a:p>
            <a:pPr marL="12700" marR="724535">
              <a:lnSpc>
                <a:spcPct val="100000"/>
              </a:lnSpc>
            </a:pP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Count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of </a:t>
            </a:r>
            <a:r>
              <a:rPr sz="1600" spc="-35" dirty="0">
                <a:solidFill>
                  <a:srgbClr val="0C0C0C"/>
                </a:solidFill>
                <a:latin typeface="Carlito"/>
                <a:cs typeface="Carlito"/>
              </a:rPr>
              <a:t>Total </a:t>
            </a:r>
            <a:r>
              <a:rPr sz="1600" spc="-30" dirty="0">
                <a:solidFill>
                  <a:srgbClr val="0C0C0C"/>
                </a:solidFill>
                <a:latin typeface="Carlito"/>
                <a:cs typeface="Carlito"/>
              </a:rPr>
              <a:t>Trip </a:t>
            </a: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Requested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6745 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Count of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Completed </a:t>
            </a:r>
            <a:r>
              <a:rPr sz="1600" spc="-30" dirty="0">
                <a:solidFill>
                  <a:srgbClr val="0C0C0C"/>
                </a:solidFill>
                <a:latin typeface="Carlito"/>
                <a:cs typeface="Carlito"/>
              </a:rPr>
              <a:t>Trip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2831  </a:t>
            </a: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Percent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Completed </a:t>
            </a:r>
            <a:r>
              <a:rPr sz="1600" spc="-30" dirty="0">
                <a:solidFill>
                  <a:srgbClr val="0C0C0C"/>
                </a:solidFill>
                <a:latin typeface="Carlito"/>
                <a:cs typeface="Carlito"/>
              </a:rPr>
              <a:t>Trip</a:t>
            </a:r>
            <a:r>
              <a:rPr sz="1600" spc="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42.02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Count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of </a:t>
            </a:r>
            <a:r>
              <a:rPr sz="1600" spc="-30" dirty="0">
                <a:solidFill>
                  <a:srgbClr val="0C0C0C"/>
                </a:solidFill>
                <a:latin typeface="Carlito"/>
                <a:cs typeface="Carlito"/>
              </a:rPr>
              <a:t>Trip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that </a:t>
            </a:r>
            <a:r>
              <a:rPr sz="1600" dirty="0">
                <a:solidFill>
                  <a:srgbClr val="0C0C0C"/>
                </a:solidFill>
                <a:latin typeface="Carlito"/>
                <a:cs typeface="Carlito"/>
              </a:rPr>
              <a:t>did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not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happened 3914  </a:t>
            </a:r>
            <a:r>
              <a:rPr sz="1600" spc="-15" dirty="0">
                <a:solidFill>
                  <a:srgbClr val="0C0C0C"/>
                </a:solidFill>
                <a:latin typeface="Carlito"/>
                <a:cs typeface="Carlito"/>
              </a:rPr>
              <a:t>Percent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of </a:t>
            </a:r>
            <a:r>
              <a:rPr sz="1600" spc="-30" dirty="0">
                <a:solidFill>
                  <a:srgbClr val="0C0C0C"/>
                </a:solidFill>
                <a:latin typeface="Carlito"/>
                <a:cs typeface="Carlito"/>
              </a:rPr>
              <a:t>Trip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that </a:t>
            </a:r>
            <a:r>
              <a:rPr sz="1600" dirty="0">
                <a:solidFill>
                  <a:srgbClr val="0C0C0C"/>
                </a:solidFill>
                <a:latin typeface="Carlito"/>
                <a:cs typeface="Carlito"/>
              </a:rPr>
              <a:t>did </a:t>
            </a:r>
            <a:r>
              <a:rPr sz="1600" spc="-10" dirty="0">
                <a:solidFill>
                  <a:srgbClr val="0C0C0C"/>
                </a:solidFill>
                <a:latin typeface="Carlito"/>
                <a:cs typeface="Carlito"/>
              </a:rPr>
              <a:t>not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happened</a:t>
            </a:r>
            <a:r>
              <a:rPr sz="1600" spc="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C0C0C"/>
                </a:solidFill>
                <a:latin typeface="Carlito"/>
                <a:cs typeface="Carlito"/>
              </a:rPr>
              <a:t>58.02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8415" y="3903962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rlito"/>
                <a:cs typeface="Carlito"/>
              </a:rPr>
              <a:t>56</a:t>
            </a:r>
            <a:r>
              <a:rPr sz="1800" spc="-15" dirty="0">
                <a:latin typeface="Carlito"/>
                <a:cs typeface="Carlito"/>
              </a:rPr>
              <a:t>6</a:t>
            </a:r>
            <a:r>
              <a:rPr sz="1800" spc="1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51" y="888079"/>
            <a:ext cx="3004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Hourly</a:t>
            </a:r>
            <a:r>
              <a:rPr spc="-100" dirty="0"/>
              <a:t> </a:t>
            </a:r>
            <a:r>
              <a:rPr spc="-5" dirty="0"/>
              <a:t>Demand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822718"/>
            <a:ext cx="9144000" cy="5492750"/>
            <a:chOff x="457200" y="1822718"/>
            <a:chExt cx="9144000" cy="5492750"/>
          </a:xfrm>
        </p:grpSpPr>
        <p:sp>
          <p:nvSpPr>
            <p:cNvPr id="4" name="object 4"/>
            <p:cNvSpPr/>
            <p:nvPr/>
          </p:nvSpPr>
          <p:spPr>
            <a:xfrm>
              <a:off x="3710218" y="1822718"/>
              <a:ext cx="5381083" cy="20634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3886200"/>
              <a:ext cx="5562600" cy="2895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1" y="1994391"/>
            <a:ext cx="2795842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0845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5" dirty="0">
                <a:latin typeface="Carlito"/>
                <a:cs typeface="Carlito"/>
              </a:rPr>
              <a:t>the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graph,  we </a:t>
            </a:r>
            <a:r>
              <a:rPr sz="2400" spc="-15" dirty="0">
                <a:latin typeface="Carlito"/>
                <a:cs typeface="Carlito"/>
              </a:rPr>
              <a:t>can </a:t>
            </a:r>
            <a:r>
              <a:rPr sz="2400" spc="-10" dirty="0">
                <a:latin typeface="Carlito"/>
                <a:cs typeface="Carlito"/>
              </a:rPr>
              <a:t>observe  </a:t>
            </a:r>
            <a:r>
              <a:rPr sz="2400" spc="-5" dirty="0">
                <a:latin typeface="Carlito"/>
                <a:cs typeface="Carlito"/>
              </a:rPr>
              <a:t>that:</a:t>
            </a:r>
            <a:endParaRPr sz="2400" dirty="0">
              <a:latin typeface="Carlito"/>
              <a:cs typeface="Carlito"/>
            </a:endParaRPr>
          </a:p>
          <a:p>
            <a:pPr marL="12700" marR="43497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669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peak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hour</a:t>
            </a:r>
            <a:r>
              <a:rPr lang="en-US" sz="2400" dirty="0" smtClean="0">
                <a:latin typeface="Carlito"/>
                <a:cs typeface="Carlito"/>
              </a:rPr>
              <a:t> for the </a:t>
            </a:r>
            <a:r>
              <a:rPr sz="2400" dirty="0" smtClean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demand</a:t>
            </a:r>
            <a:r>
              <a:rPr sz="2400" spc="-20" dirty="0">
                <a:latin typeface="Carlito"/>
                <a:cs typeface="Carlito"/>
              </a:rPr>
              <a:t> </a:t>
            </a:r>
            <a:endParaRPr sz="2400" dirty="0">
              <a:latin typeface="Carlito"/>
              <a:cs typeface="Carlito"/>
            </a:endParaRPr>
          </a:p>
          <a:p>
            <a:pPr marL="469265" marR="5080" lvl="1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43890" algn="l"/>
              </a:tabLst>
            </a:pPr>
            <a:r>
              <a:rPr sz="2400" spc="-10" dirty="0">
                <a:latin typeface="Carlito"/>
                <a:cs typeface="Carlito"/>
              </a:rPr>
              <a:t>From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morning  4am </a:t>
            </a:r>
            <a:r>
              <a:rPr sz="2400" spc="-10" dirty="0">
                <a:latin typeface="Carlito"/>
                <a:cs typeface="Carlito"/>
              </a:rPr>
              <a:t>to 10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am</a:t>
            </a:r>
          </a:p>
          <a:p>
            <a:pPr marL="469265" marR="78105" lvl="1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43890" algn="l"/>
              </a:tabLst>
            </a:pPr>
            <a:r>
              <a:rPr sz="2400" spc="-10" dirty="0">
                <a:latin typeface="Carlito"/>
                <a:cs typeface="Carlito"/>
              </a:rPr>
              <a:t>From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evening  5pm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10pm.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257" y="986975"/>
            <a:ext cx="5575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Demand-Supply </a:t>
            </a:r>
            <a:r>
              <a:rPr spc="-5" dirty="0" smtClean="0"/>
              <a:t>Gap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57200" y="2121089"/>
            <a:ext cx="9144000" cy="5194300"/>
            <a:chOff x="457200" y="2121089"/>
            <a:chExt cx="9144000" cy="5194300"/>
          </a:xfrm>
        </p:grpSpPr>
        <p:sp>
          <p:nvSpPr>
            <p:cNvPr id="4" name="object 4"/>
            <p:cNvSpPr/>
            <p:nvPr/>
          </p:nvSpPr>
          <p:spPr>
            <a:xfrm>
              <a:off x="960740" y="2121089"/>
              <a:ext cx="5323306" cy="1765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886200"/>
              <a:ext cx="5439156" cy="274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79463" y="2070590"/>
            <a:ext cx="25069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graph </a:t>
            </a:r>
            <a:r>
              <a:rPr sz="2400" spc="-15" dirty="0">
                <a:latin typeface="Carlito"/>
                <a:cs typeface="Carlito"/>
              </a:rPr>
              <a:t>shows 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hourly  </a:t>
            </a:r>
            <a:r>
              <a:rPr sz="2400" spc="-5" dirty="0">
                <a:latin typeface="Carlito"/>
                <a:cs typeface="Carlito"/>
              </a:rPr>
              <a:t>demand, supply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gap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variation  through </a:t>
            </a:r>
            <a:r>
              <a:rPr sz="2400" spc="-5" dirty="0">
                <a:latin typeface="Carlito"/>
                <a:cs typeface="Carlito"/>
              </a:rPr>
              <a:t>out the  </a:t>
            </a:r>
            <a:r>
              <a:rPr sz="2400" spc="-50" dirty="0">
                <a:latin typeface="Carlito"/>
                <a:cs typeface="Carlito"/>
              </a:rPr>
              <a:t>day. </a:t>
            </a:r>
            <a:r>
              <a:rPr sz="2400" spc="-5" dirty="0">
                <a:latin typeface="Carlito"/>
                <a:cs typeface="Carlito"/>
              </a:rPr>
              <a:t>With  </a:t>
            </a:r>
            <a:r>
              <a:rPr sz="2400" dirty="0">
                <a:latin typeface="Carlito"/>
                <a:cs typeface="Carlito"/>
              </a:rPr>
              <a:t>demand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gap  </a:t>
            </a:r>
            <a:r>
              <a:rPr sz="2400" spc="-5" dirty="0">
                <a:latin typeface="Carlito"/>
                <a:cs typeface="Carlito"/>
              </a:rPr>
              <a:t>increases but  </a:t>
            </a:r>
            <a:r>
              <a:rPr sz="2400" dirty="0">
                <a:latin typeface="Carlito"/>
                <a:cs typeface="Carlito"/>
              </a:rPr>
              <a:t>supply </a:t>
            </a:r>
            <a:r>
              <a:rPr sz="2400" spc="-5" dirty="0">
                <a:latin typeface="Carlito"/>
                <a:cs typeface="Carlito"/>
              </a:rPr>
              <a:t>remains  </a:t>
            </a:r>
            <a:r>
              <a:rPr sz="2400" spc="-15" dirty="0">
                <a:latin typeface="Carlito"/>
                <a:cs typeface="Carlito"/>
              </a:rPr>
              <a:t>constant.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296977"/>
            <a:ext cx="301561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Weekday</a:t>
            </a:r>
            <a:r>
              <a:rPr sz="3200" spc="-125" dirty="0"/>
              <a:t> </a:t>
            </a:r>
            <a:r>
              <a:rPr lang="en-US" sz="3200" spc="-15" dirty="0" smtClean="0"/>
              <a:t>Analysis</a:t>
            </a:r>
            <a:endParaRPr sz="32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6174670" y="1680114"/>
            <a:ext cx="2831465" cy="46615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b="1" spc="-5" dirty="0">
                <a:latin typeface="Carlito"/>
                <a:cs typeface="Carlito"/>
              </a:rPr>
              <a:t>Daily </a:t>
            </a:r>
            <a:r>
              <a:rPr sz="2600" b="1" spc="-40" dirty="0">
                <a:latin typeface="Carlito"/>
                <a:cs typeface="Carlito"/>
              </a:rPr>
              <a:t>Trip</a:t>
            </a:r>
            <a:r>
              <a:rPr sz="2600" b="1" spc="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analysis</a:t>
            </a:r>
            <a:endParaRPr sz="2600">
              <a:latin typeface="Carlito"/>
              <a:cs typeface="Carlito"/>
            </a:endParaRPr>
          </a:p>
          <a:p>
            <a:pPr marL="355600" marR="650240" indent="-342900">
              <a:lnSpc>
                <a:spcPts val="2380"/>
              </a:lnSpc>
              <a:spcBef>
                <a:spcPts val="585"/>
              </a:spcBef>
            </a:pP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graph </a:t>
            </a:r>
            <a:r>
              <a:rPr sz="2200" spc="-20" dirty="0">
                <a:latin typeface="Carlito"/>
                <a:cs typeface="Carlito"/>
              </a:rPr>
              <a:t>we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can  </a:t>
            </a:r>
            <a:r>
              <a:rPr sz="2200" spc="-5" dirty="0">
                <a:latin typeface="Carlito"/>
                <a:cs typeface="Carlito"/>
              </a:rPr>
              <a:t>observe: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ts val="238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10" dirty="0">
                <a:latin typeface="Carlito"/>
                <a:cs typeface="Carlito"/>
              </a:rPr>
              <a:t>Monday highest  trip </a:t>
            </a:r>
            <a:r>
              <a:rPr sz="2200" spc="-15" dirty="0">
                <a:latin typeface="Carlito"/>
                <a:cs typeface="Carlito"/>
              </a:rPr>
              <a:t>completed  </a:t>
            </a:r>
            <a:r>
              <a:rPr sz="2200" spc="-10" dirty="0">
                <a:latin typeface="Carlito"/>
                <a:cs typeface="Carlito"/>
              </a:rPr>
              <a:t>whereas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Thursday,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least trip  </a:t>
            </a:r>
            <a:r>
              <a:rPr sz="2200" spc="-15" dirty="0">
                <a:latin typeface="Carlito"/>
                <a:cs typeface="Carlito"/>
              </a:rPr>
              <a:t>completed.</a:t>
            </a:r>
            <a:endParaRPr sz="2200">
              <a:latin typeface="Carlito"/>
              <a:cs typeface="Carlito"/>
            </a:endParaRPr>
          </a:p>
          <a:p>
            <a:pPr marL="355600" marR="71120" indent="-342900">
              <a:lnSpc>
                <a:spcPts val="238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  <a:tab pos="1409700" algn="l"/>
              </a:tabLst>
            </a:pPr>
            <a:r>
              <a:rPr sz="2200" spc="-10" dirty="0">
                <a:latin typeface="Carlito"/>
                <a:cs typeface="Carlito"/>
              </a:rPr>
              <a:t>No </a:t>
            </a:r>
            <a:r>
              <a:rPr sz="2200" dirty="0">
                <a:latin typeface="Carlito"/>
                <a:cs typeface="Carlito"/>
              </a:rPr>
              <a:t>of non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availability 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cab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	</a:t>
            </a:r>
            <a:r>
              <a:rPr sz="2200" spc="-10" dirty="0">
                <a:latin typeface="Carlito"/>
                <a:cs typeface="Carlito"/>
              </a:rPr>
              <a:t>higher </a:t>
            </a:r>
            <a:r>
              <a:rPr sz="2200" dirty="0">
                <a:latin typeface="Carlito"/>
                <a:cs typeface="Carlito"/>
              </a:rPr>
              <a:t>on  </a:t>
            </a:r>
            <a:r>
              <a:rPr sz="2200" spc="-30" dirty="0">
                <a:latin typeface="Carlito"/>
                <a:cs typeface="Carlito"/>
              </a:rPr>
              <a:t>Friday.</a:t>
            </a:r>
            <a:endParaRPr sz="2200">
              <a:latin typeface="Carlito"/>
              <a:cs typeface="Carlito"/>
            </a:endParaRPr>
          </a:p>
          <a:p>
            <a:pPr marL="355600" marR="638175" indent="-342900">
              <a:lnSpc>
                <a:spcPts val="238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Wednesday  </a:t>
            </a:r>
            <a:r>
              <a:rPr sz="2200" spc="-10" dirty="0">
                <a:latin typeface="Carlito"/>
                <a:cs typeface="Carlito"/>
              </a:rPr>
              <a:t>highest trips are  cancelled.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534381"/>
            <a:ext cx="5181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304800"/>
            <a:ext cx="337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Heatmap</a:t>
            </a:r>
            <a:r>
              <a:rPr spc="-6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36685" y="2073668"/>
            <a:ext cx="210375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Heatmap  </a:t>
            </a:r>
            <a:r>
              <a:rPr sz="2200" spc="-5" dirty="0">
                <a:latin typeface="Carlito"/>
                <a:cs typeface="Carlito"/>
              </a:rPr>
              <a:t>showing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hourly  demand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5" dirty="0">
                <a:latin typeface="Carlito"/>
                <a:cs typeface="Carlito"/>
              </a:rPr>
              <a:t>each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5" dirty="0">
                <a:latin typeface="Carlito"/>
                <a:cs typeface="Carlito"/>
              </a:rPr>
              <a:t>day.</a:t>
            </a:r>
            <a:endParaRPr sz="2200">
              <a:latin typeface="Carlito"/>
              <a:cs typeface="Carlito"/>
            </a:endParaRPr>
          </a:p>
          <a:p>
            <a:pPr marL="354965" marR="3746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heatmap  shows </a:t>
            </a:r>
            <a:r>
              <a:rPr sz="2200" spc="-1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high  </a:t>
            </a:r>
            <a:r>
              <a:rPr sz="2200" spc="-5" dirty="0">
                <a:latin typeface="Carlito"/>
                <a:cs typeface="Carlito"/>
              </a:rPr>
              <a:t>demands </a:t>
            </a:r>
            <a:r>
              <a:rPr sz="2200" spc="-10" dirty="0">
                <a:latin typeface="Carlito"/>
                <a:cs typeface="Carlito"/>
              </a:rPr>
              <a:t>are  from </a:t>
            </a:r>
            <a:r>
              <a:rPr sz="2200" spc="-5" dirty="0">
                <a:latin typeface="Carlito"/>
                <a:cs typeface="Carlito"/>
              </a:rPr>
              <a:t>morning  4am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10am  and </a:t>
            </a:r>
            <a:r>
              <a:rPr sz="2200" spc="-10" dirty="0">
                <a:latin typeface="Carlito"/>
                <a:cs typeface="Carlito"/>
              </a:rPr>
              <a:t>from  evening </a:t>
            </a:r>
            <a:r>
              <a:rPr sz="2200" dirty="0">
                <a:latin typeface="Carlito"/>
                <a:cs typeface="Carlito"/>
              </a:rPr>
              <a:t>5pm 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10pm.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05000"/>
            <a:ext cx="5486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685</Words>
  <Application>Microsoft Macintosh PowerPoint</Application>
  <PresentationFormat>Custom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Carlito</vt:lpstr>
      <vt:lpstr>Times New Roman</vt:lpstr>
      <vt:lpstr>Arial</vt:lpstr>
      <vt:lpstr>Office Theme</vt:lpstr>
      <vt:lpstr>PowerPoint Presentation</vt:lpstr>
      <vt:lpstr>PowerPoint Presentation</vt:lpstr>
      <vt:lpstr>METHODOLOGY</vt:lpstr>
      <vt:lpstr>Problem</vt:lpstr>
      <vt:lpstr>Analysis: Driver count</vt:lpstr>
      <vt:lpstr>Hourly Demand</vt:lpstr>
      <vt:lpstr>Demand-Supply Gap</vt:lpstr>
      <vt:lpstr>Weekday Analysis</vt:lpstr>
      <vt:lpstr>Heatmap </vt:lpstr>
      <vt:lpstr>Pickup point analysis</vt:lpstr>
      <vt:lpstr>Time slot analysis</vt:lpstr>
      <vt:lpstr>Inference: Based on pickup point  and time slot</vt:lpstr>
      <vt:lpstr>Traffic congestion </vt:lpstr>
      <vt:lpstr>Observations</vt:lpstr>
      <vt:lpstr>Solutions and  recommendations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Uber_Case_Study</dc:title>
  <dc:creator>Ratnadip</dc:creator>
  <cp:lastModifiedBy>Microsoft Office User</cp:lastModifiedBy>
  <cp:revision>5</cp:revision>
  <dcterms:created xsi:type="dcterms:W3CDTF">2022-08-01T08:22:36Z</dcterms:created>
  <dcterms:modified xsi:type="dcterms:W3CDTF">2022-08-02T04:48:02Z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2022-08-01T00:00:00Z</vt:filetime>
  </property>
  <property fmtid="{D5CDD505-2E9C-101B-9397-08002B2CF9AE}" pid="3" name="LastSaved">
    <vt:filetime>2022-08-01T00:00:00Z</vt:filetime>
  </property>
</Properties>
</file>