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8"/>
  </p:notesMasterIdLst>
  <p:sldIdLst>
    <p:sldId id="285" r:id="rId4"/>
    <p:sldId id="277" r:id="rId5"/>
    <p:sldId id="286" r:id="rId6"/>
    <p:sldId id="275" r:id="rId7"/>
    <p:sldId id="276" r:id="rId8"/>
    <p:sldId id="261" r:id="rId9"/>
    <p:sldId id="262" r:id="rId10"/>
    <p:sldId id="256" r:id="rId11"/>
    <p:sldId id="257" r:id="rId12"/>
    <p:sldId id="260" r:id="rId13"/>
    <p:sldId id="258" r:id="rId14"/>
    <p:sldId id="259" r:id="rId15"/>
    <p:sldId id="265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63" r:id="rId24"/>
    <p:sldId id="264" r:id="rId25"/>
    <p:sldId id="287" r:id="rId26"/>
    <p:sldId id="28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0A25D-339B-472D-8C95-0206EE5BBE00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0AA81-0D4A-4FCA-87CB-5AA8171A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3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D46EE2-6AB8-49A8-8526-C4D91DD69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B4600F7-BBA0-4F24-BCE5-303FFAE8F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B12D55-E24E-4F0E-A3C1-A7FC029D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0C388A6-8447-4853-9166-901B16C0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D8C13E4-5579-4B44-A581-FE43EC96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5082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C1C84F-942E-47DF-845F-B2EBBE7E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F35BCD6-8748-46DE-B646-127C24DA8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2A2AB31-76AC-4773-B7A6-ED225CB5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DB00FB9-E9D0-4589-A9B3-824D324E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47E895-17C9-49CF-87A5-86502A85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64652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492408E-4383-4787-88A4-2007CD693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237193D-6B89-4D67-902E-A5C861C55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D61EBE-0985-43EB-BD38-5214B277A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C580D6F-7522-481A-9EA5-FE430482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0DA88F-3B81-4825-8E6D-B9934CFF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13203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30776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73607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16719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33073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07993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3177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33140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2646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8CF4D3-1C2F-4717-9B82-909541F9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1B60F3-6F1E-4864-B04C-763A93B29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306A8F4-40A3-464B-9E37-1A1B8E97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44FC36F-8236-4F96-9E9B-10EEECFF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42F6210-2DEE-4E1A-A19C-8CB15DB5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77876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0860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142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46030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835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645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507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504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233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669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206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E1C428-7E6A-4B1D-92D6-8A4758CB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80C5E9D-CF05-4075-84A9-6E3EBBBAA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F81E9BA-58F8-4960-8014-735AEF16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7A1F9F-69E7-429B-9152-6FD87963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9C6EB99-5409-4CCD-AFC7-AFDD4603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94433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359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450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169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645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6465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85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933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874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58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371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1FF81C-4C85-4498-A120-9FFF5109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66C847-28C5-4859-BA30-D06FCDB26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5E9BB7A-37F6-49F8-AB1C-2AAD444E4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B0B934C-D9C2-4D93-A442-37BC31DB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41D7929-2E41-4A47-B693-D79937C2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7CD61C5-4E74-4D97-B6CC-2BFD7B1B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7906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286750-EEDD-4EAA-B72A-25B30086C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BB838F8-994D-476F-A3D1-7EDFB04F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006C3DD-DE5F-474C-B31F-AB4583B8D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06AA462-6B10-476E-A425-7B0C6DCB9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DA3D8E8-F6C5-4CDD-9C0D-C117371FD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2B40CBB-DEB5-461E-B21F-53E603B4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85C437F-EE52-47DD-BF94-7A0AAC7B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F1F1DB7-E37D-474A-8490-2E04785E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66287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9E2C64-F8C4-427C-89A2-0DDA23B2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3707D05-34E8-41DC-B755-EB24DB68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F40669F-106D-4E70-BB2C-9E39A08D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44FADC0-73C2-43A9-A177-0EB26B13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6694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E8954C5-658F-4EDF-B886-A1F810FF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5B3E102-C189-4040-B8B8-1F5130B6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BE130F0-CA6F-46B7-8D86-9049FE20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5610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03367E-3A18-47C6-870C-D07C2C685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4E01EC-930C-4727-9E4C-EDD54DDB2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71366D-4B42-4170-A52F-351610BA0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84068E9-4DD2-4362-BD62-FBBD59DC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F9A67D1-86C9-4B56-9423-49AC33DE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B8D6B62-0A00-434B-B184-0F472D1B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714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F1A2C8-D7D6-4A20-96EF-8CF666EE8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F64478A-B177-490B-A893-28382AB1E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F32C15E-FDF5-4F75-A244-8E29793E4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53EDD3A-9C6F-438E-9F45-46124452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2D6A74A-BFFE-453F-9B21-BBCC997F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DA8AD1F-0722-46C6-99BA-FDB3844C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6545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306548A-7007-42EE-8F70-574F350BE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287D294-A361-41CD-8994-8347E9093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151ED63-9900-4425-AB25-257437B54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66C8-1672-48AA-B06B-1A9A45389496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E4D38E-92C3-4F56-884C-12EA6E2A1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689BF58-4C33-4AE3-ADE5-5321204FC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1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66C8-1672-48AA-B06B-1A9A45389496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6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A5066C8-1672-48AA-B06B-1A9A45389496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83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0" y="-1295400"/>
            <a:ext cx="9144000" cy="7620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VOTING SYSTEM 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ETHEREUM BLOCKCHAIN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: In-house coordinator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                                                    </a:t>
            </a:r>
            <a:r>
              <a:rPr lang="en-US" sz="2200" dirty="0" smtClean="0"/>
              <a:t>  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By: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                                                  1.Rahul Joshi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                                                    2.Chirag Arora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                                                   3.Aditya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>
                <a:latin typeface="New times roman"/>
              </a:rPr>
              <a:t> (Computer Science &amp; Engineering)</a:t>
            </a:r>
            <a:r>
              <a:rPr lang="en-US" sz="2200" dirty="0">
                <a:latin typeface="New times roman"/>
              </a:rPr>
              <a:t/>
            </a:r>
            <a:br>
              <a:rPr lang="en-US" sz="2200" dirty="0">
                <a:latin typeface="New times roman"/>
              </a:rPr>
            </a:br>
            <a:r>
              <a:rPr lang="en-US" sz="2200" b="1" dirty="0">
                <a:latin typeface="New times roman"/>
              </a:rPr>
              <a:t>[Batch: 2016-2020]</a:t>
            </a:r>
            <a:endParaRPr lang="en-US" sz="2200" dirty="0">
              <a:latin typeface="New times roman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1790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F13FDEEC-9EE4-4261-97F5-17C835FA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155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Distributed Ledger 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6F2AB43E-0193-4D4E-85AA-5C5591334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863551"/>
            <a:ext cx="5181600" cy="151219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multiple ledgers, but Bank holds the “golden record”.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B must reconcile its own ledger against that of Bank, and must convince Bank of the “true state” of the Bank ledger if discrepancies arise.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11FFEACD-7CA0-44D1-85D0-6C7FB58B9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863550"/>
            <a:ext cx="5181600" cy="15121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one ledger. All Nodes have some level of access to that ledger.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Nodes agree to a protocol that determines the “true state” of the ledger at any point in time. The application of this protocol is sometimes called “achieving consensus.”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472C5B6-54D2-48B6-BF9C-55A2B827C0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92" t="27018" r="16522" b="27290"/>
          <a:stretch/>
        </p:blipFill>
        <p:spPr>
          <a:xfrm>
            <a:off x="1268895" y="1514065"/>
            <a:ext cx="9501809" cy="319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311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292A40-4B72-4CDF-AE81-88F2DE1B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ETHEREUM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AA254D-86E5-4EDC-BB26-26D286CE8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A44AE29-01AF-4386-ACB2-CDFFE8AFE859}"/>
              </a:ext>
            </a:extLst>
          </p:cNvPr>
          <p:cNvSpPr/>
          <p:nvPr/>
        </p:nvSpPr>
        <p:spPr>
          <a:xfrm>
            <a:off x="3048000" y="282883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b="0" i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thereum</a:t>
            </a:r>
            <a:r>
              <a:rPr lang="en-US" sz="28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decentralized platform that runs smart contracts: applications that run exactly as programmed without any possibility of downtime, censorship, fraud or third party interference.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759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44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5FE6F5-0C67-41D4-973C-639F726E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SMART CONTRACTS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E9F7F2E8-5FF2-4D84-8BEC-2F049C333E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954157"/>
            <a:ext cx="7358270" cy="477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823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35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9C86A3BE-128D-40BE-BEAB-678CFF2E1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16" y="643467"/>
            <a:ext cx="893156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933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Compiling Solidity 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 using Remix IDE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555" y="18129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7480173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Compiling Smart Contracts Using Node.js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320" y="1876425"/>
            <a:ext cx="6225760" cy="4351338"/>
          </a:xfrm>
        </p:spPr>
      </p:pic>
    </p:spTree>
    <p:extLst>
      <p:ext uri="{BB962C8B-B14F-4D97-AF65-F5344CB8AC3E}">
        <p14:creationId xmlns:p14="http://schemas.microsoft.com/office/powerpoint/2010/main" val="35843719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Deploying Smart Contract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318" y="1825625"/>
            <a:ext cx="6808564" cy="4351338"/>
          </a:xfrm>
        </p:spPr>
      </p:pic>
    </p:spTree>
    <p:extLst>
      <p:ext uri="{BB962C8B-B14F-4D97-AF65-F5344CB8AC3E}">
        <p14:creationId xmlns:p14="http://schemas.microsoft.com/office/powerpoint/2010/main" val="28629748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Maintenance of Smart Contracts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51" y="1825625"/>
            <a:ext cx="7562098" cy="4351338"/>
          </a:xfrm>
        </p:spPr>
      </p:pic>
    </p:spTree>
    <p:extLst>
      <p:ext uri="{BB962C8B-B14F-4D97-AF65-F5344CB8AC3E}">
        <p14:creationId xmlns:p14="http://schemas.microsoft.com/office/powerpoint/2010/main" val="15409148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0" y="1130300"/>
            <a:ext cx="9486900" cy="3759994"/>
          </a:xfrm>
        </p:spPr>
      </p:pic>
    </p:spTree>
    <p:extLst>
      <p:ext uri="{BB962C8B-B14F-4D97-AF65-F5344CB8AC3E}">
        <p14:creationId xmlns:p14="http://schemas.microsoft.com/office/powerpoint/2010/main" val="38813877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5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Building Interactive Frontends using React.js</a:t>
            </a:r>
            <a:endParaRPr lang="en-IN" sz="405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9191285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CONTENTS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7E68DB-487B-482D-BBAF-573B21C69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About the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Technologies used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Blockchain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Ethereum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Smart contracts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Advantages ,Disadvantages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Applications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Implementation of project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2541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0604233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6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 descr="A close up of a sign&#10;&#10;Description generated with high confidence">
            <a:extLst>
              <a:ext uri="{FF2B5EF4-FFF2-40B4-BE49-F238E27FC236}">
                <a16:creationId xmlns="" xmlns:a16="http://schemas.microsoft.com/office/drawing/2014/main" id="{EA756F2C-27FA-4DDE-8265-F1A5D65C8EF8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16" y="643467"/>
            <a:ext cx="893156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910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53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5" descr="A close up of text on a white background&#10;&#10;Description generated with high confidence">
            <a:extLst>
              <a:ext uri="{FF2B5EF4-FFF2-40B4-BE49-F238E27FC236}">
                <a16:creationId xmlns="" xmlns:a16="http://schemas.microsoft.com/office/drawing/2014/main" id="{776EA7C2-371D-4416-83B3-3FF4B4E805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36" y="643467"/>
            <a:ext cx="1066232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010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10515600" cy="1325563"/>
          </a:xfrm>
        </p:spPr>
        <p:txBody>
          <a:bodyPr/>
          <a:lstStyle/>
          <a:p>
            <a:pPr algn="ctr"/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Proof Of Stake VS Proof Of Work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1282700"/>
            <a:ext cx="5575300" cy="51609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858534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7400" y="2324100"/>
            <a:ext cx="10515600" cy="1246188"/>
          </a:xfrm>
        </p:spPr>
        <p:txBody>
          <a:bodyPr>
            <a:noAutofit/>
          </a:bodyPr>
          <a:lstStyle/>
          <a:p>
            <a:pPr algn="ctr"/>
            <a:r>
              <a:rPr lang="en-IN" sz="9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9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5831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New times roman"/>
              </a:rPr>
              <a:t>To be able to write smart contracts </a:t>
            </a:r>
            <a:r>
              <a:rPr lang="en-US" dirty="0">
                <a:latin typeface="New times roman"/>
              </a:rPr>
              <a:t>to use in developments of safer, cheaper, more secure, more transparent, and easier-to-use e-voting systems.</a:t>
            </a:r>
          </a:p>
          <a:p>
            <a:endParaRPr lang="en-IN" sz="1050" dirty="0" smtClean="0"/>
          </a:p>
          <a:p>
            <a:r>
              <a:rPr lang="en-US" dirty="0">
                <a:latin typeface="New times roman"/>
              </a:rPr>
              <a:t>C</a:t>
            </a:r>
            <a:r>
              <a:rPr lang="en-US" dirty="0" smtClean="0">
                <a:latin typeface="New times roman"/>
              </a:rPr>
              <a:t>reating </a:t>
            </a:r>
            <a:r>
              <a:rPr lang="en-US" dirty="0">
                <a:latin typeface="New times roman"/>
              </a:rPr>
              <a:t>a transparent environment for e-voting</a:t>
            </a:r>
            <a:r>
              <a:rPr lang="en-US" dirty="0" smtClean="0">
                <a:latin typeface="New times roman"/>
              </a:rPr>
              <a:t>.</a:t>
            </a:r>
          </a:p>
          <a:p>
            <a:endParaRPr lang="en-US" sz="1050" dirty="0" smtClean="0">
              <a:latin typeface="New times roman"/>
            </a:endParaRPr>
          </a:p>
          <a:p>
            <a:r>
              <a:rPr lang="en-US" dirty="0" smtClean="0">
                <a:latin typeface="New times roman"/>
              </a:rPr>
              <a:t>Votes cannot be altered.</a:t>
            </a:r>
          </a:p>
          <a:p>
            <a:endParaRPr lang="en-US" sz="1050" dirty="0" smtClean="0">
              <a:latin typeface="New times roman"/>
            </a:endParaRPr>
          </a:p>
          <a:p>
            <a:r>
              <a:rPr lang="en-US" dirty="0" smtClean="0">
                <a:latin typeface="New times roman"/>
              </a:rPr>
              <a:t>A secure </a:t>
            </a:r>
            <a:r>
              <a:rPr lang="en-US" dirty="0">
                <a:latin typeface="New times roman"/>
              </a:rPr>
              <a:t>e-voting system </a:t>
            </a:r>
            <a:r>
              <a:rPr lang="en-US" dirty="0" smtClean="0">
                <a:latin typeface="New times roman"/>
              </a:rPr>
              <a:t>that </a:t>
            </a:r>
            <a:r>
              <a:rPr lang="en-US" dirty="0">
                <a:latin typeface="New times roman"/>
              </a:rPr>
              <a:t>does not allow duplicated votes and is fully transparent, while protecting the privacy of the attendees.</a:t>
            </a:r>
          </a:p>
          <a:p>
            <a:endParaRPr lang="en-US" dirty="0" smtClean="0">
              <a:latin typeface="New times roman"/>
            </a:endParaRPr>
          </a:p>
          <a:p>
            <a:endParaRPr lang="en-IN" dirty="0">
              <a:latin typeface="New times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06101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project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48006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New times roman"/>
              </a:rPr>
              <a:t>E-voting is a trending, yet critical topic related to the online services. </a:t>
            </a:r>
          </a:p>
          <a:p>
            <a:endParaRPr lang="en-US" sz="2200" dirty="0">
              <a:latin typeface="New times roman"/>
            </a:endParaRPr>
          </a:p>
          <a:p>
            <a:r>
              <a:rPr lang="en-US" sz="2200" dirty="0" err="1">
                <a:latin typeface="New times roman"/>
              </a:rPr>
              <a:t>Ethereum</a:t>
            </a:r>
            <a:r>
              <a:rPr lang="en-US" sz="2200" dirty="0">
                <a:latin typeface="New times roman"/>
              </a:rPr>
              <a:t> and its network is one of the most suitable ones, due to its consistency, widespread use, and provision of smart contracts logic.</a:t>
            </a:r>
          </a:p>
          <a:p>
            <a:pPr>
              <a:buNone/>
            </a:pPr>
            <a:endParaRPr lang="en-US" sz="2200" dirty="0">
              <a:latin typeface="New times roman"/>
            </a:endParaRPr>
          </a:p>
          <a:p>
            <a:r>
              <a:rPr lang="en-US" sz="2200" dirty="0">
                <a:latin typeface="New times roman"/>
              </a:rPr>
              <a:t>The </a:t>
            </a:r>
            <a:r>
              <a:rPr lang="en-US" sz="2200" dirty="0" err="1">
                <a:latin typeface="New times roman"/>
              </a:rPr>
              <a:t>blockchain</a:t>
            </a:r>
            <a:r>
              <a:rPr lang="en-US" sz="2200" dirty="0">
                <a:latin typeface="New times roman"/>
              </a:rPr>
              <a:t> with the smart contracts emerges as a good candidate to use in developments of safer, cheaper, more secure, more transparent, and easier-to-use e-voting systems.</a:t>
            </a:r>
          </a:p>
          <a:p>
            <a:endParaRPr lang="en-IN" sz="2200" dirty="0">
              <a:latin typeface="New times roman"/>
            </a:endParaRPr>
          </a:p>
          <a:p>
            <a:r>
              <a:rPr lang="en-US" sz="2200" dirty="0">
                <a:latin typeface="New times roman"/>
              </a:rPr>
              <a:t>In this project, we have implemented and tested a sample e-voting application as a smart contract for the </a:t>
            </a:r>
            <a:r>
              <a:rPr lang="en-US" sz="2200" dirty="0" err="1">
                <a:latin typeface="New times roman"/>
              </a:rPr>
              <a:t>Ethereum</a:t>
            </a:r>
            <a:r>
              <a:rPr lang="en-US" sz="2200" dirty="0">
                <a:latin typeface="New times roman"/>
              </a:rPr>
              <a:t> network using the </a:t>
            </a:r>
            <a:r>
              <a:rPr lang="en-US" sz="2200" dirty="0" err="1">
                <a:latin typeface="New times roman"/>
              </a:rPr>
              <a:t>Ethereum</a:t>
            </a:r>
            <a:r>
              <a:rPr lang="en-US" sz="2200" dirty="0">
                <a:latin typeface="New times roman"/>
              </a:rPr>
              <a:t> wallets and the Solidity language.</a:t>
            </a:r>
          </a:p>
          <a:p>
            <a:endParaRPr lang="en-US" sz="22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381001"/>
            <a:ext cx="8229600" cy="5897563"/>
          </a:xfrm>
        </p:spPr>
        <p:txBody>
          <a:bodyPr/>
          <a:lstStyle/>
          <a:p>
            <a:r>
              <a:rPr lang="en-US" sz="2200" dirty="0">
                <a:latin typeface="New times roman"/>
              </a:rPr>
              <a:t>After an election is held the </a:t>
            </a:r>
            <a:r>
              <a:rPr lang="en-US" sz="2200" dirty="0" err="1">
                <a:latin typeface="New times roman"/>
              </a:rPr>
              <a:t>Ethereum</a:t>
            </a:r>
            <a:r>
              <a:rPr lang="en-US" sz="2200" dirty="0">
                <a:latin typeface="New times roman"/>
              </a:rPr>
              <a:t> </a:t>
            </a:r>
            <a:r>
              <a:rPr lang="en-US" sz="2200" dirty="0" err="1">
                <a:latin typeface="New times roman"/>
              </a:rPr>
              <a:t>blockchain</a:t>
            </a:r>
            <a:r>
              <a:rPr lang="en-US" sz="2200" dirty="0">
                <a:latin typeface="New times roman"/>
              </a:rPr>
              <a:t> will hold the records of ballots and votes.</a:t>
            </a:r>
          </a:p>
          <a:p>
            <a:pPr>
              <a:buNone/>
            </a:pPr>
            <a:endParaRPr lang="en-US" sz="2200" dirty="0">
              <a:latin typeface="New times roman"/>
            </a:endParaRPr>
          </a:p>
          <a:p>
            <a:r>
              <a:rPr lang="en-US" sz="2200" dirty="0">
                <a:latin typeface="New times roman"/>
              </a:rPr>
              <a:t>Users can submit their</a:t>
            </a:r>
            <a:r>
              <a:rPr lang="en-US" sz="2200" b="1" dirty="0">
                <a:latin typeface="New times roman"/>
              </a:rPr>
              <a:t> votes</a:t>
            </a:r>
            <a:r>
              <a:rPr lang="en-US" sz="2200" dirty="0">
                <a:latin typeface="New times roman"/>
              </a:rPr>
              <a:t> directly from their </a:t>
            </a:r>
            <a:r>
              <a:rPr lang="en-US" sz="2200" dirty="0" err="1">
                <a:latin typeface="New times roman"/>
              </a:rPr>
              <a:t>Ethereum</a:t>
            </a:r>
            <a:r>
              <a:rPr lang="en-US" sz="2200" dirty="0">
                <a:latin typeface="New times roman"/>
              </a:rPr>
              <a:t> wallets.</a:t>
            </a:r>
          </a:p>
          <a:p>
            <a:endParaRPr lang="en-US" sz="2200" dirty="0">
              <a:latin typeface="New times roman"/>
            </a:endParaRPr>
          </a:p>
          <a:p>
            <a:r>
              <a:rPr lang="en-US" sz="2200" dirty="0">
                <a:latin typeface="New times roman"/>
              </a:rPr>
              <a:t>These transaction requests are handled with the consensus of every single </a:t>
            </a:r>
            <a:r>
              <a:rPr lang="en-US" sz="2200" dirty="0" err="1">
                <a:latin typeface="New times roman"/>
              </a:rPr>
              <a:t>Ethereum</a:t>
            </a:r>
            <a:r>
              <a:rPr lang="en-US" sz="2200" dirty="0">
                <a:latin typeface="New times roman"/>
              </a:rPr>
              <a:t> node.</a:t>
            </a:r>
          </a:p>
          <a:p>
            <a:endParaRPr lang="en-IN" sz="2200" dirty="0">
              <a:latin typeface="New times roman"/>
            </a:endParaRPr>
          </a:p>
          <a:p>
            <a:r>
              <a:rPr lang="en-US" sz="2200" dirty="0">
                <a:latin typeface="New times roman"/>
              </a:rPr>
              <a:t>This consensus creates a transparent environment for e-voting.</a:t>
            </a:r>
            <a:endParaRPr lang="en-IN" sz="2200" dirty="0">
              <a:latin typeface="New times roman"/>
            </a:endParaRPr>
          </a:p>
          <a:p>
            <a:endParaRPr lang="en-IN" sz="2200" dirty="0">
              <a:latin typeface="New times roman"/>
            </a:endParaRPr>
          </a:p>
          <a:p>
            <a:r>
              <a:rPr lang="en-US" sz="2200" dirty="0">
                <a:latin typeface="New times roman"/>
              </a:rPr>
              <a:t>Our e-voting system is secure, as it does not allow duplicated votes and is fully transparent, while protecting the privacy of the attendees.</a:t>
            </a:r>
          </a:p>
          <a:p>
            <a:endParaRPr lang="en-IN" sz="2200" dirty="0"/>
          </a:p>
          <a:p>
            <a:endParaRPr lang="en-US" sz="22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algn="ctr"/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 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990600"/>
            <a:ext cx="9144000" cy="58674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err="1">
                <a:latin typeface="New times roman"/>
              </a:rPr>
              <a:t>Ethereum</a:t>
            </a:r>
            <a:r>
              <a:rPr lang="en-IN" dirty="0">
                <a:latin typeface="New times roman"/>
              </a:rPr>
              <a:t> </a:t>
            </a:r>
            <a:endParaRPr lang="en-IN" dirty="0" smtClean="0">
              <a:latin typeface="New times roman"/>
            </a:endParaRPr>
          </a:p>
          <a:p>
            <a:pPr marL="0" indent="0">
              <a:buNone/>
            </a:pPr>
            <a:endParaRPr lang="en-IN" sz="1050" dirty="0">
              <a:latin typeface="New times roman"/>
            </a:endParaRPr>
          </a:p>
          <a:p>
            <a:pPr lvl="2"/>
            <a:r>
              <a:rPr lang="en-IN" sz="2200" dirty="0" err="1">
                <a:latin typeface="New times roman"/>
              </a:rPr>
              <a:t>Ethereum</a:t>
            </a:r>
            <a:r>
              <a:rPr lang="en-IN" sz="2200" dirty="0">
                <a:latin typeface="New times roman"/>
              </a:rPr>
              <a:t> is a </a:t>
            </a:r>
            <a:r>
              <a:rPr lang="en-IN" sz="2200" dirty="0" err="1">
                <a:latin typeface="New times roman"/>
              </a:rPr>
              <a:t>cryptocurrency</a:t>
            </a:r>
            <a:r>
              <a:rPr lang="en-IN" sz="2200" dirty="0">
                <a:latin typeface="New times roman"/>
              </a:rPr>
              <a:t> much like a </a:t>
            </a:r>
            <a:r>
              <a:rPr lang="en-IN" sz="2200" dirty="0" err="1">
                <a:latin typeface="New times roman"/>
              </a:rPr>
              <a:t>bitcoin</a:t>
            </a:r>
            <a:r>
              <a:rPr lang="en-IN" sz="2200" dirty="0">
                <a:latin typeface="New times roman"/>
              </a:rPr>
              <a:t> and is usually stated as </a:t>
            </a:r>
            <a:r>
              <a:rPr lang="en-IN" sz="2200" b="1" dirty="0" err="1">
                <a:latin typeface="New times roman"/>
              </a:rPr>
              <a:t>Bitcoin</a:t>
            </a:r>
            <a:r>
              <a:rPr lang="en-IN" sz="2200" b="1" dirty="0">
                <a:latin typeface="New times roman"/>
              </a:rPr>
              <a:t> successor </a:t>
            </a:r>
            <a:r>
              <a:rPr lang="en-IN" sz="2200" dirty="0">
                <a:latin typeface="New times roman"/>
              </a:rPr>
              <a:t>.</a:t>
            </a:r>
          </a:p>
          <a:p>
            <a:pPr lvl="2"/>
            <a:r>
              <a:rPr lang="en-US" sz="2200" dirty="0">
                <a:latin typeface="New times roman"/>
              </a:rPr>
              <a:t>it’s much more than a payment system — it’s an infrastructure.</a:t>
            </a:r>
            <a:endParaRPr lang="en-IN" sz="2200" dirty="0">
              <a:latin typeface="New times roman"/>
            </a:endParaRPr>
          </a:p>
          <a:p>
            <a:pPr lvl="2"/>
            <a:endParaRPr lang="en-IN" sz="800" dirty="0">
              <a:latin typeface="New times roman"/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New times roman"/>
              </a:rPr>
              <a:t>Solidity</a:t>
            </a:r>
          </a:p>
          <a:p>
            <a:pPr marL="0" indent="0">
              <a:buNone/>
            </a:pPr>
            <a:endParaRPr lang="en-IN" sz="1050" dirty="0">
              <a:latin typeface="New times roman"/>
            </a:endParaRPr>
          </a:p>
          <a:p>
            <a:pPr lvl="2"/>
            <a:r>
              <a:rPr lang="en-IN" sz="2200" dirty="0">
                <a:latin typeface="New times roman"/>
              </a:rPr>
              <a:t>Solidity is a programming language for writing smart contracts.</a:t>
            </a:r>
          </a:p>
          <a:p>
            <a:pPr lvl="2"/>
            <a:r>
              <a:rPr lang="en-IN" sz="2200" dirty="0">
                <a:latin typeface="New times roman"/>
              </a:rPr>
              <a:t>Ex: think of it as a way to control a bank account with code.</a:t>
            </a:r>
          </a:p>
          <a:p>
            <a:pPr lvl="2"/>
            <a:endParaRPr lang="en-IN" sz="800" dirty="0">
              <a:latin typeface="New times roman"/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New times roman"/>
              </a:rPr>
              <a:t>Node.js</a:t>
            </a:r>
          </a:p>
          <a:p>
            <a:pPr marL="0" indent="0">
              <a:buNone/>
            </a:pPr>
            <a:endParaRPr lang="en-IN" sz="1050" dirty="0">
              <a:latin typeface="New times roman"/>
            </a:endParaRPr>
          </a:p>
          <a:p>
            <a:pPr lvl="2"/>
            <a:r>
              <a:rPr lang="en-IN" sz="2200" dirty="0">
                <a:latin typeface="New times roman"/>
              </a:rPr>
              <a:t>Deploying smart contracts  in the backend.</a:t>
            </a:r>
          </a:p>
          <a:p>
            <a:pPr lvl="2"/>
            <a:r>
              <a:rPr lang="en-IN" sz="2200" dirty="0">
                <a:latin typeface="New times roman"/>
              </a:rPr>
              <a:t>Used for testing  purpose.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1"/>
            <a:ext cx="8229600" cy="61261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2200" dirty="0" smtClean="0">
                <a:latin typeface="New times roman"/>
              </a:rPr>
              <a:t>react.js</a:t>
            </a:r>
          </a:p>
          <a:p>
            <a:pPr marL="0" indent="0">
              <a:buNone/>
            </a:pPr>
            <a:endParaRPr lang="en-IN" sz="1050" dirty="0">
              <a:latin typeface="New times roman"/>
            </a:endParaRPr>
          </a:p>
          <a:p>
            <a:pPr lvl="2"/>
            <a:r>
              <a:rPr lang="en-IN" sz="2200" dirty="0">
                <a:latin typeface="New times roman"/>
              </a:rPr>
              <a:t>A </a:t>
            </a:r>
            <a:r>
              <a:rPr lang="en-IN" sz="2200" dirty="0" err="1">
                <a:latin typeface="New times roman"/>
              </a:rPr>
              <a:t>javascript</a:t>
            </a:r>
            <a:r>
              <a:rPr lang="en-IN" sz="2200" dirty="0">
                <a:latin typeface="New times roman"/>
              </a:rPr>
              <a:t> library for building user interface.</a:t>
            </a:r>
          </a:p>
          <a:p>
            <a:pPr lvl="2"/>
            <a:endParaRPr lang="en-IN" sz="2200" dirty="0">
              <a:latin typeface="New times roman"/>
            </a:endParaRPr>
          </a:p>
          <a:p>
            <a:pPr>
              <a:buFont typeface="Wingdings" pitchFamily="2" charset="2"/>
              <a:buChar char="Ø"/>
            </a:pPr>
            <a:r>
              <a:rPr lang="en-IN" sz="2200" dirty="0" smtClean="0">
                <a:latin typeface="New times roman"/>
              </a:rPr>
              <a:t>web3.js</a:t>
            </a:r>
          </a:p>
          <a:p>
            <a:pPr marL="0" indent="0">
              <a:buNone/>
            </a:pPr>
            <a:endParaRPr lang="en-IN" sz="1050" dirty="0">
              <a:latin typeface="New times roman"/>
            </a:endParaRPr>
          </a:p>
          <a:p>
            <a:pPr lvl="2"/>
            <a:r>
              <a:rPr lang="en-US" sz="2200" dirty="0">
                <a:latin typeface="New times roman"/>
              </a:rPr>
              <a:t> collection of libraries which allow you to interact with a local or remote </a:t>
            </a:r>
            <a:r>
              <a:rPr lang="en-US" sz="2200" dirty="0" err="1">
                <a:latin typeface="New times roman"/>
              </a:rPr>
              <a:t>ethereum</a:t>
            </a:r>
            <a:r>
              <a:rPr lang="en-US" sz="2200" dirty="0">
                <a:latin typeface="New times roman"/>
              </a:rPr>
              <a:t> node, using a HTTP or IPC connection</a:t>
            </a:r>
            <a:endParaRPr lang="en-IN" sz="2200" dirty="0">
              <a:latin typeface="New times roman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1C39AA3D-3130-4606-B058-4C15A7E7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34F47318-B1C6-41A3-BD6A-D7B53E620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                   [A hash pointer linked list of blocks]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 append-only sequential data structure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dirty="0"/>
              <a:t>New blocks can be appended at the end of the chain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dirty="0"/>
              <a:t>To change a block in the middle of the chain ,all subsequent blocks need to be changed.</a:t>
            </a:r>
          </a:p>
          <a:p>
            <a:endParaRPr lang="en-US" sz="1050" dirty="0"/>
          </a:p>
          <a:p>
            <a:r>
              <a:rPr lang="en-US" dirty="0"/>
              <a:t>Disintermediated ,Distributed and Decentralized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908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C71943-957B-4D87-A5A1-C41217C9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Blockchain:</a:t>
            </a:r>
            <a:b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Distributed Transaction Ledger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1551A1-BF63-4F2E-A71D-0642AB66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Every block contains multiple transactions</a:t>
            </a:r>
          </a:p>
          <a:p>
            <a:endParaRPr lang="en-US" sz="1050" dirty="0"/>
          </a:p>
          <a:p>
            <a:r>
              <a:rPr lang="en-US" dirty="0"/>
              <a:t>Massively duplicated across network nodes </a:t>
            </a:r>
          </a:p>
          <a:p>
            <a:endParaRPr lang="en-US" sz="1050" dirty="0"/>
          </a:p>
          <a:p>
            <a:r>
              <a:rPr lang="en-US" dirty="0"/>
              <a:t>Shared with a P2P file transfer protocol</a:t>
            </a:r>
          </a:p>
          <a:p>
            <a:endParaRPr lang="en-US" sz="1050" dirty="0"/>
          </a:p>
          <a:p>
            <a:r>
              <a:rPr lang="en-US" dirty="0"/>
              <a:t>Updated by peculiar nodes , known as miners , appending new blocks of transactions.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059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604</Words>
  <Application>Microsoft Office PowerPoint</Application>
  <PresentationFormat>Widescreen</PresentationFormat>
  <Paragraphs>92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Corbel</vt:lpstr>
      <vt:lpstr>New times roman</vt:lpstr>
      <vt:lpstr>Times New Roman</vt:lpstr>
      <vt:lpstr>Wingdings</vt:lpstr>
      <vt:lpstr>Office Theme</vt:lpstr>
      <vt:lpstr>1_Office Theme</vt:lpstr>
      <vt:lpstr>Depth</vt:lpstr>
      <vt:lpstr>   DECENTRALIZED VOTING SYSTEM   USING ETHEREUM BLOCKCHAIN  Under the Supervision of : In-house coordinator                                                            By:                                                     1.Rahul Joshi                                                       2.Chirag Arora                                                      3.Aditya Sahu     (Computer Science &amp; Engineering) [Batch: 2016-2020]</vt:lpstr>
      <vt:lpstr>CONTENTS</vt:lpstr>
      <vt:lpstr>Objective</vt:lpstr>
      <vt:lpstr>About the project</vt:lpstr>
      <vt:lpstr>PowerPoint Presentation</vt:lpstr>
      <vt:lpstr>Technologies Used </vt:lpstr>
      <vt:lpstr>PowerPoint Presentation</vt:lpstr>
      <vt:lpstr>What is Blockchain ?</vt:lpstr>
      <vt:lpstr>Blockchain:  A Distributed Transaction Ledger</vt:lpstr>
      <vt:lpstr>What is a Distributed Ledger ?</vt:lpstr>
      <vt:lpstr>WHAT IS ETHEREUM ?</vt:lpstr>
      <vt:lpstr>SMART CONTRACTS</vt:lpstr>
      <vt:lpstr>PowerPoint Presentation</vt:lpstr>
      <vt:lpstr>Compiling Solidity Code using Remix IDE</vt:lpstr>
      <vt:lpstr>Compiling Smart Contracts Using Node.js</vt:lpstr>
      <vt:lpstr>Deploying Smart Contract</vt:lpstr>
      <vt:lpstr>Testing &amp; Maintenance of Smart Contracts</vt:lpstr>
      <vt:lpstr>PowerPoint Presentation</vt:lpstr>
      <vt:lpstr>Building Interactive Frontends using React.js</vt:lpstr>
      <vt:lpstr>PowerPoint Presentation</vt:lpstr>
      <vt:lpstr>PowerPoint Presentation</vt:lpstr>
      <vt:lpstr>PowerPoint Presentation</vt:lpstr>
      <vt:lpstr>Proof Of Stake VS Proof Of Work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Blockchain</dc:title>
  <dc:creator>chirag</dc:creator>
  <cp:lastModifiedBy>ankit arora</cp:lastModifiedBy>
  <cp:revision>26</cp:revision>
  <dcterms:created xsi:type="dcterms:W3CDTF">2018-07-11T12:14:58Z</dcterms:created>
  <dcterms:modified xsi:type="dcterms:W3CDTF">2018-07-11T21:23:28Z</dcterms:modified>
</cp:coreProperties>
</file>