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7" r:id="rId6"/>
    <p:sldId id="285" r:id="rId7"/>
    <p:sldId id="289" r:id="rId8"/>
    <p:sldId id="296" r:id="rId9"/>
    <p:sldId id="288" r:id="rId10"/>
    <p:sldId id="292" r:id="rId11"/>
    <p:sldId id="297" r:id="rId12"/>
    <p:sldId id="286" r:id="rId13"/>
    <p:sldId id="294" r:id="rId14"/>
    <p:sldId id="290"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6" d="100"/>
          <a:sy n="86" d="100"/>
        </p:scale>
        <p:origin x="562"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66801522@N00/917026647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ardgamegeek.com/image/2444837/international-checkers" TargetMode="External"/><Relationship Id="rId2" Type="http://schemas.openxmlformats.org/officeDocument/2006/relationships/image" Target="../media/image5.jpg"/><Relationship Id="rId1" Type="http://schemas.openxmlformats.org/officeDocument/2006/relationships/slideLayout" Target="../slideLayouts/slideLayout14.xml"/><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pngall.com/profile-p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akahodag/3053272933/" TargetMode="External"/><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spookyamd/6333318597" TargetMode="External"/><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hyperlink" Target="https://www.flickr.com/photos/17425845@N00/454950526/" TargetMode="External"/><Relationship Id="rId5" Type="http://schemas.openxmlformats.org/officeDocument/2006/relationships/image" Target="../media/image3.jpg"/><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spookyamd/6333318597"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03747" y="812292"/>
            <a:ext cx="4873752" cy="1709928"/>
          </a:xfrm>
        </p:spPr>
        <p:txBody>
          <a:bodyPr/>
          <a:lstStyle/>
          <a:p>
            <a:r>
              <a:rPr lang="en-US" dirty="0"/>
              <a:t>Checkers Game</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001401" y="3411422"/>
            <a:ext cx="4873752" cy="630936"/>
          </a:xfrm>
        </p:spPr>
        <p:txBody>
          <a:bodyPr/>
          <a:lstStyle/>
          <a:p>
            <a:r>
              <a:rPr lang="en-US" dirty="0"/>
              <a:t>Team INCOGNITO</a:t>
            </a:r>
          </a:p>
          <a:p>
            <a:r>
              <a:rPr lang="en-US" dirty="0"/>
              <a:t>Chirag(20CBS1049)</a:t>
            </a:r>
          </a:p>
          <a:p>
            <a:r>
              <a:rPr lang="en-US" dirty="0"/>
              <a:t>Mohit(21BCS10085)</a:t>
            </a:r>
          </a:p>
          <a:p>
            <a:r>
              <a:rPr lang="en-US" dirty="0" err="1"/>
              <a:t>Ayush</a:t>
            </a:r>
            <a:r>
              <a:rPr lang="en-US" dirty="0"/>
              <a:t>(20BCS3868)</a:t>
            </a:r>
          </a:p>
          <a:p>
            <a:r>
              <a:rPr lang="en-US" dirty="0"/>
              <a:t>Shruti Sharma(20BCS3639)</a:t>
            </a:r>
          </a:p>
          <a:p>
            <a:r>
              <a:rPr lang="en-US" dirty="0"/>
              <a:t>Vani Gupta (20BCS4068)</a:t>
            </a:r>
          </a:p>
        </p:txBody>
      </p:sp>
      <p:pic>
        <p:nvPicPr>
          <p:cNvPr id="3" name="Picture 2">
            <a:extLst>
              <a:ext uri="{FF2B5EF4-FFF2-40B4-BE49-F238E27FC236}">
                <a16:creationId xmlns:a16="http://schemas.microsoft.com/office/drawing/2014/main" id="{C0C47DC6-9FAE-0987-EAA4-472550DDCA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6849" y="812292"/>
            <a:ext cx="4764559" cy="4949316"/>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sz="4400" dirty="0"/>
              <a:t>Further Extensions</a:t>
            </a:r>
            <a:endParaRPr lang="en-US" sz="4400"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761488"/>
            <a:ext cx="4818888" cy="2130552"/>
          </a:xfrm>
        </p:spPr>
        <p:txBody>
          <a:bodyPr/>
          <a:lstStyle/>
          <a:p>
            <a:r>
              <a:rPr lang="en-US" dirty="0"/>
              <a:t>The major improvements to be done in the projects: </a:t>
            </a:r>
          </a:p>
          <a:p>
            <a:endParaRPr lang="en-US" dirty="0"/>
          </a:p>
          <a:p>
            <a:pPr marL="342900" indent="-342900">
              <a:buAutoNum type="arabicPeriod"/>
            </a:pPr>
            <a:r>
              <a:rPr lang="en-US" dirty="0"/>
              <a:t>Addition of network system to game: Using server client connections, we may further extend this project to multi-system game. This will help people to play game in online mode with people on different systems. </a:t>
            </a:r>
          </a:p>
          <a:p>
            <a:pPr marL="342900" indent="-342900">
              <a:buAutoNum type="arabicPeriod"/>
            </a:pPr>
            <a:endParaRPr lang="en-US" dirty="0"/>
          </a:p>
          <a:p>
            <a:pPr marL="342900" indent="-342900">
              <a:buAutoNum type="arabicPeriod"/>
            </a:pPr>
            <a:r>
              <a:rPr lang="en-US" dirty="0"/>
              <a:t>Chatbot: This is the second improvement that we have decided to make further, as it will make people feel that they are really playing games in real – time mode.</a:t>
            </a:r>
          </a:p>
          <a:p>
            <a:pPr marL="342900" indent="-342900">
              <a:buAutoNum type="arabicPeriod"/>
            </a:pPr>
            <a:r>
              <a:rPr lang="en-US" dirty="0"/>
              <a:t>Addition of </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pic>
        <p:nvPicPr>
          <p:cNvPr id="7" name="Picture Placeholder 6">
            <a:extLst>
              <a:ext uri="{FF2B5EF4-FFF2-40B4-BE49-F238E27FC236}">
                <a16:creationId xmlns:a16="http://schemas.microsoft.com/office/drawing/2014/main" id="{A6C92AD8-E721-55F2-0447-BBB8C663C28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5803" r="25803"/>
          <a:stretch>
            <a:fillRect/>
          </a:stretch>
        </p:blipFill>
        <p:spPr/>
      </p:pic>
      <p:sp>
        <p:nvSpPr>
          <p:cNvPr id="8" name="TextBox 7">
            <a:extLst>
              <a:ext uri="{FF2B5EF4-FFF2-40B4-BE49-F238E27FC236}">
                <a16:creationId xmlns:a16="http://schemas.microsoft.com/office/drawing/2014/main" id="{BA7B6015-E4CD-3D62-FB8A-B1D76A4D5B18}"/>
              </a:ext>
            </a:extLst>
          </p:cNvPr>
          <p:cNvSpPr txBox="1"/>
          <p:nvPr/>
        </p:nvSpPr>
        <p:spPr>
          <a:xfrm>
            <a:off x="0" y="6858000"/>
            <a:ext cx="4351128" cy="230832"/>
          </a:xfrm>
          <a:prstGeom prst="rect">
            <a:avLst/>
          </a:prstGeom>
          <a:noFill/>
        </p:spPr>
        <p:txBody>
          <a:bodyPr wrap="square" rtlCol="0">
            <a:spAutoFit/>
          </a:bodyPr>
          <a:lstStyle/>
          <a:p>
            <a:r>
              <a:rPr lang="en-IN" sz="900">
                <a:hlinkClick r:id="rId3" tooltip="https://boardgamegeek.com/image/2444837/international-checkers"/>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5917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0" y="2363776"/>
            <a:ext cx="2086252" cy="3200400"/>
          </a:xfrm>
        </p:spPr>
        <p:txBody>
          <a:bodyPr/>
          <a:lstStyle/>
          <a:p>
            <a:r>
              <a:rPr lang="en-US" dirty="0"/>
              <a:t>CHIRAG</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236220" y="4944515"/>
            <a:ext cx="2514600" cy="338328"/>
          </a:xfrm>
        </p:spPr>
        <p:txBody>
          <a:bodyPr/>
          <a:lstStyle/>
          <a:p>
            <a:r>
              <a:rPr lang="en-US" dirty="0"/>
              <a:t>20CBS1049</a:t>
            </a: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a:xfrm>
            <a:off x="2343438" y="2346335"/>
            <a:ext cx="2077642" cy="3200400"/>
          </a:xfrm>
        </p:spPr>
        <p:txBody>
          <a:bodyPr/>
          <a:lstStyle/>
          <a:p>
            <a:r>
              <a:rPr lang="en-US" dirty="0" err="1"/>
              <a:t>Ayush</a:t>
            </a:r>
            <a:r>
              <a:rPr lang="en-US" dirty="0"/>
              <a:t> </a:t>
            </a:r>
            <a:r>
              <a:rPr lang="en-US" dirty="0" err="1"/>
              <a:t>Paliwal</a:t>
            </a:r>
            <a:endParaRPr lang="en-US" dirty="0"/>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2093887" y="4935637"/>
            <a:ext cx="2514600" cy="338328"/>
          </a:xfrm>
        </p:spPr>
        <p:txBody>
          <a:bodyPr/>
          <a:lstStyle/>
          <a:p>
            <a:r>
              <a:rPr lang="en-US" dirty="0"/>
              <a:t>20BCS3868</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a:xfrm>
            <a:off x="4673545" y="2346335"/>
            <a:ext cx="2514600" cy="3200400"/>
          </a:xfrm>
        </p:spPr>
        <p:txBody>
          <a:bodyPr/>
          <a:lstStyle/>
          <a:p>
            <a:r>
              <a:rPr lang="en-US" dirty="0"/>
              <a:t>Mohit Choudhary</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4629875" y="4944515"/>
            <a:ext cx="2514600" cy="338328"/>
          </a:xfrm>
        </p:spPr>
        <p:txBody>
          <a:bodyPr/>
          <a:lstStyle/>
          <a:p>
            <a:r>
              <a:rPr lang="en-US" dirty="0"/>
              <a:t>21BCS10085</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a:xfrm>
            <a:off x="7459084" y="2335334"/>
            <a:ext cx="2389478" cy="3200400"/>
          </a:xfrm>
        </p:spPr>
        <p:txBody>
          <a:bodyPr/>
          <a:lstStyle/>
          <a:p>
            <a:r>
              <a:rPr lang="en-US" dirty="0"/>
              <a:t>Shruti Sharma</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7396523" y="4944515"/>
            <a:ext cx="2514600" cy="338328"/>
          </a:xfrm>
        </p:spPr>
        <p:txBody>
          <a:bodyPr/>
          <a:lstStyle/>
          <a:p>
            <a:r>
              <a:rPr lang="en-US" dirty="0"/>
              <a:t>20BCS3639</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21" name="Text Placeholder 11">
            <a:extLst>
              <a:ext uri="{FF2B5EF4-FFF2-40B4-BE49-F238E27FC236}">
                <a16:creationId xmlns:a16="http://schemas.microsoft.com/office/drawing/2014/main" id="{3FA6E182-85BC-413A-E466-85153C047B33}"/>
              </a:ext>
            </a:extLst>
          </p:cNvPr>
          <p:cNvSpPr txBox="1">
            <a:spLocks/>
          </p:cNvSpPr>
          <p:nvPr/>
        </p:nvSpPr>
        <p:spPr>
          <a:xfrm>
            <a:off x="10072078" y="2333622"/>
            <a:ext cx="2119922" cy="3200400"/>
          </a:xfrm>
          <a:prstGeom prst="rect">
            <a:avLst/>
          </a:prstGeom>
          <a:solidFill>
            <a:schemeClr val="accent5"/>
          </a:solidFill>
          <a:ln w="25400">
            <a:solidFill>
              <a:schemeClr val="dk1"/>
            </a:solidFill>
          </a:ln>
        </p:spPr>
        <p:txBody>
          <a:bodyPr vert="horz" lIns="91440" tIns="237744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Vani Gupta</a:t>
            </a:r>
          </a:p>
        </p:txBody>
      </p:sp>
      <p:sp>
        <p:nvSpPr>
          <p:cNvPr id="24" name="Text Placeholder 13">
            <a:extLst>
              <a:ext uri="{FF2B5EF4-FFF2-40B4-BE49-F238E27FC236}">
                <a16:creationId xmlns:a16="http://schemas.microsoft.com/office/drawing/2014/main" id="{9138AC8F-E0C3-3CC9-3FDE-94322703B6EB}"/>
              </a:ext>
            </a:extLst>
          </p:cNvPr>
          <p:cNvSpPr txBox="1">
            <a:spLocks/>
          </p:cNvSpPr>
          <p:nvPr/>
        </p:nvSpPr>
        <p:spPr>
          <a:xfrm>
            <a:off x="9874739" y="4921661"/>
            <a:ext cx="2514600" cy="33832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20BCS4069</a:t>
            </a:r>
          </a:p>
        </p:txBody>
      </p:sp>
      <p:pic>
        <p:nvPicPr>
          <p:cNvPr id="26" name="Picture 25">
            <a:extLst>
              <a:ext uri="{FF2B5EF4-FFF2-40B4-BE49-F238E27FC236}">
                <a16:creationId xmlns:a16="http://schemas.microsoft.com/office/drawing/2014/main" id="{A8A55390-5B1C-2D78-BAD9-4EEFD11EA48F}"/>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264452" y="2517223"/>
            <a:ext cx="1590564" cy="1590564"/>
          </a:xfrm>
          <a:prstGeom prst="rect">
            <a:avLst/>
          </a:prstGeom>
        </p:spPr>
      </p:pic>
      <p:pic>
        <p:nvPicPr>
          <p:cNvPr id="29" name="Picture 28">
            <a:extLst>
              <a:ext uri="{FF2B5EF4-FFF2-40B4-BE49-F238E27FC236}">
                <a16:creationId xmlns:a16="http://schemas.microsoft.com/office/drawing/2014/main" id="{21BB8F38-46E3-088B-4637-4B67904D2BC9}"/>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2586977" y="2554981"/>
            <a:ext cx="1590564" cy="1590564"/>
          </a:xfrm>
          <a:prstGeom prst="rect">
            <a:avLst/>
          </a:prstGeom>
        </p:spPr>
      </p:pic>
      <p:pic>
        <p:nvPicPr>
          <p:cNvPr id="30" name="Picture 29">
            <a:extLst>
              <a:ext uri="{FF2B5EF4-FFF2-40B4-BE49-F238E27FC236}">
                <a16:creationId xmlns:a16="http://schemas.microsoft.com/office/drawing/2014/main" id="{76ED5310-B5C1-DDEC-0B7D-327F2F5E1CE7}"/>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5086355" y="2554981"/>
            <a:ext cx="1590564" cy="1590564"/>
          </a:xfrm>
          <a:prstGeom prst="rect">
            <a:avLst/>
          </a:prstGeom>
        </p:spPr>
      </p:pic>
      <p:pic>
        <p:nvPicPr>
          <p:cNvPr id="31" name="Picture 30">
            <a:extLst>
              <a:ext uri="{FF2B5EF4-FFF2-40B4-BE49-F238E27FC236}">
                <a16:creationId xmlns:a16="http://schemas.microsoft.com/office/drawing/2014/main" id="{C4C30928-8F8A-DCAF-D2B4-413A348FF61E}"/>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7858541" y="2554981"/>
            <a:ext cx="1590564" cy="1590564"/>
          </a:xfrm>
          <a:prstGeom prst="rect">
            <a:avLst/>
          </a:prstGeom>
        </p:spPr>
      </p:pic>
      <p:pic>
        <p:nvPicPr>
          <p:cNvPr id="32" name="Picture 31">
            <a:extLst>
              <a:ext uri="{FF2B5EF4-FFF2-40B4-BE49-F238E27FC236}">
                <a16:creationId xmlns:a16="http://schemas.microsoft.com/office/drawing/2014/main" id="{710B7A82-3172-5496-B8B9-DB80FE298CA8}"/>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10343407" y="2554981"/>
            <a:ext cx="1590564" cy="1590564"/>
          </a:xfrm>
          <a:prstGeom prst="rect">
            <a:avLst/>
          </a:prstGeom>
        </p:spPr>
      </p:pic>
    </p:spTree>
    <p:extLst>
      <p:ext uri="{BB962C8B-B14F-4D97-AF65-F5344CB8AC3E}">
        <p14:creationId xmlns:p14="http://schemas.microsoft.com/office/powerpoint/2010/main" val="325180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r>
              <a:rPr lang="en-US" dirty="0"/>
              <a:t>Regards</a:t>
            </a:r>
          </a:p>
          <a:p>
            <a:r>
              <a:rPr lang="en-US" dirty="0"/>
              <a:t>Team INCOGNITO</a:t>
            </a:r>
          </a:p>
          <a:p>
            <a:endParaRPr lang="en-US" dirty="0"/>
          </a:p>
        </p:txBody>
      </p:sp>
      <p:pic>
        <p:nvPicPr>
          <p:cNvPr id="7" name="Picture 6">
            <a:extLst>
              <a:ext uri="{FF2B5EF4-FFF2-40B4-BE49-F238E27FC236}">
                <a16:creationId xmlns:a16="http://schemas.microsoft.com/office/drawing/2014/main" id="{359AC740-F7A2-E52A-9D19-F84E86FDCC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43483" y="812292"/>
            <a:ext cx="4636008" cy="4967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30315" y="818388"/>
            <a:ext cx="5038344" cy="1709928"/>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630315" y="2192783"/>
            <a:ext cx="6880194" cy="3639845"/>
          </a:xfrm>
        </p:spPr>
        <p:txBody>
          <a:bodyPr/>
          <a:lstStyle/>
          <a:p>
            <a:r>
              <a:rPr lang="en-US" dirty="0"/>
              <a:t>Checkers, also called draughts, board game, one of the world’s oldest games. Checkers is played by two persons who oppose each other across a board of 64 light and dark squares, the same as a chessboard. </a:t>
            </a:r>
          </a:p>
          <a:p>
            <a:r>
              <a:rPr lang="en-US" dirty="0"/>
              <a:t>The 24 playing pieces are disk-shaped and of contrasting colours (whatever their colours, they are identified as black and white). </a:t>
            </a:r>
          </a:p>
          <a:p>
            <a:r>
              <a:rPr lang="en-US" dirty="0"/>
              <a:t>At the start of the game, each contestant has 12 pieces arranged on the board. While the actual playing is always done on the dark squares, the board is often shown in reverse for clarity. </a:t>
            </a:r>
          </a:p>
          <a:p>
            <a:r>
              <a:rPr lang="en-US" b="1" dirty="0"/>
              <a:t>Product Scope:</a:t>
            </a:r>
          </a:p>
          <a:p>
            <a:r>
              <a:rPr lang="en-US" dirty="0"/>
              <a:t>It is intended to be played by users of all age groups, no matter user is children, teenager, adult or old.</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4" name="Picture Placeholder 13">
            <a:extLst>
              <a:ext uri="{FF2B5EF4-FFF2-40B4-BE49-F238E27FC236}">
                <a16:creationId xmlns:a16="http://schemas.microsoft.com/office/drawing/2014/main" id="{323CEA9F-73D0-C1B2-CBA1-F78F567A437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8385" r="28385"/>
          <a:stretch>
            <a:fillRect/>
          </a:stretch>
        </p:blipFill>
        <p:spPr/>
      </p:pic>
      <p:sp>
        <p:nvSpPr>
          <p:cNvPr id="15" name="TextBox 14">
            <a:extLst>
              <a:ext uri="{FF2B5EF4-FFF2-40B4-BE49-F238E27FC236}">
                <a16:creationId xmlns:a16="http://schemas.microsoft.com/office/drawing/2014/main" id="{0776DB34-C757-2C06-1AD7-5F5E2728EDD8}"/>
              </a:ext>
            </a:extLst>
          </p:cNvPr>
          <p:cNvSpPr txBox="1"/>
          <p:nvPr/>
        </p:nvSpPr>
        <p:spPr>
          <a:xfrm>
            <a:off x="8296656" y="6858000"/>
            <a:ext cx="3895344" cy="230832"/>
          </a:xfrm>
          <a:prstGeom prst="rect">
            <a:avLst/>
          </a:prstGeom>
          <a:noFill/>
        </p:spPr>
        <p:txBody>
          <a:bodyPr wrap="square" rtlCol="0">
            <a:spAutoFit/>
          </a:bodyPr>
          <a:lstStyle/>
          <a:p>
            <a:r>
              <a:rPr lang="en-IN" sz="900">
                <a:hlinkClick r:id="rId3" tooltip="https://www.flickr.com/photos/spookyamd/6333318597"/>
              </a:rPr>
              <a:t>This Photo</a:t>
            </a:r>
            <a:r>
              <a:rPr lang="en-IN" sz="900"/>
              <a:t> by Unknown Author is licensed under </a:t>
            </a:r>
            <a:r>
              <a:rPr lang="en-IN" sz="900">
                <a:hlinkClick r:id="rId4" tooltip="https://creativecommons.org/licenses/by/3.0/"/>
              </a:rPr>
              <a:t>CC BY</a:t>
            </a:r>
            <a:endParaRPr lang="en-IN" sz="900"/>
          </a:p>
        </p:txBody>
      </p:sp>
      <p:pic>
        <p:nvPicPr>
          <p:cNvPr id="20" name="Picture 19">
            <a:extLst>
              <a:ext uri="{FF2B5EF4-FFF2-40B4-BE49-F238E27FC236}">
                <a16:creationId xmlns:a16="http://schemas.microsoft.com/office/drawing/2014/main" id="{7D87E81F-B1E2-DCCC-BDF5-4BEDBD5C92E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rot="5400000">
            <a:off x="6815324" y="1481329"/>
            <a:ext cx="6858001" cy="3895342"/>
          </a:xfrm>
          <a:prstGeom prst="rect">
            <a:avLst/>
          </a:prstGeom>
        </p:spPr>
      </p:pic>
      <p:sp>
        <p:nvSpPr>
          <p:cNvPr id="21" name="TextBox 20">
            <a:extLst>
              <a:ext uri="{FF2B5EF4-FFF2-40B4-BE49-F238E27FC236}">
                <a16:creationId xmlns:a16="http://schemas.microsoft.com/office/drawing/2014/main" id="{9D64A7E9-002E-2874-F512-268B3E9552AE}"/>
              </a:ext>
            </a:extLst>
          </p:cNvPr>
          <p:cNvSpPr txBox="1"/>
          <p:nvPr/>
        </p:nvSpPr>
        <p:spPr>
          <a:xfrm>
            <a:off x="4014750" y="5514937"/>
            <a:ext cx="4762500" cy="230832"/>
          </a:xfrm>
          <a:prstGeom prst="rect">
            <a:avLst/>
          </a:prstGeom>
          <a:noFill/>
        </p:spPr>
        <p:txBody>
          <a:bodyPr wrap="square" rtlCol="0">
            <a:spAutoFit/>
          </a:bodyPr>
          <a:lstStyle/>
          <a:p>
            <a:r>
              <a:rPr lang="en-IN" sz="900">
                <a:hlinkClick r:id="rId6" tooltip="https://www.flickr.com/photos/17425845@N00/454950526/"/>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3671804" cy="884305"/>
          </a:xfrm>
        </p:spPr>
        <p:txBody>
          <a:bodyPr/>
          <a:lstStyle/>
          <a:p>
            <a:r>
              <a:rPr lang="en-US" sz="4800" dirty="0"/>
              <a:t>Objectives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r>
              <a:rPr lang="en-US" dirty="0"/>
              <a:t>The game’s main objective is to capture every opponent’s piece. </a:t>
            </a:r>
            <a:endParaRPr lang="en-US" altLang="zh-CN" dirty="0"/>
          </a:p>
        </p:txBody>
      </p:sp>
      <p:pic>
        <p:nvPicPr>
          <p:cNvPr id="6" name="Picture Placeholder 5">
            <a:extLst>
              <a:ext uri="{FF2B5EF4-FFF2-40B4-BE49-F238E27FC236}">
                <a16:creationId xmlns:a16="http://schemas.microsoft.com/office/drawing/2014/main" id="{A278E2CB-07CD-CCCB-A73C-B62F12A067B7}"/>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1960" r="11960"/>
          <a:stretch>
            <a:fillRect/>
          </a:stretch>
        </p:blipFill>
        <p:spPr>
          <a:xfrm>
            <a:off x="4937943" y="606425"/>
            <a:ext cx="5897562" cy="5899150"/>
          </a:xfrm>
        </p:spPr>
      </p:pic>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MOVING:</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a:xfrm>
            <a:off x="361134" y="1996332"/>
            <a:ext cx="2528887" cy="2528887"/>
          </a:xfrm>
        </p:spPr>
        <p:txBody>
          <a:bodyPr/>
          <a:lstStyle/>
          <a:p>
            <a:r>
              <a:rPr lang="en-US" sz="1400" dirty="0"/>
              <a:t>Moves are always diagonal, towards the opponent, and via dark squares only.</a:t>
            </a:r>
            <a:endParaRPr lang="en-US" altLang="zh-CN" sz="1400" dirty="0"/>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a:xfrm>
            <a:off x="5102428" y="1934188"/>
            <a:ext cx="2528887" cy="2528887"/>
          </a:xfrm>
        </p:spPr>
        <p:txBody>
          <a:bodyPr/>
          <a:lstStyle/>
          <a:p>
            <a:r>
              <a:rPr lang="en-US" sz="1400" dirty="0"/>
              <a:t>You can only jump one square at a time unless capturing a piece, in which case two squares will be jumped. </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a:xfrm>
            <a:off x="9039560" y="1934188"/>
            <a:ext cx="2528887" cy="2528887"/>
          </a:xfrm>
        </p:spPr>
        <p:txBody>
          <a:bodyPr/>
          <a:lstStyle/>
          <a:p>
            <a:r>
              <a:rPr lang="en-US" sz="1400" dirty="0"/>
              <a:t>You cannot jump over two consecutively positioned pieces. ---Players will alternate turns to move.</a:t>
            </a:r>
            <a:endParaRPr lang="en-US" sz="1600" dirty="0"/>
          </a:p>
        </p:txBody>
      </p:sp>
    </p:spTree>
    <p:extLst>
      <p:ext uri="{BB962C8B-B14F-4D97-AF65-F5344CB8AC3E}">
        <p14:creationId xmlns:p14="http://schemas.microsoft.com/office/powerpoint/2010/main" val="55935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sz="4000" dirty="0"/>
              <a:t>CAPTURING</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4" y="581221"/>
            <a:ext cx="5029200" cy="338328"/>
          </a:xfrm>
        </p:spPr>
        <p:txBody>
          <a:bodyPr/>
          <a:lstStyle/>
          <a:p>
            <a:r>
              <a:rPr lang="en-US" dirty="0"/>
              <a:t>You may only capture one piece per jump.</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36338" y="1900782"/>
            <a:ext cx="5029200" cy="338328"/>
          </a:xfrm>
        </p:spPr>
        <p:txBody>
          <a:bodyPr/>
          <a:lstStyle/>
          <a:p>
            <a:r>
              <a:rPr lang="en-US" dirty="0"/>
              <a:t>If a single capture is available, it must be taken.</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69864" y="3083199"/>
            <a:ext cx="5029200" cy="338328"/>
          </a:xfrm>
        </p:spPr>
        <p:txBody>
          <a:bodyPr/>
          <a:lstStyle/>
          <a:p>
            <a:r>
              <a:rPr lang="en-US" dirty="0"/>
              <a:t>If multiple captures are available, the player can decide which one to take, but still, a capture must be taken. </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6905" y="4468071"/>
            <a:ext cx="5029200" cy="338328"/>
          </a:xfrm>
        </p:spPr>
        <p:txBody>
          <a:bodyPr/>
          <a:lstStyle/>
          <a:p>
            <a:r>
              <a:rPr lang="en-US" dirty="0"/>
              <a:t>Captured pieces are eliminated from the board.</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769864" y="5768694"/>
            <a:ext cx="5029200" cy="338328"/>
          </a:xfrm>
        </p:spPr>
        <p:txBody>
          <a:bodyPr/>
          <a:lstStyle/>
          <a:p>
            <a:r>
              <a:rPr lang="en-IN" dirty="0"/>
              <a:t>At last, King will be decided!</a:t>
            </a:r>
            <a:endParaRPr lang="en-US" dirty="0"/>
          </a:p>
        </p:txBody>
      </p:sp>
      <p:pic>
        <p:nvPicPr>
          <p:cNvPr id="27" name="Picture Placeholder 81" descr="blueprint icon">
            <a:extLst>
              <a:ext uri="{FF2B5EF4-FFF2-40B4-BE49-F238E27FC236}">
                <a16:creationId xmlns:a16="http://schemas.microsoft.com/office/drawing/2014/main" id="{FDF49306-590B-20B1-5DE9-B5950AE94F79}"/>
              </a:ext>
            </a:extLst>
          </p:cNvPr>
          <p:cNvPicPr>
            <a:picLocks noChangeAspect="1"/>
          </p:cNvPicPr>
          <p:nvPr/>
        </p:nvPicPr>
        <p:blipFill rotWithShape="1">
          <a:blip r:embed="rId2"/>
          <a:srcRect/>
          <a:stretch/>
        </p:blipFill>
        <p:spPr>
          <a:xfrm>
            <a:off x="4455524" y="1749906"/>
            <a:ext cx="640080" cy="640080"/>
          </a:xfrm>
          <a:prstGeom prst="rect">
            <a:avLst/>
          </a:prstGeom>
        </p:spPr>
      </p:pic>
      <p:pic>
        <p:nvPicPr>
          <p:cNvPr id="28" name="Picture Placeholder 81" descr="blueprint icon">
            <a:extLst>
              <a:ext uri="{FF2B5EF4-FFF2-40B4-BE49-F238E27FC236}">
                <a16:creationId xmlns:a16="http://schemas.microsoft.com/office/drawing/2014/main" id="{E40775EF-5552-337C-DEAC-0B75D518AABD}"/>
              </a:ext>
            </a:extLst>
          </p:cNvPr>
          <p:cNvPicPr>
            <a:picLocks noChangeAspect="1"/>
          </p:cNvPicPr>
          <p:nvPr/>
        </p:nvPicPr>
        <p:blipFill rotWithShape="1">
          <a:blip r:embed="rId2"/>
          <a:srcRect/>
          <a:stretch/>
        </p:blipFill>
        <p:spPr>
          <a:xfrm>
            <a:off x="4455524" y="3031917"/>
            <a:ext cx="640080" cy="640080"/>
          </a:xfrm>
          <a:prstGeom prst="rect">
            <a:avLst/>
          </a:prstGeom>
        </p:spPr>
      </p:pic>
      <p:pic>
        <p:nvPicPr>
          <p:cNvPr id="29" name="Picture Placeholder 81" descr="blueprint icon">
            <a:extLst>
              <a:ext uri="{FF2B5EF4-FFF2-40B4-BE49-F238E27FC236}">
                <a16:creationId xmlns:a16="http://schemas.microsoft.com/office/drawing/2014/main" id="{5B5F9DCF-B37E-EB6D-665F-5BAF39697F38}"/>
              </a:ext>
            </a:extLst>
          </p:cNvPr>
          <p:cNvPicPr>
            <a:picLocks noChangeAspect="1"/>
          </p:cNvPicPr>
          <p:nvPr/>
        </p:nvPicPr>
        <p:blipFill rotWithShape="1">
          <a:blip r:embed="rId2"/>
          <a:srcRect/>
          <a:stretch/>
        </p:blipFill>
        <p:spPr>
          <a:xfrm>
            <a:off x="4455524" y="4328514"/>
            <a:ext cx="640080" cy="640080"/>
          </a:xfrm>
          <a:prstGeom prst="rect">
            <a:avLst/>
          </a:prstGeom>
        </p:spPr>
      </p:pic>
      <p:pic>
        <p:nvPicPr>
          <p:cNvPr id="30" name="Picture Placeholder 81" descr="blueprint icon">
            <a:extLst>
              <a:ext uri="{FF2B5EF4-FFF2-40B4-BE49-F238E27FC236}">
                <a16:creationId xmlns:a16="http://schemas.microsoft.com/office/drawing/2014/main" id="{BC7D4678-10F7-FBEA-E743-514627CD00A7}"/>
              </a:ext>
            </a:extLst>
          </p:cNvPr>
          <p:cNvPicPr>
            <a:picLocks noChangeAspect="1"/>
          </p:cNvPicPr>
          <p:nvPr/>
        </p:nvPicPr>
        <p:blipFill rotWithShape="1">
          <a:blip r:embed="rId2"/>
          <a:srcRect/>
          <a:stretch/>
        </p:blipFill>
        <p:spPr>
          <a:xfrm>
            <a:off x="4455524" y="5681930"/>
            <a:ext cx="640080" cy="640080"/>
          </a:xfrm>
          <a:prstGeom prst="rect">
            <a:avLst/>
          </a:prstGeom>
        </p:spPr>
      </p:pic>
    </p:spTree>
    <p:extLst>
      <p:ext uri="{BB962C8B-B14F-4D97-AF65-F5344CB8AC3E}">
        <p14:creationId xmlns:p14="http://schemas.microsoft.com/office/powerpoint/2010/main" val="86653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59024" y="1840184"/>
            <a:ext cx="6473952" cy="795528"/>
          </a:xfrm>
        </p:spPr>
        <p:txBody>
          <a:bodyPr/>
          <a:lstStyle/>
          <a:p>
            <a:r>
              <a:rPr lang="en-US" dirty="0"/>
              <a:t>CROWNING A KING</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826829" y="2578657"/>
            <a:ext cx="6538342" cy="1869055"/>
          </a:xfrm>
        </p:spPr>
        <p:txBody>
          <a:bodyPr/>
          <a:lstStyle/>
          <a:p>
            <a:r>
              <a:rPr lang="en-US" dirty="0"/>
              <a:t>A piece reaching the furthest row from the player in control is crowned king by placing on a captured piece on top of that piece, doubling its height. </a:t>
            </a:r>
          </a:p>
          <a:p>
            <a:endParaRPr lang="en-US" dirty="0"/>
          </a:p>
          <a:p>
            <a:r>
              <a:rPr lang="en-US" dirty="0"/>
              <a:t>Pieces crowned king can move backward and forward, but only in a diagonal direction.</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What our Project includes!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sz="1600" dirty="0">
                <a:latin typeface="+mn-lt"/>
              </a:rPr>
              <a:t>We are planning to design a game in which 2 users can play checkers on their laptops and computer systems.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4909351" y="2007884"/>
            <a:ext cx="6142697" cy="1330189"/>
          </a:xfrm>
        </p:spPr>
        <p:txBody>
          <a:bodyPr/>
          <a:lstStyle/>
          <a:p>
            <a:pPr marL="285750" indent="-285750"/>
            <a:r>
              <a:rPr lang="en-US" dirty="0"/>
              <a:t>This will take the help of computer OS in detecting a valid move. It will make sure that user will move only in the diagonal direction. </a:t>
            </a:r>
          </a:p>
          <a:p>
            <a:pPr marL="285750" indent="-285750"/>
            <a:r>
              <a:rPr lang="en-US" dirty="0"/>
              <a:t>Theme can be changed in the game while playing the matches but all the game is needed to be played within the given time period only.</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sz="1600" dirty="0">
                <a:latin typeface="+mn-lt"/>
              </a:rPr>
              <a:t>At last, based on the pieces on the board, computer will detect about the winner and will declare the user as king.</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a:xfrm>
            <a:off x="5069150" y="4093420"/>
            <a:ext cx="5982898" cy="1330189"/>
          </a:xfrm>
        </p:spPr>
        <p:txBody>
          <a:bodyPr/>
          <a:lstStyle/>
          <a:p>
            <a:pPr marL="285750" indent="-285750"/>
            <a:r>
              <a:rPr lang="en-US" dirty="0"/>
              <a:t>At most, it will have the facility that if you are playing some last game, it will be kept saved in your respective systems.</a:t>
            </a:r>
          </a:p>
          <a:p>
            <a:pPr marL="285750" indent="-285750"/>
            <a:r>
              <a:rPr lang="en-US" dirty="0"/>
              <a:t>Rules to play game can be checked while playing the game or even when you are not playing the game.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3682-F080-1703-13FD-8CA88A5D3F32}"/>
              </a:ext>
            </a:extLst>
          </p:cNvPr>
          <p:cNvSpPr>
            <a:spLocks noGrp="1"/>
          </p:cNvSpPr>
          <p:nvPr>
            <p:ph type="title"/>
          </p:nvPr>
        </p:nvSpPr>
        <p:spPr/>
        <p:txBody>
          <a:bodyPr/>
          <a:lstStyle/>
          <a:p>
            <a:r>
              <a:rPr lang="en-IN" dirty="0"/>
              <a:t>Requirements</a:t>
            </a:r>
          </a:p>
        </p:txBody>
      </p:sp>
      <p:sp>
        <p:nvSpPr>
          <p:cNvPr id="3" name="Text Placeholder 2">
            <a:extLst>
              <a:ext uri="{FF2B5EF4-FFF2-40B4-BE49-F238E27FC236}">
                <a16:creationId xmlns:a16="http://schemas.microsoft.com/office/drawing/2014/main" id="{BF2C8B7B-AC21-67E2-B62A-21EECFA1BCE5}"/>
              </a:ext>
            </a:extLst>
          </p:cNvPr>
          <p:cNvSpPr>
            <a:spLocks noGrp="1"/>
          </p:cNvSpPr>
          <p:nvPr>
            <p:ph type="body" sz="quarter" idx="14"/>
          </p:nvPr>
        </p:nvSpPr>
        <p:spPr/>
        <p:txBody>
          <a:bodyPr/>
          <a:lstStyle/>
          <a:p>
            <a:r>
              <a:rPr lang="en-IN" b="1" dirty="0"/>
              <a:t>System Requirements</a:t>
            </a:r>
          </a:p>
        </p:txBody>
      </p:sp>
      <p:sp>
        <p:nvSpPr>
          <p:cNvPr id="4" name="Content Placeholder 3">
            <a:extLst>
              <a:ext uri="{FF2B5EF4-FFF2-40B4-BE49-F238E27FC236}">
                <a16:creationId xmlns:a16="http://schemas.microsoft.com/office/drawing/2014/main" id="{9032E195-1B7E-B28A-78C4-1D991B28B7F0}"/>
              </a:ext>
            </a:extLst>
          </p:cNvPr>
          <p:cNvSpPr>
            <a:spLocks noGrp="1"/>
          </p:cNvSpPr>
          <p:nvPr>
            <p:ph sz="half" idx="2"/>
          </p:nvPr>
        </p:nvSpPr>
        <p:spPr/>
        <p:txBody>
          <a:bodyPr/>
          <a:lstStyle/>
          <a:p>
            <a:r>
              <a:rPr lang="en-IN" sz="2000" dirty="0"/>
              <a:t>System is designed to work in windows operating systems with the windows version 7 or higher!</a:t>
            </a:r>
          </a:p>
        </p:txBody>
      </p:sp>
      <p:sp>
        <p:nvSpPr>
          <p:cNvPr id="5" name="Text Placeholder 4">
            <a:extLst>
              <a:ext uri="{FF2B5EF4-FFF2-40B4-BE49-F238E27FC236}">
                <a16:creationId xmlns:a16="http://schemas.microsoft.com/office/drawing/2014/main" id="{C2384E34-3B09-B74B-78FC-254F021D6579}"/>
              </a:ext>
            </a:extLst>
          </p:cNvPr>
          <p:cNvSpPr>
            <a:spLocks noGrp="1"/>
          </p:cNvSpPr>
          <p:nvPr>
            <p:ph type="body" sz="quarter" idx="16"/>
          </p:nvPr>
        </p:nvSpPr>
        <p:spPr/>
        <p:txBody>
          <a:bodyPr/>
          <a:lstStyle/>
          <a:p>
            <a:r>
              <a:rPr lang="en-IN" b="1" dirty="0"/>
              <a:t>RAM Specifications</a:t>
            </a:r>
          </a:p>
        </p:txBody>
      </p:sp>
      <p:sp>
        <p:nvSpPr>
          <p:cNvPr id="6" name="Content Placeholder 5">
            <a:extLst>
              <a:ext uri="{FF2B5EF4-FFF2-40B4-BE49-F238E27FC236}">
                <a16:creationId xmlns:a16="http://schemas.microsoft.com/office/drawing/2014/main" id="{C19D7840-5426-3B8C-2782-94E9B9448FF5}"/>
              </a:ext>
            </a:extLst>
          </p:cNvPr>
          <p:cNvSpPr>
            <a:spLocks noGrp="1"/>
          </p:cNvSpPr>
          <p:nvPr>
            <p:ph sz="half" idx="13"/>
          </p:nvPr>
        </p:nvSpPr>
        <p:spPr/>
        <p:txBody>
          <a:bodyPr/>
          <a:lstStyle/>
          <a:p>
            <a:r>
              <a:rPr lang="en-IN" sz="1800" dirty="0"/>
              <a:t>Ram Required: 2GB (minimum)</a:t>
            </a:r>
          </a:p>
        </p:txBody>
      </p:sp>
      <p:sp>
        <p:nvSpPr>
          <p:cNvPr id="7" name="Text Placeholder 6">
            <a:extLst>
              <a:ext uri="{FF2B5EF4-FFF2-40B4-BE49-F238E27FC236}">
                <a16:creationId xmlns:a16="http://schemas.microsoft.com/office/drawing/2014/main" id="{97991572-D857-B306-9A3A-60F791E7816E}"/>
              </a:ext>
            </a:extLst>
          </p:cNvPr>
          <p:cNvSpPr>
            <a:spLocks noGrp="1"/>
          </p:cNvSpPr>
          <p:nvPr>
            <p:ph type="body" sz="quarter" idx="19"/>
          </p:nvPr>
        </p:nvSpPr>
        <p:spPr/>
        <p:txBody>
          <a:bodyPr/>
          <a:lstStyle/>
          <a:p>
            <a:r>
              <a:rPr lang="en-IN" b="1" dirty="0"/>
              <a:t>Do not disturb </a:t>
            </a:r>
          </a:p>
        </p:txBody>
      </p:sp>
      <p:sp>
        <p:nvSpPr>
          <p:cNvPr id="8" name="Content Placeholder 7">
            <a:extLst>
              <a:ext uri="{FF2B5EF4-FFF2-40B4-BE49-F238E27FC236}">
                <a16:creationId xmlns:a16="http://schemas.microsoft.com/office/drawing/2014/main" id="{59B838FB-35DA-C67A-0CAE-5A0D9327063D}"/>
              </a:ext>
            </a:extLst>
          </p:cNvPr>
          <p:cNvSpPr>
            <a:spLocks noGrp="1"/>
          </p:cNvSpPr>
          <p:nvPr>
            <p:ph sz="half" idx="20"/>
          </p:nvPr>
        </p:nvSpPr>
        <p:spPr>
          <a:xfrm>
            <a:off x="8489914" y="3124940"/>
            <a:ext cx="2743200" cy="2604528"/>
          </a:xfrm>
        </p:spPr>
        <p:txBody>
          <a:bodyPr/>
          <a:lstStyle/>
          <a:p>
            <a:r>
              <a:rPr lang="en-IN" dirty="0"/>
              <a:t>Need to remove notifications as user is playing game for relaxations, so no more notifications needed!</a:t>
            </a:r>
          </a:p>
        </p:txBody>
      </p:sp>
      <p:sp>
        <p:nvSpPr>
          <p:cNvPr id="9" name="Slide Number Placeholder 8">
            <a:extLst>
              <a:ext uri="{FF2B5EF4-FFF2-40B4-BE49-F238E27FC236}">
                <a16:creationId xmlns:a16="http://schemas.microsoft.com/office/drawing/2014/main" id="{778DE7F6-E053-D175-935E-7CDCC74189B5}"/>
              </a:ext>
            </a:extLst>
          </p:cNvPr>
          <p:cNvSpPr>
            <a:spLocks noGrp="1"/>
          </p:cNvSpPr>
          <p:nvPr>
            <p:ph type="sldNum" sz="quarter" idx="12"/>
          </p:nvPr>
        </p:nvSpPr>
        <p:spPr/>
        <p:txBody>
          <a:bodyPr/>
          <a:lstStyle/>
          <a:p>
            <a:fld id="{8D0AFDD5-844D-364D-8AEC-50CF4D36D55D}" type="slidenum">
              <a:rPr lang="en-US" noProof="0" smtClean="0"/>
              <a:pPr/>
              <a:t>8</a:t>
            </a:fld>
            <a:endParaRPr lang="en-US" noProof="0" dirty="0"/>
          </a:p>
        </p:txBody>
      </p:sp>
      <p:sp>
        <p:nvSpPr>
          <p:cNvPr id="10" name="Footer Placeholder 9">
            <a:extLst>
              <a:ext uri="{FF2B5EF4-FFF2-40B4-BE49-F238E27FC236}">
                <a16:creationId xmlns:a16="http://schemas.microsoft.com/office/drawing/2014/main" id="{39F28603-F67F-394D-DC0D-A26B503C08A6}"/>
              </a:ext>
            </a:extLst>
          </p:cNvPr>
          <p:cNvSpPr>
            <a:spLocks noGrp="1"/>
          </p:cNvSpPr>
          <p:nvPr>
            <p:ph type="ftr" sz="quarter" idx="11"/>
          </p:nvPr>
        </p:nvSpPr>
        <p:spPr/>
        <p:txBody>
          <a:bodyPr/>
          <a:lstStyle/>
          <a:p>
            <a:r>
              <a:rPr lang="en-US" noProof="0"/>
              <a:t>Presentation title</a:t>
            </a:r>
            <a:endParaRPr lang="en-US" noProof="0" dirty="0"/>
          </a:p>
        </p:txBody>
      </p:sp>
      <p:sp>
        <p:nvSpPr>
          <p:cNvPr id="11" name="Date Placeholder 10">
            <a:extLst>
              <a:ext uri="{FF2B5EF4-FFF2-40B4-BE49-F238E27FC236}">
                <a16:creationId xmlns:a16="http://schemas.microsoft.com/office/drawing/2014/main" id="{E47300FD-9BC3-1B72-E820-4F82756F2AF6}"/>
              </a:ext>
            </a:extLst>
          </p:cNvPr>
          <p:cNvSpPr>
            <a:spLocks noGrp="1"/>
          </p:cNvSpPr>
          <p:nvPr>
            <p:ph type="dt" sz="half" idx="10"/>
          </p:nvPr>
        </p:nvSpPr>
        <p:spPr/>
        <p:txBody>
          <a:bodyPr/>
          <a:lstStyle/>
          <a:p>
            <a:r>
              <a:rPr lang="en-US" noProof="0"/>
              <a:t>20XX</a:t>
            </a:r>
            <a:endParaRPr lang="en-US" noProof="0" dirty="0"/>
          </a:p>
        </p:txBody>
      </p:sp>
    </p:spTree>
    <p:extLst>
      <p:ext uri="{BB962C8B-B14F-4D97-AF65-F5344CB8AC3E}">
        <p14:creationId xmlns:p14="http://schemas.microsoft.com/office/powerpoint/2010/main" val="96603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Basic Libraries Included!</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IN" dirty="0"/>
              <a:t>NumPy</a:t>
            </a:r>
            <a:endParaRPr lang="en-US" dirty="0"/>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IN" dirty="0"/>
              <a:t>Pygame</a:t>
            </a:r>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IN" dirty="0"/>
              <a:t>Random</a:t>
            </a:r>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IN" dirty="0"/>
              <a:t>Sys</a:t>
            </a:r>
            <a:endParaRPr lang="en-US"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IN" dirty="0"/>
              <a:t>Combinations</a:t>
            </a:r>
            <a:endParaRPr lang="en-US" dirty="0"/>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{D2EF02CA-8805-4647-9475-A240FADE3CD6}tf11429527_win32</Template>
  <TotalTime>89</TotalTime>
  <Words>719</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Karla</vt:lpstr>
      <vt:lpstr>Univers Condensed Light</vt:lpstr>
      <vt:lpstr>Office Theme</vt:lpstr>
      <vt:lpstr>Checkers Game</vt:lpstr>
      <vt:lpstr>Introduction </vt:lpstr>
      <vt:lpstr>Objectives</vt:lpstr>
      <vt:lpstr>MOVING:</vt:lpstr>
      <vt:lpstr>CAPTURING</vt:lpstr>
      <vt:lpstr>CROWNING A KING</vt:lpstr>
      <vt:lpstr>What our Project includes!</vt:lpstr>
      <vt:lpstr>Requirements</vt:lpstr>
      <vt:lpstr>Basic Libraries Included!</vt:lpstr>
      <vt:lpstr>Further Extensions</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Checkers Game</dc:title>
  <dc:creator>CHIRAG KINRA</dc:creator>
  <cp:lastModifiedBy>CHIRAG KINRA</cp:lastModifiedBy>
  <cp:revision>1</cp:revision>
  <dcterms:created xsi:type="dcterms:W3CDTF">2022-11-01T04:30:06Z</dcterms:created>
  <dcterms:modified xsi:type="dcterms:W3CDTF">2022-11-01T06:02:04Z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