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9" r:id="rId18"/>
    <p:sldId id="276" r:id="rId19"/>
    <p:sldId id="277" r:id="rId20"/>
    <p:sldId id="28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varScale="1">
        <p:scale>
          <a:sx n="86" d="100"/>
          <a:sy n="86" d="100"/>
        </p:scale>
        <p:origin x="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unb.ca/cic/datasets/url-2016.html" TargetMode="External"/><Relationship Id="rId2" Type="http://schemas.openxmlformats.org/officeDocument/2006/relationships/hyperlink" Target="https://www.phishtank.com/developer_info.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lideshare.net/shvick/phishing-incident-response-playbook-126954763" TargetMode="External"/><Relationship Id="rId2" Type="http://schemas.openxmlformats.org/officeDocument/2006/relationships/hyperlink" Target="https://www.slideshare.net/nabinsjamkatel/final-spamemaildete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27E7-229C-9431-825F-7CE13E1F607B}"/>
              </a:ext>
            </a:extLst>
          </p:cNvPr>
          <p:cNvSpPr>
            <a:spLocks noGrp="1"/>
          </p:cNvSpPr>
          <p:nvPr>
            <p:ph type="ctrTitle"/>
          </p:nvPr>
        </p:nvSpPr>
        <p:spPr/>
        <p:txBody>
          <a:bodyPr>
            <a:normAutofit/>
          </a:bodyPr>
          <a:lstStyle/>
          <a:p>
            <a:r>
              <a:rPr lang="en-US" sz="2800" b="1" i="0" u="none" strike="noStrike" dirty="0">
                <a:effectLst/>
                <a:latin typeface="Arial" panose="020B0604020202020204" pitchFamily="34" charset="0"/>
              </a:rPr>
              <a:t>Creating a system for detecting and preventing phishing attacks.</a:t>
            </a:r>
            <a:endParaRPr lang="en-IN" sz="9600" b="1" dirty="0"/>
          </a:p>
        </p:txBody>
      </p:sp>
      <p:sp>
        <p:nvSpPr>
          <p:cNvPr id="3" name="Subtitle 2">
            <a:extLst>
              <a:ext uri="{FF2B5EF4-FFF2-40B4-BE49-F238E27FC236}">
                <a16:creationId xmlns:a16="http://schemas.microsoft.com/office/drawing/2014/main" id="{87DB7178-AF5A-099E-02EC-B7B405D9A005}"/>
              </a:ext>
            </a:extLst>
          </p:cNvPr>
          <p:cNvSpPr>
            <a:spLocks noGrp="1"/>
          </p:cNvSpPr>
          <p:nvPr>
            <p:ph type="subTitle" idx="1"/>
          </p:nvPr>
        </p:nvSpPr>
        <p:spPr/>
        <p:txBody>
          <a:bodyPr/>
          <a:lstStyle/>
          <a:p>
            <a:r>
              <a:rPr lang="en-IN" dirty="0"/>
              <a:t>Domain: cyber security</a:t>
            </a:r>
          </a:p>
        </p:txBody>
      </p:sp>
    </p:spTree>
    <p:extLst>
      <p:ext uri="{BB962C8B-B14F-4D97-AF65-F5344CB8AC3E}">
        <p14:creationId xmlns:p14="http://schemas.microsoft.com/office/powerpoint/2010/main" val="1103788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B5B7C-9951-DC79-9F2B-26D96C0B3DB0}"/>
              </a:ext>
            </a:extLst>
          </p:cNvPr>
          <p:cNvSpPr>
            <a:spLocks noGrp="1"/>
          </p:cNvSpPr>
          <p:nvPr>
            <p:ph type="title"/>
          </p:nvPr>
        </p:nvSpPr>
        <p:spPr/>
        <p:txBody>
          <a:bodyPr/>
          <a:lstStyle/>
          <a:p>
            <a:r>
              <a:rPr lang="en-IN" dirty="0"/>
              <a:t>Purpose of phishing</a:t>
            </a:r>
          </a:p>
        </p:txBody>
      </p:sp>
      <p:sp>
        <p:nvSpPr>
          <p:cNvPr id="3" name="Content Placeholder 2">
            <a:extLst>
              <a:ext uri="{FF2B5EF4-FFF2-40B4-BE49-F238E27FC236}">
                <a16:creationId xmlns:a16="http://schemas.microsoft.com/office/drawing/2014/main" id="{F2F06A6F-C816-586E-1FA6-45C916355BB0}"/>
              </a:ext>
            </a:extLst>
          </p:cNvPr>
          <p:cNvSpPr>
            <a:spLocks noGrp="1"/>
          </p:cNvSpPr>
          <p:nvPr>
            <p:ph idx="1"/>
          </p:nvPr>
        </p:nvSpPr>
        <p:spPr>
          <a:xfrm>
            <a:off x="1141412" y="2249486"/>
            <a:ext cx="9905999" cy="3866087"/>
          </a:xfrm>
        </p:spPr>
        <p:txBody>
          <a:bodyPr>
            <a:normAutofit fontScale="77500" lnSpcReduction="20000"/>
          </a:bodyPr>
          <a:lstStyle/>
          <a:p>
            <a:r>
              <a:rPr lang="en-US" i="0" dirty="0">
                <a:effectLst/>
                <a:latin typeface="Red Hat Display"/>
              </a:rPr>
              <a:t>Using fake emails or fake websites to steal personal or sensitive user data such as personal, banking or credit information.</a:t>
            </a:r>
          </a:p>
          <a:p>
            <a:pPr lvl="1"/>
            <a:r>
              <a:rPr lang="en-US" i="0" dirty="0">
                <a:effectLst/>
                <a:latin typeface="Red Hat Display"/>
              </a:rPr>
              <a:t>cause financial loss to users</a:t>
            </a:r>
          </a:p>
          <a:p>
            <a:pPr lvl="1"/>
            <a:r>
              <a:rPr lang="en-US" i="0" dirty="0">
                <a:effectLst/>
                <a:latin typeface="Red Hat Display"/>
              </a:rPr>
              <a:t>lock users out of their accounts</a:t>
            </a:r>
            <a:endParaRPr lang="en-US" dirty="0"/>
          </a:p>
          <a:p>
            <a:r>
              <a:rPr lang="en-US" i="0" dirty="0">
                <a:effectLst/>
                <a:latin typeface="Red Hat Display"/>
              </a:rPr>
              <a:t>steal trade secrets</a:t>
            </a:r>
          </a:p>
          <a:p>
            <a:r>
              <a:rPr lang="en-US" i="0" dirty="0">
                <a:effectLst/>
                <a:latin typeface="Red Hat Display"/>
              </a:rPr>
              <a:t>proliferate botnets and DDoS agents</a:t>
            </a:r>
          </a:p>
          <a:p>
            <a:pPr lvl="1"/>
            <a:r>
              <a:rPr lang="en-US" i="0" dirty="0">
                <a:effectLst/>
                <a:latin typeface="Red Hat Display"/>
              </a:rPr>
              <a:t>lose productivity</a:t>
            </a:r>
          </a:p>
          <a:p>
            <a:pPr lvl="1"/>
            <a:r>
              <a:rPr lang="en-US" i="0" dirty="0">
                <a:effectLst/>
                <a:latin typeface="Red Hat Display"/>
              </a:rPr>
              <a:t>consume excessive resources on corporate networks (bandwidth, busy state e-mail system, etc.).</a:t>
            </a:r>
          </a:p>
          <a:p>
            <a:r>
              <a:rPr lang="en-US" i="0" dirty="0">
                <a:effectLst/>
                <a:latin typeface="Red Hat Display"/>
              </a:rPr>
              <a:t>Attack Propagation: Compromise hosts and install botnets for future attacks.</a:t>
            </a:r>
          </a:p>
          <a:p>
            <a:r>
              <a:rPr lang="en-US" i="0" dirty="0">
                <a:effectLst/>
                <a:latin typeface="Red Hat Display"/>
              </a:rPr>
              <a:t>Attacker exploits vulnerabilities in client software (email user agents and her web browsers) and designs vulnerabilities in her target website applications.</a:t>
            </a:r>
            <a:endParaRPr lang="en-IN" dirty="0"/>
          </a:p>
        </p:txBody>
      </p:sp>
    </p:spTree>
    <p:extLst>
      <p:ext uri="{BB962C8B-B14F-4D97-AF65-F5344CB8AC3E}">
        <p14:creationId xmlns:p14="http://schemas.microsoft.com/office/powerpoint/2010/main" val="292306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B887-7C56-0CB0-DD21-A5DD5110CDE4}"/>
              </a:ext>
            </a:extLst>
          </p:cNvPr>
          <p:cNvSpPr>
            <a:spLocks noGrp="1"/>
          </p:cNvSpPr>
          <p:nvPr>
            <p:ph type="title"/>
          </p:nvPr>
        </p:nvSpPr>
        <p:spPr/>
        <p:txBody>
          <a:bodyPr/>
          <a:lstStyle/>
          <a:p>
            <a:r>
              <a:rPr lang="en-IN" dirty="0"/>
              <a:t>Ways of phishing mails (2017 - data)</a:t>
            </a:r>
          </a:p>
        </p:txBody>
      </p:sp>
      <p:pic>
        <p:nvPicPr>
          <p:cNvPr id="9" name="Content Placeholder 8">
            <a:extLst>
              <a:ext uri="{FF2B5EF4-FFF2-40B4-BE49-F238E27FC236}">
                <a16:creationId xmlns:a16="http://schemas.microsoft.com/office/drawing/2014/main" id="{0D087270-9D98-AE01-E96B-118D1AEAF57C}"/>
              </a:ext>
            </a:extLst>
          </p:cNvPr>
          <p:cNvPicPr>
            <a:picLocks noGrp="1" noChangeAspect="1"/>
          </p:cNvPicPr>
          <p:nvPr>
            <p:ph idx="1"/>
          </p:nvPr>
        </p:nvPicPr>
        <p:blipFill>
          <a:blip r:embed="rId2"/>
          <a:stretch>
            <a:fillRect/>
          </a:stretch>
        </p:blipFill>
        <p:spPr>
          <a:xfrm>
            <a:off x="2407810" y="1929469"/>
            <a:ext cx="7373204" cy="3698380"/>
          </a:xfrm>
        </p:spPr>
      </p:pic>
    </p:spTree>
    <p:extLst>
      <p:ext uri="{BB962C8B-B14F-4D97-AF65-F5344CB8AC3E}">
        <p14:creationId xmlns:p14="http://schemas.microsoft.com/office/powerpoint/2010/main" val="10470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245C-9095-8283-384A-FC06E01E17CD}"/>
              </a:ext>
            </a:extLst>
          </p:cNvPr>
          <p:cNvSpPr>
            <a:spLocks noGrp="1"/>
          </p:cNvSpPr>
          <p:nvPr>
            <p:ph type="title"/>
          </p:nvPr>
        </p:nvSpPr>
        <p:spPr/>
        <p:txBody>
          <a:bodyPr/>
          <a:lstStyle/>
          <a:p>
            <a:r>
              <a:rPr lang="en-IN" dirty="0"/>
              <a:t>Phases of phishing attacks</a:t>
            </a:r>
          </a:p>
        </p:txBody>
      </p:sp>
      <p:sp>
        <p:nvSpPr>
          <p:cNvPr id="3" name="Content Placeholder 2">
            <a:extLst>
              <a:ext uri="{FF2B5EF4-FFF2-40B4-BE49-F238E27FC236}">
                <a16:creationId xmlns:a16="http://schemas.microsoft.com/office/drawing/2014/main" id="{C8526B94-513F-A937-0AD4-22992EC814A3}"/>
              </a:ext>
            </a:extLst>
          </p:cNvPr>
          <p:cNvSpPr>
            <a:spLocks noGrp="1"/>
          </p:cNvSpPr>
          <p:nvPr>
            <p:ph idx="1"/>
          </p:nvPr>
        </p:nvSpPr>
        <p:spPr/>
        <p:txBody>
          <a:bodyPr>
            <a:normAutofit/>
          </a:bodyPr>
          <a:lstStyle/>
          <a:p>
            <a:pPr marL="0" indent="0">
              <a:buNone/>
            </a:pPr>
            <a:r>
              <a:rPr lang="en-IN" sz="2800" dirty="0"/>
              <a:t>1. Potential victim gets a phish.</a:t>
            </a:r>
          </a:p>
          <a:p>
            <a:pPr marL="0" indent="0">
              <a:buNone/>
            </a:pPr>
            <a:r>
              <a:rPr lang="en-IN" sz="2800" dirty="0"/>
              <a:t>2. Victim taking suggestion in message or banner.</a:t>
            </a:r>
          </a:p>
          <a:p>
            <a:pPr marL="0" indent="0">
              <a:buNone/>
            </a:pPr>
            <a:r>
              <a:rPr lang="en-IN" sz="2800" dirty="0"/>
              <a:t>3. Go to fake website or send sensitive information or download malware.</a:t>
            </a:r>
          </a:p>
          <a:p>
            <a:pPr marL="0" indent="0">
              <a:buNone/>
            </a:pPr>
            <a:r>
              <a:rPr lang="en-IN" sz="2800" dirty="0"/>
              <a:t>4. Criminalizing the information stolen.</a:t>
            </a:r>
          </a:p>
        </p:txBody>
      </p:sp>
    </p:spTree>
    <p:extLst>
      <p:ext uri="{BB962C8B-B14F-4D97-AF65-F5344CB8AC3E}">
        <p14:creationId xmlns:p14="http://schemas.microsoft.com/office/powerpoint/2010/main" val="1840011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C2A7-43BB-C5A3-3647-74AD73CFC60C}"/>
              </a:ext>
            </a:extLst>
          </p:cNvPr>
          <p:cNvSpPr>
            <a:spLocks noGrp="1"/>
          </p:cNvSpPr>
          <p:nvPr>
            <p:ph type="title"/>
          </p:nvPr>
        </p:nvSpPr>
        <p:spPr/>
        <p:txBody>
          <a:bodyPr/>
          <a:lstStyle/>
          <a:p>
            <a:r>
              <a:rPr lang="en-IN" dirty="0"/>
              <a:t>OBJECTIVE OF PROJECT</a:t>
            </a:r>
          </a:p>
        </p:txBody>
      </p:sp>
      <p:sp>
        <p:nvSpPr>
          <p:cNvPr id="3" name="Content Placeholder 2">
            <a:extLst>
              <a:ext uri="{FF2B5EF4-FFF2-40B4-BE49-F238E27FC236}">
                <a16:creationId xmlns:a16="http://schemas.microsoft.com/office/drawing/2014/main" id="{F93D32D2-6D4F-C360-64C8-0BA9E10DB79A}"/>
              </a:ext>
            </a:extLst>
          </p:cNvPr>
          <p:cNvSpPr>
            <a:spLocks noGrp="1"/>
          </p:cNvSpPr>
          <p:nvPr>
            <p:ph idx="1"/>
          </p:nvPr>
        </p:nvSpPr>
        <p:spPr/>
        <p:txBody>
          <a:bodyPr>
            <a:normAutofit/>
          </a:bodyPr>
          <a:lstStyle/>
          <a:p>
            <a:r>
              <a:rPr lang="en-IN" sz="2800" dirty="0"/>
              <a:t>The objective of this project includes:</a:t>
            </a:r>
          </a:p>
          <a:p>
            <a:pPr lvl="1"/>
            <a:r>
              <a:rPr lang="en-IN" sz="2400" dirty="0"/>
              <a:t>To give knowledge to the user about the phishing mails i.e. spam mails containing malicious information.</a:t>
            </a:r>
          </a:p>
          <a:p>
            <a:pPr lvl="1"/>
            <a:r>
              <a:rPr lang="en-IN" sz="2400" dirty="0"/>
              <a:t>To classify the mail as spam or not.</a:t>
            </a:r>
          </a:p>
        </p:txBody>
      </p:sp>
    </p:spTree>
    <p:extLst>
      <p:ext uri="{BB962C8B-B14F-4D97-AF65-F5344CB8AC3E}">
        <p14:creationId xmlns:p14="http://schemas.microsoft.com/office/powerpoint/2010/main" val="111638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DBE8-6C1F-1497-D7AE-9B0457E1F47A}"/>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80256926-8F75-A54A-0571-B5B55A723E4D}"/>
              </a:ext>
            </a:extLst>
          </p:cNvPr>
          <p:cNvSpPr>
            <a:spLocks noGrp="1"/>
          </p:cNvSpPr>
          <p:nvPr>
            <p:ph idx="1"/>
          </p:nvPr>
        </p:nvSpPr>
        <p:spPr/>
        <p:txBody>
          <a:bodyPr>
            <a:normAutofit lnSpcReduction="10000"/>
          </a:bodyPr>
          <a:lstStyle/>
          <a:p>
            <a:r>
              <a:rPr lang="en-IN" dirty="0"/>
              <a:t>The scope of project includes:</a:t>
            </a:r>
          </a:p>
          <a:p>
            <a:pPr lvl="1"/>
            <a:r>
              <a:rPr lang="en-IN" dirty="0"/>
              <a:t>Company users – </a:t>
            </a:r>
          </a:p>
          <a:p>
            <a:pPr lvl="2"/>
            <a:r>
              <a:rPr lang="en-IN" dirty="0"/>
              <a:t>This may also harm as it may leak their confidential documents, strategies and other important information.</a:t>
            </a:r>
          </a:p>
          <a:p>
            <a:pPr lvl="2"/>
            <a:r>
              <a:rPr lang="en-IN" dirty="0"/>
              <a:t>This may also give them strategic disadvantage in terms of projects and other start-ups.</a:t>
            </a:r>
          </a:p>
          <a:p>
            <a:pPr lvl="1"/>
            <a:r>
              <a:rPr lang="en-IN" dirty="0"/>
              <a:t>Normal users – </a:t>
            </a:r>
          </a:p>
          <a:p>
            <a:pPr lvl="2"/>
            <a:r>
              <a:rPr lang="en-IN" dirty="0"/>
              <a:t>These users are most prone to these attacks as this emails take away their personal information, account details and many more.</a:t>
            </a:r>
          </a:p>
          <a:p>
            <a:pPr lvl="2"/>
            <a:r>
              <a:rPr lang="en-IN" dirty="0"/>
              <a:t>This can also lead to financial loss to the users.</a:t>
            </a:r>
          </a:p>
          <a:p>
            <a:pPr marL="914400" lvl="2" indent="0">
              <a:buNone/>
            </a:pPr>
            <a:endParaRPr lang="en-IN" dirty="0"/>
          </a:p>
        </p:txBody>
      </p:sp>
    </p:spTree>
    <p:extLst>
      <p:ext uri="{BB962C8B-B14F-4D97-AF65-F5344CB8AC3E}">
        <p14:creationId xmlns:p14="http://schemas.microsoft.com/office/powerpoint/2010/main" val="288979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1AD9-73F5-5F8A-9102-8F3F105D628F}"/>
              </a:ext>
            </a:extLst>
          </p:cNvPr>
          <p:cNvSpPr>
            <a:spLocks noGrp="1"/>
          </p:cNvSpPr>
          <p:nvPr>
            <p:ph type="title"/>
          </p:nvPr>
        </p:nvSpPr>
        <p:spPr/>
        <p:txBody>
          <a:bodyPr/>
          <a:lstStyle/>
          <a:p>
            <a:r>
              <a:rPr lang="en-IN" dirty="0"/>
              <a:t>INNOVATIVE SOLUTION APPROACH</a:t>
            </a:r>
          </a:p>
        </p:txBody>
      </p:sp>
      <p:sp>
        <p:nvSpPr>
          <p:cNvPr id="3" name="Content Placeholder 2">
            <a:extLst>
              <a:ext uri="{FF2B5EF4-FFF2-40B4-BE49-F238E27FC236}">
                <a16:creationId xmlns:a16="http://schemas.microsoft.com/office/drawing/2014/main" id="{8608EC51-EE3C-98FC-9E9F-987FB7F28E40}"/>
              </a:ext>
            </a:extLst>
          </p:cNvPr>
          <p:cNvSpPr>
            <a:spLocks noGrp="1"/>
          </p:cNvSpPr>
          <p:nvPr>
            <p:ph idx="1"/>
          </p:nvPr>
        </p:nvSpPr>
        <p:spPr/>
        <p:txBody>
          <a:bodyPr/>
          <a:lstStyle/>
          <a:p>
            <a:r>
              <a:rPr lang="en-IN" dirty="0"/>
              <a:t>FIRST PHASE OF MODEL:</a:t>
            </a:r>
          </a:p>
          <a:p>
            <a:pPr lvl="1"/>
            <a:r>
              <a:rPr lang="en-US" i="0" dirty="0">
                <a:effectLst/>
                <a:latin typeface="Red Hat Display"/>
              </a:rPr>
              <a:t>To solve this problem, I developed a user-centric tool. This tool attempts to intercept</a:t>
            </a:r>
            <a:br>
              <a:rPr lang="en-US" dirty="0"/>
            </a:br>
            <a:r>
              <a:rPr lang="en-US" i="0" dirty="0">
                <a:effectLst/>
                <a:latin typeface="Red Hat Display"/>
              </a:rPr>
              <a:t>offending URLs before they reach the full malicious potential. A tool I developed at</a:t>
            </a:r>
            <a:br>
              <a:rPr lang="en-US" dirty="0"/>
            </a:br>
            <a:r>
              <a:rPr lang="en-US" i="0" dirty="0">
                <a:effectLst/>
                <a:latin typeface="Red Hat Display"/>
              </a:rPr>
              <a:t>is a phishing learning and detection tool.</a:t>
            </a:r>
          </a:p>
          <a:p>
            <a:pPr lvl="1"/>
            <a:r>
              <a:rPr lang="en-US" dirty="0">
                <a:latin typeface="Red Hat Display"/>
              </a:rPr>
              <a:t>It increases security and council.</a:t>
            </a:r>
          </a:p>
          <a:p>
            <a:pPr lvl="1"/>
            <a:r>
              <a:rPr lang="en-US" dirty="0">
                <a:latin typeface="Red Hat Display"/>
              </a:rPr>
              <a:t>It reduces IT administrative council.</a:t>
            </a:r>
          </a:p>
          <a:p>
            <a:pPr lvl="1"/>
            <a:r>
              <a:rPr lang="en-US" dirty="0">
                <a:latin typeface="Red Hat Display"/>
              </a:rPr>
              <a:t>It considers a complete message instead of single words.</a:t>
            </a:r>
            <a:endParaRPr lang="en-IN" dirty="0"/>
          </a:p>
        </p:txBody>
      </p:sp>
    </p:spTree>
    <p:extLst>
      <p:ext uri="{BB962C8B-B14F-4D97-AF65-F5344CB8AC3E}">
        <p14:creationId xmlns:p14="http://schemas.microsoft.com/office/powerpoint/2010/main" val="451729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8D2E-8625-4C5A-A552-8061592EDFB1}"/>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C85D37E8-7D32-497A-9AC2-4EFC052D5E5C}"/>
              </a:ext>
            </a:extLst>
          </p:cNvPr>
          <p:cNvSpPr>
            <a:spLocks noGrp="1"/>
          </p:cNvSpPr>
          <p:nvPr>
            <p:ph idx="1"/>
          </p:nvPr>
        </p:nvSpPr>
        <p:spPr/>
        <p:txBody>
          <a:bodyPr/>
          <a:lstStyle/>
          <a:p>
            <a:r>
              <a:rPr lang="en-US" dirty="0"/>
              <a:t>A phishing website is a common social engineering method that mimics trustful uniform resource locators (URLs) and webpages. The objective of this project is to train machine learning models and deep neural nets on the dataset created to predict phishing websites. Both phishing and benign URLs of websites are gathered to form a dataset and from them required URL and website content-based features are extracted. The performance level of each model is measures and compared.</a:t>
            </a:r>
            <a:endParaRPr lang="en-IN" dirty="0"/>
          </a:p>
        </p:txBody>
      </p:sp>
    </p:spTree>
    <p:extLst>
      <p:ext uri="{BB962C8B-B14F-4D97-AF65-F5344CB8AC3E}">
        <p14:creationId xmlns:p14="http://schemas.microsoft.com/office/powerpoint/2010/main" val="318057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EC0D-B956-406A-8BAF-4F44F6A668A5}"/>
              </a:ext>
            </a:extLst>
          </p:cNvPr>
          <p:cNvSpPr>
            <a:spLocks noGrp="1"/>
          </p:cNvSpPr>
          <p:nvPr>
            <p:ph type="title"/>
          </p:nvPr>
        </p:nvSpPr>
        <p:spPr/>
        <p:txBody>
          <a:bodyPr/>
          <a:lstStyle/>
          <a:p>
            <a:r>
              <a:rPr lang="en-IN" dirty="0"/>
              <a:t>Collection of data </a:t>
            </a:r>
          </a:p>
        </p:txBody>
      </p:sp>
      <p:sp>
        <p:nvSpPr>
          <p:cNvPr id="3" name="Content Placeholder 2">
            <a:extLst>
              <a:ext uri="{FF2B5EF4-FFF2-40B4-BE49-F238E27FC236}">
                <a16:creationId xmlns:a16="http://schemas.microsoft.com/office/drawing/2014/main" id="{AA47189B-260A-4D18-9070-2B1278D95D74}"/>
              </a:ext>
            </a:extLst>
          </p:cNvPr>
          <p:cNvSpPr>
            <a:spLocks noGrp="1"/>
          </p:cNvSpPr>
          <p:nvPr>
            <p:ph idx="1"/>
          </p:nvPr>
        </p:nvSpPr>
        <p:spPr/>
        <p:txBody>
          <a:bodyPr>
            <a:normAutofit fontScale="92500" lnSpcReduction="10000"/>
          </a:bodyPr>
          <a:lstStyle/>
          <a:p>
            <a:r>
              <a:rPr lang="en-US" dirty="0"/>
              <a:t>The set of phishing URLs are collected from opensource service called </a:t>
            </a:r>
            <a:r>
              <a:rPr lang="en-US" b="1" dirty="0"/>
              <a:t>PhishTank</a:t>
            </a:r>
            <a:r>
              <a:rPr lang="en-US" dirty="0"/>
              <a:t>. This service provide a set of phishing URLs in multiple formats like csv, json etc. that gets updated hourly. To download the data: </a:t>
            </a:r>
            <a:r>
              <a:rPr lang="en-US" dirty="0">
                <a:hlinkClick r:id="rId2"/>
              </a:rPr>
              <a:t>https://www.phishtank.com/developer_info.php</a:t>
            </a:r>
            <a:r>
              <a:rPr lang="en-US" dirty="0"/>
              <a:t>. The legitimate URLs are obtained from the open datasets of the University of New Brunswick, </a:t>
            </a:r>
            <a:r>
              <a:rPr lang="en-US" dirty="0">
                <a:hlinkClick r:id="rId3"/>
              </a:rPr>
              <a:t>https://www.unb.ca/cic/datasets/url-2016.html</a:t>
            </a:r>
            <a:r>
              <a:rPr lang="en-US" dirty="0"/>
              <a:t>. </a:t>
            </a:r>
          </a:p>
          <a:p>
            <a:r>
              <a:rPr lang="en-US" dirty="0"/>
              <a:t>This dataset has a collection of benign, spam, phishing, malware &amp; defacement URLs. Out of all these types, the benign </a:t>
            </a:r>
            <a:r>
              <a:rPr lang="en-US" dirty="0" err="1"/>
              <a:t>url</a:t>
            </a:r>
            <a:r>
              <a:rPr lang="en-US" dirty="0"/>
              <a:t> dataset is considered for this project. From this dataset, 5000 random legitimate URLs are collected to train the ML models.</a:t>
            </a:r>
          </a:p>
          <a:p>
            <a:pPr marL="0" indent="0">
              <a:buNone/>
            </a:pPr>
            <a:endParaRPr lang="en-IN" dirty="0"/>
          </a:p>
        </p:txBody>
      </p:sp>
    </p:spTree>
    <p:extLst>
      <p:ext uri="{BB962C8B-B14F-4D97-AF65-F5344CB8AC3E}">
        <p14:creationId xmlns:p14="http://schemas.microsoft.com/office/powerpoint/2010/main" val="867669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E2A5-B10D-49A3-9C7C-CEAE8443BF95}"/>
              </a:ext>
            </a:extLst>
          </p:cNvPr>
          <p:cNvSpPr>
            <a:spLocks noGrp="1"/>
          </p:cNvSpPr>
          <p:nvPr>
            <p:ph type="title"/>
          </p:nvPr>
        </p:nvSpPr>
        <p:spPr/>
        <p:txBody>
          <a:bodyPr/>
          <a:lstStyle/>
          <a:p>
            <a:r>
              <a:rPr lang="en-IN" dirty="0"/>
              <a:t>Model and Trainings </a:t>
            </a:r>
          </a:p>
        </p:txBody>
      </p:sp>
      <p:sp>
        <p:nvSpPr>
          <p:cNvPr id="3" name="Content Placeholder 2">
            <a:extLst>
              <a:ext uri="{FF2B5EF4-FFF2-40B4-BE49-F238E27FC236}">
                <a16:creationId xmlns:a16="http://schemas.microsoft.com/office/drawing/2014/main" id="{87FB0020-51AA-447C-BF64-5C3AF31BC0B3}"/>
              </a:ext>
            </a:extLst>
          </p:cNvPr>
          <p:cNvSpPr>
            <a:spLocks noGrp="1"/>
          </p:cNvSpPr>
          <p:nvPr>
            <p:ph idx="1"/>
          </p:nvPr>
        </p:nvSpPr>
        <p:spPr/>
        <p:txBody>
          <a:bodyPr>
            <a:normAutofit/>
          </a:bodyPr>
          <a:lstStyle/>
          <a:p>
            <a:r>
              <a:rPr lang="en-US" dirty="0"/>
              <a:t>Before stating the ML model training, the data is split into 80-20 i.e., 8000 training samples &amp; 2000 testing samples. From the dataset, it is clear that this is a supervised machine learning task. There are two major types of supervised machine learning problems, called classification and regression.</a:t>
            </a:r>
          </a:p>
          <a:p>
            <a:r>
              <a:rPr lang="en-US" dirty="0"/>
              <a:t>This data set comes under classification problem, as the input URL is classified as phishing (1) or legitimate (0). </a:t>
            </a:r>
            <a:endParaRPr lang="en-IN" dirty="0"/>
          </a:p>
        </p:txBody>
      </p:sp>
    </p:spTree>
    <p:extLst>
      <p:ext uri="{BB962C8B-B14F-4D97-AF65-F5344CB8AC3E}">
        <p14:creationId xmlns:p14="http://schemas.microsoft.com/office/powerpoint/2010/main" val="44331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B0C764-6FE2-4BDE-A9AF-19C80E190E68}"/>
              </a:ext>
            </a:extLst>
          </p:cNvPr>
          <p:cNvSpPr>
            <a:spLocks noGrp="1"/>
          </p:cNvSpPr>
          <p:nvPr>
            <p:ph idx="1"/>
          </p:nvPr>
        </p:nvSpPr>
        <p:spPr>
          <a:xfrm>
            <a:off x="1249477" y="1235334"/>
            <a:ext cx="9905999" cy="3541714"/>
          </a:xfrm>
        </p:spPr>
        <p:txBody>
          <a:bodyPr>
            <a:normAutofit/>
          </a:bodyPr>
          <a:lstStyle/>
          <a:p>
            <a:r>
              <a:rPr lang="en-US" dirty="0"/>
              <a:t>The supervised machine learning models (classification) considered to train the dataset in this project are:</a:t>
            </a:r>
          </a:p>
          <a:p>
            <a:r>
              <a:rPr lang="en-US" dirty="0"/>
              <a:t>Decision Tree</a:t>
            </a:r>
          </a:p>
          <a:p>
            <a:r>
              <a:rPr lang="en-US" dirty="0"/>
              <a:t>Random Forest</a:t>
            </a:r>
          </a:p>
          <a:p>
            <a:r>
              <a:rPr lang="en-US" dirty="0"/>
              <a:t>Support Vector Machines</a:t>
            </a:r>
          </a:p>
          <a:p>
            <a:endParaRPr lang="en-IN" dirty="0"/>
          </a:p>
        </p:txBody>
      </p:sp>
    </p:spTree>
    <p:extLst>
      <p:ext uri="{BB962C8B-B14F-4D97-AF65-F5344CB8AC3E}">
        <p14:creationId xmlns:p14="http://schemas.microsoft.com/office/powerpoint/2010/main" val="419530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6887-3309-EF44-89EE-ABF3C13B659D}"/>
              </a:ext>
            </a:extLst>
          </p:cNvPr>
          <p:cNvSpPr>
            <a:spLocks noGrp="1"/>
          </p:cNvSpPr>
          <p:nvPr>
            <p:ph type="title"/>
          </p:nvPr>
        </p:nvSpPr>
        <p:spPr/>
        <p:txBody>
          <a:bodyPr/>
          <a:lstStyle/>
          <a:p>
            <a:r>
              <a:rPr lang="en-IN" dirty="0"/>
              <a:t>PARTICIPANT DETAILS</a:t>
            </a:r>
          </a:p>
        </p:txBody>
      </p:sp>
      <p:sp>
        <p:nvSpPr>
          <p:cNvPr id="3" name="Text Placeholder 2">
            <a:extLst>
              <a:ext uri="{FF2B5EF4-FFF2-40B4-BE49-F238E27FC236}">
                <a16:creationId xmlns:a16="http://schemas.microsoft.com/office/drawing/2014/main" id="{30567AFC-605E-5252-6997-5E919BA935AC}"/>
              </a:ext>
            </a:extLst>
          </p:cNvPr>
          <p:cNvSpPr>
            <a:spLocks noGrp="1"/>
          </p:cNvSpPr>
          <p:nvPr>
            <p:ph type="body" idx="1"/>
          </p:nvPr>
        </p:nvSpPr>
        <p:spPr/>
        <p:txBody>
          <a:bodyPr/>
          <a:lstStyle/>
          <a:p>
            <a:r>
              <a:rPr lang="en-IN" dirty="0"/>
              <a:t>CHIRAG</a:t>
            </a:r>
          </a:p>
        </p:txBody>
      </p:sp>
      <p:sp>
        <p:nvSpPr>
          <p:cNvPr id="4" name="Text Placeholder 3">
            <a:extLst>
              <a:ext uri="{FF2B5EF4-FFF2-40B4-BE49-F238E27FC236}">
                <a16:creationId xmlns:a16="http://schemas.microsoft.com/office/drawing/2014/main" id="{68180D11-4CDA-7201-E4EA-83CD2ED0BE2A}"/>
              </a:ext>
            </a:extLst>
          </p:cNvPr>
          <p:cNvSpPr>
            <a:spLocks noGrp="1"/>
          </p:cNvSpPr>
          <p:nvPr>
            <p:ph type="body" sz="half" idx="15"/>
          </p:nvPr>
        </p:nvSpPr>
        <p:spPr/>
        <p:txBody>
          <a:bodyPr/>
          <a:lstStyle/>
          <a:p>
            <a:r>
              <a:rPr lang="en-IN" dirty="0"/>
              <a:t>UID: 20CBS1049</a:t>
            </a:r>
          </a:p>
          <a:p>
            <a:r>
              <a:rPr lang="en-IN" dirty="0"/>
              <a:t>UNIVERSITY: CHANDIGARH UNIVERSITY, GHARUAN, PUNJAB (140413)</a:t>
            </a:r>
          </a:p>
          <a:p>
            <a:r>
              <a:rPr lang="en-IN" dirty="0"/>
              <a:t>BRANCH: COMPUTER SCIENCE AND BUSINESS SYSTEMS</a:t>
            </a:r>
          </a:p>
          <a:p>
            <a:r>
              <a:rPr lang="en-IN" dirty="0"/>
              <a:t>YEAR OF GRADUATION: 2024</a:t>
            </a:r>
          </a:p>
        </p:txBody>
      </p:sp>
      <p:sp>
        <p:nvSpPr>
          <p:cNvPr id="5" name="Text Placeholder 4">
            <a:extLst>
              <a:ext uri="{FF2B5EF4-FFF2-40B4-BE49-F238E27FC236}">
                <a16:creationId xmlns:a16="http://schemas.microsoft.com/office/drawing/2014/main" id="{47C4A77C-6670-43E7-B43B-7C6DC0FC5935}"/>
              </a:ext>
            </a:extLst>
          </p:cNvPr>
          <p:cNvSpPr>
            <a:spLocks noGrp="1"/>
          </p:cNvSpPr>
          <p:nvPr>
            <p:ph type="body" sz="quarter" idx="3"/>
          </p:nvPr>
        </p:nvSpPr>
        <p:spPr/>
        <p:txBody>
          <a:bodyPr/>
          <a:lstStyle/>
          <a:p>
            <a:r>
              <a:rPr lang="en-IN" dirty="0"/>
              <a:t>SAHIL SACHDEVA</a:t>
            </a:r>
          </a:p>
        </p:txBody>
      </p:sp>
      <p:sp>
        <p:nvSpPr>
          <p:cNvPr id="6" name="Text Placeholder 5">
            <a:extLst>
              <a:ext uri="{FF2B5EF4-FFF2-40B4-BE49-F238E27FC236}">
                <a16:creationId xmlns:a16="http://schemas.microsoft.com/office/drawing/2014/main" id="{9A3617F7-AE21-973D-A410-B70E8F77A14D}"/>
              </a:ext>
            </a:extLst>
          </p:cNvPr>
          <p:cNvSpPr>
            <a:spLocks noGrp="1"/>
          </p:cNvSpPr>
          <p:nvPr>
            <p:ph type="body" sz="half" idx="16"/>
          </p:nvPr>
        </p:nvSpPr>
        <p:spPr>
          <a:xfrm>
            <a:off x="4504213" y="3428999"/>
            <a:ext cx="3195830" cy="2365371"/>
          </a:xfrm>
        </p:spPr>
        <p:txBody>
          <a:bodyPr/>
          <a:lstStyle/>
          <a:p>
            <a:r>
              <a:rPr lang="en-IN" dirty="0"/>
              <a:t>UID: 20CBS1046</a:t>
            </a:r>
          </a:p>
          <a:p>
            <a:r>
              <a:rPr lang="en-IN" dirty="0"/>
              <a:t>UNIVERSITY: CHANDIGARH UNIVERSITY, GHARUAN, PUNJAB (140413)</a:t>
            </a:r>
          </a:p>
          <a:p>
            <a:r>
              <a:rPr lang="en-IN" dirty="0"/>
              <a:t>BRANCH: COMPUTER SCIENCE AND BUSINESS SYSTEMS</a:t>
            </a:r>
          </a:p>
          <a:p>
            <a:r>
              <a:rPr lang="en-IN" dirty="0"/>
              <a:t>YEAR OF GRADUATION: 2024</a:t>
            </a:r>
          </a:p>
          <a:p>
            <a:endParaRPr lang="en-IN" dirty="0"/>
          </a:p>
        </p:txBody>
      </p:sp>
      <p:sp>
        <p:nvSpPr>
          <p:cNvPr id="7" name="Text Placeholder 6">
            <a:extLst>
              <a:ext uri="{FF2B5EF4-FFF2-40B4-BE49-F238E27FC236}">
                <a16:creationId xmlns:a16="http://schemas.microsoft.com/office/drawing/2014/main" id="{F0263ADC-A8BA-C8ED-89CA-9A78131580C2}"/>
              </a:ext>
            </a:extLst>
          </p:cNvPr>
          <p:cNvSpPr>
            <a:spLocks noGrp="1"/>
          </p:cNvSpPr>
          <p:nvPr>
            <p:ph type="body" sz="quarter" idx="13"/>
          </p:nvPr>
        </p:nvSpPr>
        <p:spPr/>
        <p:txBody>
          <a:bodyPr/>
          <a:lstStyle/>
          <a:p>
            <a:r>
              <a:rPr lang="en-IN" dirty="0"/>
              <a:t>TASHU CHUGH</a:t>
            </a:r>
          </a:p>
        </p:txBody>
      </p:sp>
      <p:sp>
        <p:nvSpPr>
          <p:cNvPr id="8" name="Text Placeholder 7">
            <a:extLst>
              <a:ext uri="{FF2B5EF4-FFF2-40B4-BE49-F238E27FC236}">
                <a16:creationId xmlns:a16="http://schemas.microsoft.com/office/drawing/2014/main" id="{F1948435-47DC-9185-C280-8EC3F388FC67}"/>
              </a:ext>
            </a:extLst>
          </p:cNvPr>
          <p:cNvSpPr>
            <a:spLocks noGrp="1"/>
          </p:cNvSpPr>
          <p:nvPr>
            <p:ph type="body" sz="half" idx="17"/>
          </p:nvPr>
        </p:nvSpPr>
        <p:spPr/>
        <p:txBody>
          <a:bodyPr/>
          <a:lstStyle/>
          <a:p>
            <a:r>
              <a:rPr lang="en-IN" dirty="0"/>
              <a:t>UID: 20CBS1058</a:t>
            </a:r>
          </a:p>
          <a:p>
            <a:r>
              <a:rPr lang="en-IN" dirty="0"/>
              <a:t>UNIVERSITY: CHANDIGARH UNIVERSITY, GHARUAN, PUNJAB (140413)</a:t>
            </a:r>
          </a:p>
          <a:p>
            <a:r>
              <a:rPr lang="en-IN" dirty="0"/>
              <a:t>BRANCH: COMPUTER SCIENCE AND BUSINESS SYSTEMS</a:t>
            </a:r>
          </a:p>
          <a:p>
            <a:r>
              <a:rPr lang="en-IN" dirty="0"/>
              <a:t>YEAR OF GRADUATION: 2024</a:t>
            </a:r>
          </a:p>
          <a:p>
            <a:endParaRPr lang="en-IN" dirty="0"/>
          </a:p>
        </p:txBody>
      </p:sp>
    </p:spTree>
    <p:extLst>
      <p:ext uri="{BB962C8B-B14F-4D97-AF65-F5344CB8AC3E}">
        <p14:creationId xmlns:p14="http://schemas.microsoft.com/office/powerpoint/2010/main" val="2403627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A51E-E1A5-45DD-933D-DD2853AD9432}"/>
              </a:ext>
            </a:extLst>
          </p:cNvPr>
          <p:cNvSpPr>
            <a:spLocks noGrp="1"/>
          </p:cNvSpPr>
          <p:nvPr>
            <p:ph type="title"/>
          </p:nvPr>
        </p:nvSpPr>
        <p:spPr/>
        <p:txBody>
          <a:bodyPr/>
          <a:lstStyle/>
          <a:p>
            <a:r>
              <a:rPr lang="en-IN" dirty="0"/>
              <a:t>Expected End results </a:t>
            </a:r>
          </a:p>
        </p:txBody>
      </p:sp>
      <p:sp>
        <p:nvSpPr>
          <p:cNvPr id="3" name="Content Placeholder 2">
            <a:extLst>
              <a:ext uri="{FF2B5EF4-FFF2-40B4-BE49-F238E27FC236}">
                <a16:creationId xmlns:a16="http://schemas.microsoft.com/office/drawing/2014/main" id="{5226EBC5-CBC7-48F9-8D75-38A4330EB07D}"/>
              </a:ext>
            </a:extLst>
          </p:cNvPr>
          <p:cNvSpPr>
            <a:spLocks noGrp="1"/>
          </p:cNvSpPr>
          <p:nvPr>
            <p:ph idx="1"/>
          </p:nvPr>
        </p:nvSpPr>
        <p:spPr/>
        <p:txBody>
          <a:bodyPr/>
          <a:lstStyle/>
          <a:p>
            <a:r>
              <a:rPr lang="en-US" dirty="0"/>
              <a:t>From the obtained results of the above models, XGBoost Classifier has model performance of 80%(</a:t>
            </a:r>
            <a:r>
              <a:rPr lang="en-US" dirty="0" err="1"/>
              <a:t>approx</a:t>
            </a:r>
            <a:r>
              <a:rPr lang="en-US" dirty="0"/>
              <a:t>).</a:t>
            </a:r>
          </a:p>
        </p:txBody>
      </p:sp>
    </p:spTree>
    <p:extLst>
      <p:ext uri="{BB962C8B-B14F-4D97-AF65-F5344CB8AC3E}">
        <p14:creationId xmlns:p14="http://schemas.microsoft.com/office/powerpoint/2010/main" val="17776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5576-3A7F-F5D8-EA52-F87DE14D660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1418F92-0CFC-5419-C941-D609DB851B3A}"/>
              </a:ext>
            </a:extLst>
          </p:cNvPr>
          <p:cNvSpPr>
            <a:spLocks noGrp="1"/>
          </p:cNvSpPr>
          <p:nvPr>
            <p:ph idx="1"/>
          </p:nvPr>
        </p:nvSpPr>
        <p:spPr/>
        <p:txBody>
          <a:bodyPr/>
          <a:lstStyle/>
          <a:p>
            <a:r>
              <a:rPr lang="en-IN" dirty="0"/>
              <a:t>Using this detection tool, we are able to classify the emails as spam or not.</a:t>
            </a:r>
          </a:p>
          <a:p>
            <a:r>
              <a:rPr lang="en-IN" dirty="0"/>
              <a:t>This will help the mail to be safe from malicious activities and fraud and remain safe from hackers.</a:t>
            </a:r>
          </a:p>
          <a:p>
            <a:endParaRPr lang="en-IN" dirty="0"/>
          </a:p>
        </p:txBody>
      </p:sp>
    </p:spTree>
    <p:extLst>
      <p:ext uri="{BB962C8B-B14F-4D97-AF65-F5344CB8AC3E}">
        <p14:creationId xmlns:p14="http://schemas.microsoft.com/office/powerpoint/2010/main" val="3747197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0798-3442-37D8-D564-8EF86E49FDB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CC25755-0BE5-BB7D-C433-990B5F1F85BC}"/>
              </a:ext>
            </a:extLst>
          </p:cNvPr>
          <p:cNvSpPr>
            <a:spLocks noGrp="1"/>
          </p:cNvSpPr>
          <p:nvPr>
            <p:ph idx="1"/>
          </p:nvPr>
        </p:nvSpPr>
        <p:spPr/>
        <p:txBody>
          <a:bodyPr/>
          <a:lstStyle/>
          <a:p>
            <a:r>
              <a:rPr lang="en-IN" dirty="0">
                <a:hlinkClick r:id="rId2"/>
              </a:rPr>
              <a:t>https://www.slideshare.net/nabinsjamkatel/final-spamemaildetection</a:t>
            </a:r>
            <a:endParaRPr lang="en-IN" dirty="0"/>
          </a:p>
          <a:p>
            <a:r>
              <a:rPr lang="en-IN" dirty="0">
                <a:hlinkClick r:id="rId3"/>
              </a:rPr>
              <a:t>https://www.slideshare.net/shvick/phishing-incident-response-playbook-126954763</a:t>
            </a:r>
            <a:endParaRPr lang="en-IN" dirty="0"/>
          </a:p>
          <a:p>
            <a:r>
              <a:rPr lang="en-IN" dirty="0"/>
              <a:t>IBM Dataset and reports – 2017</a:t>
            </a:r>
          </a:p>
          <a:p>
            <a:r>
              <a:rPr lang="en-IN" dirty="0"/>
              <a:t>https://project-archive.inf.ed.ac.uk/ug4/20191528/ug4_proj.pdf</a:t>
            </a:r>
          </a:p>
        </p:txBody>
      </p:sp>
    </p:spTree>
    <p:extLst>
      <p:ext uri="{BB962C8B-B14F-4D97-AF65-F5344CB8AC3E}">
        <p14:creationId xmlns:p14="http://schemas.microsoft.com/office/powerpoint/2010/main" val="411567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AB40-5FC4-7AE8-A838-F74B25110B2F}"/>
              </a:ext>
            </a:extLst>
          </p:cNvPr>
          <p:cNvSpPr>
            <a:spLocks noGrp="1"/>
          </p:cNvSpPr>
          <p:nvPr>
            <p:ph type="title"/>
          </p:nvPr>
        </p:nvSpPr>
        <p:spPr/>
        <p:txBody>
          <a:bodyPr>
            <a:normAutofit/>
          </a:bodyPr>
          <a:lstStyle/>
          <a:p>
            <a:r>
              <a:rPr lang="en-IN" sz="5400" dirty="0"/>
              <a:t>PROBLEM STATEMENT</a:t>
            </a:r>
          </a:p>
        </p:txBody>
      </p:sp>
      <p:sp>
        <p:nvSpPr>
          <p:cNvPr id="3" name="Content Placeholder 2">
            <a:extLst>
              <a:ext uri="{FF2B5EF4-FFF2-40B4-BE49-F238E27FC236}">
                <a16:creationId xmlns:a16="http://schemas.microsoft.com/office/drawing/2014/main" id="{190D4DCA-0711-05C3-976B-8FD297389CBB}"/>
              </a:ext>
            </a:extLst>
          </p:cNvPr>
          <p:cNvSpPr>
            <a:spLocks noGrp="1"/>
          </p:cNvSpPr>
          <p:nvPr>
            <p:ph idx="1"/>
          </p:nvPr>
        </p:nvSpPr>
        <p:spPr/>
        <p:txBody>
          <a:bodyPr>
            <a:normAutofit/>
          </a:bodyPr>
          <a:lstStyle/>
          <a:p>
            <a:pPr algn="just" rtl="0">
              <a:spcBef>
                <a:spcPts val="0"/>
              </a:spcBef>
              <a:spcAft>
                <a:spcPts val="0"/>
              </a:spcAft>
            </a:pPr>
            <a:r>
              <a:rPr lang="en-US" sz="2800" b="0" i="0" u="none" strike="noStrike" dirty="0">
                <a:effectLst/>
                <a:latin typeface="Arial" panose="020B0604020202020204" pitchFamily="34" charset="0"/>
              </a:rPr>
              <a:t>Develop a system which is capable of detecting and preventing phishing attacks. </a:t>
            </a:r>
          </a:p>
          <a:p>
            <a:pPr algn="just" rtl="0">
              <a:spcBef>
                <a:spcPts val="0"/>
              </a:spcBef>
              <a:spcAft>
                <a:spcPts val="0"/>
              </a:spcAft>
            </a:pPr>
            <a:r>
              <a:rPr lang="en-US" sz="2800" b="0" i="0" u="none" strike="noStrike" dirty="0">
                <a:effectLst/>
                <a:latin typeface="Arial" panose="020B0604020202020204" pitchFamily="34" charset="0"/>
              </a:rPr>
              <a:t>The solution should be able to detect user actions which may result in phishing of user information, intimating them and preventing such actions. </a:t>
            </a:r>
            <a:endParaRPr lang="en-US" sz="3600" b="0" dirty="0">
              <a:effectLst/>
            </a:endParaRPr>
          </a:p>
        </p:txBody>
      </p:sp>
    </p:spTree>
    <p:extLst>
      <p:ext uri="{BB962C8B-B14F-4D97-AF65-F5344CB8AC3E}">
        <p14:creationId xmlns:p14="http://schemas.microsoft.com/office/powerpoint/2010/main" val="368631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0CB8-87FA-181D-7D1A-4CE1E6D667AE}"/>
              </a:ext>
            </a:extLst>
          </p:cNvPr>
          <p:cNvSpPr>
            <a:spLocks noGrp="1"/>
          </p:cNvSpPr>
          <p:nvPr>
            <p:ph type="title"/>
          </p:nvPr>
        </p:nvSpPr>
        <p:spPr/>
        <p:txBody>
          <a:bodyPr/>
          <a:lstStyle/>
          <a:p>
            <a:r>
              <a:rPr lang="en-IN" dirty="0"/>
              <a:t>Abstract of the problem: </a:t>
            </a:r>
          </a:p>
        </p:txBody>
      </p:sp>
      <p:sp>
        <p:nvSpPr>
          <p:cNvPr id="3" name="Content Placeholder 2">
            <a:extLst>
              <a:ext uri="{FF2B5EF4-FFF2-40B4-BE49-F238E27FC236}">
                <a16:creationId xmlns:a16="http://schemas.microsoft.com/office/drawing/2014/main" id="{6A49CD58-9FF0-4B9A-AA20-6CCAC06643B6}"/>
              </a:ext>
            </a:extLst>
          </p:cNvPr>
          <p:cNvSpPr>
            <a:spLocks noGrp="1"/>
          </p:cNvSpPr>
          <p:nvPr>
            <p:ph idx="1"/>
          </p:nvPr>
        </p:nvSpPr>
        <p:spPr/>
        <p:txBody>
          <a:bodyPr>
            <a:normAutofit fontScale="92500"/>
          </a:bodyPr>
          <a:lstStyle/>
          <a:p>
            <a:r>
              <a:rPr lang="en-US" dirty="0"/>
              <a:t>Phishing emails are a routine occurrence for anyone with email in the Internet age. Masking themselves as reputable companies such as </a:t>
            </a:r>
            <a:r>
              <a:rPr lang="en-US" dirty="0" err="1"/>
              <a:t>Paypal</a:t>
            </a:r>
            <a:r>
              <a:rPr lang="en-US" dirty="0"/>
              <a:t>, using devious means such as the use of company logos and standards, malicious actors, again and again, attempt to lure in individuals from a wide range of technical shades.</a:t>
            </a:r>
            <a:endParaRPr lang="en-IN" dirty="0"/>
          </a:p>
          <a:p>
            <a:r>
              <a:rPr lang="en-IN" dirty="0"/>
              <a:t>In the project, we outline to design a model for phishing learning and detection model using machine learning. </a:t>
            </a:r>
          </a:p>
          <a:p>
            <a:r>
              <a:rPr lang="en-IN" dirty="0"/>
              <a:t>This is done to protect and inform user about this increasing security concern.</a:t>
            </a:r>
          </a:p>
        </p:txBody>
      </p:sp>
    </p:spTree>
    <p:extLst>
      <p:ext uri="{BB962C8B-B14F-4D97-AF65-F5344CB8AC3E}">
        <p14:creationId xmlns:p14="http://schemas.microsoft.com/office/powerpoint/2010/main" val="248883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1F8C-6A9D-D7D0-A6BF-99B70AFEABE5}"/>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53568103-9788-1F11-90F6-CC79A37AA2D4}"/>
              </a:ext>
            </a:extLst>
          </p:cNvPr>
          <p:cNvSpPr>
            <a:spLocks noGrp="1"/>
          </p:cNvSpPr>
          <p:nvPr>
            <p:ph idx="1"/>
          </p:nvPr>
        </p:nvSpPr>
        <p:spPr/>
        <p:txBody>
          <a:bodyPr>
            <a:normAutofit fontScale="92500" lnSpcReduction="10000"/>
          </a:bodyPr>
          <a:lstStyle/>
          <a:p>
            <a:r>
              <a:rPr lang="en-US" b="0" i="0" dirty="0">
                <a:effectLst/>
                <a:latin typeface="Red Hat Display"/>
              </a:rPr>
              <a:t>As part of the first part of project, the intention of this work is to design system with a focus on user interaction. </a:t>
            </a:r>
          </a:p>
          <a:p>
            <a:r>
              <a:rPr lang="en-US" dirty="0">
                <a:latin typeface="Red Hat Display"/>
              </a:rPr>
              <a:t>In this,</a:t>
            </a:r>
            <a:r>
              <a:rPr lang="en-US" b="1" i="0" dirty="0">
                <a:effectLst/>
                <a:latin typeface="Red Hat Display"/>
              </a:rPr>
              <a:t> </a:t>
            </a:r>
            <a:r>
              <a:rPr lang="en-US" i="0" dirty="0">
                <a:effectLst/>
                <a:latin typeface="Red Hat Display"/>
              </a:rPr>
              <a:t>algorithms for analyzing URLs were developed and evaluated by experts in the field.</a:t>
            </a:r>
            <a:endParaRPr lang="en-IN" dirty="0"/>
          </a:p>
          <a:p>
            <a:r>
              <a:rPr lang="en-US" b="0" i="0" dirty="0">
                <a:effectLst/>
                <a:latin typeface="Red Hat Display"/>
              </a:rPr>
              <a:t>The completed system was evaluated and found to be usable. </a:t>
            </a:r>
          </a:p>
          <a:p>
            <a:r>
              <a:rPr lang="en-US" i="0" dirty="0">
                <a:effectLst/>
                <a:latin typeface="Red Hat Display"/>
              </a:rPr>
              <a:t>This completes the implementation of the decision-making aspects of the tool and forms the basis for further work to determine the efficiency and accuracy of the system.</a:t>
            </a:r>
            <a:endParaRPr lang="en-IN" dirty="0"/>
          </a:p>
        </p:txBody>
      </p:sp>
    </p:spTree>
    <p:extLst>
      <p:ext uri="{BB962C8B-B14F-4D97-AF65-F5344CB8AC3E}">
        <p14:creationId xmlns:p14="http://schemas.microsoft.com/office/powerpoint/2010/main" val="210106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70A5-18FA-D280-49A2-24194B1A3532}"/>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F7B269F1-8940-CC8C-8EF6-03FB99E25094}"/>
              </a:ext>
            </a:extLst>
          </p:cNvPr>
          <p:cNvSpPr>
            <a:spLocks noGrp="1"/>
          </p:cNvSpPr>
          <p:nvPr>
            <p:ph idx="1"/>
          </p:nvPr>
        </p:nvSpPr>
        <p:spPr/>
        <p:txBody>
          <a:bodyPr>
            <a:normAutofit fontScale="85000" lnSpcReduction="20000"/>
          </a:bodyPr>
          <a:lstStyle/>
          <a:p>
            <a:pPr algn="l"/>
            <a:r>
              <a:rPr lang="en-US" i="0" dirty="0">
                <a:effectLst/>
                <a:latin typeface="Red Hat Display"/>
              </a:rPr>
              <a:t>In the Internet age, phishing emails are commonplace for anyone with email. </a:t>
            </a:r>
          </a:p>
          <a:p>
            <a:pPr algn="l"/>
            <a:r>
              <a:rPr lang="en-US" i="0" dirty="0">
                <a:effectLst/>
                <a:latin typeface="Red Hat Display"/>
              </a:rPr>
              <a:t>Malicious attackers will repeatedly attempt to entice people of all technical persuasion by posing as legitimate companies such as </a:t>
            </a:r>
            <a:r>
              <a:rPr lang="en-US" dirty="0">
                <a:latin typeface="Red Hat Display"/>
              </a:rPr>
              <a:t>Paytm, Google</a:t>
            </a:r>
            <a:r>
              <a:rPr lang="en-US" i="0" dirty="0">
                <a:effectLst/>
                <a:latin typeface="Red Hat Display"/>
              </a:rPr>
              <a:t> and using deceptive means such as using company logos and standards. Phishing is very sophisticated. From mass-produced, misspelled requests that ask for overly specific details, to sophisticated spear-hit phishing attacks that focus on personal details. The ability of phishing attacks to harmlessly steal personal credentials can expose you relentlessly in a data-intensive world. It is enough for a user to make a serious mistake by clicking on a single malicious link. A simple mistake can put your users and their data at risk for everything from drive-by downloads and cross-site scripting attacks to data harvesting in harmless web forms.</a:t>
            </a:r>
            <a:endParaRPr lang="en-IN" dirty="0"/>
          </a:p>
        </p:txBody>
      </p:sp>
    </p:spTree>
    <p:extLst>
      <p:ext uri="{BB962C8B-B14F-4D97-AF65-F5344CB8AC3E}">
        <p14:creationId xmlns:p14="http://schemas.microsoft.com/office/powerpoint/2010/main" val="352448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88B7-4C65-906E-7895-EAF20F86D934}"/>
              </a:ext>
            </a:extLst>
          </p:cNvPr>
          <p:cNvSpPr>
            <a:spLocks noGrp="1"/>
          </p:cNvSpPr>
          <p:nvPr>
            <p:ph type="title"/>
          </p:nvPr>
        </p:nvSpPr>
        <p:spPr>
          <a:xfrm>
            <a:off x="1292415" y="5746459"/>
            <a:ext cx="9905998" cy="528346"/>
          </a:xfrm>
        </p:spPr>
        <p:txBody>
          <a:bodyPr>
            <a:normAutofit/>
          </a:bodyPr>
          <a:lstStyle/>
          <a:p>
            <a:pPr algn="r"/>
            <a:r>
              <a:rPr lang="en-IN" sz="1800" dirty="0"/>
              <a:t>Source: </a:t>
            </a:r>
            <a:r>
              <a:rPr lang="en-IN" sz="1800" dirty="0" err="1"/>
              <a:t>Researchgate</a:t>
            </a:r>
            <a:endParaRPr lang="en-IN" sz="1800" dirty="0"/>
          </a:p>
        </p:txBody>
      </p:sp>
      <p:pic>
        <p:nvPicPr>
          <p:cNvPr id="1028" name="Picture 4" descr="Example of an email based phishing attack | Download Scientific Diagram">
            <a:extLst>
              <a:ext uri="{FF2B5EF4-FFF2-40B4-BE49-F238E27FC236}">
                <a16:creationId xmlns:a16="http://schemas.microsoft.com/office/drawing/2014/main" id="{CDB1F08A-74CE-01D4-ADDA-9B9CED4E5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824" y="1413589"/>
            <a:ext cx="80962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47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45DF-512B-182C-EACD-4823668EA9D7}"/>
              </a:ext>
            </a:extLst>
          </p:cNvPr>
          <p:cNvSpPr>
            <a:spLocks noGrp="1"/>
          </p:cNvSpPr>
          <p:nvPr>
            <p:ph type="title"/>
          </p:nvPr>
        </p:nvSpPr>
        <p:spPr/>
        <p:txBody>
          <a:bodyPr/>
          <a:lstStyle/>
          <a:p>
            <a:r>
              <a:rPr lang="en-IN" dirty="0"/>
              <a:t>Phishing attacks (2017)</a:t>
            </a:r>
          </a:p>
        </p:txBody>
      </p:sp>
      <p:pic>
        <p:nvPicPr>
          <p:cNvPr id="5" name="Content Placeholder 4">
            <a:extLst>
              <a:ext uri="{FF2B5EF4-FFF2-40B4-BE49-F238E27FC236}">
                <a16:creationId xmlns:a16="http://schemas.microsoft.com/office/drawing/2014/main" id="{D5543205-09A3-4EB1-A6BB-D4AE2BBB41D7}"/>
              </a:ext>
            </a:extLst>
          </p:cNvPr>
          <p:cNvPicPr>
            <a:picLocks noGrp="1" noChangeAspect="1"/>
          </p:cNvPicPr>
          <p:nvPr>
            <p:ph idx="1"/>
          </p:nvPr>
        </p:nvPicPr>
        <p:blipFill>
          <a:blip r:embed="rId2"/>
          <a:stretch>
            <a:fillRect/>
          </a:stretch>
        </p:blipFill>
        <p:spPr>
          <a:xfrm>
            <a:off x="3170336" y="1928727"/>
            <a:ext cx="6158221" cy="4310755"/>
          </a:xfrm>
        </p:spPr>
      </p:pic>
    </p:spTree>
    <p:extLst>
      <p:ext uri="{BB962C8B-B14F-4D97-AF65-F5344CB8AC3E}">
        <p14:creationId xmlns:p14="http://schemas.microsoft.com/office/powerpoint/2010/main" val="372593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F9AC-BE9F-0662-8B73-9A312AECFA56}"/>
              </a:ext>
            </a:extLst>
          </p:cNvPr>
          <p:cNvSpPr>
            <a:spLocks noGrp="1"/>
          </p:cNvSpPr>
          <p:nvPr>
            <p:ph type="title"/>
          </p:nvPr>
        </p:nvSpPr>
        <p:spPr/>
        <p:txBody>
          <a:bodyPr>
            <a:normAutofit/>
          </a:bodyPr>
          <a:lstStyle/>
          <a:p>
            <a:r>
              <a:rPr lang="en-IN" sz="3200" dirty="0"/>
              <a:t>SPAM MAILS VS MALICIOUS ACTIVITES (2015 - 2016)</a:t>
            </a:r>
          </a:p>
        </p:txBody>
      </p:sp>
      <p:pic>
        <p:nvPicPr>
          <p:cNvPr id="5" name="Content Placeholder 4">
            <a:extLst>
              <a:ext uri="{FF2B5EF4-FFF2-40B4-BE49-F238E27FC236}">
                <a16:creationId xmlns:a16="http://schemas.microsoft.com/office/drawing/2014/main" id="{1B4F28E1-D9B2-9353-7F35-929042883F7F}"/>
              </a:ext>
            </a:extLst>
          </p:cNvPr>
          <p:cNvPicPr>
            <a:picLocks noGrp="1" noChangeAspect="1"/>
          </p:cNvPicPr>
          <p:nvPr>
            <p:ph idx="1"/>
          </p:nvPr>
        </p:nvPicPr>
        <p:blipFill>
          <a:blip r:embed="rId2"/>
          <a:stretch>
            <a:fillRect/>
          </a:stretch>
        </p:blipFill>
        <p:spPr>
          <a:xfrm>
            <a:off x="2240548" y="1778466"/>
            <a:ext cx="7591349" cy="4300943"/>
          </a:xfrm>
        </p:spPr>
      </p:pic>
    </p:spTree>
    <p:extLst>
      <p:ext uri="{BB962C8B-B14F-4D97-AF65-F5344CB8AC3E}">
        <p14:creationId xmlns:p14="http://schemas.microsoft.com/office/powerpoint/2010/main" val="3034086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464</TotalTime>
  <Words>1379</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Red Hat Display</vt:lpstr>
      <vt:lpstr>Trebuchet MS</vt:lpstr>
      <vt:lpstr>Tw Cen MT</vt:lpstr>
      <vt:lpstr>Circuit</vt:lpstr>
      <vt:lpstr>Creating a system for detecting and preventing phishing attacks.</vt:lpstr>
      <vt:lpstr>PARTICIPANT DETAILS</vt:lpstr>
      <vt:lpstr>PROBLEM STATEMENT</vt:lpstr>
      <vt:lpstr>Abstract of the problem: </vt:lpstr>
      <vt:lpstr>Continued…</vt:lpstr>
      <vt:lpstr>MOTIVATION</vt:lpstr>
      <vt:lpstr>Source: Researchgate</vt:lpstr>
      <vt:lpstr>Phishing attacks (2017)</vt:lpstr>
      <vt:lpstr>SPAM MAILS VS MALICIOUS ACTIVITES (2015 - 2016)</vt:lpstr>
      <vt:lpstr>Purpose of phishing</vt:lpstr>
      <vt:lpstr>Ways of phishing mails (2017 - data)</vt:lpstr>
      <vt:lpstr>Phases of phishing attacks</vt:lpstr>
      <vt:lpstr>OBJECTIVE OF PROJECT</vt:lpstr>
      <vt:lpstr>SCOPE OF THE PROJECT</vt:lpstr>
      <vt:lpstr>INNOVATIVE SOLUTION APPROACH</vt:lpstr>
      <vt:lpstr>Objective </vt:lpstr>
      <vt:lpstr>Collection of data </vt:lpstr>
      <vt:lpstr>Model and Trainings </vt:lpstr>
      <vt:lpstr>PowerPoint Presentation</vt:lpstr>
      <vt:lpstr>Expected End results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system for detecting and preventing phishing attacks.</dc:title>
  <dc:creator>CHIRAG</dc:creator>
  <cp:lastModifiedBy>sahil sachdeva</cp:lastModifiedBy>
  <cp:revision>9</cp:revision>
  <dcterms:created xsi:type="dcterms:W3CDTF">2023-01-25T16:52:24Z</dcterms:created>
  <dcterms:modified xsi:type="dcterms:W3CDTF">2023-02-03T15:32:16Z</dcterms:modified>
</cp:coreProperties>
</file>