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5" roundtripDataSignature="AMtx7miW6eX51XziV7K0Zqk34FcDx/Pp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e390e75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de390e759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db0875fc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1db0875fc2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db0875fc2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db0875fc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db0875fc2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db0875fc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db0875fc2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db0875fc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3221bdd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3221bd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7"/>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57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9"/>
          <p:cNvSpPr txBox="1"/>
          <p:nvPr>
            <p:ph idx="2" type="body"/>
          </p:nvPr>
        </p:nvSpPr>
        <p:spPr>
          <a:xfrm>
            <a:off x="4648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457199" y="1397255"/>
            <a:ext cx="4040188" cy="43620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10"/>
          <p:cNvSpPr txBox="1"/>
          <p:nvPr>
            <p:ph idx="2" type="body"/>
          </p:nvPr>
        </p:nvSpPr>
        <p:spPr>
          <a:xfrm>
            <a:off x="457199" y="1989969"/>
            <a:ext cx="4040188" cy="269406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10"/>
          <p:cNvSpPr txBox="1"/>
          <p:nvPr>
            <p:ph idx="3" type="body"/>
          </p:nvPr>
        </p:nvSpPr>
        <p:spPr>
          <a:xfrm>
            <a:off x="4645025" y="1397255"/>
            <a:ext cx="4041775" cy="43620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0"/>
          <p:cNvSpPr txBox="1"/>
          <p:nvPr>
            <p:ph idx="4" type="body"/>
          </p:nvPr>
        </p:nvSpPr>
        <p:spPr>
          <a:xfrm>
            <a:off x="4645025" y="1989969"/>
            <a:ext cx="4041775" cy="269406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1"/>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3"/>
          <p:cNvSpPr txBox="1"/>
          <p:nvPr>
            <p:ph type="title"/>
          </p:nvPr>
        </p:nvSpPr>
        <p:spPr>
          <a:xfrm>
            <a:off x="457200" y="679122"/>
            <a:ext cx="3008313" cy="7773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body"/>
          </p:nvPr>
        </p:nvSpPr>
        <p:spPr>
          <a:xfrm>
            <a:off x="3575050" y="679122"/>
            <a:ext cx="5111750" cy="391550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13"/>
          <p:cNvSpPr txBox="1"/>
          <p:nvPr>
            <p:ph idx="2" type="body"/>
          </p:nvPr>
        </p:nvSpPr>
        <p:spPr>
          <a:xfrm>
            <a:off x="457201" y="1609519"/>
            <a:ext cx="3008313" cy="298510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4"/>
          <p:cNvSpPr txBox="1"/>
          <p:nvPr>
            <p:ph type="title"/>
          </p:nvPr>
        </p:nvSpPr>
        <p:spPr>
          <a:xfrm>
            <a:off x="1792288" y="3858517"/>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p:nvPr>
            <p:ph idx="2" type="pic"/>
          </p:nvPr>
        </p:nvSpPr>
        <p:spPr>
          <a:xfrm>
            <a:off x="1792288" y="717648"/>
            <a:ext cx="5486400" cy="3086100"/>
          </a:xfrm>
          <a:prstGeom prst="rect">
            <a:avLst/>
          </a:prstGeom>
          <a:noFill/>
          <a:ln>
            <a:noFill/>
          </a:ln>
        </p:spPr>
      </p:sp>
      <p:sp>
        <p:nvSpPr>
          <p:cNvPr id="58" name="Google Shape;58;p14"/>
          <p:cNvSpPr txBox="1"/>
          <p:nvPr>
            <p:ph idx="1" type="body"/>
          </p:nvPr>
        </p:nvSpPr>
        <p:spPr>
          <a:xfrm>
            <a:off x="1792288" y="4283570"/>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theme" Target="../theme/theme2.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descr="MD-flag-background-ppt.png" id="10" name="Google Shape;10;p5"/>
          <p:cNvPicPr preferRelativeResize="0"/>
          <p:nvPr/>
        </p:nvPicPr>
        <p:blipFill rotWithShape="1">
          <a:blip r:embed="rId1">
            <a:alphaModFix/>
          </a:blip>
          <a:srcRect b="0" l="0" r="0" t="0"/>
          <a:stretch/>
        </p:blipFill>
        <p:spPr>
          <a:xfrm>
            <a:off x="0" y="0"/>
            <a:ext cx="9143999" cy="571500"/>
          </a:xfrm>
          <a:prstGeom prst="rect">
            <a:avLst/>
          </a:prstGeom>
          <a:noFill/>
          <a:ln>
            <a:noFill/>
          </a:ln>
        </p:spPr>
      </p:pic>
      <p:pic>
        <p:nvPicPr>
          <p:cNvPr descr="UMBC-primary-logo-CMYK-on-black.png" id="11" name="Google Shape;11;p5"/>
          <p:cNvPicPr preferRelativeResize="0"/>
          <p:nvPr/>
        </p:nvPicPr>
        <p:blipFill rotWithShape="1">
          <a:blip r:embed="rId2">
            <a:alphaModFix/>
          </a:blip>
          <a:srcRect b="0" l="0" r="0" t="0"/>
          <a:stretch/>
        </p:blipFill>
        <p:spPr>
          <a:xfrm>
            <a:off x="294287" y="86177"/>
            <a:ext cx="1749252" cy="402989"/>
          </a:xfrm>
          <a:prstGeom prst="rect">
            <a:avLst/>
          </a:prstGeom>
          <a:noFill/>
          <a:ln>
            <a:noFill/>
          </a:ln>
        </p:spPr>
      </p:pic>
      <p:pic>
        <p:nvPicPr>
          <p:cNvPr descr="corner-element.png" id="12" name="Google Shape;12;p5"/>
          <p:cNvPicPr preferRelativeResize="0"/>
          <p:nvPr/>
        </p:nvPicPr>
        <p:blipFill rotWithShape="1">
          <a:blip r:embed="rId3">
            <a:alphaModFix/>
          </a:blip>
          <a:srcRect b="0" l="0" r="0" t="0"/>
          <a:stretch/>
        </p:blipFill>
        <p:spPr>
          <a:xfrm>
            <a:off x="7919918" y="3901058"/>
            <a:ext cx="1224081" cy="12424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4" name="Google Shape;64;p1"/>
          <p:cNvSpPr txBox="1"/>
          <p:nvPr/>
        </p:nvSpPr>
        <p:spPr>
          <a:xfrm>
            <a:off x="422564" y="3780491"/>
            <a:ext cx="2414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Group </a:t>
            </a:r>
            <a:r>
              <a:rPr b="0" i="0" lang="en-US" sz="1800" u="none" cap="none" strike="noStrike">
                <a:solidFill>
                  <a:schemeClr val="lt1"/>
                </a:solidFill>
                <a:latin typeface="Calibri"/>
                <a:ea typeface="Calibri"/>
                <a:cs typeface="Calibri"/>
                <a:sym typeface="Calibri"/>
              </a:rPr>
              <a:t>Members:</a:t>
            </a:r>
            <a:endParaRPr/>
          </a:p>
          <a:p>
            <a:pPr indent="0" lvl="0" marL="0" marR="0" rtl="0" algn="l">
              <a:spcBef>
                <a:spcPts val="0"/>
              </a:spcBef>
              <a:spcAft>
                <a:spcPts val="0"/>
              </a:spcAft>
              <a:buNone/>
            </a:pP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Chirag Jadav</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Harshil Prajapati</a:t>
            </a:r>
            <a:endParaRPr/>
          </a:p>
        </p:txBody>
      </p:sp>
      <p:sp>
        <p:nvSpPr>
          <p:cNvPr id="65" name="Google Shape;65;p1"/>
          <p:cNvSpPr txBox="1"/>
          <p:nvPr/>
        </p:nvSpPr>
        <p:spPr>
          <a:xfrm>
            <a:off x="422564" y="481097"/>
            <a:ext cx="5638800" cy="2432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DATA 606:</a:t>
            </a:r>
            <a:endParaRPr/>
          </a:p>
          <a:p>
            <a:pPr indent="0" lvl="0" marL="0" marR="0" rtl="0" algn="ctr">
              <a:spcBef>
                <a:spcPts val="0"/>
              </a:spcBef>
              <a:spcAft>
                <a:spcPts val="0"/>
              </a:spcAft>
              <a:buNone/>
            </a:pPr>
            <a:r>
              <a:rPr lang="en-US" sz="2800">
                <a:solidFill>
                  <a:schemeClr val="lt1"/>
                </a:solidFill>
                <a:latin typeface="Calibri"/>
                <a:ea typeface="Calibri"/>
                <a:cs typeface="Calibri"/>
                <a:sym typeface="Calibri"/>
              </a:rPr>
              <a:t>Capstone in Data Science</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br>
              <a:rPr lang="en-US" sz="4800">
                <a:solidFill>
                  <a:schemeClr val="lt1"/>
                </a:solidFill>
                <a:latin typeface="Calibri"/>
                <a:ea typeface="Calibri"/>
                <a:cs typeface="Calibri"/>
                <a:sym typeface="Calibri"/>
              </a:rPr>
            </a:br>
            <a:r>
              <a:rPr lang="en-US" sz="4800">
                <a:solidFill>
                  <a:schemeClr val="lt1"/>
                </a:solidFill>
                <a:latin typeface="Calibri"/>
                <a:ea typeface="Calibri"/>
                <a:cs typeface="Calibri"/>
                <a:sym typeface="Calibri"/>
              </a:rPr>
              <a:t>Portfolio Risk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1" type="body"/>
          </p:nvPr>
        </p:nvSpPr>
        <p:spPr>
          <a:xfrm>
            <a:off x="457200" y="1610179"/>
            <a:ext cx="8229600" cy="298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Char char="•"/>
            </a:pPr>
            <a:r>
              <a:rPr lang="en-US" sz="2200"/>
              <a:t>T</a:t>
            </a:r>
            <a:r>
              <a:rPr lang="en-US" sz="2200"/>
              <a:t>o analyze the risk associated with a portfolio of stocks.</a:t>
            </a:r>
            <a:endParaRPr sz="2200"/>
          </a:p>
          <a:p>
            <a:pPr indent="0" lvl="0" marL="0" rtl="0" algn="l">
              <a:spcBef>
                <a:spcPts val="0"/>
              </a:spcBef>
              <a:spcAft>
                <a:spcPts val="0"/>
              </a:spcAft>
              <a:buNone/>
            </a:pPr>
            <a:r>
              <a:t/>
            </a:r>
            <a:endParaRPr sz="2200"/>
          </a:p>
          <a:p>
            <a:pPr indent="-342900" lvl="0" marL="342900" rtl="0" algn="l">
              <a:spcBef>
                <a:spcPts val="440"/>
              </a:spcBef>
              <a:spcAft>
                <a:spcPts val="0"/>
              </a:spcAft>
              <a:buClr>
                <a:schemeClr val="dk1"/>
              </a:buClr>
              <a:buSzPts val="2200"/>
              <a:buChar char="•"/>
            </a:pPr>
            <a:r>
              <a:rPr lang="en-US" sz="2200"/>
              <a:t>Steps involved: Data Collection, Data Cleaning, EDA, Model Selection, Model Training and Testing, Model Evaluation, Result Interpretation, Conclusion, Deployment.</a:t>
            </a:r>
            <a:endParaRPr/>
          </a:p>
        </p:txBody>
      </p:sp>
      <p:sp>
        <p:nvSpPr>
          <p:cNvPr id="71" name="Google Shape;71;p2"/>
          <p:cNvSpPr txBox="1"/>
          <p:nvPr>
            <p:ph type="title"/>
          </p:nvPr>
        </p:nvSpPr>
        <p:spPr>
          <a:xfrm>
            <a:off x="457200" y="70264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Objective</a:t>
            </a:r>
            <a:endParaRPr/>
          </a:p>
        </p:txBody>
      </p:sp>
      <p:sp>
        <p:nvSpPr>
          <p:cNvPr id="72" name="Google Shape;72;p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73" name="Google Shape;73;p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de390e7592_0_8"/>
          <p:cNvSpPr txBox="1"/>
          <p:nvPr>
            <p:ph idx="1" type="body"/>
          </p:nvPr>
        </p:nvSpPr>
        <p:spPr>
          <a:xfrm>
            <a:off x="457200" y="1610179"/>
            <a:ext cx="8229600" cy="2984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200"/>
              <a:buChar char="•"/>
            </a:pPr>
            <a:r>
              <a:rPr lang="en-US" sz="2200"/>
              <a:t>We have used the Yahoo Finance API to gather historical daily closing price data for each stock in the portfolio.</a:t>
            </a:r>
            <a:endParaRPr sz="2200"/>
          </a:p>
          <a:p>
            <a:pPr indent="0" lvl="0" marL="0" rtl="0" algn="l">
              <a:spcBef>
                <a:spcPts val="0"/>
              </a:spcBef>
              <a:spcAft>
                <a:spcPts val="0"/>
              </a:spcAft>
              <a:buNone/>
            </a:pPr>
            <a:r>
              <a:t/>
            </a:r>
            <a:endParaRPr sz="2200"/>
          </a:p>
          <a:p>
            <a:pPr indent="-342900" lvl="0" marL="342900" rtl="0" algn="l">
              <a:spcBef>
                <a:spcPts val="440"/>
              </a:spcBef>
              <a:spcAft>
                <a:spcPts val="0"/>
              </a:spcAft>
              <a:buClr>
                <a:schemeClr val="dk1"/>
              </a:buClr>
              <a:buSzPts val="2200"/>
              <a:buChar char="•"/>
            </a:pPr>
            <a:r>
              <a:rPr lang="en-US" sz="2200"/>
              <a:t>It begins by importing the necessary libraries pandas_datareader and yfinance, and defining start and end dates for the data. </a:t>
            </a:r>
            <a:endParaRPr sz="2200"/>
          </a:p>
          <a:p>
            <a:pPr indent="0" lvl="0" marL="0" rtl="0" algn="l">
              <a:spcBef>
                <a:spcPts val="440"/>
              </a:spcBef>
              <a:spcAft>
                <a:spcPts val="0"/>
              </a:spcAft>
              <a:buNone/>
            </a:pPr>
            <a:r>
              <a:t/>
            </a:r>
            <a:endParaRPr sz="2200"/>
          </a:p>
          <a:p>
            <a:pPr indent="-342900" lvl="0" marL="342900" rtl="0" algn="l">
              <a:spcBef>
                <a:spcPts val="440"/>
              </a:spcBef>
              <a:spcAft>
                <a:spcPts val="0"/>
              </a:spcAft>
              <a:buClr>
                <a:schemeClr val="dk1"/>
              </a:buClr>
              <a:buSzPts val="2200"/>
              <a:buChar char="•"/>
            </a:pPr>
            <a:r>
              <a:rPr lang="en-US" sz="2200"/>
              <a:t>The user then inputs a stock symbol, and the program retrieves data on that stock from Yahoo Finance.</a:t>
            </a:r>
            <a:endParaRPr/>
          </a:p>
        </p:txBody>
      </p:sp>
      <p:sp>
        <p:nvSpPr>
          <p:cNvPr id="79" name="Google Shape;79;g1de390e7592_0_8"/>
          <p:cNvSpPr txBox="1"/>
          <p:nvPr>
            <p:ph type="title"/>
          </p:nvPr>
        </p:nvSpPr>
        <p:spPr>
          <a:xfrm>
            <a:off x="457200" y="70264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Data Collection</a:t>
            </a:r>
            <a:endParaRPr/>
          </a:p>
        </p:txBody>
      </p:sp>
      <p:sp>
        <p:nvSpPr>
          <p:cNvPr id="80" name="Google Shape;80;g1de390e7592_0_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81" name="Google Shape;81;g1de390e7592_0_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82" name="Google Shape;82;g1de390e7592_0_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1db0875fc2_1_3"/>
          <p:cNvSpPr txBox="1"/>
          <p:nvPr>
            <p:ph idx="1" type="body"/>
          </p:nvPr>
        </p:nvSpPr>
        <p:spPr>
          <a:xfrm>
            <a:off x="457200" y="1466454"/>
            <a:ext cx="8229600" cy="2984400"/>
          </a:xfrm>
          <a:prstGeom prst="rect">
            <a:avLst/>
          </a:prstGeom>
          <a:noFill/>
          <a:ln>
            <a:noFill/>
          </a:ln>
        </p:spPr>
        <p:txBody>
          <a:bodyPr anchorCtr="0" anchor="t" bIns="45700" lIns="91425" spcFirstLastPara="1" rIns="91425" wrap="square" tIns="45700">
            <a:noAutofit/>
          </a:bodyPr>
          <a:lstStyle/>
          <a:p>
            <a:pPr indent="-321945" lvl="0" marL="342900" rtl="0" algn="l">
              <a:lnSpc>
                <a:spcPct val="90000"/>
              </a:lnSpc>
              <a:spcBef>
                <a:spcPts val="0"/>
              </a:spcBef>
              <a:spcAft>
                <a:spcPts val="0"/>
              </a:spcAft>
              <a:buClr>
                <a:schemeClr val="dk1"/>
              </a:buClr>
              <a:buSzPts val="1870"/>
              <a:buChar char="•"/>
            </a:pPr>
            <a:r>
              <a:rPr lang="en-US" sz="1870"/>
              <a:t>The program displays a menu of options for the user to choose from.</a:t>
            </a:r>
            <a:endParaRPr sz="1870"/>
          </a:p>
          <a:p>
            <a:pPr indent="0" lvl="0" marL="0" rtl="0" algn="l">
              <a:lnSpc>
                <a:spcPct val="90000"/>
              </a:lnSpc>
              <a:spcBef>
                <a:spcPts val="0"/>
              </a:spcBef>
              <a:spcAft>
                <a:spcPts val="0"/>
              </a:spcAft>
              <a:buSzPts val="935"/>
              <a:buNone/>
            </a:pPr>
            <a:r>
              <a:t/>
            </a:r>
            <a:endParaRPr sz="1870"/>
          </a:p>
          <a:p>
            <a:pPr indent="-321945" lvl="0" marL="342900" rtl="0" algn="l">
              <a:lnSpc>
                <a:spcPct val="90000"/>
              </a:lnSpc>
              <a:spcBef>
                <a:spcPts val="0"/>
              </a:spcBef>
              <a:spcAft>
                <a:spcPts val="0"/>
              </a:spcAft>
              <a:buClr>
                <a:schemeClr val="dk1"/>
              </a:buClr>
              <a:buSzPts val="1870"/>
              <a:buChar char="•"/>
            </a:pPr>
            <a:r>
              <a:rPr lang="en-US" sz="1870"/>
              <a:t>If the user selects option A: The program prompts the user to input a start and end date for the price chart of their chosen stock, retrieves the data from Yahoo Finance, and plots the adjusted closing price of the stock using the plotly library.</a:t>
            </a:r>
            <a:endParaRPr sz="1870"/>
          </a:p>
          <a:p>
            <a:pPr indent="0" lvl="0" marL="0" rtl="0" algn="l">
              <a:lnSpc>
                <a:spcPct val="90000"/>
              </a:lnSpc>
              <a:spcBef>
                <a:spcPts val="0"/>
              </a:spcBef>
              <a:spcAft>
                <a:spcPts val="0"/>
              </a:spcAft>
              <a:buSzPts val="935"/>
              <a:buNone/>
            </a:pPr>
            <a:r>
              <a:t/>
            </a:r>
            <a:endParaRPr sz="1870"/>
          </a:p>
          <a:p>
            <a:pPr indent="-321945" lvl="0" marL="342900" rtl="0" algn="l">
              <a:lnSpc>
                <a:spcPct val="90000"/>
              </a:lnSpc>
              <a:spcBef>
                <a:spcPts val="440"/>
              </a:spcBef>
              <a:spcAft>
                <a:spcPts val="0"/>
              </a:spcAft>
              <a:buSzPts val="1870"/>
              <a:buChar char="•"/>
            </a:pPr>
            <a:r>
              <a:rPr lang="en-US" sz="1870"/>
              <a:t>If the user selects option B: Here we are showing the return analysis of the stocks in our portfolio. First we computed daily return of the selected stocks and determined the correlation between them. We also calculated the volatility and computed the risk return trade-off of all the stocks.</a:t>
            </a:r>
            <a:endParaRPr sz="1870"/>
          </a:p>
        </p:txBody>
      </p:sp>
      <p:sp>
        <p:nvSpPr>
          <p:cNvPr id="88" name="Google Shape;88;g21db0875fc2_1_3"/>
          <p:cNvSpPr txBox="1"/>
          <p:nvPr>
            <p:ph type="title"/>
          </p:nvPr>
        </p:nvSpPr>
        <p:spPr>
          <a:xfrm>
            <a:off x="457200" y="70264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Code Insights</a:t>
            </a:r>
            <a:endParaRPr/>
          </a:p>
        </p:txBody>
      </p:sp>
      <p:sp>
        <p:nvSpPr>
          <p:cNvPr id="89" name="Google Shape;89;g21db0875fc2_1_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90" name="Google Shape;90;g21db0875fc2_1_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91" name="Google Shape;91;g21db0875fc2_1_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pic>
        <p:nvPicPr>
          <p:cNvPr id="97" name="Google Shape;97;p3"/>
          <p:cNvPicPr preferRelativeResize="0"/>
          <p:nvPr/>
        </p:nvPicPr>
        <p:blipFill>
          <a:blip r:embed="rId3">
            <a:alphaModFix/>
          </a:blip>
          <a:stretch>
            <a:fillRect/>
          </a:stretch>
        </p:blipFill>
        <p:spPr>
          <a:xfrm>
            <a:off x="0" y="2293019"/>
            <a:ext cx="9143999" cy="1934113"/>
          </a:xfrm>
          <a:prstGeom prst="rect">
            <a:avLst/>
          </a:prstGeom>
          <a:noFill/>
          <a:ln>
            <a:noFill/>
          </a:ln>
        </p:spPr>
      </p:pic>
      <p:sp>
        <p:nvSpPr>
          <p:cNvPr id="98" name="Google Shape;98;p3"/>
          <p:cNvSpPr txBox="1"/>
          <p:nvPr/>
        </p:nvSpPr>
        <p:spPr>
          <a:xfrm>
            <a:off x="355500" y="1076650"/>
            <a:ext cx="8577600" cy="7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50"/>
              <a:t>Stock Adj Closing Price</a:t>
            </a:r>
            <a:endParaRPr sz="39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21db0875fc2_1_14"/>
          <p:cNvPicPr preferRelativeResize="0"/>
          <p:nvPr/>
        </p:nvPicPr>
        <p:blipFill>
          <a:blip r:embed="rId3">
            <a:alphaModFix/>
          </a:blip>
          <a:stretch>
            <a:fillRect/>
          </a:stretch>
        </p:blipFill>
        <p:spPr>
          <a:xfrm>
            <a:off x="1648648" y="1315873"/>
            <a:ext cx="4954675" cy="3750126"/>
          </a:xfrm>
          <a:prstGeom prst="rect">
            <a:avLst/>
          </a:prstGeom>
          <a:noFill/>
          <a:ln>
            <a:noFill/>
          </a:ln>
        </p:spPr>
      </p:pic>
      <p:sp>
        <p:nvSpPr>
          <p:cNvPr id="104" name="Google Shape;104;g21db0875fc2_1_14"/>
          <p:cNvSpPr txBox="1"/>
          <p:nvPr/>
        </p:nvSpPr>
        <p:spPr>
          <a:xfrm>
            <a:off x="128100" y="654900"/>
            <a:ext cx="8887800" cy="7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50"/>
              <a:t>CORRELATION</a:t>
            </a:r>
            <a:endParaRPr sz="39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21db0875fc2_1_20"/>
          <p:cNvPicPr preferRelativeResize="0"/>
          <p:nvPr/>
        </p:nvPicPr>
        <p:blipFill>
          <a:blip r:embed="rId3">
            <a:alphaModFix/>
          </a:blip>
          <a:stretch>
            <a:fillRect/>
          </a:stretch>
        </p:blipFill>
        <p:spPr>
          <a:xfrm>
            <a:off x="0" y="1845845"/>
            <a:ext cx="9143999" cy="1951059"/>
          </a:xfrm>
          <a:prstGeom prst="rect">
            <a:avLst/>
          </a:prstGeom>
          <a:noFill/>
          <a:ln>
            <a:noFill/>
          </a:ln>
        </p:spPr>
      </p:pic>
      <p:sp>
        <p:nvSpPr>
          <p:cNvPr id="110" name="Google Shape;110;g21db0875fc2_1_20"/>
          <p:cNvSpPr txBox="1"/>
          <p:nvPr/>
        </p:nvSpPr>
        <p:spPr>
          <a:xfrm>
            <a:off x="45400" y="968175"/>
            <a:ext cx="8630400" cy="7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50"/>
              <a:t>STOCK RETURN VALUES</a:t>
            </a:r>
            <a:endParaRPr sz="39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1db0875fc2_1_26"/>
          <p:cNvPicPr preferRelativeResize="0"/>
          <p:nvPr/>
        </p:nvPicPr>
        <p:blipFill>
          <a:blip r:embed="rId3">
            <a:alphaModFix/>
          </a:blip>
          <a:stretch>
            <a:fillRect/>
          </a:stretch>
        </p:blipFill>
        <p:spPr>
          <a:xfrm>
            <a:off x="0" y="1576070"/>
            <a:ext cx="9144000" cy="1991360"/>
          </a:xfrm>
          <a:prstGeom prst="rect">
            <a:avLst/>
          </a:prstGeom>
          <a:noFill/>
          <a:ln>
            <a:noFill/>
          </a:ln>
        </p:spPr>
      </p:pic>
      <p:sp>
        <p:nvSpPr>
          <p:cNvPr id="116" name="Google Shape;116;g21db0875fc2_1_26"/>
          <p:cNvSpPr txBox="1"/>
          <p:nvPr/>
        </p:nvSpPr>
        <p:spPr>
          <a:xfrm>
            <a:off x="173975" y="885000"/>
            <a:ext cx="8592600" cy="7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50"/>
              <a:t>VOLATILITY</a:t>
            </a:r>
            <a:endParaRPr sz="39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23221bddba_0_0"/>
          <p:cNvSpPr txBox="1"/>
          <p:nvPr>
            <p:ph idx="1" type="body"/>
          </p:nvPr>
        </p:nvSpPr>
        <p:spPr>
          <a:xfrm>
            <a:off x="457200" y="2246653"/>
            <a:ext cx="8229600" cy="9978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en-US" sz="5000"/>
              <a:t>THANK YOU</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2019-02-27T15:38:32Z</dcterms:created>
  <dc:creator>Jim Lord</dc:creator>
</cp:coreProperties>
</file>