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Abril Fatface"/>
      <p:regular r:id="rId21"/>
    </p:embeddedFont>
    <p:embeddedFont>
      <p:font typeface="P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AbrilFatfac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Nunito-boldItalic.fntdata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080b61eb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080b61eb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88515c8e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b88515c8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88515c8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b88515c8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88515c8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b88515c8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88515c8e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b88515c8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9f2f57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9f2f57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 rot="1103675">
            <a:off x="274406" y="-611819"/>
            <a:ext cx="1245021" cy="318126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 flipH="1">
            <a:off x="-878080" y="-1048117"/>
            <a:ext cx="2074359" cy="2202022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 rot="1884779">
            <a:off x="7986089" y="-765133"/>
            <a:ext cx="2074380" cy="220204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1284000" y="1387300"/>
            <a:ext cx="65760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 rot="-784685">
            <a:off x="7733575" y="-8974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-1783285">
            <a:off x="7922631" y="-13956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flipH="1">
            <a:off x="-331801" y="-16813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243700" y="1478750"/>
            <a:ext cx="31803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-243963" y="-169573"/>
            <a:ext cx="855913" cy="260023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7919140" y="-278604"/>
            <a:ext cx="1383960" cy="932103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7564905" y="-93375"/>
            <a:ext cx="1730072" cy="204458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2" type="subTitle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3" type="subTitle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4" type="subTitle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5" type="title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6" type="subTitle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7" type="subTitle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hasCustomPrompt="1" idx="8" type="title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/>
          <p:nvPr>
            <p:ph idx="9" type="subTitle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3" type="subTitle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14" type="title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5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flipH="1" rot="-784685">
            <a:off x="7733586" y="-3640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-1783285">
            <a:off x="8151242" y="-7860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-408376" y="-174026"/>
            <a:ext cx="1214376" cy="412852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1407300" y="1189100"/>
            <a:ext cx="63294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008950" y="3153500"/>
            <a:ext cx="51261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 rot="-1532380">
            <a:off x="-984785" y="25045"/>
            <a:ext cx="2462769" cy="3479258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-1747850" y="-340664"/>
            <a:ext cx="2293271" cy="3283712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flipH="1" rot="1315565">
            <a:off x="7997421" y="-481925"/>
            <a:ext cx="2374167" cy="280593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40707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17397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 flipH="1" rot="-455257">
            <a:off x="7806607" y="-318267"/>
            <a:ext cx="1246880" cy="4103824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-1538068">
            <a:off x="8279381" y="-585154"/>
            <a:ext cx="1048448" cy="3401387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flipH="1" rot="654765">
            <a:off x="-453981" y="-1416413"/>
            <a:ext cx="1214384" cy="4002644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0" y="1303638"/>
            <a:ext cx="3293700" cy="20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4572000" y="3292363"/>
            <a:ext cx="34914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flipH="1" rot="2539665">
            <a:off x="7952801" y="67183"/>
            <a:ext cx="1899215" cy="944427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flipH="1" rot="-1669522">
            <a:off x="-1115619" y="-369656"/>
            <a:ext cx="2074389" cy="220205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-1532380">
            <a:off x="-1606285" y="-643205"/>
            <a:ext cx="2462769" cy="3479258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720000" y="2215050"/>
            <a:ext cx="25755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flipH="1" rot="2539665">
            <a:off x="7952801" y="67183"/>
            <a:ext cx="1899215" cy="944427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flipH="1" rot="-1669522">
            <a:off x="-1115619" y="-369656"/>
            <a:ext cx="2074389" cy="220205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rot="-1532380">
            <a:off x="-1606285" y="-643205"/>
            <a:ext cx="2462769" cy="3479258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19900" y="1533450"/>
            <a:ext cx="77040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 flipH="1" rot="1236882">
            <a:off x="7680459" y="103396"/>
            <a:ext cx="2374143" cy="280590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 flipH="1">
            <a:off x="8516333" y="-485412"/>
            <a:ext cx="2293271" cy="2585072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 rot="-1315565">
            <a:off x="-1005022" y="-481925"/>
            <a:ext cx="2374167" cy="280593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720000" y="33129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720000" y="371855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2" type="title"/>
          </p:nvPr>
        </p:nvSpPr>
        <p:spPr>
          <a:xfrm>
            <a:off x="3484419" y="18756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3484421" y="2269788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4" type="title"/>
          </p:nvPr>
        </p:nvSpPr>
        <p:spPr>
          <a:xfrm>
            <a:off x="6255596" y="33357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255599" y="371855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6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784685">
            <a:off x="-181759" y="-8212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 rot="1783285">
            <a:off x="-385508" y="-12432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143200" y="-478825"/>
            <a:ext cx="1214376" cy="4636445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flipH="1">
            <a:off x="8252620" y="-928356"/>
            <a:ext cx="1245003" cy="3181217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 rot="-844789">
            <a:off x="8256274" y="-340789"/>
            <a:ext cx="1031065" cy="343335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-263905" y="-1215306"/>
            <a:ext cx="1245003" cy="3181217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1323370" y="129759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1323370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3" type="title"/>
          </p:nvPr>
        </p:nvSpPr>
        <p:spPr>
          <a:xfrm>
            <a:off x="1323370" y="242272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21"/>
          <p:cNvSpPr txBox="1"/>
          <p:nvPr>
            <p:ph idx="4" type="subTitle"/>
          </p:nvPr>
        </p:nvSpPr>
        <p:spPr>
          <a:xfrm>
            <a:off x="1323370" y="2874231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5" type="title"/>
          </p:nvPr>
        </p:nvSpPr>
        <p:spPr>
          <a:xfrm>
            <a:off x="1323370" y="354784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21"/>
          <p:cNvSpPr txBox="1"/>
          <p:nvPr>
            <p:ph idx="6" type="subTitle"/>
          </p:nvPr>
        </p:nvSpPr>
        <p:spPr>
          <a:xfrm>
            <a:off x="1323370" y="399935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 rot="-240488">
            <a:off x="-424134" y="-626662"/>
            <a:ext cx="1244966" cy="3296515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 flipH="1" rot="758190">
            <a:off x="-566166" y="-1075222"/>
            <a:ext cx="1031062" cy="3132328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8371800" y="-4667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868975" y="17080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830575" y="2630725"/>
            <a:ext cx="225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2" type="title"/>
          </p:nvPr>
        </p:nvSpPr>
        <p:spPr>
          <a:xfrm>
            <a:off x="3484350" y="17080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22"/>
          <p:cNvSpPr txBox="1"/>
          <p:nvPr>
            <p:ph idx="3" type="subTitle"/>
          </p:nvPr>
        </p:nvSpPr>
        <p:spPr>
          <a:xfrm>
            <a:off x="3445950" y="2630725"/>
            <a:ext cx="225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4" type="title"/>
          </p:nvPr>
        </p:nvSpPr>
        <p:spPr>
          <a:xfrm>
            <a:off x="6099725" y="17080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2"/>
          <p:cNvSpPr txBox="1"/>
          <p:nvPr>
            <p:ph idx="5" type="subTitle"/>
          </p:nvPr>
        </p:nvSpPr>
        <p:spPr>
          <a:xfrm>
            <a:off x="6061325" y="2630725"/>
            <a:ext cx="225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6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 rot="784685">
            <a:off x="-410359" y="-8974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 flipH="1" rot="1783285">
            <a:off x="-385508" y="-13956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8448000" y="-7715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713100" y="155995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1046700" y="199407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2" type="title"/>
          </p:nvPr>
        </p:nvSpPr>
        <p:spPr>
          <a:xfrm>
            <a:off x="6112200" y="155995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23"/>
          <p:cNvSpPr txBox="1"/>
          <p:nvPr>
            <p:ph idx="3" type="subTitle"/>
          </p:nvPr>
        </p:nvSpPr>
        <p:spPr>
          <a:xfrm>
            <a:off x="6112200" y="199407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4" type="title"/>
          </p:nvPr>
        </p:nvSpPr>
        <p:spPr>
          <a:xfrm>
            <a:off x="713100" y="299416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23"/>
          <p:cNvSpPr txBox="1"/>
          <p:nvPr>
            <p:ph idx="5" type="subTitle"/>
          </p:nvPr>
        </p:nvSpPr>
        <p:spPr>
          <a:xfrm>
            <a:off x="1046700" y="342828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6" type="title"/>
          </p:nvPr>
        </p:nvSpPr>
        <p:spPr>
          <a:xfrm>
            <a:off x="6112200" y="299416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3"/>
          <p:cNvSpPr txBox="1"/>
          <p:nvPr>
            <p:ph idx="7" type="subTitle"/>
          </p:nvPr>
        </p:nvSpPr>
        <p:spPr>
          <a:xfrm>
            <a:off x="6112200" y="342828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8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 rot="784685">
            <a:off x="-257959" y="-8974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 flipH="1" rot="1783285">
            <a:off x="-461708" y="-13194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 rot="-593063">
            <a:off x="8066979" y="-555017"/>
            <a:ext cx="1214363" cy="4636379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1872622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1872622" y="20654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2" type="title"/>
          </p:nvPr>
        </p:nvSpPr>
        <p:spPr>
          <a:xfrm>
            <a:off x="5893580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24"/>
          <p:cNvSpPr txBox="1"/>
          <p:nvPr>
            <p:ph idx="3" type="subTitle"/>
          </p:nvPr>
        </p:nvSpPr>
        <p:spPr>
          <a:xfrm>
            <a:off x="5893576" y="20654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4" type="title"/>
          </p:nvPr>
        </p:nvSpPr>
        <p:spPr>
          <a:xfrm>
            <a:off x="1872622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24"/>
          <p:cNvSpPr txBox="1"/>
          <p:nvPr>
            <p:ph idx="5" type="subTitle"/>
          </p:nvPr>
        </p:nvSpPr>
        <p:spPr>
          <a:xfrm>
            <a:off x="1872622" y="34988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6" type="title"/>
          </p:nvPr>
        </p:nvSpPr>
        <p:spPr>
          <a:xfrm>
            <a:off x="5893580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24"/>
          <p:cNvSpPr txBox="1"/>
          <p:nvPr>
            <p:ph idx="7" type="subTitle"/>
          </p:nvPr>
        </p:nvSpPr>
        <p:spPr>
          <a:xfrm>
            <a:off x="5893576" y="34988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8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 flipH="1">
            <a:off x="7692880" y="-288986"/>
            <a:ext cx="2374159" cy="280592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 flipH="1" rot="-2700000">
            <a:off x="8364443" y="-538691"/>
            <a:ext cx="1031034" cy="313224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 rot="-236223">
            <a:off x="-431802" y="-749425"/>
            <a:ext cx="1244962" cy="3296496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2" type="title"/>
          </p:nvPr>
        </p:nvSpPr>
        <p:spPr>
          <a:xfrm>
            <a:off x="1286050" y="129759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1286050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3" type="title"/>
          </p:nvPr>
        </p:nvSpPr>
        <p:spPr>
          <a:xfrm>
            <a:off x="1286050" y="242272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5"/>
          <p:cNvSpPr txBox="1"/>
          <p:nvPr>
            <p:ph idx="4" type="subTitle"/>
          </p:nvPr>
        </p:nvSpPr>
        <p:spPr>
          <a:xfrm>
            <a:off x="1286050" y="2874231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5" type="title"/>
          </p:nvPr>
        </p:nvSpPr>
        <p:spPr>
          <a:xfrm>
            <a:off x="1286050" y="354784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5"/>
          <p:cNvSpPr txBox="1"/>
          <p:nvPr>
            <p:ph idx="6" type="subTitle"/>
          </p:nvPr>
        </p:nvSpPr>
        <p:spPr>
          <a:xfrm>
            <a:off x="1286050" y="399935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7" type="title"/>
          </p:nvPr>
        </p:nvSpPr>
        <p:spPr>
          <a:xfrm>
            <a:off x="5682650" y="129759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5"/>
          <p:cNvSpPr txBox="1"/>
          <p:nvPr>
            <p:ph idx="8" type="subTitle"/>
          </p:nvPr>
        </p:nvSpPr>
        <p:spPr>
          <a:xfrm>
            <a:off x="5682650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9" type="title"/>
          </p:nvPr>
        </p:nvSpPr>
        <p:spPr>
          <a:xfrm>
            <a:off x="5682650" y="242272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5"/>
          <p:cNvSpPr txBox="1"/>
          <p:nvPr>
            <p:ph idx="13" type="subTitle"/>
          </p:nvPr>
        </p:nvSpPr>
        <p:spPr>
          <a:xfrm>
            <a:off x="5682650" y="2874231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4" type="title"/>
          </p:nvPr>
        </p:nvSpPr>
        <p:spPr>
          <a:xfrm>
            <a:off x="5682650" y="354784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25"/>
          <p:cNvSpPr txBox="1"/>
          <p:nvPr>
            <p:ph idx="15" type="subTitle"/>
          </p:nvPr>
        </p:nvSpPr>
        <p:spPr>
          <a:xfrm>
            <a:off x="5682650" y="399935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hasCustomPrompt="1" type="title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26"/>
          <p:cNvSpPr txBox="1"/>
          <p:nvPr>
            <p:ph idx="1" type="subTitle"/>
          </p:nvPr>
        </p:nvSpPr>
        <p:spPr>
          <a:xfrm>
            <a:off x="2223600" y="1234825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hasCustomPrompt="1" idx="2" type="title"/>
          </p:nvPr>
        </p:nvSpPr>
        <p:spPr>
          <a:xfrm>
            <a:off x="2223600" y="1954311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3" name="Google Shape;203;p26"/>
          <p:cNvSpPr txBox="1"/>
          <p:nvPr>
            <p:ph idx="3" type="subTitle"/>
          </p:nvPr>
        </p:nvSpPr>
        <p:spPr>
          <a:xfrm>
            <a:off x="2223600" y="2554644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6"/>
          <p:cNvSpPr txBox="1"/>
          <p:nvPr>
            <p:ph hasCustomPrompt="1" idx="4" type="title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5" name="Google Shape;205;p26"/>
          <p:cNvSpPr txBox="1"/>
          <p:nvPr>
            <p:ph idx="5" type="subTitle"/>
          </p:nvPr>
        </p:nvSpPr>
        <p:spPr>
          <a:xfrm>
            <a:off x="2223600" y="3874463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6" name="Google Shape;206;p26"/>
          <p:cNvSpPr/>
          <p:nvPr/>
        </p:nvSpPr>
        <p:spPr>
          <a:xfrm flipH="1" rot="-1103675">
            <a:off x="8084800" y="-611819"/>
            <a:ext cx="1245021" cy="318126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8322223" y="-561604"/>
            <a:ext cx="2074359" cy="2202022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 flipH="1" rot="1040920">
            <a:off x="-826208" y="-506959"/>
            <a:ext cx="2074408" cy="220207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27"/>
          <p:cNvSpPr/>
          <p:nvPr/>
        </p:nvSpPr>
        <p:spPr>
          <a:xfrm flipH="1">
            <a:off x="7692880" y="-288986"/>
            <a:ext cx="2374159" cy="280592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 flipH="1" rot="-2700000">
            <a:off x="8364443" y="-538691"/>
            <a:ext cx="1031034" cy="313224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 rot="-236223">
            <a:off x="-431802" y="-749425"/>
            <a:ext cx="1244962" cy="3296496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 flipH="1">
            <a:off x="7874419" y="-137976"/>
            <a:ext cx="2481131" cy="294392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 rot="2700000">
            <a:off x="94776" y="-643730"/>
            <a:ext cx="1031034" cy="313224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8576741" y="-658300"/>
            <a:ext cx="1031060" cy="313232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720000" y="375287"/>
            <a:ext cx="4294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1" type="subTitle"/>
          </p:nvPr>
        </p:nvSpPr>
        <p:spPr>
          <a:xfrm>
            <a:off x="713100" y="1394019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/>
        </p:nvSpPr>
        <p:spPr>
          <a:xfrm>
            <a:off x="720000" y="2966252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highlight>
                <a:srgbClr val="DFDEF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-1055101">
            <a:off x="-960243" y="-611114"/>
            <a:ext cx="1615770" cy="1821365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 rot="10800000">
            <a:off x="7641225" y="-691372"/>
            <a:ext cx="1756619" cy="207607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145456" y="-66021"/>
            <a:ext cx="1756619" cy="232279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-1794915">
            <a:off x="-1502546" y="-638410"/>
            <a:ext cx="2293282" cy="2585085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8555291" y="-912025"/>
            <a:ext cx="1031060" cy="313232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7852681" y="-293879"/>
            <a:ext cx="2074359" cy="2202022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291314" y="220340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title"/>
          </p:nvPr>
        </p:nvSpPr>
        <p:spPr>
          <a:xfrm>
            <a:off x="5110086" y="220340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5110088" y="278625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1291312" y="278625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4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rot="-1236882">
            <a:off x="-992836" y="-201404"/>
            <a:ext cx="2374143" cy="280590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 rot="-2700000">
            <a:off x="-1671654" y="-637784"/>
            <a:ext cx="2293212" cy="2585006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 flipH="1" rot="1315565">
            <a:off x="7821221" y="-111650"/>
            <a:ext cx="2374167" cy="280593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flipH="1">
            <a:off x="-243963" y="-245773"/>
            <a:ext cx="855913" cy="260023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8071540" y="-278604"/>
            <a:ext cx="1383960" cy="932103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7717305" y="-93375"/>
            <a:ext cx="1730072" cy="204458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-3419928">
            <a:off x="-1702337" y="601789"/>
            <a:ext cx="2807434" cy="1193427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flipH="1" rot="1401600">
            <a:off x="8049665" y="111206"/>
            <a:ext cx="2374221" cy="280599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rot="-836192">
            <a:off x="-1327580" y="-192083"/>
            <a:ext cx="2334065" cy="2880761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896900" y="1307100"/>
            <a:ext cx="6534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 rot="880749">
            <a:off x="-109876" y="-360103"/>
            <a:ext cx="1253609" cy="3696848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 flipH="1" rot="1966325">
            <a:off x="-97652" y="-885201"/>
            <a:ext cx="1064941" cy="3438159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8448000" y="-7715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41550" y="2221513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 flipH="1">
            <a:off x="-331799" y="-846185"/>
            <a:ext cx="855913" cy="3527545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 flipH="1" rot="894957">
            <a:off x="8570322" y="26143"/>
            <a:ext cx="1383968" cy="1264504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 flipH="1" rot="894957">
            <a:off x="8014872" y="-268356"/>
            <a:ext cx="1730081" cy="277377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3245625" y="1913850"/>
            <a:ext cx="5050500" cy="1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 410 Final Project</a:t>
            </a:r>
            <a:r>
              <a:rPr lang="en"/>
              <a:t> College Events</a:t>
            </a:r>
            <a:endParaRPr/>
          </a:p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Chirag Rastogi</a:t>
            </a:r>
            <a:endParaRPr/>
          </a:p>
        </p:txBody>
      </p:sp>
      <p:cxnSp>
        <p:nvCxnSpPr>
          <p:cNvPr id="228" name="Google Shape;228;p30"/>
          <p:cNvCxnSpPr>
            <a:endCxn id="22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720000" y="2195100"/>
            <a:ext cx="61833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Events based on Time</a:t>
            </a:r>
            <a:endParaRPr/>
          </a:p>
        </p:txBody>
      </p:sp>
      <p:sp>
        <p:nvSpPr>
          <p:cNvPr id="235" name="Google Shape;235;p31"/>
          <p:cNvSpPr txBox="1"/>
          <p:nvPr>
            <p:ph idx="2" type="title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cxnSp>
        <p:nvCxnSpPr>
          <p:cNvPr id="236" name="Google Shape;236;p31"/>
          <p:cNvCxnSpPr>
            <a:endCxn id="237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1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Collecting Events based on Time</a:t>
            </a:r>
            <a:endParaRPr b="0"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was collected from  multiple uiuc discord servers and from multiple instagram accounts. Next, Bert Temporal Tagging was implemented to collect messages with time or date.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244" name="Google Shape;244;p32"/>
          <p:cNvCxnSpPr>
            <a:endCxn id="245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2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250" y="2295075"/>
            <a:ext cx="3461376" cy="176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74" y="2151181"/>
            <a:ext cx="4994573" cy="21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720000" y="2195100"/>
            <a:ext cx="7117800" cy="19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Stopword removal, Lemmatization, and Stemming</a:t>
            </a:r>
            <a:endParaRPr/>
          </a:p>
        </p:txBody>
      </p:sp>
      <p:sp>
        <p:nvSpPr>
          <p:cNvPr id="253" name="Google Shape;253;p33"/>
          <p:cNvSpPr txBox="1"/>
          <p:nvPr>
            <p:ph idx="2" type="title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cxnSp>
        <p:nvCxnSpPr>
          <p:cNvPr id="254" name="Google Shape;254;p33"/>
          <p:cNvCxnSpPr>
            <a:endCxn id="255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3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Stopword removal, Lemmatization, and Stemming</a:t>
            </a:r>
            <a:endParaRPr b="0" sz="3000"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see the before and after Frequency Graphs for the messages. For example words such as the, and have been removed.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262" name="Google Shape;262;p34"/>
          <p:cNvCxnSpPr>
            <a:endCxn id="26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4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0" y="2518375"/>
            <a:ext cx="4459469" cy="13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850" y="2518375"/>
            <a:ext cx="4337326" cy="13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/>
        </p:nvSpPr>
        <p:spPr>
          <a:xfrm>
            <a:off x="1224650" y="2213425"/>
            <a:ext cx="7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Before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6502400" y="2118175"/>
            <a:ext cx="7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After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720000" y="2195100"/>
            <a:ext cx="7117800" cy="19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</a:t>
            </a:r>
            <a:endParaRPr/>
          </a:p>
        </p:txBody>
      </p:sp>
      <p:sp>
        <p:nvSpPr>
          <p:cNvPr id="273" name="Google Shape;273;p35"/>
          <p:cNvSpPr txBox="1"/>
          <p:nvPr>
            <p:ph idx="2" type="title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cxnSp>
        <p:nvCxnSpPr>
          <p:cNvPr id="274" name="Google Shape;274;p35"/>
          <p:cNvCxnSpPr>
            <a:endCxn id="275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LDA</a:t>
            </a:r>
            <a:endParaRPr b="0" sz="3000"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Clusters created based using LDA. I created 7 clusters for the documents to get 7 different topics.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282" name="Google Shape;282;p36"/>
          <p:cNvCxnSpPr>
            <a:endCxn id="28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6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1224650" y="2213425"/>
            <a:ext cx="7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6502400" y="2118175"/>
            <a:ext cx="7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00" y="2118175"/>
            <a:ext cx="5415649" cy="254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720000" y="375287"/>
            <a:ext cx="4294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/>
              <a:t>!</a:t>
            </a:r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720000" y="4332000"/>
            <a:ext cx="30000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3" name="Google Shape;293;p37"/>
          <p:cNvCxnSpPr>
            <a:endCxn id="294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