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Open Sans" panose="020B0606030504020204" pitchFamily="34" charset="0"/>
      <p:regular r:id="rId12"/>
      <p:bold r:id="rId13"/>
      <p:italic r:id="rId14"/>
      <p:boldItalic r:id="rId15"/>
    </p:embeddedFont>
    <p:embeddedFont>
      <p:font typeface="PT Sans Narrow" panose="020B0506020203020204" pitchFamily="34"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7e8d3d2c7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7e8d3d2c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fd2b23b8d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fd2b23b8d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e8d3d2c7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7e8d3d2c7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fd2b23b8d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fd2b23b8d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e8d3d2c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e8d3d2c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fd2b23b8d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fd2b23b8d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e8d3d2c7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e8d3d2c7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e8d3d2c7e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e8d3d2c7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3650" y="1827639"/>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solidFill>
                  <a:srgbClr val="000000"/>
                </a:solidFill>
              </a:rPr>
              <a:t>Tech Nerds</a:t>
            </a:r>
            <a:endParaRPr dirty="0">
              <a:solidFill>
                <a:srgbClr val="000000"/>
              </a:solidFill>
            </a:endParaRPr>
          </a:p>
        </p:txBody>
      </p:sp>
      <p:sp>
        <p:nvSpPr>
          <p:cNvPr id="67" name="Google Shape;67;p13"/>
          <p:cNvSpPr txBox="1">
            <a:spLocks noGrp="1"/>
          </p:cNvSpPr>
          <p:nvPr>
            <p:ph type="subTitle" idx="1"/>
          </p:nvPr>
        </p:nvSpPr>
        <p:spPr>
          <a:xfrm>
            <a:off x="2181417" y="2850039"/>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Hazel – A Virtual Assistant</a:t>
            </a:r>
            <a:endParaRPr dirty="0"/>
          </a:p>
        </p:txBody>
      </p:sp>
      <p:pic>
        <p:nvPicPr>
          <p:cNvPr id="68" name="Google Shape;68;p13"/>
          <p:cNvPicPr preferRelativeResize="0"/>
          <p:nvPr/>
        </p:nvPicPr>
        <p:blipFill>
          <a:blip r:embed="rId3">
            <a:alphaModFix/>
          </a:blip>
          <a:stretch>
            <a:fillRect/>
          </a:stretch>
        </p:blipFill>
        <p:spPr>
          <a:xfrm>
            <a:off x="1306500" y="2006152"/>
            <a:ext cx="1133783" cy="1280975"/>
          </a:xfrm>
          <a:prstGeom prst="rect">
            <a:avLst/>
          </a:prstGeom>
          <a:noFill/>
          <a:ln>
            <a:noFill/>
          </a:ln>
        </p:spPr>
      </p:pic>
      <p:pic>
        <p:nvPicPr>
          <p:cNvPr id="69" name="Google Shape;69;p13"/>
          <p:cNvPicPr preferRelativeResize="0"/>
          <p:nvPr/>
        </p:nvPicPr>
        <p:blipFill>
          <a:blip r:embed="rId4">
            <a:alphaModFix/>
          </a:blip>
          <a:stretch>
            <a:fillRect/>
          </a:stretch>
        </p:blipFill>
        <p:spPr>
          <a:xfrm>
            <a:off x="6815100" y="2006152"/>
            <a:ext cx="1022400" cy="1022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311700" y="445025"/>
            <a:ext cx="8520600" cy="99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000000"/>
                </a:solidFill>
              </a:rPr>
              <a:t>Introduction</a:t>
            </a:r>
            <a:endParaRPr sz="2400">
              <a:solidFill>
                <a:srgbClr val="000000"/>
              </a:solidFill>
            </a:endParaRPr>
          </a:p>
        </p:txBody>
      </p:sp>
      <p:sp>
        <p:nvSpPr>
          <p:cNvPr id="75" name="Google Shape;75;p14"/>
          <p:cNvSpPr txBox="1">
            <a:spLocks noGrp="1"/>
          </p:cNvSpPr>
          <p:nvPr>
            <p:ph type="body" idx="1"/>
          </p:nvPr>
        </p:nvSpPr>
        <p:spPr>
          <a:xfrm>
            <a:off x="311700" y="1037553"/>
            <a:ext cx="8520600" cy="3513687"/>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Wingdings" panose="05000000000000000000" pitchFamily="2" charset="2"/>
              <a:buChar char="Ø"/>
            </a:pPr>
            <a:r>
              <a:rPr lang="en-US" sz="1600" dirty="0"/>
              <a:t>The purpose of Hazel virtual  assistant is to provide a program that understands natural language voice commands and completes tasks for the user.</a:t>
            </a:r>
          </a:p>
          <a:p>
            <a:pPr marL="285750" indent="-285750">
              <a:spcAft>
                <a:spcPts val="1600"/>
              </a:spcAft>
              <a:buFont typeface="Wingdings" panose="05000000000000000000" pitchFamily="2" charset="2"/>
              <a:buChar char="Ø"/>
            </a:pPr>
            <a:r>
              <a:rPr lang="en-US" sz="1600" dirty="0"/>
              <a:t>Such tasks generally performed by a personal assistant include reading text or email, playing music, opening calculator, opening different applications and providing a user experience.</a:t>
            </a:r>
          </a:p>
          <a:p>
            <a:pPr marL="285750" lvl="0" indent="-285750" algn="l" rtl="0">
              <a:spcBef>
                <a:spcPts val="0"/>
              </a:spcBef>
              <a:spcAft>
                <a:spcPts val="1600"/>
              </a:spcAft>
              <a:buFont typeface="Wingdings" panose="05000000000000000000" pitchFamily="2" charset="2"/>
              <a:buChar char="Ø"/>
            </a:pPr>
            <a:r>
              <a:rPr lang="en-US" sz="1600" dirty="0"/>
              <a:t>Hazel is a virtual  assistant that listen and respond to verbal commands.</a:t>
            </a:r>
          </a:p>
          <a:p>
            <a:pPr marL="285750" lvl="0" indent="-285750" algn="l" rtl="0">
              <a:spcBef>
                <a:spcPts val="0"/>
              </a:spcBef>
              <a:spcAft>
                <a:spcPts val="1600"/>
              </a:spcAft>
              <a:buFont typeface="Wingdings" panose="05000000000000000000" pitchFamily="2" charset="2"/>
              <a:buChar char="Ø"/>
            </a:pPr>
            <a:r>
              <a:rPr lang="en-US" sz="1600" dirty="0"/>
              <a:t>Voice assistants are apps that use voice recognition technology, natural language processing and AI to respond to humans.</a:t>
            </a:r>
          </a:p>
          <a:p>
            <a:pPr marL="285750" lvl="0" indent="-285750" algn="l" rtl="0">
              <a:spcBef>
                <a:spcPts val="0"/>
              </a:spcBef>
              <a:spcAft>
                <a:spcPts val="1600"/>
              </a:spcAft>
              <a:buFont typeface="Wingdings" panose="05000000000000000000" pitchFamily="2" charset="2"/>
              <a:buChar char="Ø"/>
            </a:pPr>
            <a:r>
              <a:rPr lang="en-US" sz="1600" dirty="0"/>
              <a:t>Using this the device synthesizes the users message, breaks it down, evaluates it and offers a meaningful response in return.</a:t>
            </a:r>
          </a:p>
          <a:p>
            <a:pPr marL="0" lvl="0" indent="0" algn="l" rtl="0">
              <a:spcBef>
                <a:spcPts val="0"/>
              </a:spcBef>
              <a:spcAft>
                <a:spcPts val="1600"/>
              </a:spcAft>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445025"/>
            <a:ext cx="8520600" cy="99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000000"/>
                </a:solidFill>
              </a:rPr>
              <a:t>Problem Definition (Reason why you chose this Problem Statement)</a:t>
            </a:r>
            <a:endParaRPr sz="2400">
              <a:solidFill>
                <a:srgbClr val="000000"/>
              </a:solidFill>
            </a:endParaRPr>
          </a:p>
        </p:txBody>
      </p:sp>
      <p:sp>
        <p:nvSpPr>
          <p:cNvPr id="81" name="Google Shape;81;p15"/>
          <p:cNvSpPr txBox="1">
            <a:spLocks noGrp="1"/>
          </p:cNvSpPr>
          <p:nvPr>
            <p:ph type="body" idx="1"/>
          </p:nvPr>
        </p:nvSpPr>
        <p:spPr>
          <a:xfrm>
            <a:off x="311700" y="859322"/>
            <a:ext cx="8520600" cy="4084637"/>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1600"/>
              </a:spcAft>
              <a:buFont typeface="Wingdings" panose="05000000000000000000" pitchFamily="2" charset="2"/>
              <a:buChar char="Ø"/>
            </a:pPr>
            <a:r>
              <a:rPr lang="en-US" sz="1600" dirty="0"/>
              <a:t>In the Recent Times, Android has developed Google Assistant and IOS has come up with Siri but all these Assistants are developed for Mobile Phone but Laptops don’t have any Virtual Assistant so we have come up with an idea of </a:t>
            </a:r>
            <a:r>
              <a:rPr lang="en-US" sz="1600" b="1" dirty="0"/>
              <a:t>HAZEL : A Virtual Assistant</a:t>
            </a:r>
            <a:r>
              <a:rPr lang="en-US" sz="1600" dirty="0"/>
              <a:t> this is specifically for laptops.</a:t>
            </a:r>
          </a:p>
          <a:p>
            <a:pPr marL="285750" lvl="0" indent="-285750" algn="just" rtl="0">
              <a:spcBef>
                <a:spcPts val="0"/>
              </a:spcBef>
              <a:spcAft>
                <a:spcPts val="1600"/>
              </a:spcAft>
              <a:buFont typeface="Wingdings" panose="05000000000000000000" pitchFamily="2" charset="2"/>
              <a:buChar char="Ø"/>
            </a:pPr>
            <a:r>
              <a:rPr lang="en-US" sz="1600" dirty="0"/>
              <a:t>We have opted to proceed with this project due to the fact that Virtual assistants are becoming increasingly popular in today's fast-paced world, as they offer an efficient and cost-effective solution to managing daily tasks and responsibilities. </a:t>
            </a:r>
          </a:p>
          <a:p>
            <a:pPr marL="285750" lvl="0" indent="-285750" algn="just" rtl="0">
              <a:spcBef>
                <a:spcPts val="0"/>
              </a:spcBef>
              <a:spcAft>
                <a:spcPts val="1600"/>
              </a:spcAft>
              <a:buFont typeface="Wingdings" panose="05000000000000000000" pitchFamily="2" charset="2"/>
              <a:buChar char="Ø"/>
            </a:pPr>
            <a:r>
              <a:rPr lang="en-US" sz="1600" dirty="0"/>
              <a:t>The primary goal of developing Hazel is to target the 33% who rely on laptops and desktops for internet usage and improve automation processes as well as the new coming generation of users.</a:t>
            </a:r>
          </a:p>
          <a:p>
            <a:pPr marL="285750" lvl="0" indent="-285750" algn="just" rtl="0">
              <a:spcBef>
                <a:spcPts val="0"/>
              </a:spcBef>
              <a:spcAft>
                <a:spcPts val="1600"/>
              </a:spcAft>
              <a:buFont typeface="Wingdings" panose="05000000000000000000" pitchFamily="2" charset="2"/>
              <a:buChar char="Ø"/>
            </a:pPr>
            <a:r>
              <a:rPr lang="en-US" sz="1600" dirty="0"/>
              <a:t>Hazel will enable users to easily give commands and carry out tasks with greater efficiency, while also reducing the amount of human effort required.</a:t>
            </a: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000000"/>
                </a:solidFill>
              </a:rPr>
              <a:t>Existing System (Optional)</a:t>
            </a:r>
            <a:endParaRPr sz="2400">
              <a:solidFill>
                <a:srgbClr val="000000"/>
              </a:solidFill>
            </a:endParaRPr>
          </a:p>
        </p:txBody>
      </p:sp>
      <p:sp>
        <p:nvSpPr>
          <p:cNvPr id="87" name="Google Shape;87;p16"/>
          <p:cNvSpPr txBox="1">
            <a:spLocks noGrp="1"/>
          </p:cNvSpPr>
          <p:nvPr>
            <p:ph type="body" idx="1"/>
          </p:nvPr>
        </p:nvSpPr>
        <p:spPr>
          <a:xfrm>
            <a:off x="311700" y="1119381"/>
            <a:ext cx="8520600" cy="3561397"/>
          </a:xfrm>
          <a:prstGeom prst="rect">
            <a:avLst/>
          </a:prstGeom>
        </p:spPr>
        <p:txBody>
          <a:bodyPr spcFirstLastPara="1" wrap="square" lIns="91425" tIns="91425" rIns="91425" bIns="91425" anchor="t" anchorCtr="0">
            <a:noAutofit/>
          </a:bodyPr>
          <a:lstStyle/>
          <a:p>
            <a:pPr marL="0" indent="0" algn="just" eaLnBrk="1" hangingPunct="1">
              <a:buNone/>
              <a:defRPr/>
            </a:pPr>
            <a:r>
              <a:rPr lang="en-US" altLang="en-US" sz="1700" dirty="0">
                <a:cs typeface="Times New Roman"/>
              </a:rPr>
              <a:t>The overall system basically consist of manually typing and all the data has to be provided manually by typing resulting in</a:t>
            </a:r>
            <a:endParaRPr lang="en-US" sz="1700" dirty="0"/>
          </a:p>
          <a:p>
            <a:pPr marL="342900" indent="-342900" algn="just">
              <a:buFont typeface="Wingdings" panose="05000000000000000000" pitchFamily="2" charset="2"/>
              <a:buChar char="Ø"/>
              <a:defRPr/>
            </a:pPr>
            <a:r>
              <a:rPr lang="en-US" altLang="en-US" sz="1700" dirty="0">
                <a:cs typeface="Times New Roman"/>
              </a:rPr>
              <a:t>Human effort</a:t>
            </a:r>
          </a:p>
          <a:p>
            <a:pPr marL="342900" indent="-342900" algn="just">
              <a:buFont typeface="Wingdings" panose="05000000000000000000" pitchFamily="2" charset="2"/>
              <a:buChar char="Ø"/>
              <a:defRPr/>
            </a:pPr>
            <a:r>
              <a:rPr lang="en-US" altLang="en-US" sz="1700" dirty="0">
                <a:cs typeface="Times New Roman"/>
              </a:rPr>
              <a:t>Error Messages</a:t>
            </a:r>
          </a:p>
          <a:p>
            <a:pPr marL="342900" indent="-342900" algn="just">
              <a:buFont typeface="Wingdings" panose="05000000000000000000" pitchFamily="2" charset="2"/>
              <a:buChar char="Ø"/>
              <a:defRPr/>
            </a:pPr>
            <a:r>
              <a:rPr lang="en-US" altLang="en-US" sz="1700" dirty="0">
                <a:cs typeface="Times New Roman"/>
              </a:rPr>
              <a:t>Time consumption </a:t>
            </a:r>
          </a:p>
          <a:p>
            <a:pPr marL="342900" indent="-342900" algn="just">
              <a:buFont typeface="Wingdings" panose="05000000000000000000" pitchFamily="2" charset="2"/>
              <a:buChar char="Ø"/>
              <a:defRPr/>
            </a:pPr>
            <a:r>
              <a:rPr lang="en-US" altLang="en-US" sz="1700" dirty="0">
                <a:cs typeface="Times New Roman"/>
              </a:rPr>
              <a:t>Information overload</a:t>
            </a:r>
          </a:p>
          <a:p>
            <a:pPr marL="0" indent="0" algn="just">
              <a:buNone/>
              <a:defRPr/>
            </a:pPr>
            <a:endParaRPr lang="en-US" sz="1700" dirty="0">
              <a:cs typeface="Times New Roman"/>
            </a:endParaRPr>
          </a:p>
          <a:p>
            <a:pPr marL="0" indent="0" algn="just">
              <a:buNone/>
              <a:defRPr/>
            </a:pPr>
            <a:r>
              <a:rPr lang="en-IN" sz="1700" dirty="0"/>
              <a:t>Some of the Existing systems are:</a:t>
            </a:r>
          </a:p>
          <a:p>
            <a:pPr marL="342900" indent="-342900" algn="just">
              <a:buFont typeface="Wingdings" panose="05000000000000000000" pitchFamily="2" charset="2"/>
              <a:buChar char="ü"/>
            </a:pPr>
            <a:r>
              <a:rPr lang="en-IN" sz="1700" dirty="0"/>
              <a:t>Siri on Apple devices</a:t>
            </a:r>
          </a:p>
          <a:p>
            <a:pPr marL="342900" indent="-342900" algn="just">
              <a:buFont typeface="Wingdings" panose="05000000000000000000" pitchFamily="2" charset="2"/>
              <a:buChar char="ü"/>
            </a:pPr>
            <a:r>
              <a:rPr lang="en-IN" sz="1700" dirty="0"/>
              <a:t>Cortana on Microsoft Devices </a:t>
            </a:r>
          </a:p>
          <a:p>
            <a:pPr marL="342900" indent="-342900" algn="just">
              <a:buFont typeface="Wingdings" panose="05000000000000000000" pitchFamily="2" charset="2"/>
              <a:buChar char="ü"/>
            </a:pPr>
            <a:r>
              <a:rPr lang="en-IN" sz="1700" dirty="0"/>
              <a:t>Google Assistant on Android devices.</a:t>
            </a:r>
          </a:p>
          <a:p>
            <a:pPr marL="0" lvl="0" indent="0" algn="l" rtl="0">
              <a:spcBef>
                <a:spcPts val="0"/>
              </a:spcBef>
              <a:spcAft>
                <a:spcPts val="1600"/>
              </a:spcAft>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000000"/>
                </a:solidFill>
              </a:rPr>
              <a:t>Proposed Solution </a:t>
            </a:r>
            <a:endParaRPr sz="2400">
              <a:solidFill>
                <a:srgbClr val="000000"/>
              </a:solidFill>
            </a:endParaRPr>
          </a:p>
        </p:txBody>
      </p:sp>
      <p:sp>
        <p:nvSpPr>
          <p:cNvPr id="93" name="Google Shape;93;p17"/>
          <p:cNvSpPr txBox="1">
            <a:spLocks noGrp="1"/>
          </p:cNvSpPr>
          <p:nvPr>
            <p:ph type="body" idx="1"/>
          </p:nvPr>
        </p:nvSpPr>
        <p:spPr>
          <a:xfrm>
            <a:off x="311700" y="1059587"/>
            <a:ext cx="8520600" cy="3576895"/>
          </a:xfrm>
          <a:prstGeom prst="rect">
            <a:avLst/>
          </a:prstGeom>
        </p:spPr>
        <p:txBody>
          <a:bodyPr spcFirstLastPara="1" wrap="square" lIns="91425" tIns="91425" rIns="91425" bIns="91425" anchor="t" anchorCtr="0">
            <a:noAutofit/>
          </a:bodyPr>
          <a:lstStyle/>
          <a:p>
            <a:pPr marL="285750" indent="-285750" algn="just">
              <a:spcAft>
                <a:spcPts val="1600"/>
              </a:spcAft>
              <a:buFont typeface="Wingdings" panose="05000000000000000000" pitchFamily="2" charset="2"/>
              <a:buChar char="Ø"/>
            </a:pPr>
            <a:r>
              <a:rPr lang="en-US" dirty="0">
                <a:cs typeface="Arial" panose="020B0604020202020204" pitchFamily="34" charset="0"/>
              </a:rPr>
              <a:t>The work started with analyzing the audio commands given by the user through the microphone.</a:t>
            </a:r>
          </a:p>
          <a:p>
            <a:pPr marL="285750" indent="-285750" algn="just">
              <a:spcAft>
                <a:spcPts val="1600"/>
              </a:spcAft>
              <a:buFont typeface="Wingdings" panose="05000000000000000000" pitchFamily="2" charset="2"/>
              <a:buChar char="Ø"/>
            </a:pPr>
            <a:r>
              <a:rPr lang="en-US" sz="1800" dirty="0"/>
              <a:t>When you give a command to your v</a:t>
            </a:r>
            <a:r>
              <a:rPr lang="mr-IN" sz="1800" dirty="0"/>
              <a:t>irtual </a:t>
            </a:r>
            <a:r>
              <a:rPr lang="en-US" sz="1800" dirty="0"/>
              <a:t>assistant the Automatic Speech Recognition enables the device and translates it from speech to text.</a:t>
            </a:r>
          </a:p>
          <a:p>
            <a:pPr marL="285750" indent="-285750" algn="just">
              <a:spcAft>
                <a:spcPts val="1600"/>
              </a:spcAft>
              <a:buFont typeface="Wingdings" panose="05000000000000000000" pitchFamily="2" charset="2"/>
              <a:buChar char="Ø"/>
            </a:pPr>
            <a:r>
              <a:rPr lang="en-US" sz="1800" dirty="0"/>
              <a:t>After that it comes to Text interpretation where the machine can identify the intent behind what the user has said the meaningful words as well as context.</a:t>
            </a:r>
          </a:p>
          <a:p>
            <a:pPr marL="285750" indent="-285750" algn="just">
              <a:spcAft>
                <a:spcPts val="1600"/>
              </a:spcAft>
              <a:buFont typeface="Wingdings" panose="05000000000000000000" pitchFamily="2" charset="2"/>
              <a:buChar char="Ø"/>
            </a:pPr>
            <a:r>
              <a:rPr lang="en-US" sz="1800" dirty="0"/>
              <a:t>After this the machine can search for a valid answer and respond accordingly.</a:t>
            </a:r>
          </a:p>
          <a:p>
            <a:pPr marL="0" lvl="0" indent="0" algn="just" rtl="0">
              <a:spcBef>
                <a:spcPts val="0"/>
              </a:spcBef>
              <a:spcAft>
                <a:spcPts val="16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000000"/>
                </a:solidFill>
              </a:rPr>
              <a:t>Architecture / Flow Chart</a:t>
            </a:r>
            <a:endParaRPr sz="2400">
              <a:solidFill>
                <a:srgbClr val="000000"/>
              </a:solidFill>
            </a:endParaRPr>
          </a:p>
        </p:txBody>
      </p:sp>
      <p:sp>
        <p:nvSpPr>
          <p:cNvPr id="99" name="Google Shape;99;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pic>
        <p:nvPicPr>
          <p:cNvPr id="2" name="Content Placeholder 4" descr="GitHub - srinivaspedapati/Voice-Assistant-using-Speech-Recognition: Desktop  based Personal Voice-Assistant Pi">
            <a:extLst>
              <a:ext uri="{FF2B5EF4-FFF2-40B4-BE49-F238E27FC236}">
                <a16:creationId xmlns:a16="http://schemas.microsoft.com/office/drawing/2014/main" id="{561505DF-7A7E-0FF6-785F-6857E449B7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11700" y="1280526"/>
            <a:ext cx="3681908" cy="3288499"/>
          </a:xfrm>
          <a:prstGeom prst="rect">
            <a:avLst/>
          </a:prstGeom>
          <a:noFill/>
          <a:ln>
            <a:solidFill>
              <a:schemeClr val="accent2"/>
            </a:solidFill>
          </a:ln>
        </p:spPr>
      </p:pic>
      <p:pic>
        <p:nvPicPr>
          <p:cNvPr id="3" name="Picture 2">
            <a:extLst>
              <a:ext uri="{FF2B5EF4-FFF2-40B4-BE49-F238E27FC236}">
                <a16:creationId xmlns:a16="http://schemas.microsoft.com/office/drawing/2014/main" id="{32EA8F5B-D4BC-ABE3-63F2-0689C33962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3608" y="1280525"/>
            <a:ext cx="4838692" cy="3288499"/>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rgbClr val="000000"/>
                </a:solidFill>
              </a:rPr>
              <a:t>Hardware and Software Technology Used</a:t>
            </a:r>
            <a:endParaRPr sz="2400">
              <a:solidFill>
                <a:srgbClr val="000000"/>
              </a:solidFill>
            </a:endParaRPr>
          </a:p>
        </p:txBody>
      </p:sp>
      <p:sp>
        <p:nvSpPr>
          <p:cNvPr id="105" name="Google Shape;105;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indent="0">
              <a:spcAft>
                <a:spcPts val="1200"/>
              </a:spcAft>
              <a:buNone/>
            </a:pPr>
            <a:r>
              <a:rPr lang="en-US" b="1" dirty="0"/>
              <a:t>HARDWARE REQUIREMENTS</a:t>
            </a:r>
          </a:p>
          <a:p>
            <a:pPr marL="285750" indent="-285750">
              <a:buFont typeface="Wingdings" panose="05000000000000000000" pitchFamily="2" charset="2"/>
              <a:buChar char="Ø"/>
            </a:pPr>
            <a:r>
              <a:rPr lang="en-US" sz="1800" b="0" cap="none" dirty="0"/>
              <a:t>Processor: i3 or higher version </a:t>
            </a:r>
          </a:p>
          <a:p>
            <a:pPr marL="285750" indent="-285750">
              <a:buFont typeface="Wingdings" panose="05000000000000000000" pitchFamily="2" charset="2"/>
              <a:buChar char="Ø"/>
            </a:pPr>
            <a:r>
              <a:rPr lang="en-US" sz="1800" b="0" cap="none" dirty="0"/>
              <a:t>RAM: 4 GB (Minimum)</a:t>
            </a:r>
          </a:p>
          <a:p>
            <a:pPr marL="285750" indent="-285750">
              <a:spcAft>
                <a:spcPts val="1800"/>
              </a:spcAft>
              <a:buFont typeface="Wingdings" panose="05000000000000000000" pitchFamily="2" charset="2"/>
              <a:buChar char="Ø"/>
            </a:pPr>
            <a:r>
              <a:rPr lang="en-US" sz="1800" b="0" cap="none" dirty="0"/>
              <a:t>Hard Disk: 20 GB</a:t>
            </a:r>
          </a:p>
          <a:p>
            <a:pPr marL="0" lvl="1" indent="0">
              <a:spcBef>
                <a:spcPts val="0"/>
              </a:spcBef>
              <a:spcAft>
                <a:spcPts val="1200"/>
              </a:spcAft>
              <a:buSzPts val="1800"/>
              <a:buNone/>
            </a:pPr>
            <a:r>
              <a:rPr lang="en-US" sz="1800" b="1" dirty="0"/>
              <a:t>SOFTWARE REQUIREMENTS</a:t>
            </a:r>
          </a:p>
          <a:p>
            <a:pPr marL="285750" lvl="1" indent="-285750">
              <a:spcBef>
                <a:spcPts val="0"/>
              </a:spcBef>
              <a:buSzPts val="1800"/>
              <a:buFont typeface="Wingdings" panose="05000000000000000000" pitchFamily="2" charset="2"/>
              <a:buChar char="Ø"/>
            </a:pPr>
            <a:r>
              <a:rPr lang="en-US" sz="1800" b="0" cap="none" dirty="0">
                <a:latin typeface="+mn-lt"/>
              </a:rPr>
              <a:t>Python </a:t>
            </a:r>
          </a:p>
          <a:p>
            <a:pPr marL="285750" lvl="1" indent="-285750">
              <a:spcBef>
                <a:spcPts val="0"/>
              </a:spcBef>
              <a:buSzPts val="1800"/>
              <a:buFont typeface="Wingdings" panose="05000000000000000000" pitchFamily="2" charset="2"/>
              <a:buChar char="Ø"/>
            </a:pPr>
            <a:r>
              <a:rPr lang="en-US" sz="1800" b="0" cap="none" dirty="0">
                <a:latin typeface="+mn-lt"/>
              </a:rPr>
              <a:t>PyCharm / Visual Studio Code</a:t>
            </a:r>
          </a:p>
          <a:p>
            <a:pPr marL="0" lvl="0" indent="0" algn="l" rtl="0">
              <a:spcBef>
                <a:spcPts val="0"/>
              </a:spcBef>
              <a:spcAft>
                <a:spcPts val="16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solidFill>
                  <a:srgbClr val="000000"/>
                </a:solidFill>
              </a:rPr>
              <a:t>Future Scope </a:t>
            </a:r>
            <a:endParaRPr sz="2400" dirty="0">
              <a:solidFill>
                <a:srgbClr val="000000"/>
              </a:solidFill>
            </a:endParaRPr>
          </a:p>
        </p:txBody>
      </p:sp>
      <p:sp>
        <p:nvSpPr>
          <p:cNvPr id="111" name="Google Shape;111;p20"/>
          <p:cNvSpPr txBox="1">
            <a:spLocks noGrp="1"/>
          </p:cNvSpPr>
          <p:nvPr>
            <p:ph type="body" idx="1"/>
          </p:nvPr>
        </p:nvSpPr>
        <p:spPr>
          <a:xfrm>
            <a:off x="311700" y="982234"/>
            <a:ext cx="8520600" cy="3729541"/>
          </a:xfrm>
          <a:prstGeom prst="rect">
            <a:avLst/>
          </a:prstGeom>
        </p:spPr>
        <p:txBody>
          <a:bodyPr spcFirstLastPara="1" wrap="square" lIns="91425" tIns="91425" rIns="91425" bIns="91425" anchor="t" anchorCtr="0">
            <a:noAutofit/>
          </a:bodyPr>
          <a:lstStyle/>
          <a:p>
            <a:pPr marL="342900" indent="-342900" algn="just">
              <a:spcAft>
                <a:spcPts val="1200"/>
              </a:spcAft>
              <a:buFont typeface="Wingdings" panose="05000000000000000000" pitchFamily="2" charset="2"/>
              <a:buChar char="Ø"/>
            </a:pPr>
            <a:r>
              <a:rPr lang="en-US" sz="1700" dirty="0"/>
              <a:t>In the future we have decided to take hazel on a larger scale and making it software for PCs and Desktop so that everyone will be able to take the benefits of the automated process that it is being providing.</a:t>
            </a:r>
          </a:p>
          <a:p>
            <a:pPr marL="342900" indent="-342900" algn="just">
              <a:spcAft>
                <a:spcPts val="1200"/>
              </a:spcAft>
              <a:buFont typeface="Wingdings" panose="05000000000000000000" pitchFamily="2" charset="2"/>
              <a:buChar char="Ø"/>
            </a:pPr>
            <a:r>
              <a:rPr lang="en-US" sz="1700" dirty="0"/>
              <a:t>The aim is to make it a platform independent program supported by multiple OS platforms.</a:t>
            </a:r>
          </a:p>
          <a:p>
            <a:pPr marL="342900" indent="-342900" algn="just">
              <a:spcAft>
                <a:spcPts val="1200"/>
              </a:spcAft>
              <a:buFont typeface="Wingdings" panose="05000000000000000000" pitchFamily="2" charset="2"/>
              <a:buChar char="Ø"/>
            </a:pPr>
            <a:r>
              <a:rPr lang="en-US" sz="1700" dirty="0"/>
              <a:t>One of the future work is adding corpus (i.e. large database) in order to carry query and answer to the query increasing the efficiency, accuracy as well as speed of Hazel.</a:t>
            </a:r>
          </a:p>
          <a:p>
            <a:pPr marL="342900" indent="-342900" algn="just">
              <a:spcAft>
                <a:spcPts val="1200"/>
              </a:spcAft>
              <a:buFont typeface="Wingdings" panose="05000000000000000000" pitchFamily="2" charset="2"/>
              <a:buChar char="Ø"/>
            </a:pPr>
            <a:r>
              <a:rPr lang="en-US" sz="1700" dirty="0"/>
              <a:t>We are being working in a such way that Hazel can be used in sectors like Smart Homes, IOT, </a:t>
            </a:r>
            <a:r>
              <a:rPr lang="en-US" sz="1700" dirty="0" err="1"/>
              <a:t>etc</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000000"/>
                </a:solidFill>
              </a:rPr>
              <a:t>Thank You</a:t>
            </a:r>
            <a:endParaRPr>
              <a:solidFill>
                <a:srgbClr val="000000"/>
              </a:solidFill>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579</Words>
  <Application>Microsoft Office PowerPoint</Application>
  <PresentationFormat>On-screen Show (16:9)</PresentationFormat>
  <Paragraphs>44</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PT Sans Narrow</vt:lpstr>
      <vt:lpstr>Open Sans</vt:lpstr>
      <vt:lpstr>Wingdings</vt:lpstr>
      <vt:lpstr>Tropic</vt:lpstr>
      <vt:lpstr>Tech Nerds</vt:lpstr>
      <vt:lpstr>Introduction</vt:lpstr>
      <vt:lpstr>Problem Definition (Reason why you chose this Problem Statement)</vt:lpstr>
      <vt:lpstr>Existing System (Optional)</vt:lpstr>
      <vt:lpstr>Proposed Solution </vt:lpstr>
      <vt:lpstr>Architecture / Flow Chart</vt:lpstr>
      <vt:lpstr>Hardware and Software Technology Used</vt:lpstr>
      <vt:lpstr>Future Scope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Nerds</dc:title>
  <cp:lastModifiedBy>Sumit Baital</cp:lastModifiedBy>
  <cp:revision>3</cp:revision>
  <dcterms:modified xsi:type="dcterms:W3CDTF">2023-03-19T04:14:08Z</dcterms:modified>
</cp:coreProperties>
</file>