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68" r:id="rId14"/>
    <p:sldId id="269" r:id="rId15"/>
    <p:sldId id="273" r:id="rId16"/>
    <p:sldId id="274" r:id="rId17"/>
    <p:sldId id="275" r:id="rId18"/>
    <p:sldId id="272" r:id="rId19"/>
    <p:sldId id="271"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i\Desktop\Main%20-%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i\Desktop\Main%20-%20Cop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i\Desktop\Main%20-%20Cop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i\Desktop\Mai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 Copy.xlsx]Pivot Data!PivotTable7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a:t>
            </a:r>
            <a:r>
              <a:rPr lang="en-US" baseline="0"/>
              <a:t> sold from 2012-2016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manualLayout>
          <c:layoutTarget val="inner"/>
          <c:xMode val="edge"/>
          <c:yMode val="edge"/>
          <c:x val="0.12430927785402973"/>
          <c:y val="0.22196969696969701"/>
          <c:w val="0.68449758000433436"/>
          <c:h val="0.64866976855165837"/>
        </c:manualLayout>
      </c:layout>
      <c:lineChart>
        <c:grouping val="standard"/>
        <c:varyColors val="0"/>
        <c:ser>
          <c:idx val="0"/>
          <c:order val="0"/>
          <c:tx>
            <c:strRef>
              <c:f>'Pivot Data'!$O$3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Data'!$N$4:$N$9</c:f>
              <c:strCache>
                <c:ptCount val="5"/>
                <c:pt idx="0">
                  <c:v>2012</c:v>
                </c:pt>
                <c:pt idx="1">
                  <c:v>2013</c:v>
                </c:pt>
                <c:pt idx="2">
                  <c:v>2014</c:v>
                </c:pt>
                <c:pt idx="3">
                  <c:v>2015</c:v>
                </c:pt>
                <c:pt idx="4">
                  <c:v>2016</c:v>
                </c:pt>
              </c:strCache>
            </c:strRef>
          </c:cat>
          <c:val>
            <c:numRef>
              <c:f>'Pivot Data'!$O$4:$O$9</c:f>
              <c:numCache>
                <c:formatCode>General</c:formatCode>
                <c:ptCount val="5"/>
                <c:pt idx="0">
                  <c:v>15756</c:v>
                </c:pt>
                <c:pt idx="1">
                  <c:v>15813</c:v>
                </c:pt>
                <c:pt idx="2">
                  <c:v>16290</c:v>
                </c:pt>
                <c:pt idx="3">
                  <c:v>16422</c:v>
                </c:pt>
                <c:pt idx="4">
                  <c:v>3405</c:v>
                </c:pt>
              </c:numCache>
            </c:numRef>
          </c:val>
          <c:smooth val="0"/>
          <c:extLst>
            <c:ext xmlns:c16="http://schemas.microsoft.com/office/drawing/2014/chart" uri="{C3380CC4-5D6E-409C-BE32-E72D297353CC}">
              <c16:uniqueId val="{00000000-6B3D-4D5E-A85C-2597BA06053C}"/>
            </c:ext>
          </c:extLst>
        </c:ser>
        <c:dLbls>
          <c:showLegendKey val="0"/>
          <c:showVal val="0"/>
          <c:showCatName val="0"/>
          <c:showSerName val="0"/>
          <c:showPercent val="0"/>
          <c:showBubbleSize val="0"/>
        </c:dLbls>
        <c:marker val="1"/>
        <c:smooth val="0"/>
        <c:axId val="1277308480"/>
        <c:axId val="1276564944"/>
      </c:lineChart>
      <c:catAx>
        <c:axId val="127730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564944"/>
        <c:crosses val="autoZero"/>
        <c:auto val="1"/>
        <c:lblAlgn val="ctr"/>
        <c:lblOffset val="100"/>
        <c:noMultiLvlLbl val="0"/>
      </c:catAx>
      <c:valAx>
        <c:axId val="127656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730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 Copy.xlsx]Pivot Data!PivotTable4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Comparision between companies on the basis</a:t>
            </a:r>
            <a:r>
              <a:rPr lang="en-US" baseline="0"/>
              <a:t> of unit sold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pivotFmt>
      <c:pivotFmt>
        <c:idx val="1"/>
        <c:spPr>
          <a:solidFill>
            <a:schemeClr val="accent1"/>
          </a:solidFill>
          <a:ln>
            <a:noFill/>
          </a:ln>
          <a:effectLst/>
        </c:spPr>
      </c:pivotFmt>
      <c:pivotFmt>
        <c:idx val="2"/>
        <c:spPr>
          <a:solidFill>
            <a:schemeClr val="accent1"/>
          </a:solidFill>
          <a:ln>
            <a:noFill/>
          </a:ln>
          <a:effectLst/>
        </c:spPr>
        <c:marker>
          <c:symbol val="none"/>
        </c:marke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marker>
          <c:symbol val="none"/>
        </c:marke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marker>
          <c:symbol val="none"/>
        </c:marke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s>
    <c:plotArea>
      <c:layout/>
      <c:barChart>
        <c:barDir val="col"/>
        <c:grouping val="clustered"/>
        <c:varyColors val="1"/>
        <c:ser>
          <c:idx val="0"/>
          <c:order val="0"/>
          <c:tx>
            <c:strRef>
              <c:f>'Pivot Data'!$C$3</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2F2B-4822-8DEE-337AC12F04EE}"/>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2F2B-4822-8DEE-337AC12F04EE}"/>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2F2B-4822-8DEE-337AC12F04EE}"/>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2F2B-4822-8DEE-337AC12F04EE}"/>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2F2B-4822-8DEE-337AC12F04EE}"/>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2F2B-4822-8DEE-337AC12F04EE}"/>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2F2B-4822-8DEE-337AC12F04EE}"/>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2F2B-4822-8DEE-337AC12F04EE}"/>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2F2B-4822-8DEE-337AC12F04EE}"/>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2F2B-4822-8DEE-337AC12F04EE}"/>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2F2B-4822-8DEE-337AC12F04EE}"/>
              </c:ext>
            </c:extLst>
          </c:dPt>
          <c:cat>
            <c:strRef>
              <c:f>'Pivot Data'!$B$4:$B$9</c:f>
              <c:strCache>
                <c:ptCount val="5"/>
                <c:pt idx="0">
                  <c:v>Seeandwear</c:v>
                </c:pt>
                <c:pt idx="1">
                  <c:v>Reebok</c:v>
                </c:pt>
                <c:pt idx="2">
                  <c:v>Woodland </c:v>
                </c:pt>
                <c:pt idx="3">
                  <c:v>Allen Cooper</c:v>
                </c:pt>
                <c:pt idx="4">
                  <c:v>Clarks</c:v>
                </c:pt>
              </c:strCache>
            </c:strRef>
          </c:cat>
          <c:val>
            <c:numRef>
              <c:f>'Pivot Data'!$C$4:$C$9</c:f>
              <c:numCache>
                <c:formatCode>General</c:formatCode>
                <c:ptCount val="5"/>
                <c:pt idx="0">
                  <c:v>6557</c:v>
                </c:pt>
                <c:pt idx="1">
                  <c:v>6284</c:v>
                </c:pt>
                <c:pt idx="2">
                  <c:v>6278</c:v>
                </c:pt>
                <c:pt idx="3">
                  <c:v>6187</c:v>
                </c:pt>
                <c:pt idx="4">
                  <c:v>6181</c:v>
                </c:pt>
              </c:numCache>
            </c:numRef>
          </c:val>
          <c:extLst>
            <c:ext xmlns:c16="http://schemas.microsoft.com/office/drawing/2014/chart" uri="{C3380CC4-5D6E-409C-BE32-E72D297353CC}">
              <c16:uniqueId val="{00000016-2F2B-4822-8DEE-337AC12F04EE}"/>
            </c:ext>
          </c:extLst>
        </c:ser>
        <c:dLbls>
          <c:showLegendKey val="0"/>
          <c:showVal val="0"/>
          <c:showCatName val="0"/>
          <c:showSerName val="0"/>
          <c:showPercent val="0"/>
          <c:showBubbleSize val="0"/>
        </c:dLbls>
        <c:gapWidth val="219"/>
        <c:overlap val="-27"/>
        <c:axId val="1073041648"/>
        <c:axId val="1069502688"/>
      </c:barChart>
      <c:catAx>
        <c:axId val="1073041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502688"/>
        <c:crosses val="autoZero"/>
        <c:auto val="1"/>
        <c:lblAlgn val="ctr"/>
        <c:lblOffset val="100"/>
        <c:noMultiLvlLbl val="0"/>
      </c:catAx>
      <c:valAx>
        <c:axId val="106950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3041648"/>
        <c:crosses val="autoZero"/>
        <c:crossBetween val="between"/>
      </c:valAx>
      <c:spPr>
        <a:noFill/>
        <a:ln>
          <a:noFill/>
        </a:ln>
        <a:effectLst/>
      </c:spPr>
    </c:plotArea>
    <c:legend>
      <c:legendPos val="r"/>
      <c:layout>
        <c:manualLayout>
          <c:xMode val="edge"/>
          <c:yMode val="edge"/>
          <c:x val="0.75544326863600653"/>
          <c:y val="0.27077286070948448"/>
          <c:w val="0.22332530885868565"/>
          <c:h val="0.685980410985212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 Copy.xlsx]Pivot Data!PivotTable7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a:t>
            </a:r>
            <a:r>
              <a:rPr lang="en-US" baseline="0"/>
              <a:t> sold from 2012-2016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manualLayout>
          <c:layoutTarget val="inner"/>
          <c:xMode val="edge"/>
          <c:yMode val="edge"/>
          <c:x val="0.12430927785402973"/>
          <c:y val="0.22196969696969701"/>
          <c:w val="0.68449758000433436"/>
          <c:h val="0.64866976855165837"/>
        </c:manualLayout>
      </c:layout>
      <c:lineChart>
        <c:grouping val="standard"/>
        <c:varyColors val="0"/>
        <c:ser>
          <c:idx val="0"/>
          <c:order val="0"/>
          <c:tx>
            <c:strRef>
              <c:f>'Pivot Data'!$O$3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'Pivot Data'!$N$4:$N$9</c:f>
              <c:strCache>
                <c:ptCount val="5"/>
                <c:pt idx="0">
                  <c:v>2012</c:v>
                </c:pt>
                <c:pt idx="1">
                  <c:v>2013</c:v>
                </c:pt>
                <c:pt idx="2">
                  <c:v>2014</c:v>
                </c:pt>
                <c:pt idx="3">
                  <c:v>2015</c:v>
                </c:pt>
                <c:pt idx="4">
                  <c:v>2016</c:v>
                </c:pt>
              </c:strCache>
            </c:strRef>
          </c:cat>
          <c:val>
            <c:numRef>
              <c:f>'Pivot Data'!$O$4:$O$9</c:f>
              <c:numCache>
                <c:formatCode>General</c:formatCode>
                <c:ptCount val="5"/>
                <c:pt idx="0">
                  <c:v>15756</c:v>
                </c:pt>
                <c:pt idx="1">
                  <c:v>15813</c:v>
                </c:pt>
                <c:pt idx="2">
                  <c:v>16290</c:v>
                </c:pt>
                <c:pt idx="3">
                  <c:v>16422</c:v>
                </c:pt>
                <c:pt idx="4">
                  <c:v>3405</c:v>
                </c:pt>
              </c:numCache>
            </c:numRef>
          </c:val>
          <c:smooth val="0"/>
          <c:extLst>
            <c:ext xmlns:c16="http://schemas.microsoft.com/office/drawing/2014/chart" uri="{C3380CC4-5D6E-409C-BE32-E72D297353CC}">
              <c16:uniqueId val="{00000000-8858-4806-A7D9-DEB8B2EF4F49}"/>
            </c:ext>
          </c:extLst>
        </c:ser>
        <c:dLbls>
          <c:showLegendKey val="0"/>
          <c:showVal val="0"/>
          <c:showCatName val="0"/>
          <c:showSerName val="0"/>
          <c:showPercent val="0"/>
          <c:showBubbleSize val="0"/>
        </c:dLbls>
        <c:marker val="1"/>
        <c:smooth val="0"/>
        <c:axId val="1277308480"/>
        <c:axId val="1276564944"/>
      </c:lineChart>
      <c:catAx>
        <c:axId val="127730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6564944"/>
        <c:crosses val="autoZero"/>
        <c:auto val="1"/>
        <c:lblAlgn val="ctr"/>
        <c:lblOffset val="100"/>
        <c:noMultiLvlLbl val="0"/>
      </c:catAx>
      <c:valAx>
        <c:axId val="1276564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730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[Main.xlsx]Pivot Data!PivotTable6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Generated from Onine / Offline Shoping</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w="19050">
            <a:solidFill>
              <a:schemeClr val="lt1"/>
            </a:solidFill>
          </a:ln>
          <a:effectLst/>
        </c:spPr>
        <c:dLbl>
          <c:idx val="0"/>
          <c:layout>
            <c:manualLayout>
              <c:x val="6.8664169787765295E-2"/>
              <c:y val="-0.1678240740740741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dLbl>
          <c:idx val="0"/>
          <c:layout>
            <c:manualLayout>
              <c:x val="-7.8027465667915102E-2"/>
              <c:y val="0.1504629629629629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w="19050">
            <a:solidFill>
              <a:schemeClr val="lt1"/>
            </a:solidFill>
          </a:ln>
          <a:effectLst/>
        </c:spPr>
        <c:dLbl>
          <c:idx val="0"/>
          <c:layout>
            <c:manualLayout>
              <c:x val="6.8664169787765295E-2"/>
              <c:y val="-0.1678240740740741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w="19050">
            <a:solidFill>
              <a:schemeClr val="lt1"/>
            </a:solidFill>
          </a:ln>
          <a:effectLst/>
        </c:spPr>
        <c:dLbl>
          <c:idx val="0"/>
          <c:layout>
            <c:manualLayout>
              <c:x val="-7.8027465667915102E-2"/>
              <c:y val="0.1504629629629629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w="19050">
            <a:solidFill>
              <a:schemeClr val="lt1"/>
            </a:solidFill>
          </a:ln>
          <a:effectLst/>
        </c:spPr>
        <c:dLbl>
          <c:idx val="0"/>
          <c:layout>
            <c:manualLayout>
              <c:x val="6.8664169787765295E-2"/>
              <c:y val="-0.1678240740740741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dLbl>
          <c:idx val="0"/>
          <c:layout>
            <c:manualLayout>
              <c:x val="-7.8027465667915102E-2"/>
              <c:y val="0.1504629629629629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'Pivot Data'!$I$3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11-4AA3-A1C6-2E953C3106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11-4AA3-A1C6-2E953C3106D1}"/>
              </c:ext>
            </c:extLst>
          </c:dPt>
          <c:dLbls>
            <c:dLbl>
              <c:idx val="0"/>
              <c:layout>
                <c:manualLayout>
                  <c:x val="6.8664169787765295E-2"/>
                  <c:y val="-0.1678240740740741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C11-4AA3-A1C6-2E953C3106D1}"/>
                </c:ext>
              </c:extLst>
            </c:dLbl>
            <c:dLbl>
              <c:idx val="1"/>
              <c:layout>
                <c:manualLayout>
                  <c:x val="-7.8027465667915102E-2"/>
                  <c:y val="0.1504629629629629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C11-4AA3-A1C6-2E953C3106D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 Data'!$H$4:$H$6</c:f>
              <c:strCache>
                <c:ptCount val="2"/>
                <c:pt idx="0">
                  <c:v>offline</c:v>
                </c:pt>
                <c:pt idx="1">
                  <c:v>online</c:v>
                </c:pt>
              </c:strCache>
            </c:strRef>
          </c:cat>
          <c:val>
            <c:numRef>
              <c:f>'Pivot Data'!$I$4:$I$6</c:f>
              <c:numCache>
                <c:formatCode>General</c:formatCode>
                <c:ptCount val="2"/>
                <c:pt idx="0">
                  <c:v>827379</c:v>
                </c:pt>
                <c:pt idx="1">
                  <c:v>1225070</c:v>
                </c:pt>
              </c:numCache>
            </c:numRef>
          </c:val>
          <c:extLst>
            <c:ext xmlns:c16="http://schemas.microsoft.com/office/drawing/2014/chart" uri="{C3380CC4-5D6E-409C-BE32-E72D297353CC}">
              <c16:uniqueId val="{00000004-2C11-4AA3-A1C6-2E953C3106D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22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9B73-CF7F-4F2D-B60F-82D0EF283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2FCC81-E1A0-45EF-9697-00EE2B816C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1B685A-A862-44A7-BF0F-3D21A3C47921}"/>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156382B5-88A5-43B0-BFA4-7C24E5728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9E24E-135B-45F6-8F4F-7CEA3062679D}"/>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351916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2B80-4AA6-45CE-BD82-DCDFE31E34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24E7BC-90AE-4170-A2B0-195E0E9BC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1017F-0C4F-4E60-968E-F2036F5592D0}"/>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6694CEEF-B94B-42CB-AD6E-DF6C4B529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331DF-2937-4D54-8C9E-C8CA74A16C88}"/>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184831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8B9EF4-DD44-4E96-A3D5-499D4FC82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B50A9-719D-40F8-8BA0-36709CD564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B6351-DC1C-4368-9EE6-C25FF705B528}"/>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3C316A3D-3DD2-4CC7-AA8D-2B2967EBE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BFF78-62B3-4B3D-A945-DC034AEEA291}"/>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247943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765E-6DE7-4D42-B338-177EAFA89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EB4E0-098B-446B-BA3A-AAF52108AF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EAD12-4EE4-40D6-A8F6-B10676657DF4}"/>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4B2EA396-D5FE-4C58-831B-801423885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921FF7-41D6-402E-BC41-C16C0CFA1572}"/>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24202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873E-405B-4C99-9E2F-89D53C5810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8C2AAE-7D1C-4467-958B-429EE7AB7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0D0A1-8568-4A76-9B5A-64B00738165E}"/>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A1F7ED7C-1080-4BD5-B48C-A43FEE374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2293C-6C9B-45F1-A023-D126D83C7217}"/>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3548775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845A-6805-4D5D-949D-81F8EA6B1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47E9AC-5E5A-4FEE-A47C-A957F0E8A9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23024E-8F38-4550-BE3C-37642CCC6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1E888-9AA3-4F30-8CD4-6FF535C260D4}"/>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6" name="Footer Placeholder 5">
            <a:extLst>
              <a:ext uri="{FF2B5EF4-FFF2-40B4-BE49-F238E27FC236}">
                <a16:creationId xmlns:a16="http://schemas.microsoft.com/office/drawing/2014/main" id="{350528C5-BA15-49CA-A3C5-F70A6E165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005AF7-15AB-4B0C-988F-525E9291AA73}"/>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152895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FE3D-0B2D-4059-A7E5-BFBC0B9B3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A1DF7-4DF9-4E22-819A-A78AC0493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3C566-7017-4AB0-8431-0CF0CD74D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761B17-C1D9-4E44-B29A-1B3D31DDA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3714A-3B4E-4B37-9256-4401BFD85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1D3D31-6CC8-4D2F-9B10-EE4879C3F57B}"/>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8" name="Footer Placeholder 7">
            <a:extLst>
              <a:ext uri="{FF2B5EF4-FFF2-40B4-BE49-F238E27FC236}">
                <a16:creationId xmlns:a16="http://schemas.microsoft.com/office/drawing/2014/main" id="{776BE437-1577-4E96-88AF-212E61C9FE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80A15B-E626-4FF3-BF0F-2223284D7D6B}"/>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228623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BD42-4F88-48D7-A739-E489462F98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3BC69-A2D4-46B0-8118-225925139E25}"/>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4" name="Footer Placeholder 3">
            <a:extLst>
              <a:ext uri="{FF2B5EF4-FFF2-40B4-BE49-F238E27FC236}">
                <a16:creationId xmlns:a16="http://schemas.microsoft.com/office/drawing/2014/main" id="{EE710A53-A1D5-4904-A1A9-7E6D96AD31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24BA4-A048-41E3-B3FE-AF3D09DD2D48}"/>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339448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1F9CB-59C5-434E-95F4-7D8019A768F1}"/>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3" name="Footer Placeholder 2">
            <a:extLst>
              <a:ext uri="{FF2B5EF4-FFF2-40B4-BE49-F238E27FC236}">
                <a16:creationId xmlns:a16="http://schemas.microsoft.com/office/drawing/2014/main" id="{7E4D9140-02A2-4014-8ADD-3B01275BF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B4B2C-A9E9-4923-9956-DC0096E27E4B}"/>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370930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6EE0-05AB-447B-B2E1-75240108E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89079-075C-4960-8814-13E45C65F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7ABE7F-79D5-469F-AAE7-8BD92E516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9AA5D-A774-4C40-8028-BE40990C17CD}"/>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6" name="Footer Placeholder 5">
            <a:extLst>
              <a:ext uri="{FF2B5EF4-FFF2-40B4-BE49-F238E27FC236}">
                <a16:creationId xmlns:a16="http://schemas.microsoft.com/office/drawing/2014/main" id="{F47F8EBA-4FE7-41BE-BD0D-F7155C55F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A1C22-3418-457F-9DFB-D5EC47E0CBEC}"/>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67538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76FE-0470-48AE-9837-4E9F5E202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F7BC7-D087-4798-9EFA-558CB3962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47B411-49C5-45EC-9809-B4BFBC15C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8BC80-2786-4440-9C92-963FD6F00245}"/>
              </a:ext>
            </a:extLst>
          </p:cNvPr>
          <p:cNvSpPr>
            <a:spLocks noGrp="1"/>
          </p:cNvSpPr>
          <p:nvPr>
            <p:ph type="dt" sz="half" idx="10"/>
          </p:nvPr>
        </p:nvSpPr>
        <p:spPr/>
        <p:txBody>
          <a:bodyPr/>
          <a:lstStyle/>
          <a:p>
            <a:fld id="{FB2D2D6D-191E-4600-AE40-CC64E33C311B}" type="datetimeFigureOut">
              <a:rPr lang="en-US" smtClean="0"/>
              <a:t>22/12/2020</a:t>
            </a:fld>
            <a:endParaRPr lang="en-US"/>
          </a:p>
        </p:txBody>
      </p:sp>
      <p:sp>
        <p:nvSpPr>
          <p:cNvPr id="6" name="Footer Placeholder 5">
            <a:extLst>
              <a:ext uri="{FF2B5EF4-FFF2-40B4-BE49-F238E27FC236}">
                <a16:creationId xmlns:a16="http://schemas.microsoft.com/office/drawing/2014/main" id="{6FFFE81A-4ED0-41A8-9AC2-8C9E3961F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8AF98-44F6-4371-96A2-95A5D2AD25C5}"/>
              </a:ext>
            </a:extLst>
          </p:cNvPr>
          <p:cNvSpPr>
            <a:spLocks noGrp="1"/>
          </p:cNvSpPr>
          <p:nvPr>
            <p:ph type="sldNum" sz="quarter" idx="12"/>
          </p:nvPr>
        </p:nvSpPr>
        <p:spPr/>
        <p:txBody>
          <a:bodyPr/>
          <a:lstStyle/>
          <a:p>
            <a:fld id="{62214C98-D3BD-421D-AA1B-5EFF3649BFAE}" type="slidenum">
              <a:rPr lang="en-US" smtClean="0"/>
              <a:t>‹#›</a:t>
            </a:fld>
            <a:endParaRPr lang="en-US"/>
          </a:p>
        </p:txBody>
      </p:sp>
    </p:spTree>
    <p:extLst>
      <p:ext uri="{BB962C8B-B14F-4D97-AF65-F5344CB8AC3E}">
        <p14:creationId xmlns:p14="http://schemas.microsoft.com/office/powerpoint/2010/main" val="251138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BFEB9-C285-4BBB-A910-14880346A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A6D475-C640-4FE4-A9B9-5ED0AD263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00286-C9BE-4F2E-861A-A5FBAB1B5B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D2D6D-191E-4600-AE40-CC64E33C311B}" type="datetimeFigureOut">
              <a:rPr lang="en-US" smtClean="0"/>
              <a:t>22/12/2020</a:t>
            </a:fld>
            <a:endParaRPr lang="en-US"/>
          </a:p>
        </p:txBody>
      </p:sp>
      <p:sp>
        <p:nvSpPr>
          <p:cNvPr id="5" name="Footer Placeholder 4">
            <a:extLst>
              <a:ext uri="{FF2B5EF4-FFF2-40B4-BE49-F238E27FC236}">
                <a16:creationId xmlns:a16="http://schemas.microsoft.com/office/drawing/2014/main" id="{FAFB6243-BA46-4714-9360-9E4409566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3A50D-0817-4CB1-A597-52B7D11F1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14C98-D3BD-421D-AA1B-5EFF3649BFAE}" type="slidenum">
              <a:rPr lang="en-US" smtClean="0"/>
              <a:t>‹#›</a:t>
            </a:fld>
            <a:endParaRPr lang="en-US"/>
          </a:p>
        </p:txBody>
      </p:sp>
    </p:spTree>
    <p:extLst>
      <p:ext uri="{BB962C8B-B14F-4D97-AF65-F5344CB8AC3E}">
        <p14:creationId xmlns:p14="http://schemas.microsoft.com/office/powerpoint/2010/main" val="172227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jpeg">
            <a:extLst>
              <a:ext uri="{FF2B5EF4-FFF2-40B4-BE49-F238E27FC236}">
                <a16:creationId xmlns:a16="http://schemas.microsoft.com/office/drawing/2014/main" id="{937E2973-5ED5-4F15-AC2A-885AD3E9E9F0}"/>
              </a:ext>
            </a:extLst>
          </p:cNvPr>
          <p:cNvPicPr/>
          <p:nvPr/>
        </p:nvPicPr>
        <p:blipFill>
          <a:blip r:embed="rId2" cstate="print"/>
          <a:stretch>
            <a:fillRect/>
          </a:stretch>
        </p:blipFill>
        <p:spPr>
          <a:xfrm>
            <a:off x="2823100" y="1423390"/>
            <a:ext cx="6078796" cy="1890200"/>
          </a:xfrm>
          <a:prstGeom prst="rect">
            <a:avLst/>
          </a:prstGeom>
        </p:spPr>
      </p:pic>
      <p:sp>
        <p:nvSpPr>
          <p:cNvPr id="9" name="TextBox 8">
            <a:extLst>
              <a:ext uri="{FF2B5EF4-FFF2-40B4-BE49-F238E27FC236}">
                <a16:creationId xmlns:a16="http://schemas.microsoft.com/office/drawing/2014/main" id="{5AB4F247-C45A-4746-A850-A067A63B361A}"/>
              </a:ext>
            </a:extLst>
          </p:cNvPr>
          <p:cNvSpPr txBox="1"/>
          <p:nvPr/>
        </p:nvSpPr>
        <p:spPr>
          <a:xfrm>
            <a:off x="3137516" y="422456"/>
            <a:ext cx="6094520" cy="779701"/>
          </a:xfrm>
          <a:prstGeom prst="rect">
            <a:avLst/>
          </a:prstGeom>
          <a:noFill/>
        </p:spPr>
        <p:txBody>
          <a:bodyPr wrap="square">
            <a:spAutoFit/>
          </a:bodyPr>
          <a:lstStyle/>
          <a:p>
            <a:pPr marL="0" marR="430530" algn="ctr">
              <a:spcBef>
                <a:spcPts val="445"/>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MANAGEMENT PROJECT REPORT</a:t>
            </a:r>
          </a:p>
          <a:p>
            <a:pPr marL="0" marR="431800" algn="ctr">
              <a:spcBef>
                <a:spcPts val="8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 Semester: August-December 2020)</a:t>
            </a:r>
          </a:p>
        </p:txBody>
      </p:sp>
      <p:sp>
        <p:nvSpPr>
          <p:cNvPr id="11" name="TextBox 10">
            <a:extLst>
              <a:ext uri="{FF2B5EF4-FFF2-40B4-BE49-F238E27FC236}">
                <a16:creationId xmlns:a16="http://schemas.microsoft.com/office/drawing/2014/main" id="{E8728EA0-9F42-4263-9EC7-3561A71267A0}"/>
              </a:ext>
            </a:extLst>
          </p:cNvPr>
          <p:cNvSpPr txBox="1"/>
          <p:nvPr/>
        </p:nvSpPr>
        <p:spPr>
          <a:xfrm>
            <a:off x="1120066" y="4680557"/>
            <a:ext cx="6094520" cy="1508105"/>
          </a:xfrm>
          <a:prstGeom prst="rect">
            <a:avLst/>
          </a:prstGeom>
          <a:noFill/>
        </p:spPr>
        <p:txBody>
          <a:bodyPr wrap="square">
            <a:spAutoFit/>
          </a:bodyPr>
          <a:lstStyle/>
          <a:p>
            <a:pPr marL="0" marR="431800">
              <a:spcBef>
                <a:spcPts val="805"/>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Name: Chirag Agarwal</a:t>
            </a:r>
          </a:p>
          <a:p>
            <a:pPr marL="0" marR="431800">
              <a:spcBef>
                <a:spcPts val="8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Roll no</a:t>
            </a:r>
            <a:r>
              <a:rPr lang="en-US" dirty="0">
                <a:latin typeface="Times New Roman" panose="02020603050405020304" pitchFamily="18" charset="0"/>
                <a:ea typeface="Times New Roman" panose="02020603050405020304" pitchFamily="18" charset="0"/>
                <a:cs typeface="Times New Roman" panose="02020603050405020304" pitchFamily="18" charset="0"/>
              </a:rPr>
              <a:t>: A12</a:t>
            </a:r>
          </a:p>
          <a:p>
            <a:pPr marL="0" marR="431800">
              <a:spcBef>
                <a:spcPts val="805"/>
              </a:spcBef>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Section: RKM073</a:t>
            </a:r>
          </a:p>
          <a:p>
            <a:pPr marL="0" marR="431800">
              <a:spcBef>
                <a:spcPts val="80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Registration No: 11804188</a:t>
            </a:r>
          </a:p>
        </p:txBody>
      </p:sp>
      <p:sp>
        <p:nvSpPr>
          <p:cNvPr id="15" name="TextBox 14">
            <a:extLst>
              <a:ext uri="{FF2B5EF4-FFF2-40B4-BE49-F238E27FC236}">
                <a16:creationId xmlns:a16="http://schemas.microsoft.com/office/drawing/2014/main" id="{1C2A6DE0-775A-49DA-B232-0F85003AD919}"/>
              </a:ext>
            </a:extLst>
          </p:cNvPr>
          <p:cNvSpPr txBox="1"/>
          <p:nvPr/>
        </p:nvSpPr>
        <p:spPr>
          <a:xfrm>
            <a:off x="3048740" y="3761362"/>
            <a:ext cx="6094520" cy="369332"/>
          </a:xfrm>
          <a:prstGeom prst="rect">
            <a:avLst/>
          </a:prstGeom>
          <a:noFill/>
        </p:spPr>
        <p:txBody>
          <a:bodyPr wrap="square">
            <a:spAutoFit/>
          </a:bodyPr>
          <a:lstStyle/>
          <a:p>
            <a:pPr algn="ct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Shoes Companies Data Analysis</a:t>
            </a:r>
            <a:endParaRPr lang="en-US" b="1" dirty="0"/>
          </a:p>
        </p:txBody>
      </p:sp>
      <p:sp>
        <p:nvSpPr>
          <p:cNvPr id="14" name="TextBox 13">
            <a:extLst>
              <a:ext uri="{FF2B5EF4-FFF2-40B4-BE49-F238E27FC236}">
                <a16:creationId xmlns:a16="http://schemas.microsoft.com/office/drawing/2014/main" id="{01BAFC93-6725-4BCF-8887-76F1D3FC5C01}"/>
              </a:ext>
            </a:extLst>
          </p:cNvPr>
          <p:cNvSpPr txBox="1"/>
          <p:nvPr/>
        </p:nvSpPr>
        <p:spPr>
          <a:xfrm>
            <a:off x="7214586" y="4680557"/>
            <a:ext cx="3595457" cy="369332"/>
          </a:xfrm>
          <a:prstGeom prst="rect">
            <a:avLst/>
          </a:prstGeom>
          <a:noFill/>
        </p:spPr>
        <p:txBody>
          <a:bodyPr wrap="square" rtlCol="0">
            <a:spAutoFit/>
          </a:bodyPr>
          <a:lstStyle/>
          <a:p>
            <a:r>
              <a:rPr lang="en-US" dirty="0"/>
              <a:t>Date of Submission: 22/12/2020</a:t>
            </a:r>
          </a:p>
        </p:txBody>
      </p:sp>
    </p:spTree>
    <p:extLst>
      <p:ext uri="{BB962C8B-B14F-4D97-AF65-F5344CB8AC3E}">
        <p14:creationId xmlns:p14="http://schemas.microsoft.com/office/powerpoint/2010/main" val="44549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1ABCD4-F675-4C46-BE34-8D8FF0E53C06}"/>
              </a:ext>
            </a:extLst>
          </p:cNvPr>
          <p:cNvSpPr txBox="1"/>
          <p:nvPr/>
        </p:nvSpPr>
        <p:spPr>
          <a:xfrm>
            <a:off x="3048000" y="625327"/>
            <a:ext cx="6096000" cy="458074"/>
          </a:xfrm>
          <a:prstGeom prst="rect">
            <a:avLst/>
          </a:prstGeom>
          <a:noFill/>
        </p:spPr>
        <p:txBody>
          <a:bodyPr wrap="square">
            <a:spAutoFit/>
          </a:bodyPr>
          <a:lstStyle/>
          <a:p>
            <a:pPr marL="0" marR="0" algn="ctr">
              <a:lnSpc>
                <a:spcPct val="150000"/>
              </a:lnSpc>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ANALYSIS OF DATASET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2B9187-A053-458D-9B25-477C23091A86}"/>
              </a:ext>
            </a:extLst>
          </p:cNvPr>
          <p:cNvSpPr txBox="1"/>
          <p:nvPr/>
        </p:nvSpPr>
        <p:spPr>
          <a:xfrm>
            <a:off x="341745" y="1083401"/>
            <a:ext cx="6096000" cy="983859"/>
          </a:xfrm>
          <a:prstGeom prst="rect">
            <a:avLst/>
          </a:prstGeom>
          <a:noFill/>
        </p:spPr>
        <p:txBody>
          <a:bodyPr wrap="square">
            <a:spAutoFit/>
          </a:bodyPr>
          <a:lstStyle/>
          <a:p>
            <a:pPr marL="0" marR="0" algn="ctr">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45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Companies which have highest number of unit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AB18CA7-B366-48A1-B158-5E33A8D310D3}"/>
              </a:ext>
            </a:extLst>
          </p:cNvPr>
          <p:cNvPicPr/>
          <p:nvPr/>
        </p:nvPicPr>
        <p:blipFill>
          <a:blip r:embed="rId2"/>
          <a:srcRect/>
          <a:stretch>
            <a:fillRect/>
          </a:stretch>
        </p:blipFill>
        <p:spPr bwMode="auto">
          <a:xfrm>
            <a:off x="622761" y="2312670"/>
            <a:ext cx="2877820" cy="3248660"/>
          </a:xfrm>
          <a:prstGeom prst="rect">
            <a:avLst/>
          </a:prstGeom>
          <a:noFill/>
          <a:ln w="9525">
            <a:noFill/>
            <a:miter lim="800000"/>
            <a:headEnd/>
            <a:tailEnd/>
          </a:ln>
        </p:spPr>
      </p:pic>
      <p:pic>
        <p:nvPicPr>
          <p:cNvPr id="9" name="Picture 8">
            <a:extLst>
              <a:ext uri="{FF2B5EF4-FFF2-40B4-BE49-F238E27FC236}">
                <a16:creationId xmlns:a16="http://schemas.microsoft.com/office/drawing/2014/main" id="{4993F3F9-0DC1-4C5A-B948-C16490B32CBD}"/>
              </a:ext>
            </a:extLst>
          </p:cNvPr>
          <p:cNvPicPr/>
          <p:nvPr/>
        </p:nvPicPr>
        <p:blipFill>
          <a:blip r:embed="rId3"/>
          <a:srcRect/>
          <a:stretch>
            <a:fillRect/>
          </a:stretch>
        </p:blipFill>
        <p:spPr bwMode="auto">
          <a:xfrm>
            <a:off x="5531486" y="2522220"/>
            <a:ext cx="5599430" cy="2829560"/>
          </a:xfrm>
          <a:prstGeom prst="rect">
            <a:avLst/>
          </a:prstGeom>
          <a:noFill/>
          <a:ln w="9525">
            <a:noFill/>
            <a:miter lim="800000"/>
            <a:headEnd/>
            <a:tailEnd/>
          </a:ln>
        </p:spPr>
      </p:pic>
      <p:sp>
        <p:nvSpPr>
          <p:cNvPr id="11" name="TextBox 10">
            <a:extLst>
              <a:ext uri="{FF2B5EF4-FFF2-40B4-BE49-F238E27FC236}">
                <a16:creationId xmlns:a16="http://schemas.microsoft.com/office/drawing/2014/main" id="{9620B0E2-1EC6-490D-A14D-C02114EDADC7}"/>
              </a:ext>
            </a:extLst>
          </p:cNvPr>
          <p:cNvSpPr txBox="1"/>
          <p:nvPr/>
        </p:nvSpPr>
        <p:spPr>
          <a:xfrm>
            <a:off x="2743200" y="5774599"/>
            <a:ext cx="6096000"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analysis the units sold by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Seeandwear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the highest with total of 7965 unit from 2012 to 2016. </a:t>
            </a:r>
            <a:endParaRPr lang="en-US" dirty="0"/>
          </a:p>
        </p:txBody>
      </p:sp>
    </p:spTree>
    <p:extLst>
      <p:ext uri="{BB962C8B-B14F-4D97-AF65-F5344CB8AC3E}">
        <p14:creationId xmlns:p14="http://schemas.microsoft.com/office/powerpoint/2010/main" val="205845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F5E5E3-1339-4ADB-BB5B-1ACCC9075E7F}"/>
              </a:ext>
            </a:extLst>
          </p:cNvPr>
          <p:cNvSpPr txBox="1"/>
          <p:nvPr/>
        </p:nvSpPr>
        <p:spPr>
          <a:xfrm>
            <a:off x="240145" y="251659"/>
            <a:ext cx="8358910" cy="1353191"/>
          </a:xfrm>
          <a:prstGeom prst="rect">
            <a:avLst/>
          </a:prstGeom>
          <a:noFill/>
        </p:spPr>
        <p:txBody>
          <a:bodyPr wrap="square">
            <a:spAutoFit/>
          </a:bodyPr>
          <a:lstStyle/>
          <a:p>
            <a:pPr marL="457200" marR="0" indent="0">
              <a:lnSpc>
                <a:spcPct val="150000"/>
              </a:lnSpc>
              <a:spcBef>
                <a:spcPts val="4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45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States where people purchase highest number of units shoes In India during 2012 and 2016.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4909E4C-B0B6-43F6-A677-1E7E469A8661}"/>
              </a:ext>
            </a:extLst>
          </p:cNvPr>
          <p:cNvPicPr/>
          <p:nvPr/>
        </p:nvPicPr>
        <p:blipFill>
          <a:blip r:embed="rId2"/>
          <a:srcRect/>
          <a:stretch>
            <a:fillRect/>
          </a:stretch>
        </p:blipFill>
        <p:spPr bwMode="auto">
          <a:xfrm>
            <a:off x="9217890" y="630350"/>
            <a:ext cx="2081530" cy="4399742"/>
          </a:xfrm>
          <a:prstGeom prst="rect">
            <a:avLst/>
          </a:prstGeom>
          <a:noFill/>
          <a:ln w="9525">
            <a:noFill/>
            <a:miter lim="800000"/>
            <a:headEnd/>
            <a:tailEnd/>
          </a:ln>
        </p:spPr>
      </p:pic>
      <p:pic>
        <p:nvPicPr>
          <p:cNvPr id="9" name="Picture 8">
            <a:extLst>
              <a:ext uri="{FF2B5EF4-FFF2-40B4-BE49-F238E27FC236}">
                <a16:creationId xmlns:a16="http://schemas.microsoft.com/office/drawing/2014/main" id="{B295BE7C-0E59-40DA-88D6-0234CAEDCD83}"/>
              </a:ext>
            </a:extLst>
          </p:cNvPr>
          <p:cNvPicPr/>
          <p:nvPr/>
        </p:nvPicPr>
        <p:blipFill>
          <a:blip r:embed="rId3"/>
          <a:srcRect/>
          <a:stretch>
            <a:fillRect/>
          </a:stretch>
        </p:blipFill>
        <p:spPr bwMode="auto">
          <a:xfrm>
            <a:off x="9217890" y="5030092"/>
            <a:ext cx="2081530" cy="852086"/>
          </a:xfrm>
          <a:prstGeom prst="rect">
            <a:avLst/>
          </a:prstGeom>
          <a:noFill/>
          <a:ln w="9525">
            <a:noFill/>
            <a:miter lim="800000"/>
            <a:headEnd/>
            <a:tailEnd/>
          </a:ln>
        </p:spPr>
      </p:pic>
      <p:pic>
        <p:nvPicPr>
          <p:cNvPr id="10" name="Picture 9">
            <a:extLst>
              <a:ext uri="{FF2B5EF4-FFF2-40B4-BE49-F238E27FC236}">
                <a16:creationId xmlns:a16="http://schemas.microsoft.com/office/drawing/2014/main" id="{47E13E39-905E-44D5-BACF-5EF116274B59}"/>
              </a:ext>
            </a:extLst>
          </p:cNvPr>
          <p:cNvPicPr/>
          <p:nvPr/>
        </p:nvPicPr>
        <p:blipFill>
          <a:blip r:embed="rId4"/>
          <a:stretch>
            <a:fillRect/>
          </a:stretch>
        </p:blipFill>
        <p:spPr>
          <a:xfrm>
            <a:off x="792018" y="2889966"/>
            <a:ext cx="6858000" cy="2155825"/>
          </a:xfrm>
          <a:prstGeom prst="rect">
            <a:avLst/>
          </a:prstGeom>
        </p:spPr>
      </p:pic>
    </p:spTree>
    <p:extLst>
      <p:ext uri="{BB962C8B-B14F-4D97-AF65-F5344CB8AC3E}">
        <p14:creationId xmlns:p14="http://schemas.microsoft.com/office/powerpoint/2010/main" val="294642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D92C72-2F29-4275-88C9-016FF80AA3C1}"/>
              </a:ext>
            </a:extLst>
          </p:cNvPr>
          <p:cNvSpPr txBox="1"/>
          <p:nvPr/>
        </p:nvSpPr>
        <p:spPr>
          <a:xfrm>
            <a:off x="406400" y="597618"/>
            <a:ext cx="6096000" cy="458074"/>
          </a:xfrm>
          <a:prstGeom prst="rect">
            <a:avLst/>
          </a:prstGeom>
          <a:noFill/>
        </p:spPr>
        <p:txBody>
          <a:bodyPr wrap="square">
            <a:spAutoFit/>
          </a:bodyPr>
          <a:lstStyle/>
          <a:p>
            <a:pPr marR="0" lvl="0">
              <a:lnSpc>
                <a:spcPct val="150000"/>
              </a:lnSpc>
              <a:spcBef>
                <a:spcPts val="45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Revenue generated through online/offline shopping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B7D5B21-549D-45DC-A080-3904C999B77E}"/>
              </a:ext>
            </a:extLst>
          </p:cNvPr>
          <p:cNvPicPr/>
          <p:nvPr/>
        </p:nvPicPr>
        <p:blipFill>
          <a:blip r:embed="rId2"/>
          <a:stretch>
            <a:fillRect/>
          </a:stretch>
        </p:blipFill>
        <p:spPr>
          <a:xfrm>
            <a:off x="646834" y="2025793"/>
            <a:ext cx="3638550" cy="866775"/>
          </a:xfrm>
          <a:prstGeom prst="rect">
            <a:avLst/>
          </a:prstGeom>
        </p:spPr>
      </p:pic>
      <p:pic>
        <p:nvPicPr>
          <p:cNvPr id="7" name="Picture 6">
            <a:extLst>
              <a:ext uri="{FF2B5EF4-FFF2-40B4-BE49-F238E27FC236}">
                <a16:creationId xmlns:a16="http://schemas.microsoft.com/office/drawing/2014/main" id="{EDA15B98-1419-4439-BE31-7F5EF5C4395D}"/>
              </a:ext>
            </a:extLst>
          </p:cNvPr>
          <p:cNvPicPr/>
          <p:nvPr/>
        </p:nvPicPr>
        <p:blipFill>
          <a:blip r:embed="rId3"/>
          <a:stretch>
            <a:fillRect/>
          </a:stretch>
        </p:blipFill>
        <p:spPr>
          <a:xfrm>
            <a:off x="5674157" y="1901825"/>
            <a:ext cx="4981575" cy="2647950"/>
          </a:xfrm>
          <a:prstGeom prst="rect">
            <a:avLst/>
          </a:prstGeom>
        </p:spPr>
      </p:pic>
    </p:spTree>
    <p:extLst>
      <p:ext uri="{BB962C8B-B14F-4D97-AF65-F5344CB8AC3E}">
        <p14:creationId xmlns:p14="http://schemas.microsoft.com/office/powerpoint/2010/main" val="3394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9AB167-8FDA-4396-AF57-74685934AD36}"/>
              </a:ext>
            </a:extLst>
          </p:cNvPr>
          <p:cNvSpPr txBox="1"/>
          <p:nvPr/>
        </p:nvSpPr>
        <p:spPr>
          <a:xfrm>
            <a:off x="452582" y="531198"/>
            <a:ext cx="6096000" cy="646331"/>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4. Share of revenue generated by companies from 2012-2016 in percent</a:t>
            </a:r>
            <a:endParaRPr lang="en-US" dirty="0"/>
          </a:p>
        </p:txBody>
      </p:sp>
      <p:pic>
        <p:nvPicPr>
          <p:cNvPr id="6" name="Picture 5">
            <a:extLst>
              <a:ext uri="{FF2B5EF4-FFF2-40B4-BE49-F238E27FC236}">
                <a16:creationId xmlns:a16="http://schemas.microsoft.com/office/drawing/2014/main" id="{32FAAABC-7957-4695-B77E-1015818441AF}"/>
              </a:ext>
            </a:extLst>
          </p:cNvPr>
          <p:cNvPicPr/>
          <p:nvPr/>
        </p:nvPicPr>
        <p:blipFill>
          <a:blip r:embed="rId2"/>
          <a:stretch>
            <a:fillRect/>
          </a:stretch>
        </p:blipFill>
        <p:spPr>
          <a:xfrm>
            <a:off x="1007456" y="1814079"/>
            <a:ext cx="2781300" cy="2952750"/>
          </a:xfrm>
          <a:prstGeom prst="rect">
            <a:avLst/>
          </a:prstGeom>
        </p:spPr>
      </p:pic>
      <p:pic>
        <p:nvPicPr>
          <p:cNvPr id="7" name="Picture 6">
            <a:extLst>
              <a:ext uri="{FF2B5EF4-FFF2-40B4-BE49-F238E27FC236}">
                <a16:creationId xmlns:a16="http://schemas.microsoft.com/office/drawing/2014/main" id="{A1C587E9-7998-4527-ADA2-B9B26B818203}"/>
              </a:ext>
            </a:extLst>
          </p:cNvPr>
          <p:cNvPicPr/>
          <p:nvPr/>
        </p:nvPicPr>
        <p:blipFill>
          <a:blip r:embed="rId3"/>
          <a:stretch>
            <a:fillRect/>
          </a:stretch>
        </p:blipFill>
        <p:spPr>
          <a:xfrm>
            <a:off x="6096000" y="1620116"/>
            <a:ext cx="3910330" cy="2367915"/>
          </a:xfrm>
          <a:prstGeom prst="rect">
            <a:avLst/>
          </a:prstGeom>
        </p:spPr>
      </p:pic>
    </p:spTree>
    <p:extLst>
      <p:ext uri="{BB962C8B-B14F-4D97-AF65-F5344CB8AC3E}">
        <p14:creationId xmlns:p14="http://schemas.microsoft.com/office/powerpoint/2010/main" val="329822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6E3657-B0B7-4E53-8C0C-D6B31A7CB688}"/>
              </a:ext>
            </a:extLst>
          </p:cNvPr>
          <p:cNvSpPr txBox="1"/>
          <p:nvPr/>
        </p:nvSpPr>
        <p:spPr>
          <a:xfrm>
            <a:off x="535710" y="653036"/>
            <a:ext cx="6096000" cy="458074"/>
          </a:xfrm>
          <a:prstGeom prst="rect">
            <a:avLst/>
          </a:prstGeom>
          <a:noFill/>
        </p:spPr>
        <p:txBody>
          <a:bodyPr wrap="square">
            <a:spAutoFit/>
          </a:bodyPr>
          <a:lstStyle/>
          <a:p>
            <a:pPr marR="495935" lvl="0">
              <a:lnSpc>
                <a:spcPct val="150000"/>
              </a:lnSpc>
              <a:spcBef>
                <a:spcPts val="127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 Unit sold by the companies by year;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212842-1C6B-46BA-B40A-08E7FBA7BEA3}"/>
              </a:ext>
            </a:extLst>
          </p:cNvPr>
          <p:cNvPicPr/>
          <p:nvPr/>
        </p:nvPicPr>
        <p:blipFill>
          <a:blip r:embed="rId2"/>
          <a:stretch>
            <a:fillRect/>
          </a:stretch>
        </p:blipFill>
        <p:spPr>
          <a:xfrm>
            <a:off x="1141989" y="2111663"/>
            <a:ext cx="2432483" cy="2229428"/>
          </a:xfrm>
          <a:prstGeom prst="rect">
            <a:avLst/>
          </a:prstGeom>
        </p:spPr>
      </p:pic>
      <p:graphicFrame>
        <p:nvGraphicFramePr>
          <p:cNvPr id="7" name="Chart 6">
            <a:extLst>
              <a:ext uri="{FF2B5EF4-FFF2-40B4-BE49-F238E27FC236}">
                <a16:creationId xmlns:a16="http://schemas.microsoft.com/office/drawing/2014/main" id="{69E616CA-A311-40D6-998A-99C18CB84DEE}"/>
              </a:ext>
            </a:extLst>
          </p:cNvPr>
          <p:cNvGraphicFramePr/>
          <p:nvPr>
            <p:extLst>
              <p:ext uri="{D42A27DB-BD31-4B8C-83A1-F6EECF244321}">
                <p14:modId xmlns:p14="http://schemas.microsoft.com/office/powerpoint/2010/main" val="565273011"/>
              </p:ext>
            </p:extLst>
          </p:nvPr>
        </p:nvGraphicFramePr>
        <p:xfrm>
          <a:off x="5345776" y="2183130"/>
          <a:ext cx="5379720" cy="31013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370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84AE20-2FA3-4A75-94F5-FE9A0ED6EA46}"/>
              </a:ext>
            </a:extLst>
          </p:cNvPr>
          <p:cNvSpPr txBox="1"/>
          <p:nvPr/>
        </p:nvSpPr>
        <p:spPr>
          <a:xfrm>
            <a:off x="609600" y="420381"/>
            <a:ext cx="10972800" cy="3426579"/>
          </a:xfrm>
          <a:prstGeom prst="rect">
            <a:avLst/>
          </a:prstGeom>
          <a:noFill/>
        </p:spPr>
        <p:txBody>
          <a:bodyPr wrap="square">
            <a:spAutoFit/>
          </a:bodyPr>
          <a:lstStyle/>
          <a:p>
            <a:pPr marL="0" marR="495935" algn="ctr">
              <a:lnSpc>
                <a:spcPct val="150000"/>
              </a:lnSpc>
              <a:spcBef>
                <a:spcPts val="127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List of analysis with results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95935">
              <a:lnSpc>
                <a:spcPct val="150000"/>
              </a:lnSpc>
              <a:spcBef>
                <a:spcPts val="127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India the top 5 companies which sold maximum shoes are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1.seeandwear with 6557 Units sold during 2012-2016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Reebok with 6284 Units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Woodland with 6278 units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alien cooper with 6187 units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Clarks with 6181 units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22A5DAD2-A63D-4EB5-9634-01CBC7E3BEA5}"/>
              </a:ext>
            </a:extLst>
          </p:cNvPr>
          <p:cNvGraphicFramePr>
            <a:graphicFrameLocks noGrp="1"/>
          </p:cNvGraphicFramePr>
          <p:nvPr>
            <p:extLst>
              <p:ext uri="{D42A27DB-BD31-4B8C-83A1-F6EECF244321}">
                <p14:modId xmlns:p14="http://schemas.microsoft.com/office/powerpoint/2010/main" val="571667894"/>
              </p:ext>
            </p:extLst>
          </p:nvPr>
        </p:nvGraphicFramePr>
        <p:xfrm>
          <a:off x="609600" y="4162687"/>
          <a:ext cx="2755265" cy="1760220"/>
        </p:xfrm>
        <a:graphic>
          <a:graphicData uri="http://schemas.openxmlformats.org/drawingml/2006/table">
            <a:tbl>
              <a:tblPr firstRow="1" firstCol="1" bandRow="1">
                <a:tableStyleId>{5C22544A-7EE6-4342-B048-85BDC9FD1C3A}</a:tableStyleId>
              </a:tblPr>
              <a:tblGrid>
                <a:gridCol w="1272540">
                  <a:extLst>
                    <a:ext uri="{9D8B030D-6E8A-4147-A177-3AD203B41FA5}">
                      <a16:colId xmlns:a16="http://schemas.microsoft.com/office/drawing/2014/main" val="375197860"/>
                    </a:ext>
                  </a:extLst>
                </a:gridCol>
                <a:gridCol w="1482725">
                  <a:extLst>
                    <a:ext uri="{9D8B030D-6E8A-4147-A177-3AD203B41FA5}">
                      <a16:colId xmlns:a16="http://schemas.microsoft.com/office/drawing/2014/main" val="790644038"/>
                    </a:ext>
                  </a:extLst>
                </a:gridCol>
              </a:tblGrid>
              <a:tr h="251460">
                <a:tc>
                  <a:txBody>
                    <a:bodyPr/>
                    <a:lstStyle/>
                    <a:p>
                      <a:pPr marL="0" marR="0">
                        <a:lnSpc>
                          <a:spcPct val="115000"/>
                        </a:lnSpc>
                        <a:spcBef>
                          <a:spcPts val="0"/>
                        </a:spcBef>
                        <a:spcAft>
                          <a:spcPts val="0"/>
                        </a:spcAft>
                      </a:pPr>
                      <a:r>
                        <a:rPr lang="en-US" sz="1100">
                          <a:effectLst/>
                        </a:rPr>
                        <a:t>Company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Units Sold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90213629"/>
                  </a:ext>
                </a:extLst>
              </a:tr>
              <a:tr h="251460">
                <a:tc>
                  <a:txBody>
                    <a:bodyPr/>
                    <a:lstStyle/>
                    <a:p>
                      <a:pPr marL="0" marR="0">
                        <a:lnSpc>
                          <a:spcPct val="115000"/>
                        </a:lnSpc>
                        <a:spcBef>
                          <a:spcPts val="0"/>
                        </a:spcBef>
                        <a:spcAft>
                          <a:spcPts val="0"/>
                        </a:spcAft>
                      </a:pPr>
                      <a:r>
                        <a:rPr lang="en-US" sz="1100">
                          <a:effectLst/>
                        </a:rPr>
                        <a:t>Seeandwear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6557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24928943"/>
                  </a:ext>
                </a:extLst>
              </a:tr>
              <a:tr h="251460">
                <a:tc>
                  <a:txBody>
                    <a:bodyPr/>
                    <a:lstStyle/>
                    <a:p>
                      <a:pPr marL="0" marR="0">
                        <a:lnSpc>
                          <a:spcPct val="115000"/>
                        </a:lnSpc>
                        <a:spcBef>
                          <a:spcPts val="0"/>
                        </a:spcBef>
                        <a:spcAft>
                          <a:spcPts val="0"/>
                        </a:spcAft>
                      </a:pPr>
                      <a:r>
                        <a:rPr lang="en-US" sz="1100">
                          <a:effectLst/>
                        </a:rPr>
                        <a:t>Reebok</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6284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6358081"/>
                  </a:ext>
                </a:extLst>
              </a:tr>
              <a:tr h="251460">
                <a:tc>
                  <a:txBody>
                    <a:bodyPr/>
                    <a:lstStyle/>
                    <a:p>
                      <a:pPr marL="0" marR="0">
                        <a:lnSpc>
                          <a:spcPct val="115000"/>
                        </a:lnSpc>
                        <a:spcBef>
                          <a:spcPts val="0"/>
                        </a:spcBef>
                        <a:spcAft>
                          <a:spcPts val="0"/>
                        </a:spcAft>
                      </a:pPr>
                      <a:r>
                        <a:rPr lang="en-US" sz="1100">
                          <a:effectLst/>
                        </a:rPr>
                        <a:t>Woodland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6278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87955981"/>
                  </a:ext>
                </a:extLst>
              </a:tr>
              <a:tr h="251460">
                <a:tc>
                  <a:txBody>
                    <a:bodyPr/>
                    <a:lstStyle/>
                    <a:p>
                      <a:pPr marL="0" marR="0">
                        <a:lnSpc>
                          <a:spcPct val="115000"/>
                        </a:lnSpc>
                        <a:spcBef>
                          <a:spcPts val="0"/>
                        </a:spcBef>
                        <a:spcAft>
                          <a:spcPts val="0"/>
                        </a:spcAft>
                      </a:pPr>
                      <a:r>
                        <a:rPr lang="en-US" sz="1100">
                          <a:effectLst/>
                        </a:rPr>
                        <a:t>Allen Cooper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6187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36048010"/>
                  </a:ext>
                </a:extLst>
              </a:tr>
              <a:tr h="251460">
                <a:tc>
                  <a:txBody>
                    <a:bodyPr/>
                    <a:lstStyle/>
                    <a:p>
                      <a:pPr marL="0" marR="0">
                        <a:lnSpc>
                          <a:spcPct val="115000"/>
                        </a:lnSpc>
                        <a:spcBef>
                          <a:spcPts val="0"/>
                        </a:spcBef>
                        <a:spcAft>
                          <a:spcPts val="0"/>
                        </a:spcAft>
                      </a:pPr>
                      <a:r>
                        <a:rPr lang="en-US" sz="1100">
                          <a:effectLst/>
                        </a:rPr>
                        <a:t>Clarks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6181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80121954"/>
                  </a:ext>
                </a:extLst>
              </a:tr>
              <a:tr h="251460">
                <a:tc>
                  <a:txBody>
                    <a:bodyPr/>
                    <a:lstStyle/>
                    <a:p>
                      <a:pPr marL="0" marR="0">
                        <a:lnSpc>
                          <a:spcPct val="115000"/>
                        </a:lnSpc>
                        <a:spcBef>
                          <a:spcPts val="0"/>
                        </a:spcBef>
                        <a:spcAft>
                          <a:spcPts val="0"/>
                        </a:spcAft>
                      </a:pPr>
                      <a:r>
                        <a:rPr lang="en-US" sz="1100">
                          <a:effectLst/>
                        </a:rPr>
                        <a:t>Grand Total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dirty="0">
                          <a:effectLst/>
                        </a:rPr>
                        <a:t>31487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21761952"/>
                  </a:ext>
                </a:extLst>
              </a:tr>
            </a:tbl>
          </a:graphicData>
        </a:graphic>
      </p:graphicFrame>
      <p:sp>
        <p:nvSpPr>
          <p:cNvPr id="7" name="Rectangle 1">
            <a:extLst>
              <a:ext uri="{FF2B5EF4-FFF2-40B4-BE49-F238E27FC236}">
                <a16:creationId xmlns:a16="http://schemas.microsoft.com/office/drawing/2014/main" id="{741629CE-99DA-41F1-A424-FA916E34F4D8}"/>
              </a:ext>
            </a:extLst>
          </p:cNvPr>
          <p:cNvSpPr>
            <a:spLocks noChangeArrowheads="1"/>
          </p:cNvSpPr>
          <p:nvPr/>
        </p:nvSpPr>
        <p:spPr bwMode="auto">
          <a:xfrm>
            <a:off x="4718050" y="31210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hart 7">
            <a:extLst>
              <a:ext uri="{FF2B5EF4-FFF2-40B4-BE49-F238E27FC236}">
                <a16:creationId xmlns:a16="http://schemas.microsoft.com/office/drawing/2014/main" id="{F0B26590-7F26-4434-A22C-6A8435E3097D}"/>
              </a:ext>
            </a:extLst>
          </p:cNvPr>
          <p:cNvGraphicFramePr/>
          <p:nvPr>
            <p:extLst>
              <p:ext uri="{D42A27DB-BD31-4B8C-83A1-F6EECF244321}">
                <p14:modId xmlns:p14="http://schemas.microsoft.com/office/powerpoint/2010/main" val="3970573953"/>
              </p:ext>
            </p:extLst>
          </p:nvPr>
        </p:nvGraphicFramePr>
        <p:xfrm>
          <a:off x="5801255" y="3084071"/>
          <a:ext cx="4511040"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053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846B0-CB02-4784-B441-6A19D96214F4}"/>
              </a:ext>
            </a:extLst>
          </p:cNvPr>
          <p:cNvSpPr txBox="1"/>
          <p:nvPr/>
        </p:nvSpPr>
        <p:spPr>
          <a:xfrm>
            <a:off x="748145" y="457931"/>
            <a:ext cx="10233891" cy="4949047"/>
          </a:xfrm>
          <a:prstGeom prst="rect">
            <a:avLst/>
          </a:prstGeom>
          <a:noFill/>
        </p:spPr>
        <p:txBody>
          <a:bodyPr wrap="square">
            <a:spAutoFit/>
          </a:bodyPr>
          <a:lstStyle/>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Pair of shoes sold between 2012-2016</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During 2015 the number of shoes sold is maximum with total selling of 16422 while least in 2016 with total sell 3405.</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Now the list of shoes sold in different year in India</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2012 - 15756</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2013 – 15813</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2014 – 16290</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2015 – 16422</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2016 – 3405 (till march)</a:t>
            </a:r>
          </a:p>
        </p:txBody>
      </p:sp>
      <p:graphicFrame>
        <p:nvGraphicFramePr>
          <p:cNvPr id="6" name="Table 5">
            <a:extLst>
              <a:ext uri="{FF2B5EF4-FFF2-40B4-BE49-F238E27FC236}">
                <a16:creationId xmlns:a16="http://schemas.microsoft.com/office/drawing/2014/main" id="{27D9B7DB-3BED-4E35-A6CE-3DA4764EA10B}"/>
              </a:ext>
            </a:extLst>
          </p:cNvPr>
          <p:cNvGraphicFramePr>
            <a:graphicFrameLocks noGrp="1"/>
          </p:cNvGraphicFramePr>
          <p:nvPr>
            <p:extLst>
              <p:ext uri="{D42A27DB-BD31-4B8C-83A1-F6EECF244321}">
                <p14:modId xmlns:p14="http://schemas.microsoft.com/office/powerpoint/2010/main" val="2730614489"/>
              </p:ext>
            </p:extLst>
          </p:nvPr>
        </p:nvGraphicFramePr>
        <p:xfrm>
          <a:off x="3534383" y="2747248"/>
          <a:ext cx="3092659" cy="2314949"/>
        </p:xfrm>
        <a:graphic>
          <a:graphicData uri="http://schemas.openxmlformats.org/drawingml/2006/table">
            <a:tbl>
              <a:tblPr firstRow="1" firstCol="1" bandRow="1">
                <a:tableStyleId>{5C22544A-7EE6-4342-B048-85BDC9FD1C3A}</a:tableStyleId>
              </a:tblPr>
              <a:tblGrid>
                <a:gridCol w="1645886">
                  <a:extLst>
                    <a:ext uri="{9D8B030D-6E8A-4147-A177-3AD203B41FA5}">
                      <a16:colId xmlns:a16="http://schemas.microsoft.com/office/drawing/2014/main" val="2701773850"/>
                    </a:ext>
                  </a:extLst>
                </a:gridCol>
                <a:gridCol w="1446773">
                  <a:extLst>
                    <a:ext uri="{9D8B030D-6E8A-4147-A177-3AD203B41FA5}">
                      <a16:colId xmlns:a16="http://schemas.microsoft.com/office/drawing/2014/main" val="2657966089"/>
                    </a:ext>
                  </a:extLst>
                </a:gridCol>
              </a:tblGrid>
              <a:tr h="330707">
                <a:tc>
                  <a:txBody>
                    <a:bodyPr/>
                    <a:lstStyle/>
                    <a:p>
                      <a:pPr marL="0" marR="0" algn="l">
                        <a:lnSpc>
                          <a:spcPct val="115000"/>
                        </a:lnSpc>
                        <a:spcBef>
                          <a:spcPts val="0"/>
                        </a:spcBef>
                        <a:spcAft>
                          <a:spcPts val="0"/>
                        </a:spcAft>
                      </a:pPr>
                      <a:r>
                        <a:rPr lang="en-US" sz="1100">
                          <a:effectLst/>
                        </a:rPr>
                        <a:t>year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l">
                        <a:lnSpc>
                          <a:spcPct val="115000"/>
                        </a:lnSpc>
                        <a:spcBef>
                          <a:spcPts val="0"/>
                        </a:spcBef>
                        <a:spcAft>
                          <a:spcPts val="0"/>
                        </a:spcAft>
                      </a:pPr>
                      <a:r>
                        <a:rPr lang="en-US" sz="1100">
                          <a:effectLst/>
                        </a:rPr>
                        <a:t>Units Sold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33968919"/>
                  </a:ext>
                </a:extLst>
              </a:tr>
              <a:tr h="330707">
                <a:tc>
                  <a:txBody>
                    <a:bodyPr/>
                    <a:lstStyle/>
                    <a:p>
                      <a:pPr marL="0" marR="0" algn="l">
                        <a:lnSpc>
                          <a:spcPct val="115000"/>
                        </a:lnSpc>
                        <a:spcBef>
                          <a:spcPts val="0"/>
                        </a:spcBef>
                        <a:spcAft>
                          <a:spcPts val="0"/>
                        </a:spcAft>
                      </a:pPr>
                      <a:r>
                        <a:rPr lang="en-US" sz="1100">
                          <a:effectLst/>
                        </a:rPr>
                        <a:t>2012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15756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13294764"/>
                  </a:ext>
                </a:extLst>
              </a:tr>
              <a:tr h="330707">
                <a:tc>
                  <a:txBody>
                    <a:bodyPr/>
                    <a:lstStyle/>
                    <a:p>
                      <a:pPr marL="0" marR="0" algn="l">
                        <a:lnSpc>
                          <a:spcPct val="115000"/>
                        </a:lnSpc>
                        <a:spcBef>
                          <a:spcPts val="0"/>
                        </a:spcBef>
                        <a:spcAft>
                          <a:spcPts val="0"/>
                        </a:spcAft>
                      </a:pPr>
                      <a:r>
                        <a:rPr lang="en-US" sz="1100">
                          <a:effectLst/>
                        </a:rPr>
                        <a:t>2013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15813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50069233"/>
                  </a:ext>
                </a:extLst>
              </a:tr>
              <a:tr h="330707">
                <a:tc>
                  <a:txBody>
                    <a:bodyPr/>
                    <a:lstStyle/>
                    <a:p>
                      <a:pPr marL="0" marR="0" algn="l">
                        <a:lnSpc>
                          <a:spcPct val="115000"/>
                        </a:lnSpc>
                        <a:spcBef>
                          <a:spcPts val="0"/>
                        </a:spcBef>
                        <a:spcAft>
                          <a:spcPts val="0"/>
                        </a:spcAft>
                      </a:pPr>
                      <a:r>
                        <a:rPr lang="en-US" sz="1100">
                          <a:effectLst/>
                        </a:rPr>
                        <a:t>2014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16290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70865211"/>
                  </a:ext>
                </a:extLst>
              </a:tr>
              <a:tr h="330707">
                <a:tc>
                  <a:txBody>
                    <a:bodyPr/>
                    <a:lstStyle/>
                    <a:p>
                      <a:pPr marL="0" marR="0" algn="l">
                        <a:lnSpc>
                          <a:spcPct val="115000"/>
                        </a:lnSpc>
                        <a:spcBef>
                          <a:spcPts val="0"/>
                        </a:spcBef>
                        <a:spcAft>
                          <a:spcPts val="0"/>
                        </a:spcAft>
                      </a:pPr>
                      <a:r>
                        <a:rPr lang="en-US" sz="1100">
                          <a:effectLst/>
                        </a:rPr>
                        <a:t>2015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16422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81518884"/>
                  </a:ext>
                </a:extLst>
              </a:tr>
              <a:tr h="330707">
                <a:tc>
                  <a:txBody>
                    <a:bodyPr/>
                    <a:lstStyle/>
                    <a:p>
                      <a:pPr marL="0" marR="0" algn="l">
                        <a:lnSpc>
                          <a:spcPct val="115000"/>
                        </a:lnSpc>
                        <a:spcBef>
                          <a:spcPts val="0"/>
                        </a:spcBef>
                        <a:spcAft>
                          <a:spcPts val="0"/>
                        </a:spcAft>
                      </a:pPr>
                      <a:r>
                        <a:rPr lang="en-US" sz="1100">
                          <a:effectLst/>
                        </a:rPr>
                        <a:t>2016</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3405</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60296723"/>
                  </a:ext>
                </a:extLst>
              </a:tr>
              <a:tr h="330707">
                <a:tc>
                  <a:txBody>
                    <a:bodyPr/>
                    <a:lstStyle/>
                    <a:p>
                      <a:pPr marL="0" marR="0" algn="l">
                        <a:lnSpc>
                          <a:spcPct val="115000"/>
                        </a:lnSpc>
                        <a:spcBef>
                          <a:spcPts val="0"/>
                        </a:spcBef>
                        <a:spcAft>
                          <a:spcPts val="0"/>
                        </a:spcAft>
                      </a:pPr>
                      <a:r>
                        <a:rPr lang="en-US" sz="1100">
                          <a:effectLst/>
                        </a:rPr>
                        <a:t>Grand Total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dirty="0">
                          <a:effectLst/>
                        </a:rPr>
                        <a:t>67686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90777128"/>
                  </a:ext>
                </a:extLst>
              </a:tr>
            </a:tbl>
          </a:graphicData>
        </a:graphic>
      </p:graphicFrame>
      <p:sp>
        <p:nvSpPr>
          <p:cNvPr id="7" name="Rectangle 1">
            <a:extLst>
              <a:ext uri="{FF2B5EF4-FFF2-40B4-BE49-F238E27FC236}">
                <a16:creationId xmlns:a16="http://schemas.microsoft.com/office/drawing/2014/main" id="{0FCCDFC1-98C0-4C1C-A68A-98471561F864}"/>
              </a:ext>
            </a:extLst>
          </p:cNvPr>
          <p:cNvSpPr>
            <a:spLocks noChangeArrowheads="1"/>
          </p:cNvSpPr>
          <p:nvPr/>
        </p:nvSpPr>
        <p:spPr bwMode="auto">
          <a:xfrm>
            <a:off x="4873625" y="33035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Chart 7">
            <a:extLst>
              <a:ext uri="{FF2B5EF4-FFF2-40B4-BE49-F238E27FC236}">
                <a16:creationId xmlns:a16="http://schemas.microsoft.com/office/drawing/2014/main" id="{69E616CA-A311-40D6-998A-99C18CB84DEE}"/>
              </a:ext>
            </a:extLst>
          </p:cNvPr>
          <p:cNvGraphicFramePr/>
          <p:nvPr>
            <p:extLst>
              <p:ext uri="{D42A27DB-BD31-4B8C-83A1-F6EECF244321}">
                <p14:modId xmlns:p14="http://schemas.microsoft.com/office/powerpoint/2010/main" val="1177399401"/>
              </p:ext>
            </p:extLst>
          </p:nvPr>
        </p:nvGraphicFramePr>
        <p:xfrm>
          <a:off x="7664374" y="2747248"/>
          <a:ext cx="3779481" cy="21992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828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52514F0D-BBA3-4BB3-A848-7CE2ED22365A}"/>
              </a:ext>
            </a:extLst>
          </p:cNvPr>
          <p:cNvGraphicFramePr/>
          <p:nvPr>
            <p:extLst>
              <p:ext uri="{D42A27DB-BD31-4B8C-83A1-F6EECF244321}">
                <p14:modId xmlns:p14="http://schemas.microsoft.com/office/powerpoint/2010/main" val="3074016982"/>
              </p:ext>
            </p:extLst>
          </p:nvPr>
        </p:nvGraphicFramePr>
        <p:xfrm>
          <a:off x="6831624" y="2011736"/>
          <a:ext cx="4572000" cy="2903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3F807B47-64DF-4EEE-9CD8-7D3A4DE79D9B}"/>
              </a:ext>
            </a:extLst>
          </p:cNvPr>
          <p:cNvGraphicFramePr>
            <a:graphicFrameLocks noGrp="1"/>
          </p:cNvGraphicFramePr>
          <p:nvPr>
            <p:extLst>
              <p:ext uri="{D42A27DB-BD31-4B8C-83A1-F6EECF244321}">
                <p14:modId xmlns:p14="http://schemas.microsoft.com/office/powerpoint/2010/main" val="4195165091"/>
              </p:ext>
            </p:extLst>
          </p:nvPr>
        </p:nvGraphicFramePr>
        <p:xfrm>
          <a:off x="1253765" y="3429000"/>
          <a:ext cx="4261802" cy="1485956"/>
        </p:xfrm>
        <a:graphic>
          <a:graphicData uri="http://schemas.openxmlformats.org/drawingml/2006/table">
            <a:tbl>
              <a:tblPr firstRow="1" firstCol="1" bandRow="1">
                <a:tableStyleId>{5C22544A-7EE6-4342-B048-85BDC9FD1C3A}</a:tableStyleId>
              </a:tblPr>
              <a:tblGrid>
                <a:gridCol w="2459274">
                  <a:extLst>
                    <a:ext uri="{9D8B030D-6E8A-4147-A177-3AD203B41FA5}">
                      <a16:colId xmlns:a16="http://schemas.microsoft.com/office/drawing/2014/main" val="3677819355"/>
                    </a:ext>
                  </a:extLst>
                </a:gridCol>
                <a:gridCol w="1802528">
                  <a:extLst>
                    <a:ext uri="{9D8B030D-6E8A-4147-A177-3AD203B41FA5}">
                      <a16:colId xmlns:a16="http://schemas.microsoft.com/office/drawing/2014/main" val="3977623016"/>
                    </a:ext>
                  </a:extLst>
                </a:gridCol>
              </a:tblGrid>
              <a:tr h="371489">
                <a:tc>
                  <a:txBody>
                    <a:bodyPr/>
                    <a:lstStyle/>
                    <a:p>
                      <a:pPr marL="0" marR="0">
                        <a:lnSpc>
                          <a:spcPct val="115000"/>
                        </a:lnSpc>
                        <a:spcBef>
                          <a:spcPts val="0"/>
                        </a:spcBef>
                        <a:spcAft>
                          <a:spcPts val="0"/>
                        </a:spcAft>
                      </a:pPr>
                      <a:r>
                        <a:rPr lang="en-US" sz="1100">
                          <a:effectLst/>
                        </a:rPr>
                        <a:t>Onliine / Offline Shoping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nSpc>
                          <a:spcPct val="115000"/>
                        </a:lnSpc>
                        <a:spcBef>
                          <a:spcPts val="0"/>
                        </a:spcBef>
                        <a:spcAft>
                          <a:spcPts val="0"/>
                        </a:spcAft>
                      </a:pPr>
                      <a:r>
                        <a:rPr lang="en-US" sz="1100">
                          <a:effectLst/>
                        </a:rPr>
                        <a:t>Revenue Generated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54095071"/>
                  </a:ext>
                </a:extLst>
              </a:tr>
              <a:tr h="371489">
                <a:tc>
                  <a:txBody>
                    <a:bodyPr/>
                    <a:lstStyle/>
                    <a:p>
                      <a:pPr marL="0" marR="0">
                        <a:lnSpc>
                          <a:spcPct val="115000"/>
                        </a:lnSpc>
                        <a:spcBef>
                          <a:spcPts val="0"/>
                        </a:spcBef>
                        <a:spcAft>
                          <a:spcPts val="0"/>
                        </a:spcAft>
                      </a:pPr>
                      <a:r>
                        <a:rPr lang="en-US" sz="1100">
                          <a:effectLst/>
                        </a:rPr>
                        <a:t>Offline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827379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35212666"/>
                  </a:ext>
                </a:extLst>
              </a:tr>
              <a:tr h="371489">
                <a:tc>
                  <a:txBody>
                    <a:bodyPr/>
                    <a:lstStyle/>
                    <a:p>
                      <a:pPr marL="0" marR="0">
                        <a:lnSpc>
                          <a:spcPct val="115000"/>
                        </a:lnSpc>
                        <a:spcBef>
                          <a:spcPts val="0"/>
                        </a:spcBef>
                        <a:spcAft>
                          <a:spcPts val="0"/>
                        </a:spcAft>
                      </a:pPr>
                      <a:r>
                        <a:rPr lang="en-US" sz="1100">
                          <a:effectLst/>
                        </a:rPr>
                        <a:t>Online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a:effectLst/>
                        </a:rPr>
                        <a:t>1225070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74072248"/>
                  </a:ext>
                </a:extLst>
              </a:tr>
              <a:tr h="371489">
                <a:tc>
                  <a:txBody>
                    <a:bodyPr/>
                    <a:lstStyle/>
                    <a:p>
                      <a:pPr marL="0" marR="0">
                        <a:lnSpc>
                          <a:spcPct val="115000"/>
                        </a:lnSpc>
                        <a:spcBef>
                          <a:spcPts val="0"/>
                        </a:spcBef>
                        <a:spcAft>
                          <a:spcPts val="0"/>
                        </a:spcAft>
                      </a:pPr>
                      <a:r>
                        <a:rPr lang="en-US" sz="1100" dirty="0">
                          <a:effectLst/>
                        </a:rPr>
                        <a:t>Grand Total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100" dirty="0">
                          <a:effectLst/>
                        </a:rPr>
                        <a:t>2052449</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02350238"/>
                  </a:ext>
                </a:extLst>
              </a:tr>
            </a:tbl>
          </a:graphicData>
        </a:graphic>
      </p:graphicFrame>
      <p:sp>
        <p:nvSpPr>
          <p:cNvPr id="10" name="Rectangle 4">
            <a:extLst>
              <a:ext uri="{FF2B5EF4-FFF2-40B4-BE49-F238E27FC236}">
                <a16:creationId xmlns:a16="http://schemas.microsoft.com/office/drawing/2014/main" id="{916730DA-BF70-4003-B4F2-1501ED0B2EA6}"/>
              </a:ext>
            </a:extLst>
          </p:cNvPr>
          <p:cNvSpPr>
            <a:spLocks noChangeArrowheads="1"/>
          </p:cNvSpPr>
          <p:nvPr/>
        </p:nvSpPr>
        <p:spPr bwMode="auto">
          <a:xfrm>
            <a:off x="273983" y="2323266"/>
            <a:ext cx="14248058" cy="87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TextBox 11">
            <a:extLst>
              <a:ext uri="{FF2B5EF4-FFF2-40B4-BE49-F238E27FC236}">
                <a16:creationId xmlns:a16="http://schemas.microsoft.com/office/drawing/2014/main" id="{B624FE7B-F839-4825-A953-570C5351B414}"/>
              </a:ext>
            </a:extLst>
          </p:cNvPr>
          <p:cNvSpPr txBox="1"/>
          <p:nvPr/>
        </p:nvSpPr>
        <p:spPr>
          <a:xfrm>
            <a:off x="435989" y="297004"/>
            <a:ext cx="9971203" cy="1040285"/>
          </a:xfrm>
          <a:prstGeom prst="rect">
            <a:avLst/>
          </a:prstGeom>
          <a:noFill/>
        </p:spPr>
        <p:txBody>
          <a:bodyPr wrap="square">
            <a:spAutoFit/>
          </a:bodyPr>
          <a:lstStyle/>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Shopping done using online/offline shopping</a:t>
            </a:r>
          </a:p>
          <a:p>
            <a:pPr marL="0" marR="495935">
              <a:lnSpc>
                <a:spcPct val="150000"/>
              </a:lnSpc>
              <a:spcBef>
                <a:spcPts val="127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total revenue generated with online shopping is 1225070 while 827379 by offline shopping</a:t>
            </a:r>
          </a:p>
        </p:txBody>
      </p:sp>
    </p:spTree>
    <p:extLst>
      <p:ext uri="{BB962C8B-B14F-4D97-AF65-F5344CB8AC3E}">
        <p14:creationId xmlns:p14="http://schemas.microsoft.com/office/powerpoint/2010/main" val="75260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D4611C-7CFF-40BB-BC24-C435C20ACE7D}"/>
              </a:ext>
            </a:extLst>
          </p:cNvPr>
          <p:cNvPicPr/>
          <p:nvPr/>
        </p:nvPicPr>
        <p:blipFill>
          <a:blip r:embed="rId2"/>
          <a:stretch>
            <a:fillRect/>
          </a:stretch>
        </p:blipFill>
        <p:spPr>
          <a:xfrm>
            <a:off x="838200" y="1985010"/>
            <a:ext cx="9774382" cy="4674408"/>
          </a:xfrm>
          <a:prstGeom prst="rect">
            <a:avLst/>
          </a:prstGeom>
        </p:spPr>
      </p:pic>
      <p:sp>
        <p:nvSpPr>
          <p:cNvPr id="6" name="TextBox 5">
            <a:extLst>
              <a:ext uri="{FF2B5EF4-FFF2-40B4-BE49-F238E27FC236}">
                <a16:creationId xmlns:a16="http://schemas.microsoft.com/office/drawing/2014/main" id="{39A1E95A-49F7-4C41-9E8D-8D236F3F296E}"/>
              </a:ext>
            </a:extLst>
          </p:cNvPr>
          <p:cNvSpPr txBox="1"/>
          <p:nvPr/>
        </p:nvSpPr>
        <p:spPr>
          <a:xfrm>
            <a:off x="2677391" y="1040963"/>
            <a:ext cx="6096000" cy="458074"/>
          </a:xfrm>
          <a:prstGeom prst="rect">
            <a:avLst/>
          </a:prstGeom>
          <a:noFill/>
        </p:spPr>
        <p:txBody>
          <a:bodyPr wrap="square">
            <a:spAutoFit/>
          </a:bodyPr>
          <a:lstStyle/>
          <a:p>
            <a:pPr marL="0" marR="495935" algn="ctr">
              <a:lnSpc>
                <a:spcPct val="150000"/>
              </a:lnSpc>
              <a:spcBef>
                <a:spcPts val="1270"/>
              </a:spcBef>
              <a:spcAft>
                <a:spcPts val="0"/>
              </a:spcAft>
            </a:pPr>
            <a:r>
              <a:rPr lang="en-US" sz="1800" b="1" u="heavy" dirty="0">
                <a:effectLst/>
                <a:latin typeface="Times New Roman" panose="02020603050405020304" pitchFamily="18" charset="0"/>
                <a:ea typeface="Times New Roman" panose="02020603050405020304" pitchFamily="18" charset="0"/>
                <a:cs typeface="Times New Roman" panose="02020603050405020304" pitchFamily="18" charset="0"/>
              </a:rPr>
              <a:t>Final Dashboard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13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EA9AA8-4F5C-4812-9F15-1D63AA5AAF36}"/>
              </a:ext>
            </a:extLst>
          </p:cNvPr>
          <p:cNvSpPr txBox="1"/>
          <p:nvPr/>
        </p:nvSpPr>
        <p:spPr>
          <a:xfrm>
            <a:off x="618836" y="602843"/>
            <a:ext cx="10760364" cy="3579441"/>
          </a:xfrm>
          <a:prstGeom prst="rect">
            <a:avLst/>
          </a:prstGeom>
          <a:noFill/>
        </p:spPr>
        <p:txBody>
          <a:bodyPr wrap="square">
            <a:spAutoFit/>
          </a:bodyPr>
          <a:lstStyle/>
          <a:p>
            <a:pPr marL="88265" marR="495935" algn="ctr">
              <a:lnSpc>
                <a:spcPct val="150000"/>
              </a:lnSpc>
              <a:spcBef>
                <a:spcPts val="1270"/>
              </a:spcBef>
              <a:spcAft>
                <a:spcPts val="0"/>
              </a:spcAft>
            </a:pP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Future Scope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495935">
              <a:lnSpc>
                <a:spcPct val="150000"/>
              </a:lnSpc>
              <a:spcBef>
                <a:spcPts val="1270"/>
              </a:spcBef>
              <a:spcAft>
                <a:spcPts val="0"/>
              </a:spcAft>
            </a:pPr>
            <a:r>
              <a:rPr lang="en-US" sz="18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 India Shoes Industries is one of the fastest growing industries. In India the majority of people like to buy new shoes every month as the taste changes. So to meet the quality and the taste of Indian shoes consumers, many companies comes up with their products. The price is also the one of the major factor which affects the consumer. The main thing which consumer need is good quality in budget.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9593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8265" marR="49593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coming to the future, it has great scope and potential and companies taking care of it so well it does not seem the company is going lose any shine in near future.</a:t>
            </a:r>
          </a:p>
        </p:txBody>
      </p:sp>
    </p:spTree>
    <p:extLst>
      <p:ext uri="{BB962C8B-B14F-4D97-AF65-F5344CB8AC3E}">
        <p14:creationId xmlns:p14="http://schemas.microsoft.com/office/powerpoint/2010/main" val="343178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9F4E2A-A998-4852-92FE-E17ACB37745D}"/>
              </a:ext>
            </a:extLst>
          </p:cNvPr>
          <p:cNvSpPr txBox="1"/>
          <p:nvPr/>
        </p:nvSpPr>
        <p:spPr>
          <a:xfrm>
            <a:off x="710213" y="357003"/>
            <a:ext cx="10546672" cy="5093702"/>
          </a:xfrm>
          <a:prstGeom prst="rect">
            <a:avLst/>
          </a:prstGeom>
          <a:noFill/>
        </p:spPr>
        <p:txBody>
          <a:bodyPr wrap="square">
            <a:spAutoFit/>
          </a:bodyPr>
          <a:lstStyle/>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444500" algn="ctr">
              <a:spcBef>
                <a:spcPts val="445"/>
              </a:spcBef>
              <a:spcAft>
                <a:spcPts val="0"/>
              </a:spcAft>
            </a:pP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DECLARATION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30"/>
              </a:spcBef>
              <a:spcAft>
                <a:spcPts val="0"/>
              </a:spcAft>
            </a:pPr>
            <a:r>
              <a:rPr lang="en-US" sz="105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520700" algn="just">
              <a:lnSpc>
                <a:spcPct val="150000"/>
              </a:lnSpc>
              <a:spcBef>
                <a:spcPts val="4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Chirag Agarwal, student of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B.Tech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CSE under CSE/IT Discipline at, Lovely Professional University, Punjab, hereby declare that all the information furnished in this project report is based on my own intensive work and is genuine.</a:t>
            </a: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0">
              <a:spcBef>
                <a:spcPts val="115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Date: 22 December 2020</a:t>
            </a:r>
          </a:p>
          <a:p>
            <a:pPr marL="0" marR="0">
              <a:spcBef>
                <a:spcPts val="3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900" marR="0">
              <a:spcBef>
                <a:spcPts val="0"/>
              </a:spcBef>
              <a:spcAft>
                <a:spcPts val="0"/>
              </a:spcAft>
              <a:tabLst>
                <a:tab pos="456438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Registration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11804188	                                                                      Chirag Agarwal</a:t>
            </a:r>
          </a:p>
        </p:txBody>
      </p:sp>
    </p:spTree>
    <p:extLst>
      <p:ext uri="{BB962C8B-B14F-4D97-AF65-F5344CB8AC3E}">
        <p14:creationId xmlns:p14="http://schemas.microsoft.com/office/powerpoint/2010/main" val="362190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DE41C8-3B56-4032-A2EC-DFBD19CFD106}"/>
              </a:ext>
            </a:extLst>
          </p:cNvPr>
          <p:cNvSpPr txBox="1"/>
          <p:nvPr/>
        </p:nvSpPr>
        <p:spPr>
          <a:xfrm>
            <a:off x="1182254" y="886853"/>
            <a:ext cx="9984509" cy="2133276"/>
          </a:xfrm>
          <a:prstGeom prst="rect">
            <a:avLst/>
          </a:prstGeom>
          <a:noFill/>
        </p:spPr>
        <p:txBody>
          <a:bodyPr wrap="square">
            <a:spAutoFit/>
          </a:bodyPr>
          <a:lstStyle/>
          <a:p>
            <a:pPr marL="0" marR="0" algn="ctr">
              <a:lnSpc>
                <a:spcPct val="150000"/>
              </a:lnSpc>
              <a:spcBef>
                <a:spcPts val="0"/>
              </a:spcBef>
              <a:spcAft>
                <a:spcPts val="0"/>
              </a:spcAf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Reference and Bibliography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450"/>
              </a:spcBef>
              <a:spcAft>
                <a:spcPts val="0"/>
              </a:spcAft>
              <a:buFont typeface="Symbol" panose="05050102010706020507" pitchFamily="18" charset="2"/>
              <a:buChar char=""/>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Youtube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45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Kaggle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450"/>
              </a:spcBef>
              <a:spcAft>
                <a:spcPts val="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Google.com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20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62B77F9-9EB9-4058-B760-27C3855EACA2}"/>
              </a:ext>
            </a:extLst>
          </p:cNvPr>
          <p:cNvSpPr txBox="1"/>
          <p:nvPr/>
        </p:nvSpPr>
        <p:spPr>
          <a:xfrm>
            <a:off x="4716262" y="805194"/>
            <a:ext cx="2252709" cy="369332"/>
          </a:xfrm>
          <a:prstGeom prst="rect">
            <a:avLst/>
          </a:prstGeom>
          <a:noFill/>
        </p:spPr>
        <p:txBody>
          <a:bodyPr wrap="square">
            <a:spAutoFit/>
          </a:bodyPr>
          <a:lstStyle/>
          <a:p>
            <a:r>
              <a:rPr lang="en-US" b="1" u="heavy" dirty="0">
                <a:latin typeface="Times New Roman" panose="02020603050405020304" pitchFamily="18" charset="0"/>
              </a:rPr>
              <a:t>Acknowledgement</a:t>
            </a:r>
            <a:endParaRPr lang="en-US" dirty="0"/>
          </a:p>
        </p:txBody>
      </p:sp>
      <p:sp>
        <p:nvSpPr>
          <p:cNvPr id="17" name="TextBox 16">
            <a:extLst>
              <a:ext uri="{FF2B5EF4-FFF2-40B4-BE49-F238E27FC236}">
                <a16:creationId xmlns:a16="http://schemas.microsoft.com/office/drawing/2014/main" id="{C31D6D86-29E4-4AA6-8EB1-760B0B7F96D8}"/>
              </a:ext>
            </a:extLst>
          </p:cNvPr>
          <p:cNvSpPr txBox="1"/>
          <p:nvPr/>
        </p:nvSpPr>
        <p:spPr>
          <a:xfrm>
            <a:off x="905522" y="1882477"/>
            <a:ext cx="10528915" cy="2599686"/>
          </a:xfrm>
          <a:prstGeom prst="rect">
            <a:avLst/>
          </a:prstGeom>
          <a:noFill/>
        </p:spPr>
        <p:txBody>
          <a:bodyPr wrap="square">
            <a:spAutoFit/>
          </a:bodyPr>
          <a:lstStyle/>
          <a:p>
            <a:pPr marL="88265" marR="520700" algn="just">
              <a:lnSpc>
                <a:spcPct val="150000"/>
              </a:lnSpc>
              <a:spcBef>
                <a:spcPts val="45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would like to express my special thanks of gratitude to my teacher Miss.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Ashu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who gave me the golden opportunity to do this wonderful project of analysis of the data of a Shoes Companies in India which also helped me in doing a lot of research and I came to know about so many new things. I am thankful to them. Secondly, I would also like to thank my parents and friends who helped me a lot in finalizing this project within the limited time frame.</a:t>
            </a:r>
          </a:p>
          <a:p>
            <a:pPr marL="88265" marR="520700" algn="just">
              <a:lnSpc>
                <a:spcPct val="150000"/>
              </a:lnSpc>
              <a:spcBef>
                <a:spcPts val="45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8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11BDE8-41B7-4FA6-A00C-BFC6910C3235}"/>
              </a:ext>
            </a:extLst>
          </p:cNvPr>
          <p:cNvSpPr txBox="1"/>
          <p:nvPr/>
        </p:nvSpPr>
        <p:spPr>
          <a:xfrm>
            <a:off x="976542" y="473730"/>
            <a:ext cx="9579007" cy="6709529"/>
          </a:xfrm>
          <a:prstGeom prst="rect">
            <a:avLst/>
          </a:prstGeom>
          <a:noFill/>
        </p:spPr>
        <p:txBody>
          <a:bodyPr wrap="square">
            <a:spAutoFit/>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CONTENTS OF THE REPORT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Objectives/Scope of the Analysis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Source of dataset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ETL process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Analysis on dataset (for each analysis)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General Description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Specific Requirements, functions and formulas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Analysis results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romanL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Visualization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List of Analysis with results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Bibliography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9212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A2D3B2-34A9-4760-919F-2E35434C92E5}"/>
              </a:ext>
            </a:extLst>
          </p:cNvPr>
          <p:cNvSpPr txBox="1"/>
          <p:nvPr/>
        </p:nvSpPr>
        <p:spPr>
          <a:xfrm>
            <a:off x="417249" y="621989"/>
            <a:ext cx="11221375" cy="3540969"/>
          </a:xfrm>
          <a:prstGeom prst="rect">
            <a:avLst/>
          </a:prstGeom>
          <a:noFill/>
        </p:spPr>
        <p:txBody>
          <a:bodyPr wrap="square">
            <a:spAutoFit/>
          </a:bodyPr>
          <a:lstStyle/>
          <a:p>
            <a:pPr marL="0" marR="431800" algn="ctr">
              <a:spcBef>
                <a:spcPts val="31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88265" marR="517525" algn="just">
              <a:lnSpc>
                <a:spcPct val="150000"/>
              </a:lnSpc>
              <a:spcBef>
                <a:spcPts val="123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Analysis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a process of inspecting, cleansing, transforming, and modeling data with the goal of discovering useful information, informing conclusions, and supporting decision making. Data analysis has multiple facets and approaches, encompassing diverse techniques under a variety of names, while being used in different business, science, and social science domains.</a:t>
            </a:r>
          </a:p>
          <a:p>
            <a:pPr marL="88265" marR="548640">
              <a:lnSpc>
                <a:spcPct val="150000"/>
              </a:lnSpc>
              <a:spcBef>
                <a:spcPts val="98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Companies would love to check their performance through data analysis of each and every month, year leading to a well-organized and fruitful information. My analysis contains data on Companies which produce and sell Shoes all over the India and are most successful.</a:t>
            </a:r>
          </a:p>
        </p:txBody>
      </p:sp>
    </p:spTree>
    <p:extLst>
      <p:ext uri="{BB962C8B-B14F-4D97-AF65-F5344CB8AC3E}">
        <p14:creationId xmlns:p14="http://schemas.microsoft.com/office/powerpoint/2010/main" val="404843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F0E6B6-E78D-4FE8-AD5B-0B43FFD58BF8}"/>
              </a:ext>
            </a:extLst>
          </p:cNvPr>
          <p:cNvSpPr txBox="1"/>
          <p:nvPr/>
        </p:nvSpPr>
        <p:spPr>
          <a:xfrm>
            <a:off x="461638" y="115410"/>
            <a:ext cx="11372295" cy="5275803"/>
          </a:xfrm>
          <a:prstGeom prst="rect">
            <a:avLst/>
          </a:prstGeom>
          <a:noFill/>
        </p:spPr>
        <p:txBody>
          <a:bodyPr wrap="square">
            <a:spAutoFit/>
          </a:bodyPr>
          <a:lstStyle/>
          <a:p>
            <a:pPr marL="88265" marR="548640">
              <a:lnSpc>
                <a:spcPct val="150000"/>
              </a:lnSpc>
              <a:spcBef>
                <a:spcPts val="98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900" marR="0" algn="ctr">
              <a:spcBef>
                <a:spcPts val="1000"/>
              </a:spcBef>
              <a:spcAft>
                <a:spcPts val="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Insights of data:</a:t>
            </a:r>
            <a:endPar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
              </a:spcBef>
              <a:spcAft>
                <a:spcPts val="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0">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Shoes Companies in India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contains the following data fields: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Company : In this data field the name of top shoes companies in India </a:t>
            </a: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State : In this data field the name of state from where the shoes are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buyied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Units : In this data field the number of shoes sold.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Price: In this data field the price of shoes is provided.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Total revenue: In this data field the total revenue of the company is provided.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Offline/Online shopping: In this data field how buyers are buying the shoes i.e. through online mode or offline mode.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Payment Mode: In this data field by which mode of payment the customer had purchased the Shoes.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Month: In this data field the month in which the units are sold by each company are provided.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Year: In this data field the year in which the units are sold by each company are provided.</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11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051774-EE4A-47C4-9929-7C715B694B89}"/>
              </a:ext>
            </a:extLst>
          </p:cNvPr>
          <p:cNvSpPr txBox="1"/>
          <p:nvPr/>
        </p:nvSpPr>
        <p:spPr>
          <a:xfrm>
            <a:off x="560773" y="254990"/>
            <a:ext cx="11496582" cy="6694268"/>
          </a:xfrm>
          <a:prstGeom prst="rect">
            <a:avLst/>
          </a:prstGeom>
          <a:noFill/>
        </p:spPr>
        <p:txBody>
          <a:bodyPr wrap="square">
            <a:spAutoFit/>
          </a:bodyPr>
          <a:lstStyle/>
          <a:p>
            <a:pPr marR="0" algn="ctr">
              <a:spcBef>
                <a:spcPts val="310"/>
              </a:spcBef>
              <a:spcAft>
                <a:spcPts val="0"/>
              </a:spcAft>
            </a:pP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SCOPE </a:t>
            </a:r>
            <a:r>
              <a:rPr lang="en-US" sz="2000" b="1" u="heavy" spc="-15" dirty="0">
                <a:effectLst/>
                <a:latin typeface="Times New Roman" panose="02020603050405020304" pitchFamily="18" charset="0"/>
                <a:ea typeface="Times New Roman" panose="02020603050405020304" pitchFamily="18" charset="0"/>
                <a:cs typeface="Times New Roman" panose="02020603050405020304" pitchFamily="18" charset="0"/>
              </a:rPr>
              <a:t>OF </a:t>
            </a: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ANALYSIS</a:t>
            </a:r>
            <a:endParaRPr lang="en-US" sz="2000" b="1" u="heavy" dirty="0">
              <a:latin typeface="Times New Roman" panose="02020603050405020304" pitchFamily="18" charset="0"/>
              <a:ea typeface="Times New Roman" panose="02020603050405020304" pitchFamily="18" charset="0"/>
              <a:cs typeface="Times New Roman" panose="02020603050405020304" pitchFamily="18" charset="0"/>
            </a:endParaRPr>
          </a:p>
          <a:p>
            <a:pPr marL="2037715" marR="0" algn="ctr">
              <a:spcBef>
                <a:spcPts val="310"/>
              </a:spcBef>
              <a:spcAft>
                <a:spcPts val="0"/>
              </a:spcAft>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037715" marR="0" algn="ctr">
              <a:spcBef>
                <a:spcPts val="310"/>
              </a:spcBef>
              <a:spcAft>
                <a:spcPts val="0"/>
              </a:spcAft>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2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Shoes companies</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India</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provides</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overall</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Statistics</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details of the units sold, state, revenue generated of Different companies from the year 2012 to</a:t>
            </a:r>
            <a:r>
              <a:rPr lang="en-US" sz="1800"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2016.</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88900" marR="0" algn="l">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Objectives of this project:</a:t>
            </a:r>
          </a:p>
          <a:p>
            <a:pPr marL="88900" marR="0" algn="l">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gn="l">
              <a:lnSpc>
                <a:spcPct val="115000"/>
              </a:lnSpc>
              <a:spcBef>
                <a:spcPts val="0"/>
              </a:spcBef>
              <a:spcAft>
                <a:spcPts val="0"/>
              </a:spcAft>
              <a:buFont typeface="Symbol" panose="05050102010706020507" pitchFamily="18" charset="2"/>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To good hand on excel.</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0" marR="0" algn="l">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lnSpc>
                <a:spcPct val="115000"/>
              </a:lnSpc>
              <a:spcBef>
                <a:spcPts val="0"/>
              </a:spcBef>
              <a:spcAft>
                <a:spcPts val="0"/>
              </a:spcAft>
              <a:buFont typeface="Symbol" panose="05050102010706020507" pitchFamily="18" charset="2"/>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To use different feature and get friendly with the excel.</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How to use pivot table and pivot chart.</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Learn to make dashboard in excel.</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spcBef>
                <a:spcPts val="0"/>
              </a:spcBef>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a:spcBef>
                <a:spcPts val="0"/>
              </a:spcBef>
              <a:spcAft>
                <a:spcPts val="0"/>
              </a:spcAft>
              <a:buFont typeface="Symbol" panose="05050102010706020507" pitchFamily="18" charset="2"/>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To make different type of graphs in excel.</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74700" marR="0" indent="-229235">
              <a:spcBef>
                <a:spcPts val="45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573405">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Aim of this project is to answer the above objectives in the form of visualization by creating a dashboard to convey the answers effectively and efficiently.</a:t>
            </a:r>
          </a:p>
          <a:p>
            <a:pPr marL="546100" marR="0" algn="l">
              <a:lnSpc>
                <a:spcPct val="115000"/>
              </a:lnSpc>
              <a:spcBef>
                <a:spcPts val="0"/>
              </a:spcBef>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14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CBC98-E98E-4E1F-9BC7-65479A2ADC61}"/>
              </a:ext>
            </a:extLst>
          </p:cNvPr>
          <p:cNvSpPr txBox="1"/>
          <p:nvPr/>
        </p:nvSpPr>
        <p:spPr>
          <a:xfrm>
            <a:off x="480291" y="765526"/>
            <a:ext cx="11000509" cy="4418133"/>
          </a:xfrm>
          <a:prstGeom prst="rect">
            <a:avLst/>
          </a:prstGeom>
          <a:noFill/>
        </p:spPr>
        <p:txBody>
          <a:bodyPr wrap="square">
            <a:spAutoFit/>
          </a:bodyPr>
          <a:lstStyle/>
          <a:p>
            <a:pPr marL="0" marR="433705" algn="ctr">
              <a:spcBef>
                <a:spcPts val="395"/>
              </a:spcBef>
              <a:spcAft>
                <a:spcPts val="0"/>
              </a:spcAft>
            </a:pPr>
            <a:r>
              <a:rPr lang="en-US" sz="1800" b="1" u="heavy" dirty="0">
                <a:effectLst/>
                <a:latin typeface="Times New Roman" panose="02020603050405020304" pitchFamily="18" charset="0"/>
                <a:ea typeface="Times New Roman" panose="02020603050405020304" pitchFamily="18" charset="0"/>
                <a:cs typeface="Times New Roman" panose="02020603050405020304" pitchFamily="18" charset="0"/>
              </a:rPr>
              <a:t>SOURCE OF </a:t>
            </a: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433705">
              <a:spcBef>
                <a:spcPts val="39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 is being taken from the Kaggle .Kaggle is an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AirBnBfor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Data Scientists –this is where they spend their nights and weekends. It’s a crowd-sourced platform to attract, nurture, train and challenge data scientists from all around the world to solve data science, machine learning and predictive analytics problems. It has over 536,000 active members from 194 countries and it receives close to 150,000 submissions per month. Started from Melbourne, Australia Kaggle moved to Silicon Valley in 2011, raised some 11 million dollars from the likes of Hal Varian (Chief Economist at Google), Max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Levchin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Paypal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Index and Khosla Ventures and then ultimately been acquired by the Google in March of 2017. Kaggle is the number one stop for data science enthusiasts all around the world who compete for prizes and boost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theirKaggle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rankings. There are only 94 Kaggle Grandmasters in the world to this date.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71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D6F1B-645F-410A-B28A-1AE2774DEE8D}"/>
              </a:ext>
            </a:extLst>
          </p:cNvPr>
          <p:cNvSpPr txBox="1"/>
          <p:nvPr/>
        </p:nvSpPr>
        <p:spPr>
          <a:xfrm>
            <a:off x="397163" y="670130"/>
            <a:ext cx="11397673" cy="4701287"/>
          </a:xfrm>
          <a:prstGeom prst="rect">
            <a:avLst/>
          </a:prstGeom>
          <a:noFill/>
        </p:spPr>
        <p:txBody>
          <a:bodyPr wrap="square">
            <a:spAutoFit/>
          </a:bodyPr>
          <a:lstStyle/>
          <a:p>
            <a:pPr marL="25400" marR="0" algn="ctr">
              <a:spcBef>
                <a:spcPts val="445"/>
              </a:spcBef>
              <a:spcAft>
                <a:spcPts val="0"/>
              </a:spcAft>
            </a:pPr>
            <a:r>
              <a:rPr lang="en-US" sz="2000" b="1" u="heavy" dirty="0">
                <a:effectLst/>
                <a:latin typeface="Times New Roman" panose="02020603050405020304" pitchFamily="18" charset="0"/>
                <a:ea typeface="Times New Roman" panose="02020603050405020304" pitchFamily="18" charset="0"/>
                <a:cs typeface="Times New Roman" panose="02020603050405020304" pitchFamily="18" charset="0"/>
              </a:rPr>
              <a:t>ETL PROCESS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marR="0" algn="ctr">
              <a:spcBef>
                <a:spcPts val="445"/>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1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marR="520700" algn="just">
              <a:lnSpc>
                <a:spcPct val="150000"/>
              </a:lnSpc>
              <a:spcBef>
                <a:spcPts val="45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extract,</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transform,</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(ETL)</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usage</a:t>
            </a:r>
            <a:r>
              <a:rPr lang="en-US" sz="1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prepare</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analysis, especially in data warehousing. Data extraction involves extracting data from homogeneous or heterogeneous sources, while data transformation processes data by transforming them into a proper storage format/structure for the purposes of querying and analysis; finally, data loading describes the insertion of data into the final target database</a:t>
            </a:r>
            <a:r>
              <a:rPr lang="en-US" sz="1800"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such as</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operational</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store,</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mart,</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warehouse.</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properly</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designed</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ETL</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extracts data from the source systems, enforces data quality and consistency standards, confirms data so that separate sources can be used together, and finally delivers data in a presentation-ready format so that application developers can build applications and end users can make</a:t>
            </a: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decisions.</a:t>
            </a:r>
          </a:p>
          <a:p>
            <a:pPr marL="0" marR="0">
              <a:spcBef>
                <a:spcPts val="1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0374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1390</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Hi</cp:lastModifiedBy>
  <cp:revision>5</cp:revision>
  <dcterms:created xsi:type="dcterms:W3CDTF">2020-12-21T18:41:06Z</dcterms:created>
  <dcterms:modified xsi:type="dcterms:W3CDTF">2020-12-21T19:25:05Z</dcterms:modified>
</cp:coreProperties>
</file>