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5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2FB6-6234-6EDF-0DAF-7DDA1713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B2EB95-F531-E3A9-E0A3-7CD4DE2C4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E2D2B-6755-A509-33D7-823FAE0BDBA5}"/>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5" name="Footer Placeholder 4">
            <a:extLst>
              <a:ext uri="{FF2B5EF4-FFF2-40B4-BE49-F238E27FC236}">
                <a16:creationId xmlns:a16="http://schemas.microsoft.com/office/drawing/2014/main" id="{D2F95598-63FE-9500-6B40-B20C83C05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FCB3C-9C67-9712-00E7-475A48C810D5}"/>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313295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E62A-64C5-688F-B5D1-36132DFA01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F2F6A8-6C9D-CD0B-63DB-40BA7ADA2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D64B5-C037-A537-5A3D-215541A73494}"/>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5" name="Footer Placeholder 4">
            <a:extLst>
              <a:ext uri="{FF2B5EF4-FFF2-40B4-BE49-F238E27FC236}">
                <a16:creationId xmlns:a16="http://schemas.microsoft.com/office/drawing/2014/main" id="{4EA6CB54-0123-13B1-0F10-5643932C1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FF3E-73FB-A061-0F36-4ED39C3EE858}"/>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290542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12EF3-CEC9-414B-9824-DC9C9D6CBD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783C4F-DB02-10CA-4423-3E90651E9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51546-9028-2DBA-1A0D-7D22A454B2F2}"/>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5" name="Footer Placeholder 4">
            <a:extLst>
              <a:ext uri="{FF2B5EF4-FFF2-40B4-BE49-F238E27FC236}">
                <a16:creationId xmlns:a16="http://schemas.microsoft.com/office/drawing/2014/main" id="{B398FBD9-FC62-9C75-016A-FDA0056FC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C483A-CF01-EAFF-1EDB-F615558A72CB}"/>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124970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8D4-B49A-5F08-7CD1-7544B8EC25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AD13-06DB-7B70-7363-22BBA2A50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D5F02-ECC8-3E8C-B5FC-DA99E5BC1E6C}"/>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5" name="Footer Placeholder 4">
            <a:extLst>
              <a:ext uri="{FF2B5EF4-FFF2-40B4-BE49-F238E27FC236}">
                <a16:creationId xmlns:a16="http://schemas.microsoft.com/office/drawing/2014/main" id="{BD7CC7CB-CC19-0B5F-B5A1-062A66BC4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D355F-3651-7223-657A-BE53EC77CB8F}"/>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142731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E7D1-085B-CB14-E516-8BB4C1C7A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82265-C99E-09CA-AA03-748713D45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60B9-1751-B9FA-5335-F57D48548D38}"/>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5" name="Footer Placeholder 4">
            <a:extLst>
              <a:ext uri="{FF2B5EF4-FFF2-40B4-BE49-F238E27FC236}">
                <a16:creationId xmlns:a16="http://schemas.microsoft.com/office/drawing/2014/main" id="{BCC726B5-2BF8-C9F6-03F8-7DF983469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B0BE7-9C31-76C0-B8F2-8D9B3DA24CE3}"/>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193567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A006-FDA2-D1B0-CF24-82B36CDDB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3838B-1043-C9F2-902D-63A299D2D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29B674-724F-67B2-F881-B7E58C25D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012306-80B2-881A-DB52-33F2DE117E15}"/>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6" name="Footer Placeholder 5">
            <a:extLst>
              <a:ext uri="{FF2B5EF4-FFF2-40B4-BE49-F238E27FC236}">
                <a16:creationId xmlns:a16="http://schemas.microsoft.com/office/drawing/2014/main" id="{33471880-AA7B-0D02-E326-38472ABA0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D8AC30-444C-2DAA-2B48-7AC3AA951A3F}"/>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83906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D6D5-76F6-554F-F7D6-8FB1E2A9FC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BF05B9-AFD7-61D7-A32E-A5CFEB3D9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0A0465-2E8E-25B7-8900-5EA971C10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F46CC0-6758-0B67-F6F2-48DDA4DCB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64E23-139E-2C45-A5A1-2457F8ECEB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D291C7-4885-5EB2-2B32-50CA5082AED3}"/>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8" name="Footer Placeholder 7">
            <a:extLst>
              <a:ext uri="{FF2B5EF4-FFF2-40B4-BE49-F238E27FC236}">
                <a16:creationId xmlns:a16="http://schemas.microsoft.com/office/drawing/2014/main" id="{8F0A7E51-82F9-C887-D8FA-D8A4DD096E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5FBDF4-7608-2F0E-283F-29D302E149DD}"/>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313780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324E-161F-B2B9-1373-17AD63CA19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B8869-06A3-0B4D-780C-0DF9D073C4FD}"/>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4" name="Footer Placeholder 3">
            <a:extLst>
              <a:ext uri="{FF2B5EF4-FFF2-40B4-BE49-F238E27FC236}">
                <a16:creationId xmlns:a16="http://schemas.microsoft.com/office/drawing/2014/main" id="{5A0DA7EF-17E5-ABA9-4396-DA31774981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A753FD-3D8D-2BF2-720D-F81CA369BD45}"/>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232670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DAA85-7B08-C67B-9635-5D4424CD2D0A}"/>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3" name="Footer Placeholder 2">
            <a:extLst>
              <a:ext uri="{FF2B5EF4-FFF2-40B4-BE49-F238E27FC236}">
                <a16:creationId xmlns:a16="http://schemas.microsoft.com/office/drawing/2014/main" id="{D13E466F-2B8F-597D-331B-EB9A3F73EB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E25B84-80F2-B911-8930-F1589A8094ED}"/>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96741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D89D-3F05-E547-2713-EC3695598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E850BE-D64E-FB20-48D0-C2095C7ED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4A49B0-D0B1-49F9-A79D-B59230AAB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2FB68-2138-A9C9-0816-DDE7AD2E4F50}"/>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6" name="Footer Placeholder 5">
            <a:extLst>
              <a:ext uri="{FF2B5EF4-FFF2-40B4-BE49-F238E27FC236}">
                <a16:creationId xmlns:a16="http://schemas.microsoft.com/office/drawing/2014/main" id="{988FDF36-3C15-E912-3DD4-199561EAE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37F00-868E-A603-EACE-404C2B5D16EE}"/>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384877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6BB9-4AA9-C8E8-CAC0-829210188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35175A-B9D7-DAF4-A483-A58EB543E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83835B-E1CC-27B8-993D-D3B3DCDFD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924B5-03B9-610A-1349-4C4E2387B28B}"/>
              </a:ext>
            </a:extLst>
          </p:cNvPr>
          <p:cNvSpPr>
            <a:spLocks noGrp="1"/>
          </p:cNvSpPr>
          <p:nvPr>
            <p:ph type="dt" sz="half" idx="10"/>
          </p:nvPr>
        </p:nvSpPr>
        <p:spPr/>
        <p:txBody>
          <a:bodyPr/>
          <a:lstStyle/>
          <a:p>
            <a:fld id="{8924B0E2-46C2-4D1B-9C11-4B3C024A1AD1}" type="datetimeFigureOut">
              <a:rPr lang="en-IN" smtClean="0"/>
              <a:t>21-12-2024</a:t>
            </a:fld>
            <a:endParaRPr lang="en-IN"/>
          </a:p>
        </p:txBody>
      </p:sp>
      <p:sp>
        <p:nvSpPr>
          <p:cNvPr id="6" name="Footer Placeholder 5">
            <a:extLst>
              <a:ext uri="{FF2B5EF4-FFF2-40B4-BE49-F238E27FC236}">
                <a16:creationId xmlns:a16="http://schemas.microsoft.com/office/drawing/2014/main" id="{BF92D769-326A-BCD1-2BFC-821AABE27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4CB84-EE83-78DE-E0A9-C9925CCD907C}"/>
              </a:ext>
            </a:extLst>
          </p:cNvPr>
          <p:cNvSpPr>
            <a:spLocks noGrp="1"/>
          </p:cNvSpPr>
          <p:nvPr>
            <p:ph type="sldNum" sz="quarter" idx="12"/>
          </p:nvPr>
        </p:nvSpPr>
        <p:spPr/>
        <p:txBody>
          <a:bodyPr/>
          <a:lstStyle/>
          <a:p>
            <a:fld id="{8FC445F7-0EDD-4897-9AF3-99E45552BDDE}" type="slidenum">
              <a:rPr lang="en-IN" smtClean="0"/>
              <a:t>‹#›</a:t>
            </a:fld>
            <a:endParaRPr lang="en-IN"/>
          </a:p>
        </p:txBody>
      </p:sp>
    </p:spTree>
    <p:extLst>
      <p:ext uri="{BB962C8B-B14F-4D97-AF65-F5344CB8AC3E}">
        <p14:creationId xmlns:p14="http://schemas.microsoft.com/office/powerpoint/2010/main" val="140086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456EB-F21A-DA96-2077-A26621FC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6F0D6A-D320-983A-040F-142AAF7EE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2BA21-530F-61E2-32C8-6ED444CAE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4B0E2-46C2-4D1B-9C11-4B3C024A1AD1}" type="datetimeFigureOut">
              <a:rPr lang="en-IN" smtClean="0"/>
              <a:t>21-12-2024</a:t>
            </a:fld>
            <a:endParaRPr lang="en-IN"/>
          </a:p>
        </p:txBody>
      </p:sp>
      <p:sp>
        <p:nvSpPr>
          <p:cNvPr id="5" name="Footer Placeholder 4">
            <a:extLst>
              <a:ext uri="{FF2B5EF4-FFF2-40B4-BE49-F238E27FC236}">
                <a16:creationId xmlns:a16="http://schemas.microsoft.com/office/drawing/2014/main" id="{9F99A243-8B7C-03D6-8297-858B251C9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1746B4-0359-1019-58B1-B499B31C5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445F7-0EDD-4897-9AF3-99E45552BDDE}" type="slidenum">
              <a:rPr lang="en-IN" smtClean="0"/>
              <a:t>‹#›</a:t>
            </a:fld>
            <a:endParaRPr lang="en-IN"/>
          </a:p>
        </p:txBody>
      </p:sp>
    </p:spTree>
    <p:extLst>
      <p:ext uri="{BB962C8B-B14F-4D97-AF65-F5344CB8AC3E}">
        <p14:creationId xmlns:p14="http://schemas.microsoft.com/office/powerpoint/2010/main" val="407323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65B0-D55D-C043-3116-495D2144C88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9BCCC16-9D59-DD4B-C02A-56B50048ED54}"/>
              </a:ext>
            </a:extLst>
          </p:cNvPr>
          <p:cNvSpPr>
            <a:spLocks noGrp="1"/>
          </p:cNvSpPr>
          <p:nvPr>
            <p:ph type="subTitle" idx="1"/>
          </p:nvPr>
        </p:nvSpPr>
        <p:spPr/>
        <p:txBody>
          <a:bodyPr/>
          <a:lstStyle/>
          <a:p>
            <a:endParaRPr lang="en-IN"/>
          </a:p>
        </p:txBody>
      </p:sp>
      <p:pic>
        <p:nvPicPr>
          <p:cNvPr id="1026" name="Picture 2" descr="SpaceX's Falcon 9 Rocket Launches Dragon to the International Space Station  - NASA">
            <a:extLst>
              <a:ext uri="{FF2B5EF4-FFF2-40B4-BE49-F238E27FC236}">
                <a16:creationId xmlns:a16="http://schemas.microsoft.com/office/drawing/2014/main" id="{7D913C8A-0079-AF86-4162-A309B8C5F4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BM Skills Network Logo - Horizontal-noai copy.png">
            <a:extLst>
              <a:ext uri="{FF2B5EF4-FFF2-40B4-BE49-F238E27FC236}">
                <a16:creationId xmlns:a16="http://schemas.microsoft.com/office/drawing/2014/main" id="{264EF051-32FB-4056-F469-ACA92C1B4BB3}"/>
              </a:ext>
            </a:extLst>
          </p:cNvPr>
          <p:cNvPicPr>
            <a:picLocks noChangeAspect="1"/>
          </p:cNvPicPr>
          <p:nvPr/>
        </p:nvPicPr>
        <p:blipFill>
          <a:blip r:embed="rId4"/>
          <a:stretch>
            <a:fillRect/>
          </a:stretch>
        </p:blipFill>
        <p:spPr>
          <a:xfrm>
            <a:off x="471948" y="493180"/>
            <a:ext cx="2104103" cy="629183"/>
          </a:xfrm>
          <a:prstGeom prst="rect">
            <a:avLst/>
          </a:prstGeom>
        </p:spPr>
      </p:pic>
      <p:sp>
        <p:nvSpPr>
          <p:cNvPr id="5" name="TextBox 4">
            <a:extLst>
              <a:ext uri="{FF2B5EF4-FFF2-40B4-BE49-F238E27FC236}">
                <a16:creationId xmlns:a16="http://schemas.microsoft.com/office/drawing/2014/main" id="{9C471967-FFB1-63B6-16B5-BDF4EE0402A8}"/>
              </a:ext>
            </a:extLst>
          </p:cNvPr>
          <p:cNvSpPr txBox="1"/>
          <p:nvPr/>
        </p:nvSpPr>
        <p:spPr>
          <a:xfrm>
            <a:off x="4838700" y="3919528"/>
            <a:ext cx="2514600" cy="954107"/>
          </a:xfrm>
          <a:prstGeom prst="rect">
            <a:avLst/>
          </a:prstGeom>
          <a:noFill/>
        </p:spPr>
        <p:txBody>
          <a:bodyPr wrap="square" lIns="91440" tIns="45720" rIns="91440" bIns="45720" rtlCol="0" anchor="t">
            <a:spAutoFit/>
          </a:bodyPr>
          <a:lstStyle/>
          <a:p>
            <a:pPr algn="ctr"/>
            <a:r>
              <a:rPr lang="en-US" sz="2800" dirty="0">
                <a:solidFill>
                  <a:schemeClr val="bg2"/>
                </a:solidFill>
                <a:latin typeface="Abadi"/>
                <a:ea typeface="SF Pro" pitchFamily="2" charset="0"/>
                <a:cs typeface="SF Pro" pitchFamily="2" charset="0"/>
              </a:rPr>
              <a:t>Chirag Jain</a:t>
            </a:r>
          </a:p>
          <a:p>
            <a:pPr algn="ctr"/>
            <a:r>
              <a:rPr lang="en-US" sz="2800" dirty="0">
                <a:solidFill>
                  <a:schemeClr val="bg2"/>
                </a:solidFill>
                <a:latin typeface="Abadi" panose="020B0604020104020204" pitchFamily="34" charset="0"/>
                <a:ea typeface="SF Pro" pitchFamily="2" charset="0"/>
                <a:cs typeface="SF Pro" pitchFamily="2" charset="0"/>
              </a:rPr>
              <a:t>21.12.2024</a:t>
            </a:r>
          </a:p>
        </p:txBody>
      </p:sp>
      <p:sp>
        <p:nvSpPr>
          <p:cNvPr id="6" name="TextBox 5">
            <a:extLst>
              <a:ext uri="{FF2B5EF4-FFF2-40B4-BE49-F238E27FC236}">
                <a16:creationId xmlns:a16="http://schemas.microsoft.com/office/drawing/2014/main" id="{C2426175-71FC-C3DD-468D-68C00F49DC60}"/>
              </a:ext>
            </a:extLst>
          </p:cNvPr>
          <p:cNvSpPr txBox="1"/>
          <p:nvPr/>
        </p:nvSpPr>
        <p:spPr>
          <a:xfrm>
            <a:off x="3743498" y="2259875"/>
            <a:ext cx="4705004" cy="1323439"/>
          </a:xfrm>
          <a:prstGeom prst="rect">
            <a:avLst/>
          </a:prstGeom>
          <a:noFill/>
        </p:spPr>
        <p:txBody>
          <a:bodyPr wrap="square" rtlCol="0">
            <a:spAutoFit/>
          </a:bodyPr>
          <a:lstStyle/>
          <a:p>
            <a:pPr algn="ctr"/>
            <a:r>
              <a:rPr lang="en-IN" sz="4000" dirty="0">
                <a:solidFill>
                  <a:schemeClr val="bg1"/>
                </a:solidFill>
                <a:latin typeface="Abadi" panose="020B0604020104020204" pitchFamily="34" charset="0"/>
              </a:rPr>
              <a:t>Winning Space Race with Data Science</a:t>
            </a:r>
          </a:p>
        </p:txBody>
      </p:sp>
    </p:spTree>
    <p:extLst>
      <p:ext uri="{BB962C8B-B14F-4D97-AF65-F5344CB8AC3E}">
        <p14:creationId xmlns:p14="http://schemas.microsoft.com/office/powerpoint/2010/main" val="348389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63022-2719-51FF-44CD-AB706F24D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67B89-421D-2337-A1C1-1D9B4D88193F}"/>
              </a:ext>
            </a:extLst>
          </p:cNvPr>
          <p:cNvSpPr>
            <a:spLocks noGrp="1"/>
          </p:cNvSpPr>
          <p:nvPr>
            <p:ph idx="1"/>
          </p:nvPr>
        </p:nvSpPr>
        <p:spPr>
          <a:xfrm>
            <a:off x="738909" y="1594716"/>
            <a:ext cx="10668001" cy="5263284"/>
          </a:xfrm>
        </p:spPr>
        <p:txBody>
          <a:bodyPr>
            <a:normAutofit/>
          </a:bodyPr>
          <a:lstStyle/>
          <a:p>
            <a:r>
              <a:rPr lang="en-IN" dirty="0">
                <a:solidFill>
                  <a:schemeClr val="accent1">
                    <a:lumMod val="50000"/>
                  </a:schemeClr>
                </a:solidFill>
              </a:rPr>
              <a:t>Building an Interactive Map Using Folium and </a:t>
            </a:r>
            <a:r>
              <a:rPr lang="en-IN" dirty="0" err="1">
                <a:solidFill>
                  <a:schemeClr val="accent1">
                    <a:lumMod val="50000"/>
                  </a:schemeClr>
                </a:solidFill>
              </a:rPr>
              <a:t>Plotly</a:t>
            </a:r>
            <a:r>
              <a:rPr lang="en-IN" dirty="0">
                <a:solidFill>
                  <a:schemeClr val="accent1">
                    <a:lumMod val="50000"/>
                  </a:schemeClr>
                </a:solidFill>
              </a:rPr>
              <a:t> Dash </a:t>
            </a:r>
          </a:p>
          <a:p>
            <a:pPr lvl="1"/>
            <a:r>
              <a:rPr lang="en-IN" sz="2000" dirty="0">
                <a:solidFill>
                  <a:schemeClr val="tx1">
                    <a:lumMod val="85000"/>
                    <a:lumOff val="15000"/>
                  </a:schemeClr>
                </a:solidFill>
              </a:rPr>
              <a:t>We used folium library to build an interactive map depicting the locations of launch sites along with markers indicating successful and unsuccessful launches.</a:t>
            </a:r>
          </a:p>
          <a:p>
            <a:pPr lvl="1"/>
            <a:r>
              <a:rPr lang="en-IN" sz="2000" dirty="0">
                <a:solidFill>
                  <a:schemeClr val="tx1">
                    <a:lumMod val="85000"/>
                    <a:lumOff val="15000"/>
                  </a:schemeClr>
                </a:solidFill>
              </a:rPr>
              <a:t>We also used Dash application to create a frontend to access the visualizations and interact with it.</a:t>
            </a: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85BB61C-881A-7F4A-56B9-91EDBFF8539F}"/>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1DBE8066-AE15-3C1A-3DCB-543F3DAF0888}"/>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pic>
        <p:nvPicPr>
          <p:cNvPr id="11268" name="Picture 4">
            <a:extLst>
              <a:ext uri="{FF2B5EF4-FFF2-40B4-BE49-F238E27FC236}">
                <a16:creationId xmlns:a16="http://schemas.microsoft.com/office/drawing/2014/main" id="{6D4FCB8C-A6F2-702C-539B-12BC15184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593" y="3269332"/>
            <a:ext cx="4640407" cy="31915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8101C8-8758-3316-9255-86FD32A7E4EB}"/>
              </a:ext>
            </a:extLst>
          </p:cNvPr>
          <p:cNvSpPr txBox="1"/>
          <p:nvPr/>
        </p:nvSpPr>
        <p:spPr>
          <a:xfrm>
            <a:off x="3417454" y="6197752"/>
            <a:ext cx="5163128" cy="307777"/>
          </a:xfrm>
          <a:prstGeom prst="rect">
            <a:avLst/>
          </a:prstGeom>
          <a:noFill/>
        </p:spPr>
        <p:txBody>
          <a:bodyPr wrap="square" rtlCol="0">
            <a:spAutoFit/>
          </a:bodyPr>
          <a:lstStyle/>
          <a:p>
            <a:pPr algn="ctr"/>
            <a:r>
              <a:rPr lang="en-IN" sz="1400" i="1" dirty="0">
                <a:latin typeface="Abadi" panose="020B0604020104020204" pitchFamily="34" charset="0"/>
              </a:rPr>
              <a:t>Fig.5 SpaceX launch Records Dashboard built using Dash</a:t>
            </a:r>
          </a:p>
        </p:txBody>
      </p:sp>
    </p:spTree>
    <p:extLst>
      <p:ext uri="{BB962C8B-B14F-4D97-AF65-F5344CB8AC3E}">
        <p14:creationId xmlns:p14="http://schemas.microsoft.com/office/powerpoint/2010/main" val="313328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125B8-21EC-114F-0C8B-0F32F11D61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042A7-03EE-8CE8-4C4D-57EDC3AEC0E8}"/>
              </a:ext>
            </a:extLst>
          </p:cNvPr>
          <p:cNvSpPr>
            <a:spLocks noGrp="1"/>
          </p:cNvSpPr>
          <p:nvPr>
            <p:ph idx="1"/>
          </p:nvPr>
        </p:nvSpPr>
        <p:spPr>
          <a:xfrm>
            <a:off x="761999" y="1495716"/>
            <a:ext cx="10668001" cy="5263284"/>
          </a:xfrm>
        </p:spPr>
        <p:txBody>
          <a:bodyPr>
            <a:normAutofit/>
          </a:bodyPr>
          <a:lstStyle/>
          <a:p>
            <a:r>
              <a:rPr lang="en-IN" dirty="0">
                <a:solidFill>
                  <a:schemeClr val="accent1">
                    <a:lumMod val="50000"/>
                  </a:schemeClr>
                </a:solidFill>
              </a:rPr>
              <a:t>Machine Learning Prediction Model</a:t>
            </a:r>
          </a:p>
          <a:p>
            <a:pPr lvl="1"/>
            <a:r>
              <a:rPr lang="en-IN" sz="2000" dirty="0">
                <a:solidFill>
                  <a:schemeClr val="accent3">
                    <a:lumMod val="25000"/>
                  </a:schemeClr>
                </a:solidFill>
                <a:latin typeface="Abadi" panose="020B0604020104020204" pitchFamily="34" charset="0"/>
              </a:rPr>
              <a:t>We built 4 models and conducted a comparative analysis on them to identify the best out of the 4. The models selected were – Logistic Regression, Section Vector Machine (SVM), Decision Tree, and K Nearest Neighbour (KNN).</a:t>
            </a:r>
          </a:p>
          <a:p>
            <a:pPr lvl="1"/>
            <a:r>
              <a:rPr lang="en-IN" sz="2000" dirty="0">
                <a:solidFill>
                  <a:schemeClr val="accent3">
                    <a:lumMod val="25000"/>
                  </a:schemeClr>
                </a:solidFill>
                <a:latin typeface="Abadi" panose="020B0604020104020204" pitchFamily="34" charset="0"/>
              </a:rPr>
              <a:t>We standardised the dataset using Standard Scalar function, and separated the dataset into training set and testing set in the ratio of 8:2 with a 2 as the random state value.</a:t>
            </a:r>
          </a:p>
          <a:p>
            <a:pPr lvl="1"/>
            <a:r>
              <a:rPr lang="en-IN" sz="2000" dirty="0">
                <a:solidFill>
                  <a:schemeClr val="accent3">
                    <a:lumMod val="25000"/>
                  </a:schemeClr>
                </a:solidFill>
                <a:latin typeface="Abadi" panose="020B0604020104020204" pitchFamily="34" charset="0"/>
              </a:rPr>
              <a:t>Each model was subjected to </a:t>
            </a:r>
            <a:r>
              <a:rPr lang="en-IN" sz="2000" dirty="0" err="1">
                <a:solidFill>
                  <a:schemeClr val="accent3">
                    <a:lumMod val="25000"/>
                  </a:schemeClr>
                </a:solidFill>
                <a:latin typeface="Abadi" panose="020B0604020104020204" pitchFamily="34" charset="0"/>
              </a:rPr>
              <a:t>GridSearchCV</a:t>
            </a:r>
            <a:r>
              <a:rPr lang="en-IN" sz="2000" dirty="0">
                <a:solidFill>
                  <a:schemeClr val="accent3">
                    <a:lumMod val="25000"/>
                  </a:schemeClr>
                </a:solidFill>
                <a:latin typeface="Abadi" panose="020B0604020104020204" pitchFamily="34" charset="0"/>
              </a:rPr>
              <a:t> to identify the best parameters for that model with Cross-validation set for 10-folds.</a:t>
            </a:r>
          </a:p>
          <a:p>
            <a:pPr lvl="1"/>
            <a:r>
              <a:rPr lang="en-IN" sz="2000" dirty="0">
                <a:solidFill>
                  <a:schemeClr val="accent3">
                    <a:lumMod val="25000"/>
                  </a:schemeClr>
                </a:solidFill>
                <a:latin typeface="Abadi" panose="020B0604020104020204" pitchFamily="34" charset="0"/>
              </a:rPr>
              <a:t>The models were done compared against each other based upon their accuracy. KNN model came on top with the best test score (90.35%), where as LR and SVM topped on the training set (83.33%).</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7F07B1F7-4559-9D36-7E34-E0F4CDEA4FD8}"/>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7A1A1E8A-333C-415D-B546-A49CD15BADED}"/>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010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981D6-F799-042F-095E-0FE2ED1C80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912B8-EABB-34BC-FC0C-A5073D2FB98D}"/>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EDA using SQL</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C038DBC2-6B17-7033-D392-64DB98B51FCF}"/>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48120FB7-AC1A-224F-99B1-758FD28BB4F3}"/>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AF747315-3CC0-FA69-A7E2-FBE68D5FA8EA}"/>
              </a:ext>
            </a:extLst>
          </p:cNvPr>
          <p:cNvPicPr>
            <a:picLocks noChangeAspect="1"/>
          </p:cNvPicPr>
          <p:nvPr/>
        </p:nvPicPr>
        <p:blipFill>
          <a:blip r:embed="rId2"/>
          <a:stretch>
            <a:fillRect/>
          </a:stretch>
        </p:blipFill>
        <p:spPr>
          <a:xfrm>
            <a:off x="1567584" y="1979975"/>
            <a:ext cx="1276350" cy="1619250"/>
          </a:xfrm>
          <a:prstGeom prst="rect">
            <a:avLst/>
          </a:prstGeom>
        </p:spPr>
      </p:pic>
      <p:sp>
        <p:nvSpPr>
          <p:cNvPr id="7" name="TextBox 6">
            <a:extLst>
              <a:ext uri="{FF2B5EF4-FFF2-40B4-BE49-F238E27FC236}">
                <a16:creationId xmlns:a16="http://schemas.microsoft.com/office/drawing/2014/main" id="{53F86B82-1F70-1B15-5876-2DBBED9A82EA}"/>
              </a:ext>
            </a:extLst>
          </p:cNvPr>
          <p:cNvSpPr txBox="1"/>
          <p:nvPr/>
        </p:nvSpPr>
        <p:spPr>
          <a:xfrm>
            <a:off x="897803" y="3599225"/>
            <a:ext cx="2835564" cy="338554"/>
          </a:xfrm>
          <a:prstGeom prst="rect">
            <a:avLst/>
          </a:prstGeom>
          <a:noFill/>
        </p:spPr>
        <p:txBody>
          <a:bodyPr wrap="square" rtlCol="0">
            <a:spAutoFit/>
          </a:bodyPr>
          <a:lstStyle/>
          <a:p>
            <a:r>
              <a:rPr lang="en-IN" sz="1600" i="1" dirty="0">
                <a:latin typeface="Abadi" panose="020B0604020104020204" pitchFamily="34" charset="0"/>
              </a:rPr>
              <a:t>Task 1: Unique Launch Sites</a:t>
            </a:r>
          </a:p>
        </p:txBody>
      </p:sp>
      <p:pic>
        <p:nvPicPr>
          <p:cNvPr id="9" name="Picture 8">
            <a:extLst>
              <a:ext uri="{FF2B5EF4-FFF2-40B4-BE49-F238E27FC236}">
                <a16:creationId xmlns:a16="http://schemas.microsoft.com/office/drawing/2014/main" id="{550BFD0D-1A2C-797F-8509-28051E20532F}"/>
              </a:ext>
            </a:extLst>
          </p:cNvPr>
          <p:cNvPicPr>
            <a:picLocks noChangeAspect="1"/>
          </p:cNvPicPr>
          <p:nvPr/>
        </p:nvPicPr>
        <p:blipFill>
          <a:blip r:embed="rId3"/>
          <a:stretch>
            <a:fillRect/>
          </a:stretch>
        </p:blipFill>
        <p:spPr>
          <a:xfrm>
            <a:off x="4622800" y="1902688"/>
            <a:ext cx="7222836" cy="1901021"/>
          </a:xfrm>
          <a:prstGeom prst="rect">
            <a:avLst/>
          </a:prstGeom>
        </p:spPr>
      </p:pic>
      <p:sp>
        <p:nvSpPr>
          <p:cNvPr id="10" name="TextBox 9">
            <a:extLst>
              <a:ext uri="{FF2B5EF4-FFF2-40B4-BE49-F238E27FC236}">
                <a16:creationId xmlns:a16="http://schemas.microsoft.com/office/drawing/2014/main" id="{12333BE8-E7C8-F4D7-160F-0D55E8B10439}"/>
              </a:ext>
            </a:extLst>
          </p:cNvPr>
          <p:cNvSpPr txBox="1"/>
          <p:nvPr/>
        </p:nvSpPr>
        <p:spPr>
          <a:xfrm>
            <a:off x="5204691" y="3824496"/>
            <a:ext cx="6225309" cy="338554"/>
          </a:xfrm>
          <a:prstGeom prst="rect">
            <a:avLst/>
          </a:prstGeom>
          <a:noFill/>
        </p:spPr>
        <p:txBody>
          <a:bodyPr wrap="square" rtlCol="0">
            <a:spAutoFit/>
          </a:bodyPr>
          <a:lstStyle/>
          <a:p>
            <a:r>
              <a:rPr lang="en-IN" sz="1600" i="1" dirty="0">
                <a:latin typeface="Abadi" panose="020B0604020104020204" pitchFamily="34" charset="0"/>
              </a:rPr>
              <a:t>Task 2: Displaying 5 records where launch sites’ begin with “CCA”</a:t>
            </a:r>
          </a:p>
        </p:txBody>
      </p:sp>
      <p:pic>
        <p:nvPicPr>
          <p:cNvPr id="12" name="Picture 11">
            <a:extLst>
              <a:ext uri="{FF2B5EF4-FFF2-40B4-BE49-F238E27FC236}">
                <a16:creationId xmlns:a16="http://schemas.microsoft.com/office/drawing/2014/main" id="{460E439C-87E6-A5C2-D5E6-9D3F60EC9368}"/>
              </a:ext>
            </a:extLst>
          </p:cNvPr>
          <p:cNvPicPr>
            <a:picLocks noChangeAspect="1"/>
          </p:cNvPicPr>
          <p:nvPr/>
        </p:nvPicPr>
        <p:blipFill>
          <a:blip r:embed="rId4"/>
          <a:stretch>
            <a:fillRect/>
          </a:stretch>
        </p:blipFill>
        <p:spPr>
          <a:xfrm>
            <a:off x="1072284" y="4654402"/>
            <a:ext cx="1771650" cy="647700"/>
          </a:xfrm>
          <a:prstGeom prst="rect">
            <a:avLst/>
          </a:prstGeom>
        </p:spPr>
      </p:pic>
      <p:sp>
        <p:nvSpPr>
          <p:cNvPr id="13" name="TextBox 12">
            <a:extLst>
              <a:ext uri="{FF2B5EF4-FFF2-40B4-BE49-F238E27FC236}">
                <a16:creationId xmlns:a16="http://schemas.microsoft.com/office/drawing/2014/main" id="{7557F5A4-C4E1-1311-59AA-368835881E50}"/>
              </a:ext>
            </a:extLst>
          </p:cNvPr>
          <p:cNvSpPr txBox="1"/>
          <p:nvPr/>
        </p:nvSpPr>
        <p:spPr>
          <a:xfrm>
            <a:off x="540327" y="5335004"/>
            <a:ext cx="2835564" cy="1077218"/>
          </a:xfrm>
          <a:prstGeom prst="rect">
            <a:avLst/>
          </a:prstGeom>
          <a:noFill/>
        </p:spPr>
        <p:txBody>
          <a:bodyPr wrap="square" rtlCol="0">
            <a:spAutoFit/>
          </a:bodyPr>
          <a:lstStyle/>
          <a:p>
            <a:pPr algn="ctr"/>
            <a:r>
              <a:rPr lang="en-IN" sz="1600" i="1" dirty="0">
                <a:latin typeface="Abadi" panose="020B0604020104020204" pitchFamily="34" charset="0"/>
              </a:rPr>
              <a:t>Task 3: Displaying total payload mass carried by boosters launched by NASA (CRS)</a:t>
            </a:r>
          </a:p>
        </p:txBody>
      </p:sp>
      <p:pic>
        <p:nvPicPr>
          <p:cNvPr id="15" name="Picture 14">
            <a:extLst>
              <a:ext uri="{FF2B5EF4-FFF2-40B4-BE49-F238E27FC236}">
                <a16:creationId xmlns:a16="http://schemas.microsoft.com/office/drawing/2014/main" id="{AA1A882A-6062-E929-26BE-C971CAB4B0E4}"/>
              </a:ext>
            </a:extLst>
          </p:cNvPr>
          <p:cNvPicPr>
            <a:picLocks noChangeAspect="1"/>
          </p:cNvPicPr>
          <p:nvPr/>
        </p:nvPicPr>
        <p:blipFill>
          <a:blip r:embed="rId5"/>
          <a:stretch>
            <a:fillRect/>
          </a:stretch>
        </p:blipFill>
        <p:spPr>
          <a:xfrm>
            <a:off x="4244108" y="4583978"/>
            <a:ext cx="2295525" cy="752475"/>
          </a:xfrm>
          <a:prstGeom prst="rect">
            <a:avLst/>
          </a:prstGeom>
        </p:spPr>
      </p:pic>
      <p:sp>
        <p:nvSpPr>
          <p:cNvPr id="16" name="TextBox 15">
            <a:extLst>
              <a:ext uri="{FF2B5EF4-FFF2-40B4-BE49-F238E27FC236}">
                <a16:creationId xmlns:a16="http://schemas.microsoft.com/office/drawing/2014/main" id="{0DD731B8-C5E0-1423-8F49-32D2639E8FFD}"/>
              </a:ext>
            </a:extLst>
          </p:cNvPr>
          <p:cNvSpPr txBox="1"/>
          <p:nvPr/>
        </p:nvSpPr>
        <p:spPr>
          <a:xfrm>
            <a:off x="3974088" y="5357240"/>
            <a:ext cx="2835564" cy="830997"/>
          </a:xfrm>
          <a:prstGeom prst="rect">
            <a:avLst/>
          </a:prstGeom>
          <a:noFill/>
        </p:spPr>
        <p:txBody>
          <a:bodyPr wrap="square" rtlCol="0">
            <a:spAutoFit/>
          </a:bodyPr>
          <a:lstStyle/>
          <a:p>
            <a:pPr algn="ctr"/>
            <a:r>
              <a:rPr lang="en-IN" sz="1600" i="1" dirty="0">
                <a:latin typeface="Abadi" panose="020B0604020104020204" pitchFamily="34" charset="0"/>
              </a:rPr>
              <a:t>Task 4: Displaying average payload mass carried by boosters (F9 v1.1)</a:t>
            </a:r>
          </a:p>
        </p:txBody>
      </p:sp>
      <p:sp>
        <p:nvSpPr>
          <p:cNvPr id="22" name="TextBox 21">
            <a:extLst>
              <a:ext uri="{FF2B5EF4-FFF2-40B4-BE49-F238E27FC236}">
                <a16:creationId xmlns:a16="http://schemas.microsoft.com/office/drawing/2014/main" id="{4F8BD68E-559C-2B37-7B87-A662193FD614}"/>
              </a:ext>
            </a:extLst>
          </p:cNvPr>
          <p:cNvSpPr txBox="1"/>
          <p:nvPr/>
        </p:nvSpPr>
        <p:spPr>
          <a:xfrm>
            <a:off x="7753927" y="5342284"/>
            <a:ext cx="2835564" cy="1323439"/>
          </a:xfrm>
          <a:prstGeom prst="rect">
            <a:avLst/>
          </a:prstGeom>
          <a:noFill/>
        </p:spPr>
        <p:txBody>
          <a:bodyPr wrap="square" rtlCol="0">
            <a:spAutoFit/>
          </a:bodyPr>
          <a:lstStyle/>
          <a:p>
            <a:pPr algn="ctr"/>
            <a:r>
              <a:rPr lang="en-IN" sz="1600" i="1" dirty="0">
                <a:latin typeface="Abadi" panose="020B0604020104020204" pitchFamily="34" charset="0"/>
              </a:rPr>
              <a:t>Task 5: List the date when the first successful landing outcome on launch pad had occurred.</a:t>
            </a:r>
          </a:p>
          <a:p>
            <a:endParaRPr lang="en-IN" sz="1600" i="1" dirty="0">
              <a:latin typeface="Abadi" panose="020B0604020104020204" pitchFamily="34" charset="0"/>
            </a:endParaRPr>
          </a:p>
        </p:txBody>
      </p:sp>
      <p:pic>
        <p:nvPicPr>
          <p:cNvPr id="24" name="Picture 23">
            <a:extLst>
              <a:ext uri="{FF2B5EF4-FFF2-40B4-BE49-F238E27FC236}">
                <a16:creationId xmlns:a16="http://schemas.microsoft.com/office/drawing/2014/main" id="{B9841872-85D4-6984-5F11-CDD4F22FD6C7}"/>
              </a:ext>
            </a:extLst>
          </p:cNvPr>
          <p:cNvPicPr>
            <a:picLocks noChangeAspect="1"/>
          </p:cNvPicPr>
          <p:nvPr/>
        </p:nvPicPr>
        <p:blipFill>
          <a:blip r:embed="rId6"/>
          <a:stretch>
            <a:fillRect/>
          </a:stretch>
        </p:blipFill>
        <p:spPr>
          <a:xfrm>
            <a:off x="8581159" y="4578202"/>
            <a:ext cx="1181100" cy="723900"/>
          </a:xfrm>
          <a:prstGeom prst="rect">
            <a:avLst/>
          </a:prstGeom>
        </p:spPr>
      </p:pic>
    </p:spTree>
    <p:extLst>
      <p:ext uri="{BB962C8B-B14F-4D97-AF65-F5344CB8AC3E}">
        <p14:creationId xmlns:p14="http://schemas.microsoft.com/office/powerpoint/2010/main" val="115123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1384-BE17-B311-A55D-614034BE04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D8B0E-4676-7B4E-53E3-907A0C41471B}"/>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EDA using SQL</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9DA5804-1924-6F8D-67D6-DB92834DD5DE}"/>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50E65B35-43B2-6437-D0C2-6269700BC0D6}"/>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DD3386C-4EB8-1989-0574-0BA07BFC0994}"/>
              </a:ext>
            </a:extLst>
          </p:cNvPr>
          <p:cNvSpPr txBox="1"/>
          <p:nvPr/>
        </p:nvSpPr>
        <p:spPr>
          <a:xfrm>
            <a:off x="368592" y="3577731"/>
            <a:ext cx="3951288" cy="1323439"/>
          </a:xfrm>
          <a:prstGeom prst="rect">
            <a:avLst/>
          </a:prstGeom>
          <a:noFill/>
        </p:spPr>
        <p:txBody>
          <a:bodyPr wrap="square" rtlCol="0">
            <a:spAutoFit/>
          </a:bodyPr>
          <a:lstStyle/>
          <a:p>
            <a:pPr algn="ctr"/>
            <a:r>
              <a:rPr lang="en-IN" sz="1600" i="1" dirty="0">
                <a:latin typeface="Abadi" panose="020B0604020104020204" pitchFamily="34" charset="0"/>
              </a:rPr>
              <a:t>Task 6: List the names of the boosters which have success in drone ship and have payload mass greater than 4000 but less than 6000</a:t>
            </a:r>
          </a:p>
          <a:p>
            <a:endParaRPr lang="en-IN" sz="1600" i="1" dirty="0">
              <a:latin typeface="Abadi" panose="020B0604020104020204" pitchFamily="34" charset="0"/>
            </a:endParaRPr>
          </a:p>
        </p:txBody>
      </p:sp>
      <p:sp>
        <p:nvSpPr>
          <p:cNvPr id="22" name="TextBox 21">
            <a:extLst>
              <a:ext uri="{FF2B5EF4-FFF2-40B4-BE49-F238E27FC236}">
                <a16:creationId xmlns:a16="http://schemas.microsoft.com/office/drawing/2014/main" id="{CEF6875B-3A71-30AD-CDC2-8E18EC485109}"/>
              </a:ext>
            </a:extLst>
          </p:cNvPr>
          <p:cNvSpPr txBox="1"/>
          <p:nvPr/>
        </p:nvSpPr>
        <p:spPr>
          <a:xfrm>
            <a:off x="8987844" y="4803636"/>
            <a:ext cx="2835564" cy="1077218"/>
          </a:xfrm>
          <a:prstGeom prst="rect">
            <a:avLst/>
          </a:prstGeom>
          <a:noFill/>
        </p:spPr>
        <p:txBody>
          <a:bodyPr wrap="square" rtlCol="0">
            <a:spAutoFit/>
          </a:bodyPr>
          <a:lstStyle/>
          <a:p>
            <a:pPr algn="ctr"/>
            <a:r>
              <a:rPr lang="en-IN" sz="1600" i="1" dirty="0">
                <a:latin typeface="Abadi" panose="020B0604020104020204" pitchFamily="34" charset="0"/>
              </a:rPr>
              <a:t>Task 8: Listing the boosters carrying the maximum payload mass.</a:t>
            </a:r>
          </a:p>
          <a:p>
            <a:endParaRPr lang="en-IN" sz="1600" i="1" dirty="0">
              <a:latin typeface="Abadi" panose="020B0604020104020204" pitchFamily="34" charset="0"/>
            </a:endParaRPr>
          </a:p>
        </p:txBody>
      </p:sp>
      <p:pic>
        <p:nvPicPr>
          <p:cNvPr id="8" name="Picture 7">
            <a:extLst>
              <a:ext uri="{FF2B5EF4-FFF2-40B4-BE49-F238E27FC236}">
                <a16:creationId xmlns:a16="http://schemas.microsoft.com/office/drawing/2014/main" id="{6FB74F9E-0E96-C2F8-918E-0DE6B18B830C}"/>
              </a:ext>
            </a:extLst>
          </p:cNvPr>
          <p:cNvPicPr>
            <a:picLocks noChangeAspect="1"/>
          </p:cNvPicPr>
          <p:nvPr/>
        </p:nvPicPr>
        <p:blipFill>
          <a:blip r:embed="rId2"/>
          <a:stretch>
            <a:fillRect/>
          </a:stretch>
        </p:blipFill>
        <p:spPr>
          <a:xfrm>
            <a:off x="1687080" y="1968006"/>
            <a:ext cx="1428750" cy="1609725"/>
          </a:xfrm>
          <a:prstGeom prst="rect">
            <a:avLst/>
          </a:prstGeom>
        </p:spPr>
      </p:pic>
      <p:pic>
        <p:nvPicPr>
          <p:cNvPr id="14" name="Picture 13">
            <a:extLst>
              <a:ext uri="{FF2B5EF4-FFF2-40B4-BE49-F238E27FC236}">
                <a16:creationId xmlns:a16="http://schemas.microsoft.com/office/drawing/2014/main" id="{E364DB01-F658-B2AB-2B12-A8B9C0916FE4}"/>
              </a:ext>
            </a:extLst>
          </p:cNvPr>
          <p:cNvPicPr>
            <a:picLocks noChangeAspect="1"/>
          </p:cNvPicPr>
          <p:nvPr/>
        </p:nvPicPr>
        <p:blipFill>
          <a:blip r:embed="rId3"/>
          <a:stretch>
            <a:fillRect/>
          </a:stretch>
        </p:blipFill>
        <p:spPr>
          <a:xfrm>
            <a:off x="5520951" y="2142833"/>
            <a:ext cx="1714500" cy="666750"/>
          </a:xfrm>
          <a:prstGeom prst="rect">
            <a:avLst/>
          </a:prstGeom>
        </p:spPr>
      </p:pic>
      <p:sp>
        <p:nvSpPr>
          <p:cNvPr id="17" name="TextBox 16">
            <a:extLst>
              <a:ext uri="{FF2B5EF4-FFF2-40B4-BE49-F238E27FC236}">
                <a16:creationId xmlns:a16="http://schemas.microsoft.com/office/drawing/2014/main" id="{81414DB6-22A7-A23B-0CF2-5DA203797398}"/>
              </a:ext>
            </a:extLst>
          </p:cNvPr>
          <p:cNvSpPr txBox="1"/>
          <p:nvPr/>
        </p:nvSpPr>
        <p:spPr>
          <a:xfrm>
            <a:off x="5007268" y="2947399"/>
            <a:ext cx="2835564" cy="830997"/>
          </a:xfrm>
          <a:prstGeom prst="rect">
            <a:avLst/>
          </a:prstGeom>
          <a:noFill/>
        </p:spPr>
        <p:txBody>
          <a:bodyPr wrap="square" rtlCol="0">
            <a:spAutoFit/>
          </a:bodyPr>
          <a:lstStyle/>
          <a:p>
            <a:pPr algn="ctr"/>
            <a:r>
              <a:rPr lang="en-IN" sz="1600" i="1" dirty="0">
                <a:latin typeface="Abadi" panose="020B0604020104020204" pitchFamily="34" charset="0"/>
              </a:rPr>
              <a:t>Task 7: Listing total number of successful and failure mission outcomes</a:t>
            </a:r>
          </a:p>
        </p:txBody>
      </p:sp>
      <p:pic>
        <p:nvPicPr>
          <p:cNvPr id="19" name="Picture 18">
            <a:extLst>
              <a:ext uri="{FF2B5EF4-FFF2-40B4-BE49-F238E27FC236}">
                <a16:creationId xmlns:a16="http://schemas.microsoft.com/office/drawing/2014/main" id="{D13E751C-A56A-7064-7F24-D0D6D30D7F9A}"/>
              </a:ext>
            </a:extLst>
          </p:cNvPr>
          <p:cNvPicPr>
            <a:picLocks noChangeAspect="1"/>
          </p:cNvPicPr>
          <p:nvPr/>
        </p:nvPicPr>
        <p:blipFill>
          <a:blip r:embed="rId4"/>
          <a:srcRect r="6250"/>
          <a:stretch/>
        </p:blipFill>
        <p:spPr>
          <a:xfrm>
            <a:off x="9927134" y="1772201"/>
            <a:ext cx="956985" cy="2813535"/>
          </a:xfrm>
          <a:prstGeom prst="rect">
            <a:avLst/>
          </a:prstGeom>
        </p:spPr>
      </p:pic>
      <p:pic>
        <p:nvPicPr>
          <p:cNvPr id="21" name="Picture 20">
            <a:extLst>
              <a:ext uri="{FF2B5EF4-FFF2-40B4-BE49-F238E27FC236}">
                <a16:creationId xmlns:a16="http://schemas.microsoft.com/office/drawing/2014/main" id="{9DB8D159-3DF9-4370-7528-A1B2ED595D94}"/>
              </a:ext>
            </a:extLst>
          </p:cNvPr>
          <p:cNvPicPr>
            <a:picLocks noChangeAspect="1"/>
          </p:cNvPicPr>
          <p:nvPr/>
        </p:nvPicPr>
        <p:blipFill>
          <a:blip r:embed="rId5"/>
          <a:stretch>
            <a:fillRect/>
          </a:stretch>
        </p:blipFill>
        <p:spPr>
          <a:xfrm>
            <a:off x="142009" y="4752711"/>
            <a:ext cx="4933950" cy="1000125"/>
          </a:xfrm>
          <a:prstGeom prst="rect">
            <a:avLst/>
          </a:prstGeom>
        </p:spPr>
      </p:pic>
      <p:sp>
        <p:nvSpPr>
          <p:cNvPr id="23" name="TextBox 22">
            <a:extLst>
              <a:ext uri="{FF2B5EF4-FFF2-40B4-BE49-F238E27FC236}">
                <a16:creationId xmlns:a16="http://schemas.microsoft.com/office/drawing/2014/main" id="{FF7D64F5-659E-79BB-F257-D64E76B0B310}"/>
              </a:ext>
            </a:extLst>
          </p:cNvPr>
          <p:cNvSpPr txBox="1"/>
          <p:nvPr/>
        </p:nvSpPr>
        <p:spPr>
          <a:xfrm>
            <a:off x="142009" y="5779818"/>
            <a:ext cx="4533179" cy="830997"/>
          </a:xfrm>
          <a:prstGeom prst="rect">
            <a:avLst/>
          </a:prstGeom>
          <a:noFill/>
        </p:spPr>
        <p:txBody>
          <a:bodyPr wrap="square" rtlCol="0">
            <a:spAutoFit/>
          </a:bodyPr>
          <a:lstStyle/>
          <a:p>
            <a:pPr algn="ctr"/>
            <a:r>
              <a:rPr lang="en-IN" sz="1600" i="1" dirty="0">
                <a:latin typeface="Abadi" panose="020B0604020104020204" pitchFamily="34" charset="0"/>
              </a:rPr>
              <a:t>Task 9: Listing the records with Month, Landing Outcome in Drone Ship, Booster Version, Launch Site in the year 2015</a:t>
            </a:r>
          </a:p>
        </p:txBody>
      </p:sp>
      <p:pic>
        <p:nvPicPr>
          <p:cNvPr id="26" name="Picture 25">
            <a:extLst>
              <a:ext uri="{FF2B5EF4-FFF2-40B4-BE49-F238E27FC236}">
                <a16:creationId xmlns:a16="http://schemas.microsoft.com/office/drawing/2014/main" id="{85959B40-2B9A-48FC-CE68-2DFF82A3119A}"/>
              </a:ext>
            </a:extLst>
          </p:cNvPr>
          <p:cNvPicPr>
            <a:picLocks noChangeAspect="1"/>
          </p:cNvPicPr>
          <p:nvPr/>
        </p:nvPicPr>
        <p:blipFill>
          <a:blip r:embed="rId6"/>
          <a:stretch>
            <a:fillRect/>
          </a:stretch>
        </p:blipFill>
        <p:spPr>
          <a:xfrm>
            <a:off x="5974673" y="3830210"/>
            <a:ext cx="2521555" cy="1984753"/>
          </a:xfrm>
          <a:prstGeom prst="rect">
            <a:avLst/>
          </a:prstGeom>
        </p:spPr>
      </p:pic>
      <p:sp>
        <p:nvSpPr>
          <p:cNvPr id="27" name="TextBox 26">
            <a:extLst>
              <a:ext uri="{FF2B5EF4-FFF2-40B4-BE49-F238E27FC236}">
                <a16:creationId xmlns:a16="http://schemas.microsoft.com/office/drawing/2014/main" id="{37549E2F-04D0-DD8C-7343-F5FAE13BD64A}"/>
              </a:ext>
            </a:extLst>
          </p:cNvPr>
          <p:cNvSpPr txBox="1"/>
          <p:nvPr/>
        </p:nvSpPr>
        <p:spPr>
          <a:xfrm>
            <a:off x="4962245" y="5847827"/>
            <a:ext cx="4533179" cy="1323439"/>
          </a:xfrm>
          <a:prstGeom prst="rect">
            <a:avLst/>
          </a:prstGeom>
          <a:noFill/>
        </p:spPr>
        <p:txBody>
          <a:bodyPr wrap="square" rtlCol="0">
            <a:spAutoFit/>
          </a:bodyPr>
          <a:lstStyle/>
          <a:p>
            <a:pPr algn="ctr"/>
            <a:r>
              <a:rPr lang="en-IN" sz="1600" i="1" dirty="0">
                <a:latin typeface="Abadi" panose="020B0604020104020204" pitchFamily="34" charset="0"/>
              </a:rPr>
              <a:t>Task 10: Ranking the count of landing outcomes (such as Failure (drone ship) or Success (ground pad)) between the date 2010-06-04 and 2017-03-20, in descending order.</a:t>
            </a:r>
          </a:p>
          <a:p>
            <a:pPr algn="ctr"/>
            <a:endParaRPr lang="en-IN" sz="1600" i="1" dirty="0">
              <a:latin typeface="Abadi" panose="020B0604020104020204" pitchFamily="34" charset="0"/>
            </a:endParaRPr>
          </a:p>
        </p:txBody>
      </p:sp>
    </p:spTree>
    <p:extLst>
      <p:ext uri="{BB962C8B-B14F-4D97-AF65-F5344CB8AC3E}">
        <p14:creationId xmlns:p14="http://schemas.microsoft.com/office/powerpoint/2010/main" val="411812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DDC1B-1173-97EF-CD3C-7F5F038D00F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B152C-3522-FBF2-DE2B-46377F835DE6}"/>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EDA using Matplotlib and Seaborn</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01426CE-B095-BCF4-155E-B76713F1DA2A}"/>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0764B613-7836-9222-CB6F-42579C25F9B6}"/>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73B9947-0B7C-8EC1-2EDA-9AAB52D2B513}"/>
              </a:ext>
            </a:extLst>
          </p:cNvPr>
          <p:cNvSpPr txBox="1"/>
          <p:nvPr/>
        </p:nvSpPr>
        <p:spPr>
          <a:xfrm>
            <a:off x="1301464" y="4946785"/>
            <a:ext cx="3951288" cy="830997"/>
          </a:xfrm>
          <a:prstGeom prst="rect">
            <a:avLst/>
          </a:prstGeom>
          <a:noFill/>
        </p:spPr>
        <p:txBody>
          <a:bodyPr wrap="square" rtlCol="0">
            <a:spAutoFit/>
          </a:bodyPr>
          <a:lstStyle/>
          <a:p>
            <a:pPr algn="ctr"/>
            <a:r>
              <a:rPr lang="en-IN" sz="1600" i="1" dirty="0">
                <a:latin typeface="Abadi" panose="020B0604020104020204" pitchFamily="34" charset="0"/>
              </a:rPr>
              <a:t>Task 1: Relationship between Flight Number and Launch Site</a:t>
            </a:r>
          </a:p>
          <a:p>
            <a:endParaRPr lang="en-IN" sz="1600" i="1" dirty="0">
              <a:latin typeface="Abadi" panose="020B0604020104020204" pitchFamily="34" charset="0"/>
            </a:endParaRPr>
          </a:p>
        </p:txBody>
      </p:sp>
      <p:pic>
        <p:nvPicPr>
          <p:cNvPr id="6" name="Picture 5">
            <a:extLst>
              <a:ext uri="{FF2B5EF4-FFF2-40B4-BE49-F238E27FC236}">
                <a16:creationId xmlns:a16="http://schemas.microsoft.com/office/drawing/2014/main" id="{D82E0F84-85AF-2981-23C0-C4440BECD768}"/>
              </a:ext>
            </a:extLst>
          </p:cNvPr>
          <p:cNvPicPr>
            <a:picLocks noChangeAspect="1"/>
          </p:cNvPicPr>
          <p:nvPr/>
        </p:nvPicPr>
        <p:blipFill>
          <a:blip r:embed="rId2"/>
          <a:stretch>
            <a:fillRect/>
          </a:stretch>
        </p:blipFill>
        <p:spPr>
          <a:xfrm>
            <a:off x="258619" y="2687359"/>
            <a:ext cx="5717308" cy="2188589"/>
          </a:xfrm>
          <a:prstGeom prst="rect">
            <a:avLst/>
          </a:prstGeom>
        </p:spPr>
      </p:pic>
      <p:sp>
        <p:nvSpPr>
          <p:cNvPr id="9" name="TextBox 8">
            <a:extLst>
              <a:ext uri="{FF2B5EF4-FFF2-40B4-BE49-F238E27FC236}">
                <a16:creationId xmlns:a16="http://schemas.microsoft.com/office/drawing/2014/main" id="{ACE28B4B-10D5-D7C5-7FCB-15A09287F7DF}"/>
              </a:ext>
            </a:extLst>
          </p:cNvPr>
          <p:cNvSpPr txBox="1"/>
          <p:nvPr/>
        </p:nvSpPr>
        <p:spPr>
          <a:xfrm>
            <a:off x="7226591" y="4955313"/>
            <a:ext cx="3951288" cy="830997"/>
          </a:xfrm>
          <a:prstGeom prst="rect">
            <a:avLst/>
          </a:prstGeom>
          <a:noFill/>
        </p:spPr>
        <p:txBody>
          <a:bodyPr wrap="square" rtlCol="0">
            <a:spAutoFit/>
          </a:bodyPr>
          <a:lstStyle/>
          <a:p>
            <a:pPr algn="ctr"/>
            <a:r>
              <a:rPr lang="en-IN" sz="1600" i="1" dirty="0">
                <a:latin typeface="Abadi" panose="020B0604020104020204" pitchFamily="34" charset="0"/>
              </a:rPr>
              <a:t>Task 2: Relationship between Payload Mass and Launch Site</a:t>
            </a:r>
          </a:p>
          <a:p>
            <a:endParaRPr lang="en-IN" sz="1600" i="1" dirty="0">
              <a:latin typeface="Abadi" panose="020B0604020104020204" pitchFamily="34" charset="0"/>
            </a:endParaRPr>
          </a:p>
        </p:txBody>
      </p:sp>
      <p:pic>
        <p:nvPicPr>
          <p:cNvPr id="11" name="Picture 10">
            <a:extLst>
              <a:ext uri="{FF2B5EF4-FFF2-40B4-BE49-F238E27FC236}">
                <a16:creationId xmlns:a16="http://schemas.microsoft.com/office/drawing/2014/main" id="{93304C0A-3193-8DE4-FA83-85F3581F8A07}"/>
              </a:ext>
            </a:extLst>
          </p:cNvPr>
          <p:cNvPicPr>
            <a:picLocks noChangeAspect="1"/>
          </p:cNvPicPr>
          <p:nvPr/>
        </p:nvPicPr>
        <p:blipFill>
          <a:blip r:embed="rId3"/>
          <a:stretch>
            <a:fillRect/>
          </a:stretch>
        </p:blipFill>
        <p:spPr>
          <a:xfrm>
            <a:off x="6095999" y="2758196"/>
            <a:ext cx="5717308" cy="2188589"/>
          </a:xfrm>
          <a:prstGeom prst="rect">
            <a:avLst/>
          </a:prstGeom>
        </p:spPr>
      </p:pic>
    </p:spTree>
    <p:extLst>
      <p:ext uri="{BB962C8B-B14F-4D97-AF65-F5344CB8AC3E}">
        <p14:creationId xmlns:p14="http://schemas.microsoft.com/office/powerpoint/2010/main" val="258622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E0A05-A991-005D-DD90-FC1FAA6D5A0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6782A-10EA-96B7-39CC-A9B1373A0630}"/>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EDA using Matplotlib and Seaborn</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C0B4393-F48A-39D3-5879-69BF586FE628}"/>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63BA7DC7-7543-6680-88DD-60AC076D9382}"/>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F558E37-CC78-A3B2-F0F3-33DB13CE19C3}"/>
              </a:ext>
            </a:extLst>
          </p:cNvPr>
          <p:cNvSpPr txBox="1"/>
          <p:nvPr/>
        </p:nvSpPr>
        <p:spPr>
          <a:xfrm>
            <a:off x="798339" y="4932934"/>
            <a:ext cx="3951288" cy="830997"/>
          </a:xfrm>
          <a:prstGeom prst="rect">
            <a:avLst/>
          </a:prstGeom>
          <a:noFill/>
        </p:spPr>
        <p:txBody>
          <a:bodyPr wrap="square" rtlCol="0">
            <a:spAutoFit/>
          </a:bodyPr>
          <a:lstStyle/>
          <a:p>
            <a:pPr algn="ctr"/>
            <a:r>
              <a:rPr lang="en-IN" sz="1600" i="1" dirty="0">
                <a:latin typeface="Abadi" panose="020B0604020104020204" pitchFamily="34" charset="0"/>
              </a:rPr>
              <a:t>Task 3: Visualising success rate of each orbit type</a:t>
            </a:r>
          </a:p>
          <a:p>
            <a:endParaRPr lang="en-IN" sz="1600" i="1" dirty="0">
              <a:latin typeface="Abadi" panose="020B0604020104020204" pitchFamily="34" charset="0"/>
            </a:endParaRPr>
          </a:p>
        </p:txBody>
      </p:sp>
      <p:sp>
        <p:nvSpPr>
          <p:cNvPr id="9" name="TextBox 8">
            <a:extLst>
              <a:ext uri="{FF2B5EF4-FFF2-40B4-BE49-F238E27FC236}">
                <a16:creationId xmlns:a16="http://schemas.microsoft.com/office/drawing/2014/main" id="{9A07433E-5751-0845-BED7-EB2434842E17}"/>
              </a:ext>
            </a:extLst>
          </p:cNvPr>
          <p:cNvSpPr txBox="1"/>
          <p:nvPr/>
        </p:nvSpPr>
        <p:spPr>
          <a:xfrm>
            <a:off x="6378201" y="4946785"/>
            <a:ext cx="3951288" cy="830997"/>
          </a:xfrm>
          <a:prstGeom prst="rect">
            <a:avLst/>
          </a:prstGeom>
          <a:noFill/>
        </p:spPr>
        <p:txBody>
          <a:bodyPr wrap="square" rtlCol="0">
            <a:spAutoFit/>
          </a:bodyPr>
          <a:lstStyle/>
          <a:p>
            <a:pPr algn="ctr"/>
            <a:r>
              <a:rPr lang="en-IN" sz="1600" i="1" dirty="0">
                <a:latin typeface="Abadi" panose="020B0604020104020204" pitchFamily="34" charset="0"/>
              </a:rPr>
              <a:t>Task 4: Relationship between Flight Number and Orbit type</a:t>
            </a:r>
          </a:p>
          <a:p>
            <a:endParaRPr lang="en-IN" sz="1600" i="1" dirty="0">
              <a:latin typeface="Abadi" panose="020B0604020104020204" pitchFamily="34" charset="0"/>
            </a:endParaRPr>
          </a:p>
        </p:txBody>
      </p:sp>
      <p:pic>
        <p:nvPicPr>
          <p:cNvPr id="8" name="Picture 7">
            <a:extLst>
              <a:ext uri="{FF2B5EF4-FFF2-40B4-BE49-F238E27FC236}">
                <a16:creationId xmlns:a16="http://schemas.microsoft.com/office/drawing/2014/main" id="{25F321B8-B0A5-B25E-E1E1-CAB0EB602089}"/>
              </a:ext>
            </a:extLst>
          </p:cNvPr>
          <p:cNvPicPr>
            <a:picLocks noChangeAspect="1"/>
          </p:cNvPicPr>
          <p:nvPr/>
        </p:nvPicPr>
        <p:blipFill>
          <a:blip r:embed="rId2"/>
          <a:stretch>
            <a:fillRect/>
          </a:stretch>
        </p:blipFill>
        <p:spPr>
          <a:xfrm>
            <a:off x="1301464" y="2445883"/>
            <a:ext cx="2945038" cy="2460480"/>
          </a:xfrm>
          <a:prstGeom prst="rect">
            <a:avLst/>
          </a:prstGeom>
        </p:spPr>
      </p:pic>
      <p:pic>
        <p:nvPicPr>
          <p:cNvPr id="12" name="Picture 11">
            <a:extLst>
              <a:ext uri="{FF2B5EF4-FFF2-40B4-BE49-F238E27FC236}">
                <a16:creationId xmlns:a16="http://schemas.microsoft.com/office/drawing/2014/main" id="{4183C228-6523-020C-B230-9FF02A5AE986}"/>
              </a:ext>
            </a:extLst>
          </p:cNvPr>
          <p:cNvPicPr>
            <a:picLocks noChangeAspect="1"/>
          </p:cNvPicPr>
          <p:nvPr/>
        </p:nvPicPr>
        <p:blipFill>
          <a:blip r:embed="rId3"/>
          <a:stretch>
            <a:fillRect/>
          </a:stretch>
        </p:blipFill>
        <p:spPr>
          <a:xfrm>
            <a:off x="5237018" y="2573497"/>
            <a:ext cx="6096000" cy="2332866"/>
          </a:xfrm>
          <a:prstGeom prst="rect">
            <a:avLst/>
          </a:prstGeom>
        </p:spPr>
      </p:pic>
    </p:spTree>
    <p:extLst>
      <p:ext uri="{BB962C8B-B14F-4D97-AF65-F5344CB8AC3E}">
        <p14:creationId xmlns:p14="http://schemas.microsoft.com/office/powerpoint/2010/main" val="32537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6EA1-671D-0F34-B713-B300109308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3D82C-73C3-8A2B-89C0-218454EB1EAB}"/>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EDA using Matplotlib and Seaborn</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97AF7B-9A5B-CE4B-2629-3292352A7D10}"/>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37BCFF4D-731A-6F2D-1251-2EF3CE592EE1}"/>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4322E46-1ECE-B4A1-2EFD-A9C5134D5A82}"/>
              </a:ext>
            </a:extLst>
          </p:cNvPr>
          <p:cNvSpPr txBox="1"/>
          <p:nvPr/>
        </p:nvSpPr>
        <p:spPr>
          <a:xfrm>
            <a:off x="1144183" y="4955313"/>
            <a:ext cx="3951288" cy="830997"/>
          </a:xfrm>
          <a:prstGeom prst="rect">
            <a:avLst/>
          </a:prstGeom>
          <a:noFill/>
        </p:spPr>
        <p:txBody>
          <a:bodyPr wrap="square" rtlCol="0">
            <a:spAutoFit/>
          </a:bodyPr>
          <a:lstStyle/>
          <a:p>
            <a:pPr algn="ctr"/>
            <a:r>
              <a:rPr lang="en-IN" sz="1600" i="1" dirty="0">
                <a:latin typeface="Abadi" panose="020B0604020104020204" pitchFamily="34" charset="0"/>
              </a:rPr>
              <a:t>Task 5: Relationship between Payload Mass and Orbit Type</a:t>
            </a:r>
          </a:p>
          <a:p>
            <a:endParaRPr lang="en-IN" sz="1600" i="1" dirty="0">
              <a:latin typeface="Abadi" panose="020B0604020104020204" pitchFamily="34" charset="0"/>
            </a:endParaRPr>
          </a:p>
        </p:txBody>
      </p:sp>
      <p:sp>
        <p:nvSpPr>
          <p:cNvPr id="9" name="TextBox 8">
            <a:extLst>
              <a:ext uri="{FF2B5EF4-FFF2-40B4-BE49-F238E27FC236}">
                <a16:creationId xmlns:a16="http://schemas.microsoft.com/office/drawing/2014/main" id="{760C43BC-EA41-953B-1886-89E48341587F}"/>
              </a:ext>
            </a:extLst>
          </p:cNvPr>
          <p:cNvSpPr txBox="1"/>
          <p:nvPr/>
        </p:nvSpPr>
        <p:spPr>
          <a:xfrm>
            <a:off x="7028872" y="4955313"/>
            <a:ext cx="3951288" cy="584775"/>
          </a:xfrm>
          <a:prstGeom prst="rect">
            <a:avLst/>
          </a:prstGeom>
          <a:noFill/>
        </p:spPr>
        <p:txBody>
          <a:bodyPr wrap="square" rtlCol="0">
            <a:spAutoFit/>
          </a:bodyPr>
          <a:lstStyle/>
          <a:p>
            <a:pPr algn="ctr"/>
            <a:r>
              <a:rPr lang="en-IN" sz="1600" i="1" dirty="0">
                <a:latin typeface="Abadi" panose="020B0604020104020204" pitchFamily="34" charset="0"/>
              </a:rPr>
              <a:t>Task 6: Visualising launch success yearly trend</a:t>
            </a:r>
          </a:p>
        </p:txBody>
      </p:sp>
      <p:pic>
        <p:nvPicPr>
          <p:cNvPr id="6" name="Picture 5">
            <a:extLst>
              <a:ext uri="{FF2B5EF4-FFF2-40B4-BE49-F238E27FC236}">
                <a16:creationId xmlns:a16="http://schemas.microsoft.com/office/drawing/2014/main" id="{9DE68A21-6E44-8109-98F0-2268F2FA7578}"/>
              </a:ext>
            </a:extLst>
          </p:cNvPr>
          <p:cNvPicPr>
            <a:picLocks noChangeAspect="1"/>
          </p:cNvPicPr>
          <p:nvPr/>
        </p:nvPicPr>
        <p:blipFill>
          <a:blip r:embed="rId2"/>
          <a:stretch>
            <a:fillRect/>
          </a:stretch>
        </p:blipFill>
        <p:spPr>
          <a:xfrm>
            <a:off x="282200" y="2721735"/>
            <a:ext cx="5675255" cy="2171852"/>
          </a:xfrm>
          <a:prstGeom prst="rect">
            <a:avLst/>
          </a:prstGeom>
        </p:spPr>
      </p:pic>
      <p:pic>
        <p:nvPicPr>
          <p:cNvPr id="11" name="Picture 10">
            <a:extLst>
              <a:ext uri="{FF2B5EF4-FFF2-40B4-BE49-F238E27FC236}">
                <a16:creationId xmlns:a16="http://schemas.microsoft.com/office/drawing/2014/main" id="{845BBDDF-BF79-87C2-8F41-1155C5C13B5D}"/>
              </a:ext>
            </a:extLst>
          </p:cNvPr>
          <p:cNvPicPr>
            <a:picLocks noChangeAspect="1"/>
          </p:cNvPicPr>
          <p:nvPr/>
        </p:nvPicPr>
        <p:blipFill>
          <a:blip r:embed="rId3"/>
          <a:stretch>
            <a:fillRect/>
          </a:stretch>
        </p:blipFill>
        <p:spPr>
          <a:xfrm>
            <a:off x="7028872" y="2274743"/>
            <a:ext cx="3606251" cy="2768310"/>
          </a:xfrm>
          <a:prstGeom prst="rect">
            <a:avLst/>
          </a:prstGeom>
        </p:spPr>
      </p:pic>
    </p:spTree>
    <p:extLst>
      <p:ext uri="{BB962C8B-B14F-4D97-AF65-F5344CB8AC3E}">
        <p14:creationId xmlns:p14="http://schemas.microsoft.com/office/powerpoint/2010/main" val="350437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A92AF-1804-3765-EA83-B9EE9FA724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61E2D-069E-1B18-DFC3-F7984AF406A9}"/>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Interactive Visual Analytics using Folium</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258E5808-0EFA-D5B0-3B64-47C9991B82F4}"/>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C3C5DF53-FAFD-0E47-3C98-4B47170ADF04}"/>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36006946-462F-60F9-13AB-C62C15D12D00}"/>
              </a:ext>
            </a:extLst>
          </p:cNvPr>
          <p:cNvPicPr>
            <a:picLocks noChangeAspect="1"/>
          </p:cNvPicPr>
          <p:nvPr/>
        </p:nvPicPr>
        <p:blipFill>
          <a:blip r:embed="rId2"/>
          <a:stretch>
            <a:fillRect/>
          </a:stretch>
        </p:blipFill>
        <p:spPr>
          <a:xfrm>
            <a:off x="1154545" y="1902688"/>
            <a:ext cx="9688945" cy="4134233"/>
          </a:xfrm>
          <a:prstGeom prst="rect">
            <a:avLst/>
          </a:prstGeom>
        </p:spPr>
      </p:pic>
      <p:sp>
        <p:nvSpPr>
          <p:cNvPr id="10" name="TextBox 9">
            <a:extLst>
              <a:ext uri="{FF2B5EF4-FFF2-40B4-BE49-F238E27FC236}">
                <a16:creationId xmlns:a16="http://schemas.microsoft.com/office/drawing/2014/main" id="{9F234954-9C0B-492F-9AA3-B5365610DC1E}"/>
              </a:ext>
            </a:extLst>
          </p:cNvPr>
          <p:cNvSpPr txBox="1"/>
          <p:nvPr/>
        </p:nvSpPr>
        <p:spPr>
          <a:xfrm>
            <a:off x="4023373" y="6069252"/>
            <a:ext cx="3951288" cy="584775"/>
          </a:xfrm>
          <a:prstGeom prst="rect">
            <a:avLst/>
          </a:prstGeom>
          <a:noFill/>
        </p:spPr>
        <p:txBody>
          <a:bodyPr wrap="square" rtlCol="0">
            <a:spAutoFit/>
          </a:bodyPr>
          <a:lstStyle/>
          <a:p>
            <a:pPr algn="ctr"/>
            <a:r>
              <a:rPr lang="en-IN" sz="1600" i="1" dirty="0">
                <a:latin typeface="Abadi" panose="020B0604020104020204" pitchFamily="34" charset="0"/>
              </a:rPr>
              <a:t>Task 1: All Launch Sites on the Map</a:t>
            </a:r>
          </a:p>
          <a:p>
            <a:endParaRPr lang="en-IN" sz="1600" i="1" dirty="0">
              <a:latin typeface="Abadi" panose="020B0604020104020204" pitchFamily="34" charset="0"/>
            </a:endParaRPr>
          </a:p>
        </p:txBody>
      </p:sp>
    </p:spTree>
    <p:extLst>
      <p:ext uri="{BB962C8B-B14F-4D97-AF65-F5344CB8AC3E}">
        <p14:creationId xmlns:p14="http://schemas.microsoft.com/office/powerpoint/2010/main" val="349607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86047-F9E1-6CA8-8149-4A71315D81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61784-BC3E-72A7-EE9C-C0445B4FBE09}"/>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Interactive Visual Analytics using Folium</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977647-CE74-409E-F2F2-99186DB1430D}"/>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0203FE90-3D3B-621F-A1AA-650B1B7118B8}"/>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C1E2B56-CE4C-AC05-D336-49DCF53E30F0}"/>
              </a:ext>
            </a:extLst>
          </p:cNvPr>
          <p:cNvSpPr txBox="1"/>
          <p:nvPr/>
        </p:nvSpPr>
        <p:spPr>
          <a:xfrm>
            <a:off x="2937979" y="5362284"/>
            <a:ext cx="6597952" cy="584775"/>
          </a:xfrm>
          <a:prstGeom prst="rect">
            <a:avLst/>
          </a:prstGeom>
          <a:noFill/>
        </p:spPr>
        <p:txBody>
          <a:bodyPr wrap="square" rtlCol="0">
            <a:spAutoFit/>
          </a:bodyPr>
          <a:lstStyle/>
          <a:p>
            <a:pPr algn="ctr"/>
            <a:r>
              <a:rPr lang="en-IN" sz="1600" i="1" dirty="0">
                <a:latin typeface="Abadi" panose="020B0604020104020204" pitchFamily="34" charset="0"/>
              </a:rPr>
              <a:t>Task 2: Marking Successful and Failed Launches for all launch sites</a:t>
            </a:r>
          </a:p>
          <a:p>
            <a:endParaRPr lang="en-IN" sz="1600" i="1" dirty="0">
              <a:latin typeface="Abadi" panose="020B0604020104020204" pitchFamily="34" charset="0"/>
            </a:endParaRPr>
          </a:p>
        </p:txBody>
      </p:sp>
      <p:pic>
        <p:nvPicPr>
          <p:cNvPr id="12290" name="Picture 2">
            <a:extLst>
              <a:ext uri="{FF2B5EF4-FFF2-40B4-BE49-F238E27FC236}">
                <a16:creationId xmlns:a16="http://schemas.microsoft.com/office/drawing/2014/main" id="{70E88F10-DABD-2117-1030-9AF66555C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03" y="2456870"/>
            <a:ext cx="5672552" cy="2761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A61C826-0D3C-3B1F-C1EF-DD169E7E7DF0}"/>
              </a:ext>
            </a:extLst>
          </p:cNvPr>
          <p:cNvPicPr>
            <a:picLocks noChangeAspect="1"/>
          </p:cNvPicPr>
          <p:nvPr/>
        </p:nvPicPr>
        <p:blipFill>
          <a:blip r:embed="rId3"/>
          <a:stretch>
            <a:fillRect/>
          </a:stretch>
        </p:blipFill>
        <p:spPr>
          <a:xfrm>
            <a:off x="6378201" y="2456870"/>
            <a:ext cx="5273964" cy="2763465"/>
          </a:xfrm>
          <a:prstGeom prst="rect">
            <a:avLst/>
          </a:prstGeom>
        </p:spPr>
      </p:pic>
    </p:spTree>
    <p:extLst>
      <p:ext uri="{BB962C8B-B14F-4D97-AF65-F5344CB8AC3E}">
        <p14:creationId xmlns:p14="http://schemas.microsoft.com/office/powerpoint/2010/main" val="294226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3FF7E-71A2-FD39-DE62-08A4C5C6B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41A2F-75D0-A80A-9B39-7EEF628CD3A4}"/>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Interactive Visual Analytics using Folium</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567EFC1-4429-8653-BF3C-680135B641B9}"/>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89CCA9B3-5CDE-6078-D4A1-F30AB9645093}"/>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8403DEF-BD7C-A66B-B0ED-534E4A5F4D8A}"/>
              </a:ext>
            </a:extLst>
          </p:cNvPr>
          <p:cNvSpPr txBox="1"/>
          <p:nvPr/>
        </p:nvSpPr>
        <p:spPr>
          <a:xfrm>
            <a:off x="3009214" y="6168447"/>
            <a:ext cx="6173570" cy="830997"/>
          </a:xfrm>
          <a:prstGeom prst="rect">
            <a:avLst/>
          </a:prstGeom>
          <a:noFill/>
        </p:spPr>
        <p:txBody>
          <a:bodyPr wrap="square" rtlCol="0">
            <a:spAutoFit/>
          </a:bodyPr>
          <a:lstStyle/>
          <a:p>
            <a:pPr algn="ctr"/>
            <a:r>
              <a:rPr lang="en-IN" sz="1600" i="1" dirty="0">
                <a:latin typeface="Abadi" panose="020B0604020104020204" pitchFamily="34" charset="0"/>
              </a:rPr>
              <a:t>Task 3: Calculating Distance between launch sites and its proximities with Polylines</a:t>
            </a:r>
          </a:p>
          <a:p>
            <a:endParaRPr lang="en-IN" sz="1600" i="1" dirty="0">
              <a:latin typeface="Abadi" panose="020B0604020104020204" pitchFamily="34" charset="0"/>
            </a:endParaRPr>
          </a:p>
        </p:txBody>
      </p:sp>
      <p:pic>
        <p:nvPicPr>
          <p:cNvPr id="6" name="Picture 5">
            <a:extLst>
              <a:ext uri="{FF2B5EF4-FFF2-40B4-BE49-F238E27FC236}">
                <a16:creationId xmlns:a16="http://schemas.microsoft.com/office/drawing/2014/main" id="{338C5F3A-D203-CD63-7C57-89976BA0FC77}"/>
              </a:ext>
            </a:extLst>
          </p:cNvPr>
          <p:cNvPicPr>
            <a:picLocks noChangeAspect="1"/>
          </p:cNvPicPr>
          <p:nvPr/>
        </p:nvPicPr>
        <p:blipFill>
          <a:blip r:embed="rId2"/>
          <a:stretch>
            <a:fillRect/>
          </a:stretch>
        </p:blipFill>
        <p:spPr>
          <a:xfrm>
            <a:off x="2276330" y="1812202"/>
            <a:ext cx="7445375" cy="4275626"/>
          </a:xfrm>
          <a:prstGeom prst="rect">
            <a:avLst/>
          </a:prstGeom>
        </p:spPr>
      </p:pic>
    </p:spTree>
    <p:extLst>
      <p:ext uri="{BB962C8B-B14F-4D97-AF65-F5344CB8AC3E}">
        <p14:creationId xmlns:p14="http://schemas.microsoft.com/office/powerpoint/2010/main" val="302887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paceX's Falcon 9 Rocket Launches Dragon to the International Space Station  - NASA">
            <a:extLst>
              <a:ext uri="{FF2B5EF4-FFF2-40B4-BE49-F238E27FC236}">
                <a16:creationId xmlns:a16="http://schemas.microsoft.com/office/drawing/2014/main" id="{FFCE07CB-A8A3-63FC-2E42-4DE269D6317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124000"/>
                    </a14:imgEffect>
                    <a14:imgEffect>
                      <a14:brightnessContrast contrast="-7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ln>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3805AE4-3C5F-0962-C8D5-4E9024720631}"/>
              </a:ext>
            </a:extLst>
          </p:cNvPr>
          <p:cNvSpPr>
            <a:spLocks noGrp="1"/>
          </p:cNvSpPr>
          <p:nvPr>
            <p:ph idx="1"/>
          </p:nvPr>
        </p:nvSpPr>
        <p:spPr>
          <a:xfrm>
            <a:off x="692727" y="1730583"/>
            <a:ext cx="10515600" cy="4351338"/>
          </a:xfrm>
        </p:spPr>
        <p:txBody>
          <a:bodyPr/>
          <a:lstStyle/>
          <a:p>
            <a:pPr>
              <a:lnSpc>
                <a:spcPct val="100000"/>
              </a:lnSpc>
              <a:spcBef>
                <a:spcPts val="1400"/>
              </a:spcBef>
            </a:pPr>
            <a:r>
              <a:rPr lang="en-US" sz="2200" dirty="0">
                <a:solidFill>
                  <a:schemeClr val="bg1"/>
                </a:solidFill>
                <a:latin typeface="Abadi"/>
              </a:rPr>
              <a:t>Executive Summary</a:t>
            </a:r>
          </a:p>
          <a:p>
            <a:pPr>
              <a:lnSpc>
                <a:spcPct val="100000"/>
              </a:lnSpc>
              <a:spcBef>
                <a:spcPts val="1400"/>
              </a:spcBef>
            </a:pPr>
            <a:r>
              <a:rPr lang="en-US" sz="2200" dirty="0">
                <a:solidFill>
                  <a:schemeClr val="bg1"/>
                </a:solidFill>
                <a:latin typeface="Abadi"/>
              </a:rPr>
              <a:t>Introduction</a:t>
            </a:r>
          </a:p>
          <a:p>
            <a:pPr>
              <a:lnSpc>
                <a:spcPct val="100000"/>
              </a:lnSpc>
              <a:spcBef>
                <a:spcPts val="1400"/>
              </a:spcBef>
            </a:pPr>
            <a:r>
              <a:rPr lang="en-US" sz="2200" dirty="0">
                <a:solidFill>
                  <a:schemeClr val="bg1"/>
                </a:solidFill>
                <a:latin typeface="Abadi"/>
              </a:rPr>
              <a:t>Methodology</a:t>
            </a:r>
          </a:p>
          <a:p>
            <a:pPr>
              <a:lnSpc>
                <a:spcPct val="100000"/>
              </a:lnSpc>
              <a:spcBef>
                <a:spcPts val="1400"/>
              </a:spcBef>
            </a:pPr>
            <a:r>
              <a:rPr lang="en-US" sz="2200" dirty="0">
                <a:solidFill>
                  <a:schemeClr val="bg1"/>
                </a:solidFill>
                <a:latin typeface="Abadi"/>
              </a:rPr>
              <a:t>Results</a:t>
            </a:r>
          </a:p>
          <a:p>
            <a:pPr>
              <a:lnSpc>
                <a:spcPct val="100000"/>
              </a:lnSpc>
              <a:spcBef>
                <a:spcPts val="1400"/>
              </a:spcBef>
            </a:pPr>
            <a:r>
              <a:rPr lang="en-US" sz="2200" dirty="0">
                <a:solidFill>
                  <a:schemeClr val="bg1"/>
                </a:solidFill>
                <a:latin typeface="Abadi"/>
              </a:rPr>
              <a:t>Conclusion</a:t>
            </a:r>
          </a:p>
          <a:p>
            <a:pPr>
              <a:lnSpc>
                <a:spcPct val="100000"/>
              </a:lnSpc>
              <a:spcBef>
                <a:spcPts val="1400"/>
              </a:spcBef>
            </a:pPr>
            <a:r>
              <a:rPr lang="en-US" sz="2200" dirty="0">
                <a:solidFill>
                  <a:schemeClr val="bg1"/>
                </a:solidFill>
                <a:latin typeface="Abadi"/>
              </a:rPr>
              <a:t>Appendix</a:t>
            </a:r>
          </a:p>
          <a:p>
            <a:endParaRPr lang="en-IN" dirty="0"/>
          </a:p>
        </p:txBody>
      </p:sp>
      <p:sp>
        <p:nvSpPr>
          <p:cNvPr id="5" name="Title 1">
            <a:extLst>
              <a:ext uri="{FF2B5EF4-FFF2-40B4-BE49-F238E27FC236}">
                <a16:creationId xmlns:a16="http://schemas.microsoft.com/office/drawing/2014/main" id="{DF882DC7-20C7-7450-8085-E5C6CA3180DE}"/>
              </a:ext>
            </a:extLst>
          </p:cNvPr>
          <p:cNvSpPr txBox="1">
            <a:spLocks/>
          </p:cNvSpPr>
          <p:nvPr/>
        </p:nvSpPr>
        <p:spPr>
          <a:xfrm>
            <a:off x="738909" y="480291"/>
            <a:ext cx="11627597" cy="8157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bg1"/>
                </a:solidFill>
                <a:latin typeface="Abadi"/>
              </a:rPr>
              <a:t>Overview</a:t>
            </a:r>
            <a:endParaRPr lang="en-US" dirty="0">
              <a:solidFill>
                <a:schemeClr val="bg1"/>
              </a:solidFill>
              <a:latin typeface="Abadi"/>
            </a:endParaRPr>
          </a:p>
        </p:txBody>
      </p:sp>
      <p:cxnSp>
        <p:nvCxnSpPr>
          <p:cNvPr id="7" name="Straight Connector 6">
            <a:extLst>
              <a:ext uri="{FF2B5EF4-FFF2-40B4-BE49-F238E27FC236}">
                <a16:creationId xmlns:a16="http://schemas.microsoft.com/office/drawing/2014/main" id="{19D0AE2D-8C14-7E55-2C01-04C575535DF5}"/>
              </a:ext>
            </a:extLst>
          </p:cNvPr>
          <p:cNvCxnSpPr>
            <a:cxnSpLocks/>
          </p:cNvCxnSpPr>
          <p:nvPr/>
        </p:nvCxnSpPr>
        <p:spPr>
          <a:xfrm>
            <a:off x="831273" y="1440873"/>
            <a:ext cx="10510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054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7A564-4645-AB12-57E6-E8AF66F42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42EF4-7D05-96D3-B2FB-76420BC4BDCC}"/>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Dash</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549B93C-7A5D-A492-AD79-57A85C594498}"/>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7D6425D5-493C-3A6F-05A5-E74483B35C17}"/>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A21B94E-3ABA-1F59-90AB-9B463DD89A7D}"/>
              </a:ext>
            </a:extLst>
          </p:cNvPr>
          <p:cNvSpPr txBox="1"/>
          <p:nvPr/>
        </p:nvSpPr>
        <p:spPr>
          <a:xfrm>
            <a:off x="665018" y="5786133"/>
            <a:ext cx="5414350" cy="584775"/>
          </a:xfrm>
          <a:prstGeom prst="rect">
            <a:avLst/>
          </a:prstGeom>
          <a:noFill/>
        </p:spPr>
        <p:txBody>
          <a:bodyPr wrap="square" rtlCol="0">
            <a:spAutoFit/>
          </a:bodyPr>
          <a:lstStyle/>
          <a:p>
            <a:pPr algn="ctr"/>
            <a:r>
              <a:rPr lang="en-IN" sz="1600" i="1" dirty="0">
                <a:latin typeface="Abadi" panose="020B0604020104020204" pitchFamily="34" charset="0"/>
              </a:rPr>
              <a:t>Displaying Total Launches by Each Site via a Pie Chart</a:t>
            </a:r>
          </a:p>
          <a:p>
            <a:endParaRPr lang="en-IN" sz="1600" i="1" dirty="0">
              <a:latin typeface="Abadi" panose="020B0604020104020204" pitchFamily="34" charset="0"/>
            </a:endParaRPr>
          </a:p>
        </p:txBody>
      </p:sp>
      <p:pic>
        <p:nvPicPr>
          <p:cNvPr id="19458" name="Picture 2">
            <a:extLst>
              <a:ext uri="{FF2B5EF4-FFF2-40B4-BE49-F238E27FC236}">
                <a16:creationId xmlns:a16="http://schemas.microsoft.com/office/drawing/2014/main" id="{8162198A-A847-6AC5-B752-85BEB51B1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10" y="2142833"/>
            <a:ext cx="5032086" cy="346088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CFAB6DFB-81FC-0639-1D12-770A5AB92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080" y="2377575"/>
            <a:ext cx="5562577" cy="34085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894916C-F31A-0628-464B-DB4D1D0D9E7B}"/>
              </a:ext>
            </a:extLst>
          </p:cNvPr>
          <p:cNvSpPr txBox="1"/>
          <p:nvPr/>
        </p:nvSpPr>
        <p:spPr>
          <a:xfrm>
            <a:off x="5999018" y="5786133"/>
            <a:ext cx="5414350" cy="338554"/>
          </a:xfrm>
          <a:prstGeom prst="rect">
            <a:avLst/>
          </a:prstGeom>
          <a:noFill/>
        </p:spPr>
        <p:txBody>
          <a:bodyPr wrap="square" rtlCol="0">
            <a:spAutoFit/>
          </a:bodyPr>
          <a:lstStyle/>
          <a:p>
            <a:pPr algn="ctr"/>
            <a:r>
              <a:rPr lang="en-IN" sz="1600" i="1" dirty="0">
                <a:latin typeface="Abadi" panose="020B0604020104020204" pitchFamily="34" charset="0"/>
              </a:rPr>
              <a:t>Interactive visualisation with varying Payload Range</a:t>
            </a:r>
          </a:p>
        </p:txBody>
      </p:sp>
    </p:spTree>
    <p:extLst>
      <p:ext uri="{BB962C8B-B14F-4D97-AF65-F5344CB8AC3E}">
        <p14:creationId xmlns:p14="http://schemas.microsoft.com/office/powerpoint/2010/main" val="49254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F24A9-989A-5C4A-90D5-B034223B34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DDF88-03C2-54B8-D199-A0EF67021BC6}"/>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Dash</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45BE4BDC-2A57-8ED8-F7F3-D8DE45835DF5}"/>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110E7B03-05E6-AD66-AE40-AE8806F46D27}"/>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1B9C1D9-680C-8263-0465-671A8E7AB606}"/>
              </a:ext>
            </a:extLst>
          </p:cNvPr>
          <p:cNvSpPr txBox="1"/>
          <p:nvPr/>
        </p:nvSpPr>
        <p:spPr>
          <a:xfrm>
            <a:off x="665018" y="5786133"/>
            <a:ext cx="5414350" cy="584775"/>
          </a:xfrm>
          <a:prstGeom prst="rect">
            <a:avLst/>
          </a:prstGeom>
          <a:noFill/>
        </p:spPr>
        <p:txBody>
          <a:bodyPr wrap="square" rtlCol="0">
            <a:spAutoFit/>
          </a:bodyPr>
          <a:lstStyle/>
          <a:p>
            <a:pPr algn="ctr"/>
            <a:r>
              <a:rPr lang="en-IN" sz="1600" i="1" dirty="0">
                <a:latin typeface="Abadi" panose="020B0604020104020204" pitchFamily="34" charset="0"/>
              </a:rPr>
              <a:t>Displaying Total Launches by CCAFS LC-40 Site</a:t>
            </a:r>
          </a:p>
          <a:p>
            <a:endParaRPr lang="en-IN" sz="1600" i="1" dirty="0">
              <a:latin typeface="Abadi" panose="020B0604020104020204" pitchFamily="34" charset="0"/>
            </a:endParaRPr>
          </a:p>
        </p:txBody>
      </p:sp>
      <p:sp>
        <p:nvSpPr>
          <p:cNvPr id="2" name="TextBox 1">
            <a:extLst>
              <a:ext uri="{FF2B5EF4-FFF2-40B4-BE49-F238E27FC236}">
                <a16:creationId xmlns:a16="http://schemas.microsoft.com/office/drawing/2014/main" id="{554C36FC-7D42-B382-38AB-FDB43DD431B1}"/>
              </a:ext>
            </a:extLst>
          </p:cNvPr>
          <p:cNvSpPr txBox="1"/>
          <p:nvPr/>
        </p:nvSpPr>
        <p:spPr>
          <a:xfrm>
            <a:off x="5999018" y="5786133"/>
            <a:ext cx="5414350" cy="584775"/>
          </a:xfrm>
          <a:prstGeom prst="rect">
            <a:avLst/>
          </a:prstGeom>
          <a:noFill/>
        </p:spPr>
        <p:txBody>
          <a:bodyPr wrap="square" rtlCol="0">
            <a:spAutoFit/>
          </a:bodyPr>
          <a:lstStyle/>
          <a:p>
            <a:pPr algn="ctr"/>
            <a:r>
              <a:rPr lang="en-IN" sz="1600" i="1" dirty="0">
                <a:latin typeface="Abadi" panose="020B0604020104020204" pitchFamily="34" charset="0"/>
              </a:rPr>
              <a:t>Displaying booster classes carrying payload between 3000Kgs and 5500 Kgs</a:t>
            </a:r>
          </a:p>
        </p:txBody>
      </p:sp>
      <p:pic>
        <p:nvPicPr>
          <p:cNvPr id="23554" name="Picture 2">
            <a:extLst>
              <a:ext uri="{FF2B5EF4-FFF2-40B4-BE49-F238E27FC236}">
                <a16:creationId xmlns:a16="http://schemas.microsoft.com/office/drawing/2014/main" id="{D23C6047-0226-64B7-A2D4-A44169277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21" y="2638250"/>
            <a:ext cx="4852543" cy="3233305"/>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95BA2087-920D-A6D4-64C2-F4E249F98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176" y="2638250"/>
            <a:ext cx="5144842" cy="315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535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9BF7E-2CD0-778B-CE2F-14B0A048CF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5DDDE-148F-87E7-AB0B-B8AF762BC3C5}"/>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Predictive Model</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E4E6DC8E-0374-5CF7-11ED-F41B15BDB686}"/>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A71C7140-B8AD-D717-CB85-9C1256F6F40D}"/>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65B103AC-E669-E961-F049-19E9358BA4A8}"/>
              </a:ext>
            </a:extLst>
          </p:cNvPr>
          <p:cNvSpPr txBox="1"/>
          <p:nvPr/>
        </p:nvSpPr>
        <p:spPr>
          <a:xfrm>
            <a:off x="1772824" y="2031993"/>
            <a:ext cx="3463637" cy="830997"/>
          </a:xfrm>
          <a:prstGeom prst="rect">
            <a:avLst/>
          </a:prstGeom>
          <a:noFill/>
        </p:spPr>
        <p:txBody>
          <a:bodyPr wrap="square" rtlCol="0">
            <a:spAutoFit/>
          </a:bodyPr>
          <a:lstStyle/>
          <a:p>
            <a:r>
              <a:rPr lang="en-IN" sz="1600" i="1" dirty="0">
                <a:latin typeface="Abadi" panose="020B0604020104020204" pitchFamily="34" charset="0"/>
              </a:rPr>
              <a:t>Logistic Regression: </a:t>
            </a:r>
          </a:p>
          <a:p>
            <a:r>
              <a:rPr lang="en-IN" sz="1600" i="1" dirty="0">
                <a:latin typeface="Abadi" panose="020B0604020104020204" pitchFamily="34" charset="0"/>
              </a:rPr>
              <a:t>Training Accuracy : 83.33%</a:t>
            </a:r>
          </a:p>
          <a:p>
            <a:r>
              <a:rPr lang="en-IN" sz="1600" i="1" dirty="0">
                <a:latin typeface="Abadi" panose="020B0604020104020204" pitchFamily="34" charset="0"/>
              </a:rPr>
              <a:t>Test Accuracy : 84.64% </a:t>
            </a:r>
          </a:p>
        </p:txBody>
      </p:sp>
      <p:pic>
        <p:nvPicPr>
          <p:cNvPr id="7" name="Picture 6">
            <a:extLst>
              <a:ext uri="{FF2B5EF4-FFF2-40B4-BE49-F238E27FC236}">
                <a16:creationId xmlns:a16="http://schemas.microsoft.com/office/drawing/2014/main" id="{24675EB5-1777-C3B3-F444-9DE1B9ABEBCA}"/>
              </a:ext>
            </a:extLst>
          </p:cNvPr>
          <p:cNvPicPr>
            <a:picLocks noChangeAspect="1"/>
          </p:cNvPicPr>
          <p:nvPr/>
        </p:nvPicPr>
        <p:blipFill>
          <a:blip r:embed="rId2"/>
          <a:stretch>
            <a:fillRect/>
          </a:stretch>
        </p:blipFill>
        <p:spPr>
          <a:xfrm>
            <a:off x="1469566" y="2862990"/>
            <a:ext cx="4261047" cy="3195785"/>
          </a:xfrm>
          <a:prstGeom prst="rect">
            <a:avLst/>
          </a:prstGeom>
        </p:spPr>
      </p:pic>
      <p:sp>
        <p:nvSpPr>
          <p:cNvPr id="8" name="TextBox 7">
            <a:extLst>
              <a:ext uri="{FF2B5EF4-FFF2-40B4-BE49-F238E27FC236}">
                <a16:creationId xmlns:a16="http://schemas.microsoft.com/office/drawing/2014/main" id="{64CBF8EF-69B3-345A-F2C3-437C8FF1200A}"/>
              </a:ext>
            </a:extLst>
          </p:cNvPr>
          <p:cNvSpPr txBox="1"/>
          <p:nvPr/>
        </p:nvSpPr>
        <p:spPr>
          <a:xfrm>
            <a:off x="6830291" y="2022755"/>
            <a:ext cx="3463637" cy="830997"/>
          </a:xfrm>
          <a:prstGeom prst="rect">
            <a:avLst/>
          </a:prstGeom>
          <a:noFill/>
        </p:spPr>
        <p:txBody>
          <a:bodyPr wrap="square" rtlCol="0">
            <a:spAutoFit/>
          </a:bodyPr>
          <a:lstStyle/>
          <a:p>
            <a:r>
              <a:rPr lang="en-IN" sz="1600" i="1" dirty="0">
                <a:latin typeface="Abadi" panose="020B0604020104020204" pitchFamily="34" charset="0"/>
              </a:rPr>
              <a:t>Section Vector Machine(SVM):</a:t>
            </a:r>
          </a:p>
          <a:p>
            <a:r>
              <a:rPr lang="en-IN" sz="1600" i="1" dirty="0">
                <a:latin typeface="Abadi" panose="020B0604020104020204" pitchFamily="34" charset="0"/>
              </a:rPr>
              <a:t>Training Accuracy : 83.33%</a:t>
            </a:r>
          </a:p>
          <a:p>
            <a:r>
              <a:rPr lang="en-IN" sz="1600" i="1" dirty="0">
                <a:latin typeface="Abadi" panose="020B0604020104020204" pitchFamily="34" charset="0"/>
              </a:rPr>
              <a:t>Test Accuracy : 84.82% </a:t>
            </a:r>
          </a:p>
        </p:txBody>
      </p:sp>
      <p:sp>
        <p:nvSpPr>
          <p:cNvPr id="9" name="TextBox 8">
            <a:extLst>
              <a:ext uri="{FF2B5EF4-FFF2-40B4-BE49-F238E27FC236}">
                <a16:creationId xmlns:a16="http://schemas.microsoft.com/office/drawing/2014/main" id="{A768061C-154C-ECCD-A16D-A2A88CE31D56}"/>
              </a:ext>
            </a:extLst>
          </p:cNvPr>
          <p:cNvSpPr txBox="1"/>
          <p:nvPr/>
        </p:nvSpPr>
        <p:spPr>
          <a:xfrm>
            <a:off x="1746099" y="6058775"/>
            <a:ext cx="3463637" cy="338554"/>
          </a:xfrm>
          <a:prstGeom prst="rect">
            <a:avLst/>
          </a:prstGeom>
          <a:noFill/>
        </p:spPr>
        <p:txBody>
          <a:bodyPr wrap="square" rtlCol="0">
            <a:spAutoFit/>
          </a:bodyPr>
          <a:lstStyle/>
          <a:p>
            <a:pPr algn="ctr"/>
            <a:r>
              <a:rPr lang="en-IN" sz="1600" i="1" dirty="0">
                <a:latin typeface="Abadi" panose="020B0604020104020204" pitchFamily="34" charset="0"/>
              </a:rPr>
              <a:t>Logistic Regression Confusion Matrix</a:t>
            </a:r>
          </a:p>
        </p:txBody>
      </p:sp>
      <p:pic>
        <p:nvPicPr>
          <p:cNvPr id="11" name="Picture 10">
            <a:extLst>
              <a:ext uri="{FF2B5EF4-FFF2-40B4-BE49-F238E27FC236}">
                <a16:creationId xmlns:a16="http://schemas.microsoft.com/office/drawing/2014/main" id="{A39C8891-3668-E2A3-30F4-0924138B1A18}"/>
              </a:ext>
            </a:extLst>
          </p:cNvPr>
          <p:cNvPicPr>
            <a:picLocks noChangeAspect="1"/>
          </p:cNvPicPr>
          <p:nvPr/>
        </p:nvPicPr>
        <p:blipFill>
          <a:blip r:embed="rId2"/>
          <a:stretch>
            <a:fillRect/>
          </a:stretch>
        </p:blipFill>
        <p:spPr>
          <a:xfrm>
            <a:off x="6519895" y="2846684"/>
            <a:ext cx="4261047" cy="3195785"/>
          </a:xfrm>
          <a:prstGeom prst="rect">
            <a:avLst/>
          </a:prstGeom>
        </p:spPr>
      </p:pic>
      <p:sp>
        <p:nvSpPr>
          <p:cNvPr id="12" name="TextBox 11">
            <a:extLst>
              <a:ext uri="{FF2B5EF4-FFF2-40B4-BE49-F238E27FC236}">
                <a16:creationId xmlns:a16="http://schemas.microsoft.com/office/drawing/2014/main" id="{E4B587F4-AC1A-010E-A2C5-9F07F530888A}"/>
              </a:ext>
            </a:extLst>
          </p:cNvPr>
          <p:cNvSpPr txBox="1"/>
          <p:nvPr/>
        </p:nvSpPr>
        <p:spPr>
          <a:xfrm>
            <a:off x="6830291" y="6042469"/>
            <a:ext cx="3463637" cy="338554"/>
          </a:xfrm>
          <a:prstGeom prst="rect">
            <a:avLst/>
          </a:prstGeom>
          <a:noFill/>
        </p:spPr>
        <p:txBody>
          <a:bodyPr wrap="square" rtlCol="0">
            <a:spAutoFit/>
          </a:bodyPr>
          <a:lstStyle/>
          <a:p>
            <a:pPr algn="ctr"/>
            <a:r>
              <a:rPr lang="en-IN" sz="1600" i="1" dirty="0">
                <a:latin typeface="Abadi" panose="020B0604020104020204" pitchFamily="34" charset="0"/>
              </a:rPr>
              <a:t>SVM Confusion Matrix</a:t>
            </a:r>
          </a:p>
        </p:txBody>
      </p:sp>
    </p:spTree>
    <p:extLst>
      <p:ext uri="{BB962C8B-B14F-4D97-AF65-F5344CB8AC3E}">
        <p14:creationId xmlns:p14="http://schemas.microsoft.com/office/powerpoint/2010/main" val="2930187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2639E-F45B-6671-0E39-8475F6E6C5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F777E-498C-1230-77B5-718EF37415AF}"/>
              </a:ext>
            </a:extLst>
          </p:cNvPr>
          <p:cNvSpPr>
            <a:spLocks noGrp="1"/>
          </p:cNvSpPr>
          <p:nvPr>
            <p:ph idx="1"/>
          </p:nvPr>
        </p:nvSpPr>
        <p:spPr>
          <a:xfrm>
            <a:off x="761999" y="1495716"/>
            <a:ext cx="10668001" cy="406972"/>
          </a:xfrm>
        </p:spPr>
        <p:txBody>
          <a:bodyPr>
            <a:normAutofit lnSpcReduction="10000"/>
          </a:bodyPr>
          <a:lstStyle/>
          <a:p>
            <a:pPr marL="0" indent="0" algn="ctr">
              <a:buNone/>
            </a:pPr>
            <a:r>
              <a:rPr lang="en-IN" sz="2400" dirty="0">
                <a:solidFill>
                  <a:schemeClr val="tx1">
                    <a:lumMod val="85000"/>
                    <a:lumOff val="15000"/>
                  </a:schemeClr>
                </a:solidFill>
                <a:latin typeface="Abadi" panose="020B0604020104020204" pitchFamily="34" charset="0"/>
              </a:rPr>
              <a:t>Predictive Model</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9CB06F2-5735-07BA-AF58-6A8150F155C8}"/>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Results</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9DBED977-A837-D441-B6FA-2237A4A812B0}"/>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348F2CF6-400C-3EB0-6734-414D70A895B6}"/>
              </a:ext>
            </a:extLst>
          </p:cNvPr>
          <p:cNvSpPr txBox="1"/>
          <p:nvPr/>
        </p:nvSpPr>
        <p:spPr>
          <a:xfrm>
            <a:off x="1746099" y="2022755"/>
            <a:ext cx="3463637" cy="830997"/>
          </a:xfrm>
          <a:prstGeom prst="rect">
            <a:avLst/>
          </a:prstGeom>
          <a:noFill/>
        </p:spPr>
        <p:txBody>
          <a:bodyPr wrap="square" rtlCol="0">
            <a:spAutoFit/>
          </a:bodyPr>
          <a:lstStyle/>
          <a:p>
            <a:r>
              <a:rPr lang="en-IN" sz="1600" i="1" dirty="0">
                <a:latin typeface="Abadi" panose="020B0604020104020204" pitchFamily="34" charset="0"/>
              </a:rPr>
              <a:t>Decision Tree: </a:t>
            </a:r>
          </a:p>
          <a:p>
            <a:r>
              <a:rPr lang="en-IN" sz="1600" i="1" dirty="0">
                <a:latin typeface="Abadi" panose="020B0604020104020204" pitchFamily="34" charset="0"/>
              </a:rPr>
              <a:t>Training Accuracy : 77.77%</a:t>
            </a:r>
          </a:p>
          <a:p>
            <a:r>
              <a:rPr lang="en-IN" sz="1600" i="1" dirty="0">
                <a:latin typeface="Abadi" panose="020B0604020104020204" pitchFamily="34" charset="0"/>
              </a:rPr>
              <a:t>Test Accuracy : 88.92% </a:t>
            </a:r>
          </a:p>
        </p:txBody>
      </p:sp>
      <p:sp>
        <p:nvSpPr>
          <p:cNvPr id="8" name="TextBox 7">
            <a:extLst>
              <a:ext uri="{FF2B5EF4-FFF2-40B4-BE49-F238E27FC236}">
                <a16:creationId xmlns:a16="http://schemas.microsoft.com/office/drawing/2014/main" id="{28E97A87-12AA-C124-98CE-3D3F374136F3}"/>
              </a:ext>
            </a:extLst>
          </p:cNvPr>
          <p:cNvSpPr txBox="1"/>
          <p:nvPr/>
        </p:nvSpPr>
        <p:spPr>
          <a:xfrm>
            <a:off x="6830291" y="2022755"/>
            <a:ext cx="3463637" cy="830997"/>
          </a:xfrm>
          <a:prstGeom prst="rect">
            <a:avLst/>
          </a:prstGeom>
          <a:noFill/>
        </p:spPr>
        <p:txBody>
          <a:bodyPr wrap="square" rtlCol="0">
            <a:spAutoFit/>
          </a:bodyPr>
          <a:lstStyle/>
          <a:p>
            <a:r>
              <a:rPr lang="en-IN" sz="1600" i="1" dirty="0">
                <a:latin typeface="Abadi" panose="020B0604020104020204" pitchFamily="34" charset="0"/>
              </a:rPr>
              <a:t>K Nearest Neighbour (KNN):</a:t>
            </a:r>
          </a:p>
          <a:p>
            <a:r>
              <a:rPr lang="en-IN" sz="1600" i="1" dirty="0">
                <a:latin typeface="Abadi" panose="020B0604020104020204" pitchFamily="34" charset="0"/>
              </a:rPr>
              <a:t>Training Accuracy : 72.22%</a:t>
            </a:r>
          </a:p>
          <a:p>
            <a:r>
              <a:rPr lang="en-IN" sz="1600" i="1" dirty="0">
                <a:latin typeface="Abadi" panose="020B0604020104020204" pitchFamily="34" charset="0"/>
              </a:rPr>
              <a:t>Test Accuracy : 90.35% </a:t>
            </a:r>
          </a:p>
        </p:txBody>
      </p:sp>
      <p:sp>
        <p:nvSpPr>
          <p:cNvPr id="9" name="TextBox 8">
            <a:extLst>
              <a:ext uri="{FF2B5EF4-FFF2-40B4-BE49-F238E27FC236}">
                <a16:creationId xmlns:a16="http://schemas.microsoft.com/office/drawing/2014/main" id="{98D4775B-7DE0-824E-8FC4-EF691D613885}"/>
              </a:ext>
            </a:extLst>
          </p:cNvPr>
          <p:cNvSpPr txBox="1"/>
          <p:nvPr/>
        </p:nvSpPr>
        <p:spPr>
          <a:xfrm>
            <a:off x="1746099" y="6058775"/>
            <a:ext cx="3463637" cy="338554"/>
          </a:xfrm>
          <a:prstGeom prst="rect">
            <a:avLst/>
          </a:prstGeom>
          <a:noFill/>
        </p:spPr>
        <p:txBody>
          <a:bodyPr wrap="square" rtlCol="0">
            <a:spAutoFit/>
          </a:bodyPr>
          <a:lstStyle/>
          <a:p>
            <a:pPr algn="ctr"/>
            <a:r>
              <a:rPr lang="en-IN" sz="1600" i="1" dirty="0">
                <a:latin typeface="Abadi" panose="020B0604020104020204" pitchFamily="34" charset="0"/>
              </a:rPr>
              <a:t>Decision Tree Confusion Matrix</a:t>
            </a:r>
          </a:p>
        </p:txBody>
      </p:sp>
      <p:sp>
        <p:nvSpPr>
          <p:cNvPr id="12" name="TextBox 11">
            <a:extLst>
              <a:ext uri="{FF2B5EF4-FFF2-40B4-BE49-F238E27FC236}">
                <a16:creationId xmlns:a16="http://schemas.microsoft.com/office/drawing/2014/main" id="{D9386FDB-4847-056F-8AE5-1D7980A433F6}"/>
              </a:ext>
            </a:extLst>
          </p:cNvPr>
          <p:cNvSpPr txBox="1"/>
          <p:nvPr/>
        </p:nvSpPr>
        <p:spPr>
          <a:xfrm>
            <a:off x="6830291" y="6042469"/>
            <a:ext cx="3463637" cy="338554"/>
          </a:xfrm>
          <a:prstGeom prst="rect">
            <a:avLst/>
          </a:prstGeom>
          <a:noFill/>
        </p:spPr>
        <p:txBody>
          <a:bodyPr wrap="square" rtlCol="0">
            <a:spAutoFit/>
          </a:bodyPr>
          <a:lstStyle/>
          <a:p>
            <a:pPr algn="ctr"/>
            <a:r>
              <a:rPr lang="en-IN" sz="1600" i="1" dirty="0">
                <a:latin typeface="Abadi" panose="020B0604020104020204" pitchFamily="34" charset="0"/>
              </a:rPr>
              <a:t>KNN Confusion Matrix</a:t>
            </a:r>
          </a:p>
        </p:txBody>
      </p:sp>
      <p:pic>
        <p:nvPicPr>
          <p:cNvPr id="10" name="Picture 9">
            <a:extLst>
              <a:ext uri="{FF2B5EF4-FFF2-40B4-BE49-F238E27FC236}">
                <a16:creationId xmlns:a16="http://schemas.microsoft.com/office/drawing/2014/main" id="{E35FE6C0-35BE-57F4-A747-D07A7A2B2D73}"/>
              </a:ext>
            </a:extLst>
          </p:cNvPr>
          <p:cNvPicPr>
            <a:picLocks noChangeAspect="1"/>
          </p:cNvPicPr>
          <p:nvPr/>
        </p:nvPicPr>
        <p:blipFill>
          <a:blip r:embed="rId2"/>
          <a:stretch>
            <a:fillRect/>
          </a:stretch>
        </p:blipFill>
        <p:spPr>
          <a:xfrm>
            <a:off x="6461389" y="2862990"/>
            <a:ext cx="4261047" cy="3195785"/>
          </a:xfrm>
          <a:prstGeom prst="rect">
            <a:avLst/>
          </a:prstGeom>
        </p:spPr>
      </p:pic>
      <p:pic>
        <p:nvPicPr>
          <p:cNvPr id="14" name="Picture 13">
            <a:extLst>
              <a:ext uri="{FF2B5EF4-FFF2-40B4-BE49-F238E27FC236}">
                <a16:creationId xmlns:a16="http://schemas.microsoft.com/office/drawing/2014/main" id="{862A5525-4A27-743A-5A12-DAA6CF741A7C}"/>
              </a:ext>
            </a:extLst>
          </p:cNvPr>
          <p:cNvPicPr>
            <a:picLocks noChangeAspect="1"/>
          </p:cNvPicPr>
          <p:nvPr/>
        </p:nvPicPr>
        <p:blipFill>
          <a:blip r:embed="rId3"/>
          <a:stretch>
            <a:fillRect/>
          </a:stretch>
        </p:blipFill>
        <p:spPr>
          <a:xfrm>
            <a:off x="1446163" y="2810239"/>
            <a:ext cx="4389400" cy="3292050"/>
          </a:xfrm>
          <a:prstGeom prst="rect">
            <a:avLst/>
          </a:prstGeom>
        </p:spPr>
      </p:pic>
    </p:spTree>
    <p:extLst>
      <p:ext uri="{BB962C8B-B14F-4D97-AF65-F5344CB8AC3E}">
        <p14:creationId xmlns:p14="http://schemas.microsoft.com/office/powerpoint/2010/main" val="4103453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2D483-4613-7939-7B56-071CE85468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0EAF9-10FF-C117-3E36-5A5813DD1DF5}"/>
              </a:ext>
            </a:extLst>
          </p:cNvPr>
          <p:cNvSpPr>
            <a:spLocks noGrp="1"/>
          </p:cNvSpPr>
          <p:nvPr>
            <p:ph idx="1"/>
          </p:nvPr>
        </p:nvSpPr>
        <p:spPr>
          <a:xfrm>
            <a:off x="761999" y="1495715"/>
            <a:ext cx="10668001" cy="4175411"/>
          </a:xfrm>
        </p:spPr>
        <p:txBody>
          <a:bodyPr>
            <a:normAutofit/>
          </a:bodyPr>
          <a:lstStyle/>
          <a:p>
            <a:pPr marL="0" indent="0" algn="just">
              <a:buNone/>
            </a:pPr>
            <a:r>
              <a:rPr lang="en-IN" sz="2400" dirty="0">
                <a:solidFill>
                  <a:schemeClr val="tx1">
                    <a:lumMod val="85000"/>
                    <a:lumOff val="15000"/>
                  </a:schemeClr>
                </a:solidFill>
                <a:latin typeface="Abadi" panose="020B0604020104020204" pitchFamily="34" charset="0"/>
              </a:rPr>
              <a:t>From the results it could be observed that there might be some relation among the features with the mission outcome. For example, with heavy payloads the successful landing or positive landing rate are more for orbit types Polar, LEO and ISS. However, for GTO, we cannot distinguish this well as both positive landing rate and negative landing(unsuccessful mission) are both there here.</a:t>
            </a:r>
          </a:p>
          <a:p>
            <a:pPr marL="0" indent="0" algn="just">
              <a:buNone/>
            </a:pPr>
            <a:r>
              <a:rPr lang="en-IN" sz="2400" dirty="0">
                <a:solidFill>
                  <a:schemeClr val="tx1">
                    <a:lumMod val="85000"/>
                    <a:lumOff val="15000"/>
                  </a:schemeClr>
                </a:solidFill>
                <a:latin typeface="Abadi" panose="020B0604020104020204" pitchFamily="34" charset="0"/>
              </a:rPr>
              <a:t>With further improvement in the algorithm used for pre-processing techniques and to train the machine learning models, we could obtain better insight into correlation among the features. Techniques like correlation analysis, data bivariate and multivariate analysis, and data augmentation may prove to improve our understanding of the data and help in knowledge discovery.</a:t>
            </a: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853C1071-541C-CE30-22D6-D2874D265761}"/>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Discussion</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699925DC-5784-C971-B1F5-D69EE0B3E1CE}"/>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369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F9BD-0A8A-A065-6255-E8875196E8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A94B0-A7B7-2FC9-65EA-070A92002BBB}"/>
              </a:ext>
            </a:extLst>
          </p:cNvPr>
          <p:cNvSpPr>
            <a:spLocks noGrp="1"/>
          </p:cNvSpPr>
          <p:nvPr>
            <p:ph idx="1"/>
          </p:nvPr>
        </p:nvSpPr>
        <p:spPr>
          <a:xfrm>
            <a:off x="665018" y="1495716"/>
            <a:ext cx="10668001" cy="4175411"/>
          </a:xfrm>
        </p:spPr>
        <p:txBody>
          <a:bodyPr>
            <a:normAutofit/>
          </a:bodyPr>
          <a:lstStyle/>
          <a:p>
            <a:pPr algn="just"/>
            <a:r>
              <a:rPr lang="en-IN" sz="2400" dirty="0">
                <a:solidFill>
                  <a:schemeClr val="tx1">
                    <a:lumMod val="85000"/>
                    <a:lumOff val="15000"/>
                  </a:schemeClr>
                </a:solidFill>
                <a:latin typeface="Abadi" panose="020B0604020104020204" pitchFamily="34" charset="0"/>
              </a:rPr>
              <a:t>In this Capstone, we tried to identify the mission outcomes of the Falcon9 SpaceX rockets based on environmental and rocket attributes.</a:t>
            </a:r>
          </a:p>
          <a:p>
            <a:pPr algn="just"/>
            <a:r>
              <a:rPr lang="en-IN" sz="2400" dirty="0">
                <a:solidFill>
                  <a:schemeClr val="tx1">
                    <a:lumMod val="85000"/>
                    <a:lumOff val="15000"/>
                  </a:schemeClr>
                </a:solidFill>
                <a:latin typeface="Abadi" panose="020B0604020104020204" pitchFamily="34" charset="0"/>
              </a:rPr>
              <a:t>From the analysis of data it was identified that site KSC LC-39A had the best record of successful launches and that launches with Payload mass above 7000Kgs were less risky.</a:t>
            </a:r>
            <a:endParaRPr lang="en-IN" sz="1600" dirty="0">
              <a:solidFill>
                <a:schemeClr val="accent3">
                  <a:lumMod val="25000"/>
                </a:schemeClr>
              </a:solidFill>
              <a:latin typeface="Abadi" panose="020B0604020104020204" pitchFamily="34" charset="0"/>
            </a:endParaRPr>
          </a:p>
          <a:p>
            <a:pPr algn="just"/>
            <a:r>
              <a:rPr lang="en-IN" sz="2400" dirty="0">
                <a:solidFill>
                  <a:schemeClr val="accent3">
                    <a:lumMod val="25000"/>
                  </a:schemeClr>
                </a:solidFill>
                <a:latin typeface="Abadi" panose="020B0604020104020204" pitchFamily="34" charset="0"/>
              </a:rPr>
              <a:t>Furthermore, an increasing trend of successful launches can be observed from 2013 onwards, with a slight dip in 2018.</a:t>
            </a:r>
          </a:p>
          <a:p>
            <a:pPr algn="just"/>
            <a:r>
              <a:rPr lang="en-IN" sz="2400" dirty="0">
                <a:solidFill>
                  <a:schemeClr val="accent3">
                    <a:lumMod val="25000"/>
                  </a:schemeClr>
                </a:solidFill>
                <a:latin typeface="Abadi" panose="020B0604020104020204" pitchFamily="34" charset="0"/>
              </a:rPr>
              <a:t>From the predictive model, KNN proved to be the best to fit on the test data to identify potential of success for a launch mission.</a:t>
            </a:r>
            <a:endParaRPr lang="en-IN" sz="3600" dirty="0">
              <a:solidFill>
                <a:schemeClr val="tx1">
                  <a:lumMod val="85000"/>
                  <a:lumOff val="15000"/>
                </a:schemeClr>
              </a:solidFill>
              <a:latin typeface="Abadi" panose="020B0604020104020204" pitchFamily="34" charset="0"/>
            </a:endParaRPr>
          </a:p>
        </p:txBody>
      </p:sp>
      <p:sp>
        <p:nvSpPr>
          <p:cNvPr id="4" name="Title 1">
            <a:extLst>
              <a:ext uri="{FF2B5EF4-FFF2-40B4-BE49-F238E27FC236}">
                <a16:creationId xmlns:a16="http://schemas.microsoft.com/office/drawing/2014/main" id="{97719BF0-96DE-B81C-648C-888C28E9C474}"/>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Conclusion</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24E35E19-CA29-1F43-204A-D74CF794EFD8}"/>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356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65295-F352-BE8B-36FE-8BD4CB9E8E62}"/>
              </a:ext>
            </a:extLst>
          </p:cNvPr>
          <p:cNvSpPr>
            <a:spLocks noGrp="1"/>
          </p:cNvSpPr>
          <p:nvPr>
            <p:ph idx="1"/>
          </p:nvPr>
        </p:nvSpPr>
        <p:spPr>
          <a:xfrm>
            <a:off x="665018" y="1654462"/>
            <a:ext cx="10668000" cy="4351338"/>
          </a:xfrm>
        </p:spPr>
        <p:txBody>
          <a:bodyPr>
            <a:normAutofit fontScale="92500"/>
          </a:bodyPr>
          <a:lstStyle/>
          <a:p>
            <a:pPr marL="0" indent="0" algn="just">
              <a:lnSpc>
                <a:spcPct val="100000"/>
              </a:lnSpc>
              <a:spcBef>
                <a:spcPts val="1400"/>
              </a:spcBef>
              <a:buNone/>
            </a:pPr>
            <a:r>
              <a:rPr lang="en-US" sz="2400" dirty="0">
                <a:solidFill>
                  <a:schemeClr val="accent3">
                    <a:lumMod val="25000"/>
                  </a:schemeClr>
                </a:solidFill>
                <a:latin typeface="Abadi" panose="020B0604020104020204" pitchFamily="34" charset="0"/>
              </a:rPr>
              <a:t>The data was collected with the help of SpaceX API and Wikipedia, which underwent data preprocessing, selection and integration to obtain the required attributes. To understand the data, data visualization libraries and SQL were used for Exploratory Data Analysis. Folium library was used to map the locations of each launch site along with its corresponding successful and unsuccessful launches, and distance from coastline, nearest city and highway. All the visualizations were displayed via a Dash App. Afterwards, comparative predictive models were built to identify the best model to predict a successful launch of a Falcon 9 rocket.</a:t>
            </a:r>
          </a:p>
          <a:p>
            <a:pPr marL="0" indent="0" algn="just">
              <a:lnSpc>
                <a:spcPct val="100000"/>
              </a:lnSpc>
              <a:spcBef>
                <a:spcPts val="1400"/>
              </a:spcBef>
              <a:buNone/>
            </a:pPr>
            <a:r>
              <a:rPr lang="en-US" sz="2400" dirty="0">
                <a:solidFill>
                  <a:schemeClr val="accent3">
                    <a:lumMod val="25000"/>
                  </a:schemeClr>
                </a:solidFill>
                <a:latin typeface="Abadi" panose="020B0604020104020204" pitchFamily="34" charset="0"/>
              </a:rPr>
              <a:t>K Nearest </a:t>
            </a:r>
            <a:r>
              <a:rPr lang="en-US" sz="2400" dirty="0" err="1">
                <a:solidFill>
                  <a:schemeClr val="accent3">
                    <a:lumMod val="25000"/>
                  </a:schemeClr>
                </a:solidFill>
                <a:latin typeface="Abadi" panose="020B0604020104020204" pitchFamily="34" charset="0"/>
              </a:rPr>
              <a:t>Neighbour</a:t>
            </a:r>
            <a:r>
              <a:rPr lang="en-US" sz="2400" dirty="0">
                <a:solidFill>
                  <a:schemeClr val="accent3">
                    <a:lumMod val="25000"/>
                  </a:schemeClr>
                </a:solidFill>
                <a:latin typeface="Abadi" panose="020B0604020104020204" pitchFamily="34" charset="0"/>
              </a:rPr>
              <a:t> was identified as the best model to predict the success of a launch from sites with an accuracy of 90.35% on test data. Further improvement in processing algorithm could benefit the model to perform relatively better than now.</a:t>
            </a:r>
          </a:p>
          <a:p>
            <a:pPr marL="0" indent="0">
              <a:buNone/>
            </a:pPr>
            <a:endParaRPr lang="en-IN" sz="2400" dirty="0"/>
          </a:p>
        </p:txBody>
      </p:sp>
      <p:sp>
        <p:nvSpPr>
          <p:cNvPr id="7" name="Title 1">
            <a:extLst>
              <a:ext uri="{FF2B5EF4-FFF2-40B4-BE49-F238E27FC236}">
                <a16:creationId xmlns:a16="http://schemas.microsoft.com/office/drawing/2014/main" id="{DBC6FD51-77BE-ED82-BB2B-E4379431E35C}"/>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Executive Summary</a:t>
            </a:r>
            <a:endParaRPr lang="en-US" dirty="0">
              <a:solidFill>
                <a:schemeClr val="accent1">
                  <a:lumMod val="50000"/>
                </a:schemeClr>
              </a:solidFill>
              <a:latin typeface="Abadi"/>
            </a:endParaRPr>
          </a:p>
        </p:txBody>
      </p:sp>
      <p:cxnSp>
        <p:nvCxnSpPr>
          <p:cNvPr id="8" name="Straight Connector 7">
            <a:extLst>
              <a:ext uri="{FF2B5EF4-FFF2-40B4-BE49-F238E27FC236}">
                <a16:creationId xmlns:a16="http://schemas.microsoft.com/office/drawing/2014/main" id="{68957036-37AB-BA9A-82EF-D7CD11F1BF3E}"/>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468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B1346E-1C61-54E0-5D0E-CB8BAF28766C}"/>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Introduction</a:t>
            </a:r>
            <a:endParaRPr lang="en-US" dirty="0">
              <a:solidFill>
                <a:schemeClr val="accent1">
                  <a:lumMod val="50000"/>
                </a:schemeClr>
              </a:solidFill>
              <a:latin typeface="Abadi"/>
            </a:endParaRPr>
          </a:p>
        </p:txBody>
      </p:sp>
      <p:cxnSp>
        <p:nvCxnSpPr>
          <p:cNvPr id="8" name="Straight Connector 7">
            <a:extLst>
              <a:ext uri="{FF2B5EF4-FFF2-40B4-BE49-F238E27FC236}">
                <a16:creationId xmlns:a16="http://schemas.microsoft.com/office/drawing/2014/main" id="{FFD7DB4A-5FBC-1C4D-851E-2CA295E39B88}"/>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47EC7C10-9A21-3B5C-32B9-DADEB2C1012A}"/>
              </a:ext>
            </a:extLst>
          </p:cNvPr>
          <p:cNvSpPr>
            <a:spLocks noGrp="1"/>
          </p:cNvSpPr>
          <p:nvPr>
            <p:ph idx="1"/>
          </p:nvPr>
        </p:nvSpPr>
        <p:spPr>
          <a:xfrm>
            <a:off x="665018" y="1654462"/>
            <a:ext cx="10668000" cy="4351338"/>
          </a:xfrm>
        </p:spPr>
        <p:txBody>
          <a:bodyPr>
            <a:normAutofit fontScale="92500"/>
          </a:bodyPr>
          <a:lstStyle/>
          <a:p>
            <a:pPr marL="0" indent="0" algn="just">
              <a:lnSpc>
                <a:spcPct val="100000"/>
              </a:lnSpc>
              <a:spcBef>
                <a:spcPts val="1400"/>
              </a:spcBef>
              <a:buNone/>
            </a:pPr>
            <a:r>
              <a:rPr lang="en-US" sz="2400" dirty="0">
                <a:solidFill>
                  <a:schemeClr val="accent3">
                    <a:lumMod val="25000"/>
                  </a:schemeClr>
                </a:solidFill>
                <a:latin typeface="Abadi" panose="020B0604020104020204" pitchFamily="34" charset="0"/>
              </a:rPr>
              <a:t>SpaceX is a billion-dollar private space corporation, specializing in rocket manufacturing and launching. Falcon 9, a commercial rocket known for its reusability, is a medium-lift launch vehicle. In this capstone, we will be conducting a time-series analysis and create a prediction model on the success of its launch based on the dataset acquired via SpaceX API and Wikipedia. </a:t>
            </a:r>
          </a:p>
          <a:p>
            <a:pPr marL="0" indent="0" algn="just">
              <a:lnSpc>
                <a:spcPct val="100000"/>
              </a:lnSpc>
              <a:spcBef>
                <a:spcPts val="1400"/>
              </a:spcBef>
              <a:buNone/>
            </a:pPr>
            <a:r>
              <a:rPr lang="en-US" sz="2400" dirty="0">
                <a:solidFill>
                  <a:schemeClr val="accent3">
                    <a:lumMod val="25000"/>
                  </a:schemeClr>
                </a:solidFill>
                <a:latin typeface="Abadi" panose="020B0604020104020204" pitchFamily="34" charset="0"/>
              </a:rPr>
              <a:t>Falcon 9 costs about 62 million dollars, relatively lower than its competitors (165 million dollars) for commercial use. Hence, determining the successful landing rate of the first stage will help give insight to alternative start-ups/MNCs to bid against SpaceX for rocket launches.</a:t>
            </a:r>
          </a:p>
          <a:p>
            <a:pPr marL="0" indent="0" algn="just">
              <a:lnSpc>
                <a:spcPct val="100000"/>
              </a:lnSpc>
              <a:spcBef>
                <a:spcPts val="1400"/>
              </a:spcBef>
              <a:buNone/>
            </a:pPr>
            <a:r>
              <a:rPr lang="en-US" sz="2400" dirty="0">
                <a:solidFill>
                  <a:schemeClr val="accent3">
                    <a:lumMod val="25000"/>
                  </a:schemeClr>
                </a:solidFill>
                <a:latin typeface="Abadi" panose="020B0604020104020204" pitchFamily="34" charset="0"/>
              </a:rPr>
              <a:t>The main question, we would be answering is, whether the Falcon 9 rocket lands successfully based on the payload mass, orbit type, launch site and so on ?</a:t>
            </a:r>
          </a:p>
          <a:p>
            <a:pPr marL="0" indent="0">
              <a:buNone/>
            </a:pPr>
            <a:endParaRPr lang="en-IN" sz="2400" dirty="0"/>
          </a:p>
        </p:txBody>
      </p:sp>
    </p:spTree>
    <p:extLst>
      <p:ext uri="{BB962C8B-B14F-4D97-AF65-F5344CB8AC3E}">
        <p14:creationId xmlns:p14="http://schemas.microsoft.com/office/powerpoint/2010/main" val="387963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0755-C79A-4ECA-F072-74DD79D1F879}"/>
              </a:ext>
            </a:extLst>
          </p:cNvPr>
          <p:cNvSpPr>
            <a:spLocks noGrp="1"/>
          </p:cNvSpPr>
          <p:nvPr>
            <p:ph idx="1"/>
          </p:nvPr>
        </p:nvSpPr>
        <p:spPr>
          <a:xfrm>
            <a:off x="741218" y="1594716"/>
            <a:ext cx="10998200" cy="4351338"/>
          </a:xfrm>
        </p:spPr>
        <p:txBody>
          <a:bodyPr/>
          <a:lstStyle/>
          <a:p>
            <a:r>
              <a:rPr lang="en-IN" dirty="0">
                <a:solidFill>
                  <a:schemeClr val="accent1">
                    <a:lumMod val="50000"/>
                  </a:schemeClr>
                </a:solidFill>
              </a:rPr>
              <a:t>Data Collection</a:t>
            </a:r>
          </a:p>
          <a:p>
            <a:pPr lvl="1"/>
            <a:r>
              <a:rPr lang="en-IN" sz="2000" dirty="0">
                <a:solidFill>
                  <a:schemeClr val="accent3">
                    <a:lumMod val="25000"/>
                  </a:schemeClr>
                </a:solidFill>
                <a:latin typeface="Abadi" panose="020B0604020104020204" pitchFamily="34" charset="0"/>
              </a:rPr>
              <a:t>We acquired the data on SpaceX rockets from the SpaceX API </a:t>
            </a:r>
            <a:r>
              <a:rPr lang="en-IN" sz="1400" dirty="0">
                <a:solidFill>
                  <a:schemeClr val="accent3">
                    <a:lumMod val="25000"/>
                  </a:schemeClr>
                </a:solidFill>
                <a:latin typeface="Abadi" panose="020B0604020104020204" pitchFamily="34" charset="0"/>
              </a:rPr>
              <a:t>( </a:t>
            </a:r>
            <a:r>
              <a:rPr lang="en-IN" sz="1400" dirty="0">
                <a:solidFill>
                  <a:schemeClr val="accent3">
                    <a:lumMod val="25000"/>
                  </a:schemeClr>
                </a:solidFill>
                <a:latin typeface="Abadi" panose="020B0604020104020204" pitchFamily="34" charset="0"/>
                <a:hlinkClick r:id="rId2">
                  <a:extLst>
                    <a:ext uri="{A12FA001-AC4F-418D-AE19-62706E023703}">
                      <ahyp:hlinkClr xmlns:ahyp="http://schemas.microsoft.com/office/drawing/2018/hyperlinkcolor" val="tx"/>
                    </a:ext>
                  </a:extLst>
                </a:hlinkClick>
              </a:rPr>
              <a:t>https://api.spacexdata.com/v4/rockets/</a:t>
            </a:r>
            <a:r>
              <a:rPr lang="en-IN" sz="1400" dirty="0">
                <a:solidFill>
                  <a:schemeClr val="accent3">
                    <a:lumMod val="25000"/>
                  </a:schemeClr>
                </a:solidFill>
                <a:latin typeface="Abadi" panose="020B0604020104020204" pitchFamily="34" charset="0"/>
              </a:rPr>
              <a:t> ), </a:t>
            </a:r>
            <a:r>
              <a:rPr lang="en-IN" sz="2000" dirty="0">
                <a:solidFill>
                  <a:schemeClr val="accent3">
                    <a:lumMod val="25000"/>
                  </a:schemeClr>
                </a:solidFill>
                <a:latin typeface="Abadi" panose="020B0604020104020204" pitchFamily="34" charset="0"/>
              </a:rPr>
              <a:t>which was then filtered to extract only Falcon 9 rockets.</a:t>
            </a:r>
          </a:p>
          <a:p>
            <a:pPr lvl="1"/>
            <a:r>
              <a:rPr lang="en-IN" sz="2000" dirty="0">
                <a:solidFill>
                  <a:schemeClr val="accent3">
                    <a:lumMod val="25000"/>
                  </a:schemeClr>
                </a:solidFill>
                <a:latin typeface="Abadi" panose="020B0604020104020204" pitchFamily="34" charset="0"/>
              </a:rPr>
              <a:t>We addressed the missing payload mass values by taking the mean of that attribute and replacing missing values with the mean.</a:t>
            </a:r>
          </a:p>
        </p:txBody>
      </p:sp>
      <p:sp>
        <p:nvSpPr>
          <p:cNvPr id="4" name="Title 1">
            <a:extLst>
              <a:ext uri="{FF2B5EF4-FFF2-40B4-BE49-F238E27FC236}">
                <a16:creationId xmlns:a16="http://schemas.microsoft.com/office/drawing/2014/main" id="{89048FD0-138E-46FC-3094-16DF5D095C05}"/>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62FB62EE-5950-DD55-AA77-0415A9D91883}"/>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3ACFB167-74D9-0904-CBE9-13FC2CC610DD}"/>
              </a:ext>
            </a:extLst>
          </p:cNvPr>
          <p:cNvPicPr>
            <a:picLocks noChangeAspect="1"/>
          </p:cNvPicPr>
          <p:nvPr/>
        </p:nvPicPr>
        <p:blipFill>
          <a:blip r:embed="rId3"/>
          <a:stretch>
            <a:fillRect/>
          </a:stretch>
        </p:blipFill>
        <p:spPr>
          <a:xfrm>
            <a:off x="282201" y="5000829"/>
            <a:ext cx="11627597" cy="1373075"/>
          </a:xfrm>
          <a:prstGeom prst="rect">
            <a:avLst/>
          </a:prstGeom>
        </p:spPr>
      </p:pic>
      <p:pic>
        <p:nvPicPr>
          <p:cNvPr id="9" name="Picture 8">
            <a:extLst>
              <a:ext uri="{FF2B5EF4-FFF2-40B4-BE49-F238E27FC236}">
                <a16:creationId xmlns:a16="http://schemas.microsoft.com/office/drawing/2014/main" id="{4C2F9F96-24D7-AD73-8572-6774026221F2}"/>
              </a:ext>
            </a:extLst>
          </p:cNvPr>
          <p:cNvPicPr>
            <a:picLocks noChangeAspect="1"/>
          </p:cNvPicPr>
          <p:nvPr/>
        </p:nvPicPr>
        <p:blipFill>
          <a:blip r:embed="rId4"/>
          <a:stretch>
            <a:fillRect/>
          </a:stretch>
        </p:blipFill>
        <p:spPr>
          <a:xfrm>
            <a:off x="282201" y="3381968"/>
            <a:ext cx="11627597" cy="1311084"/>
          </a:xfrm>
          <a:prstGeom prst="rect">
            <a:avLst/>
          </a:prstGeom>
        </p:spPr>
      </p:pic>
      <p:sp>
        <p:nvSpPr>
          <p:cNvPr id="10" name="TextBox 9">
            <a:extLst>
              <a:ext uri="{FF2B5EF4-FFF2-40B4-BE49-F238E27FC236}">
                <a16:creationId xmlns:a16="http://schemas.microsoft.com/office/drawing/2014/main" id="{29FB6C9B-EE9C-73F0-E599-0926EB50929B}"/>
              </a:ext>
            </a:extLst>
          </p:cNvPr>
          <p:cNvSpPr txBox="1"/>
          <p:nvPr/>
        </p:nvSpPr>
        <p:spPr>
          <a:xfrm>
            <a:off x="4516580" y="4693052"/>
            <a:ext cx="3158837" cy="307777"/>
          </a:xfrm>
          <a:prstGeom prst="rect">
            <a:avLst/>
          </a:prstGeom>
          <a:noFill/>
        </p:spPr>
        <p:txBody>
          <a:bodyPr wrap="square" rtlCol="0">
            <a:spAutoFit/>
          </a:bodyPr>
          <a:lstStyle/>
          <a:p>
            <a:r>
              <a:rPr lang="en-IN" sz="1400" i="1" dirty="0">
                <a:latin typeface="Abadi" panose="020B0604020104020204" pitchFamily="34" charset="0"/>
              </a:rPr>
              <a:t>Fig.1 Acquired Data from SpaceX API</a:t>
            </a:r>
          </a:p>
        </p:txBody>
      </p:sp>
      <p:sp>
        <p:nvSpPr>
          <p:cNvPr id="11" name="TextBox 10">
            <a:extLst>
              <a:ext uri="{FF2B5EF4-FFF2-40B4-BE49-F238E27FC236}">
                <a16:creationId xmlns:a16="http://schemas.microsoft.com/office/drawing/2014/main" id="{CAFD4C1B-B59C-7962-0676-4CC8B0A61945}"/>
              </a:ext>
            </a:extLst>
          </p:cNvPr>
          <p:cNvSpPr txBox="1"/>
          <p:nvPr/>
        </p:nvSpPr>
        <p:spPr>
          <a:xfrm>
            <a:off x="4475018" y="6391599"/>
            <a:ext cx="3048000" cy="307777"/>
          </a:xfrm>
          <a:prstGeom prst="rect">
            <a:avLst/>
          </a:prstGeom>
          <a:noFill/>
        </p:spPr>
        <p:txBody>
          <a:bodyPr wrap="square" rtlCol="0">
            <a:spAutoFit/>
          </a:bodyPr>
          <a:lstStyle/>
          <a:p>
            <a:r>
              <a:rPr lang="en-IN" sz="1400" i="1" dirty="0">
                <a:latin typeface="Abadi" panose="020B0604020104020204" pitchFamily="34" charset="0"/>
              </a:rPr>
              <a:t>Fig.2 Dataset after Data Wrangling</a:t>
            </a:r>
          </a:p>
        </p:txBody>
      </p:sp>
    </p:spTree>
    <p:extLst>
      <p:ext uri="{BB962C8B-B14F-4D97-AF65-F5344CB8AC3E}">
        <p14:creationId xmlns:p14="http://schemas.microsoft.com/office/powerpoint/2010/main" val="91375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9AADC-1D1E-1CCF-2D44-C0DBFF6371E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5FFDE-D7C5-45D2-AEDE-DE018F8F81CD}"/>
              </a:ext>
            </a:extLst>
          </p:cNvPr>
          <p:cNvSpPr>
            <a:spLocks noGrp="1"/>
          </p:cNvSpPr>
          <p:nvPr>
            <p:ph idx="1"/>
          </p:nvPr>
        </p:nvSpPr>
        <p:spPr>
          <a:xfrm>
            <a:off x="741218" y="1594716"/>
            <a:ext cx="10998200" cy="4351338"/>
          </a:xfrm>
        </p:spPr>
        <p:txBody>
          <a:bodyPr/>
          <a:lstStyle/>
          <a:p>
            <a:r>
              <a:rPr lang="en-IN" dirty="0">
                <a:solidFill>
                  <a:schemeClr val="accent1">
                    <a:lumMod val="50000"/>
                  </a:schemeClr>
                </a:solidFill>
              </a:rPr>
              <a:t>Data Scraping</a:t>
            </a:r>
          </a:p>
          <a:p>
            <a:pPr lvl="1"/>
            <a:r>
              <a:rPr lang="en-IN" sz="2000" dirty="0">
                <a:solidFill>
                  <a:schemeClr val="accent3">
                    <a:lumMod val="25000"/>
                  </a:schemeClr>
                </a:solidFill>
                <a:latin typeface="Abadi" panose="020B0604020104020204" pitchFamily="34" charset="0"/>
              </a:rPr>
              <a:t>We acquired Falcon 9 launch details from this </a:t>
            </a:r>
            <a:r>
              <a:rPr lang="en-IN" sz="2000" dirty="0">
                <a:solidFill>
                  <a:schemeClr val="accent3">
                    <a:lumMod val="25000"/>
                  </a:schemeClr>
                </a:solidFill>
                <a:latin typeface="Abadi" panose="020B0604020104020204" pitchFamily="34" charset="0"/>
                <a:hlinkClick r:id="rId2"/>
              </a:rPr>
              <a:t>Wikipedia Page </a:t>
            </a:r>
            <a:r>
              <a:rPr lang="en-IN" sz="2000" dirty="0">
                <a:solidFill>
                  <a:schemeClr val="accent3">
                    <a:lumMod val="25000"/>
                  </a:schemeClr>
                </a:solidFill>
                <a:latin typeface="Abadi" panose="020B0604020104020204" pitchFamily="34" charset="0"/>
              </a:rPr>
              <a:t>. We gathered data on the flight date, launch site, payload details, payload mass, expected orbit, customer, launch outcome, and booster version.</a:t>
            </a:r>
          </a:p>
          <a:p>
            <a:pPr lvl="1"/>
            <a:r>
              <a:rPr lang="en-IN" sz="2000" dirty="0">
                <a:solidFill>
                  <a:schemeClr val="accent3">
                    <a:lumMod val="25000"/>
                  </a:schemeClr>
                </a:solidFill>
                <a:latin typeface="Abadi" panose="020B0604020104020204" pitchFamily="34" charset="0"/>
              </a:rPr>
              <a:t>We used Request library to access the Wiki page and Beautiful Soup to scrape and parse it, and stored it in a </a:t>
            </a:r>
            <a:r>
              <a:rPr lang="en-IN" sz="2000" dirty="0" err="1">
                <a:solidFill>
                  <a:schemeClr val="accent3">
                    <a:lumMod val="25000"/>
                  </a:schemeClr>
                </a:solidFill>
                <a:latin typeface="Abadi" panose="020B0604020104020204" pitchFamily="34" charset="0"/>
              </a:rPr>
              <a:t>dataframe</a:t>
            </a:r>
            <a:r>
              <a:rPr lang="en-IN" sz="2000" dirty="0">
                <a:solidFill>
                  <a:schemeClr val="accent3">
                    <a:lumMod val="25000"/>
                  </a:schemeClr>
                </a:solidFill>
                <a:latin typeface="Abadi" panose="020B0604020104020204" pitchFamily="34" charset="0"/>
              </a:rPr>
              <a:t> for further use.</a:t>
            </a:r>
          </a:p>
        </p:txBody>
      </p:sp>
      <p:sp>
        <p:nvSpPr>
          <p:cNvPr id="4" name="Title 1">
            <a:extLst>
              <a:ext uri="{FF2B5EF4-FFF2-40B4-BE49-F238E27FC236}">
                <a16:creationId xmlns:a16="http://schemas.microsoft.com/office/drawing/2014/main" id="{905721C1-A851-76C0-5298-CB4FC4933DA2}"/>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84CE09AE-6386-FCBB-9AD0-75E63D737D27}"/>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91BA549-F053-FC42-0908-E7F8E96ACAA0}"/>
              </a:ext>
            </a:extLst>
          </p:cNvPr>
          <p:cNvSpPr txBox="1"/>
          <p:nvPr/>
        </p:nvSpPr>
        <p:spPr>
          <a:xfrm>
            <a:off x="4516581" y="5255592"/>
            <a:ext cx="3158837" cy="307777"/>
          </a:xfrm>
          <a:prstGeom prst="rect">
            <a:avLst/>
          </a:prstGeom>
          <a:noFill/>
        </p:spPr>
        <p:txBody>
          <a:bodyPr wrap="square" rtlCol="0">
            <a:spAutoFit/>
          </a:bodyPr>
          <a:lstStyle/>
          <a:p>
            <a:r>
              <a:rPr lang="en-IN" sz="1400" i="1" dirty="0">
                <a:latin typeface="Abadi" panose="020B0604020104020204" pitchFamily="34" charset="0"/>
              </a:rPr>
              <a:t>Fig.3 Scraped dataset from Wikipedia</a:t>
            </a:r>
          </a:p>
        </p:txBody>
      </p:sp>
      <p:pic>
        <p:nvPicPr>
          <p:cNvPr id="6" name="Picture 5">
            <a:extLst>
              <a:ext uri="{FF2B5EF4-FFF2-40B4-BE49-F238E27FC236}">
                <a16:creationId xmlns:a16="http://schemas.microsoft.com/office/drawing/2014/main" id="{8D49C57B-4EFE-2E76-14DE-48B0E41D0F40}"/>
              </a:ext>
            </a:extLst>
          </p:cNvPr>
          <p:cNvPicPr>
            <a:picLocks noChangeAspect="1"/>
          </p:cNvPicPr>
          <p:nvPr/>
        </p:nvPicPr>
        <p:blipFill>
          <a:blip r:embed="rId3"/>
          <a:stretch>
            <a:fillRect/>
          </a:stretch>
        </p:blipFill>
        <p:spPr>
          <a:xfrm>
            <a:off x="332509" y="3770385"/>
            <a:ext cx="11333018" cy="1453839"/>
          </a:xfrm>
          <a:prstGeom prst="rect">
            <a:avLst/>
          </a:prstGeom>
        </p:spPr>
      </p:pic>
    </p:spTree>
    <p:extLst>
      <p:ext uri="{BB962C8B-B14F-4D97-AF65-F5344CB8AC3E}">
        <p14:creationId xmlns:p14="http://schemas.microsoft.com/office/powerpoint/2010/main" val="396413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3D896-7B7B-79E0-A9F0-34622844A0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F0D1E-6D6A-4FCE-7038-8945D68F5384}"/>
              </a:ext>
            </a:extLst>
          </p:cNvPr>
          <p:cNvSpPr>
            <a:spLocks noGrp="1"/>
          </p:cNvSpPr>
          <p:nvPr>
            <p:ph idx="1"/>
          </p:nvPr>
        </p:nvSpPr>
        <p:spPr>
          <a:xfrm>
            <a:off x="741218" y="1594716"/>
            <a:ext cx="10998200" cy="4351338"/>
          </a:xfrm>
        </p:spPr>
        <p:txBody>
          <a:bodyPr/>
          <a:lstStyle/>
          <a:p>
            <a:r>
              <a:rPr lang="en-IN" dirty="0">
                <a:solidFill>
                  <a:schemeClr val="accent1">
                    <a:lumMod val="50000"/>
                  </a:schemeClr>
                </a:solidFill>
              </a:rPr>
              <a:t>Data Wrangling</a:t>
            </a:r>
          </a:p>
          <a:p>
            <a:pPr lvl="1"/>
            <a:r>
              <a:rPr lang="en-IN" sz="2000" dirty="0">
                <a:solidFill>
                  <a:schemeClr val="accent3">
                    <a:lumMod val="25000"/>
                  </a:schemeClr>
                </a:solidFill>
                <a:latin typeface="Abadi" panose="020B0604020104020204" pitchFamily="34" charset="0"/>
              </a:rPr>
              <a:t>In this process, from the launch outcome and booster landing, we are inferring whether the launch was successful or not. On that basis, we are identifying the success rate for each launch site.</a:t>
            </a:r>
          </a:p>
          <a:p>
            <a:pPr lvl="1"/>
            <a:r>
              <a:rPr lang="en-IN" sz="2000" dirty="0">
                <a:solidFill>
                  <a:schemeClr val="accent3">
                    <a:lumMod val="25000"/>
                  </a:schemeClr>
                </a:solidFill>
                <a:latin typeface="Abadi" panose="020B0604020104020204" pitchFamily="34" charset="0"/>
              </a:rPr>
              <a:t>We create a class consisting of 0’s and 1’s, indicating whether the launch was successful or not. This will be useful while building the prediction model.</a:t>
            </a:r>
          </a:p>
          <a:p>
            <a:pPr lvl="1"/>
            <a:r>
              <a:rPr lang="en-IN" sz="2000" dirty="0">
                <a:solidFill>
                  <a:schemeClr val="accent3">
                    <a:lumMod val="25000"/>
                  </a:schemeClr>
                </a:solidFill>
                <a:latin typeface="Abadi" panose="020B0604020104020204" pitchFamily="34" charset="0"/>
              </a:rPr>
              <a:t>In the end, we have a dataset containing 90 rows and 18 attributes, ready for exploratory data analysis.</a:t>
            </a:r>
          </a:p>
        </p:txBody>
      </p:sp>
      <p:sp>
        <p:nvSpPr>
          <p:cNvPr id="4" name="Title 1">
            <a:extLst>
              <a:ext uri="{FF2B5EF4-FFF2-40B4-BE49-F238E27FC236}">
                <a16:creationId xmlns:a16="http://schemas.microsoft.com/office/drawing/2014/main" id="{6DBF352B-DA8B-8AB3-B8AE-CC937D3B2695}"/>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97DECB98-7A0A-7B25-2978-E2B8E9646DDE}"/>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06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AB267-5531-CBEE-A6CA-96E4EC78E1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224E2-5A7E-3F33-9C2E-610E3F41073B}"/>
              </a:ext>
            </a:extLst>
          </p:cNvPr>
          <p:cNvSpPr>
            <a:spLocks noGrp="1"/>
          </p:cNvSpPr>
          <p:nvPr>
            <p:ph idx="1"/>
          </p:nvPr>
        </p:nvSpPr>
        <p:spPr>
          <a:xfrm>
            <a:off x="738909" y="1594716"/>
            <a:ext cx="11000509" cy="5263284"/>
          </a:xfrm>
        </p:spPr>
        <p:txBody>
          <a:bodyPr>
            <a:normAutofit fontScale="85000" lnSpcReduction="10000"/>
          </a:bodyPr>
          <a:lstStyle/>
          <a:p>
            <a:r>
              <a:rPr lang="en-IN" dirty="0">
                <a:solidFill>
                  <a:schemeClr val="accent1">
                    <a:lumMod val="50000"/>
                  </a:schemeClr>
                </a:solidFill>
              </a:rPr>
              <a:t>Exploratory Data Analysis</a:t>
            </a:r>
          </a:p>
          <a:p>
            <a:pPr lvl="1"/>
            <a:r>
              <a:rPr lang="en-IN" dirty="0">
                <a:solidFill>
                  <a:schemeClr val="accent3">
                    <a:lumMod val="25000"/>
                  </a:schemeClr>
                </a:solidFill>
                <a:latin typeface="Abadi" panose="020B0604020104020204" pitchFamily="34" charset="0"/>
              </a:rPr>
              <a:t>SQL (</a:t>
            </a:r>
            <a:r>
              <a:rPr lang="en-IN" dirty="0" err="1">
                <a:solidFill>
                  <a:schemeClr val="accent3">
                    <a:lumMod val="25000"/>
                  </a:schemeClr>
                </a:solidFill>
                <a:latin typeface="Abadi" panose="020B0604020104020204" pitchFamily="34" charset="0"/>
              </a:rPr>
              <a:t>sqlalchemy</a:t>
            </a:r>
            <a:r>
              <a:rPr lang="en-IN" dirty="0">
                <a:solidFill>
                  <a:schemeClr val="accent3">
                    <a:lumMod val="25000"/>
                  </a:schemeClr>
                </a:solidFill>
                <a:latin typeface="Abadi" panose="020B0604020104020204" pitchFamily="34" charset="0"/>
              </a:rPr>
              <a:t>) - The data is acquired using SQL query to perform the following task:</a:t>
            </a:r>
          </a:p>
          <a:p>
            <a:pPr marL="457200" lvl="1" indent="0">
              <a:buNone/>
            </a:pPr>
            <a:endParaRPr lang="en-IN" sz="2000" dirty="0">
              <a:solidFill>
                <a:schemeClr val="accent3">
                  <a:lumMod val="25000"/>
                </a:schemeClr>
              </a:solidFill>
              <a:latin typeface="Abadi" panose="020B0604020104020204" pitchFamily="34" charset="0"/>
            </a:endParaRP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Identify the names of launch sites.</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Display records where launch sites’ name starts with “CCA”.</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Display total payload mass carried by boosters launched by NASA(CRS)</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Display average payload mass carried by F9 v1.1 booster</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List the date when the first successful landing outcome on launch pad had occurred.</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List the names of the boosters which have success in drone ship and have payload mass greater than 4000 but less than 6000</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List the total number of successful and failure mission outcomes</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List the names of the booster versions which have carried the maximum payload mass.</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List the records which will display the month names, failure landing outcomes in drone ship ,booster versions, launch site for the months in year 2015.</a:t>
            </a:r>
          </a:p>
          <a:p>
            <a:pPr lvl="2">
              <a:lnSpc>
                <a:spcPct val="120000"/>
              </a:lnSpc>
              <a:spcBef>
                <a:spcPts val="0"/>
              </a:spcBef>
              <a:spcAft>
                <a:spcPts val="600"/>
              </a:spcAft>
            </a:pPr>
            <a:r>
              <a:rPr lang="en-IN" sz="1900" dirty="0">
                <a:solidFill>
                  <a:schemeClr val="accent3">
                    <a:lumMod val="25000"/>
                  </a:schemeClr>
                </a:solidFill>
                <a:latin typeface="Abadi" panose="020B0604020104020204" pitchFamily="34" charset="0"/>
              </a:rPr>
              <a:t>Rank the count of landing outcomes (such as Failure (drone ship) or Success (ground pad)) between the date 2010-06-04 and 2017-03-20, in descending order.</a:t>
            </a:r>
          </a:p>
          <a:p>
            <a:pPr marL="0" indent="0">
              <a:lnSpc>
                <a:spcPts val="1425"/>
              </a:lnSpc>
              <a:buNone/>
            </a:pPr>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9EB34ABE-11EB-185A-C860-D5FC84B7F251}"/>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141F0EC4-A058-78BD-1BD7-3EF04184DC05}"/>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pic>
        <p:nvPicPr>
          <p:cNvPr id="3076" name="Picture 4" descr="The Best Websites to Learn &amp; Practice SQL | by Nicholas Abell | Medium">
            <a:extLst>
              <a:ext uri="{FF2B5EF4-FFF2-40B4-BE49-F238E27FC236}">
                <a16:creationId xmlns:a16="http://schemas.microsoft.com/office/drawing/2014/main" id="{2C21C281-D5A2-0803-5D43-D1B61AF77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152" y="325353"/>
            <a:ext cx="1891576" cy="99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64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DEEB1-5D93-5CAA-928F-EF62039BA4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B0BA4-92CB-72FA-3AA7-B970B65DB6A5}"/>
              </a:ext>
            </a:extLst>
          </p:cNvPr>
          <p:cNvSpPr>
            <a:spLocks noGrp="1"/>
          </p:cNvSpPr>
          <p:nvPr>
            <p:ph idx="1"/>
          </p:nvPr>
        </p:nvSpPr>
        <p:spPr>
          <a:xfrm>
            <a:off x="738909" y="1594716"/>
            <a:ext cx="10668001" cy="5263284"/>
          </a:xfrm>
        </p:spPr>
        <p:txBody>
          <a:bodyPr>
            <a:normAutofit/>
          </a:bodyPr>
          <a:lstStyle/>
          <a:p>
            <a:r>
              <a:rPr lang="en-IN" dirty="0">
                <a:solidFill>
                  <a:schemeClr val="accent1">
                    <a:lumMod val="50000"/>
                  </a:schemeClr>
                </a:solidFill>
              </a:rPr>
              <a:t>Exploratory Data Analysis</a:t>
            </a:r>
          </a:p>
          <a:p>
            <a:pPr lvl="1"/>
            <a:r>
              <a:rPr lang="en-IN" sz="2000" dirty="0">
                <a:solidFill>
                  <a:schemeClr val="accent3">
                    <a:lumMod val="25000"/>
                  </a:schemeClr>
                </a:solidFill>
                <a:latin typeface="Abadi" panose="020B0604020104020204" pitchFamily="34" charset="0"/>
              </a:rPr>
              <a:t>Matplotlib and Seaborn – Tasks:</a:t>
            </a:r>
          </a:p>
          <a:p>
            <a:pPr lvl="2"/>
            <a:r>
              <a:rPr lang="en-IN" sz="1600" dirty="0">
                <a:solidFill>
                  <a:schemeClr val="tx1">
                    <a:lumMod val="85000"/>
                    <a:lumOff val="15000"/>
                  </a:schemeClr>
                </a:solidFill>
                <a:effectLst/>
                <a:latin typeface="Abadi" panose="020B0604020104020204" pitchFamily="34" charset="0"/>
              </a:rPr>
              <a:t>Visualize the relationship between Flight Number and Launch Site</a:t>
            </a:r>
          </a:p>
          <a:p>
            <a:pPr lvl="2"/>
            <a:r>
              <a:rPr lang="en-IN" sz="1600" dirty="0">
                <a:solidFill>
                  <a:schemeClr val="tx1">
                    <a:lumMod val="85000"/>
                    <a:lumOff val="15000"/>
                  </a:schemeClr>
                </a:solidFill>
                <a:effectLst/>
                <a:latin typeface="Abadi" panose="020B0604020104020204" pitchFamily="34" charset="0"/>
              </a:rPr>
              <a:t>Visualize the relationship between Payload Mass and Launch Site</a:t>
            </a:r>
          </a:p>
          <a:p>
            <a:pPr lvl="2">
              <a:lnSpc>
                <a:spcPts val="1425"/>
              </a:lnSpc>
            </a:pPr>
            <a:r>
              <a:rPr lang="en-IN" sz="1600" dirty="0">
                <a:solidFill>
                  <a:schemeClr val="tx1">
                    <a:lumMod val="85000"/>
                    <a:lumOff val="15000"/>
                  </a:schemeClr>
                </a:solidFill>
                <a:effectLst/>
                <a:latin typeface="Abadi" panose="020B0604020104020204" pitchFamily="34" charset="0"/>
              </a:rPr>
              <a:t>Visualize the relationship between success rate of each orbit type</a:t>
            </a:r>
            <a:endParaRPr lang="en-IN" sz="1600" dirty="0">
              <a:solidFill>
                <a:schemeClr val="tx1">
                  <a:lumMod val="85000"/>
                  <a:lumOff val="15000"/>
                </a:schemeClr>
              </a:solidFill>
              <a:latin typeface="Abadi" panose="020B0604020104020204" pitchFamily="34" charset="0"/>
            </a:endParaRPr>
          </a:p>
          <a:p>
            <a:pPr lvl="2">
              <a:lnSpc>
                <a:spcPts val="1425"/>
              </a:lnSpc>
            </a:pPr>
            <a:r>
              <a:rPr lang="en-IN" sz="1600" dirty="0">
                <a:solidFill>
                  <a:schemeClr val="tx1">
                    <a:lumMod val="85000"/>
                    <a:lumOff val="15000"/>
                  </a:schemeClr>
                </a:solidFill>
                <a:effectLst/>
                <a:latin typeface="Abadi" panose="020B0604020104020204" pitchFamily="34" charset="0"/>
              </a:rPr>
              <a:t>Visualize the relationship between Flight Number and Orbit type</a:t>
            </a:r>
            <a:endParaRPr lang="en-IN" sz="1600" dirty="0">
              <a:solidFill>
                <a:schemeClr val="tx1">
                  <a:lumMod val="85000"/>
                  <a:lumOff val="15000"/>
                </a:schemeClr>
              </a:solidFill>
              <a:latin typeface="Abadi" panose="020B0604020104020204" pitchFamily="34" charset="0"/>
            </a:endParaRPr>
          </a:p>
          <a:p>
            <a:pPr lvl="2">
              <a:lnSpc>
                <a:spcPts val="1425"/>
              </a:lnSpc>
            </a:pPr>
            <a:r>
              <a:rPr lang="en-IN" sz="1600" dirty="0">
                <a:solidFill>
                  <a:schemeClr val="tx1">
                    <a:lumMod val="85000"/>
                    <a:lumOff val="15000"/>
                  </a:schemeClr>
                </a:solidFill>
                <a:effectLst/>
                <a:latin typeface="Abadi" panose="020B0604020104020204" pitchFamily="34" charset="0"/>
              </a:rPr>
              <a:t>Visualize the relationship between Payload Mass and Orbit type</a:t>
            </a:r>
          </a:p>
          <a:p>
            <a:pPr lvl="2">
              <a:lnSpc>
                <a:spcPts val="1425"/>
              </a:lnSpc>
            </a:pPr>
            <a:r>
              <a:rPr lang="en-IN" sz="1600" dirty="0">
                <a:solidFill>
                  <a:schemeClr val="tx1">
                    <a:lumMod val="85000"/>
                    <a:lumOff val="15000"/>
                  </a:schemeClr>
                </a:solidFill>
                <a:effectLst/>
                <a:latin typeface="Abadi" panose="020B0604020104020204" pitchFamily="34" charset="0"/>
              </a:rPr>
              <a:t>Visualize the launch success yearly trend</a:t>
            </a:r>
            <a:endParaRPr lang="en-IN" sz="1400" dirty="0">
              <a:solidFill>
                <a:schemeClr val="tx1">
                  <a:lumMod val="85000"/>
                  <a:lumOff val="15000"/>
                </a:schemeClr>
              </a:solidFill>
              <a:latin typeface="Abadi" panose="020B0604020104020204" pitchFamily="34" charset="0"/>
            </a:endParaRPr>
          </a:p>
          <a:p>
            <a:pPr marL="228600" lvl="2">
              <a:spcBef>
                <a:spcPts val="1000"/>
              </a:spcBef>
            </a:pPr>
            <a:r>
              <a:rPr lang="en-IN" sz="2800" dirty="0">
                <a:solidFill>
                  <a:schemeClr val="accent1">
                    <a:lumMod val="50000"/>
                  </a:schemeClr>
                </a:solidFill>
              </a:rPr>
              <a:t>Feature Engineering</a:t>
            </a:r>
          </a:p>
          <a:p>
            <a:pPr lvl="1"/>
            <a:r>
              <a:rPr lang="en-IN" sz="1600" dirty="0">
                <a:solidFill>
                  <a:schemeClr val="accent3">
                    <a:lumMod val="25000"/>
                  </a:schemeClr>
                </a:solidFill>
                <a:latin typeface="Abadi" panose="020B0604020104020204" pitchFamily="34" charset="0"/>
              </a:rPr>
              <a:t>In this, we discarded irrelevant attributes and reformatted certain attributes to 0’s and 1’s via one hot encoding.</a:t>
            </a:r>
            <a:endParaRPr lang="en-IN" sz="1400" b="0" dirty="0">
              <a:solidFill>
                <a:srgbClr val="F8F8F0"/>
              </a:solidFill>
              <a:effectLst/>
              <a:latin typeface="Consolas" panose="020B0609020204030204" pitchFamily="49" charset="0"/>
            </a:endParaRPr>
          </a:p>
          <a:p>
            <a:pPr lvl="2"/>
            <a:endParaRPr lang="en-IN" sz="1600" dirty="0">
              <a:solidFill>
                <a:schemeClr val="accent3">
                  <a:lumMod val="25000"/>
                </a:schemeClr>
              </a:solidFill>
              <a:latin typeface="Abadi" panose="020B0604020104020204" pitchFamily="34" charset="0"/>
            </a:endParaRPr>
          </a:p>
          <a:p>
            <a:pPr lvl="2">
              <a:lnSpc>
                <a:spcPts val="1425"/>
              </a:lnSpc>
            </a:pPr>
            <a:endParaRPr lang="en-IN" sz="1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FA959DF-C01B-9EAF-E458-14380C365213}"/>
              </a:ext>
            </a:extLst>
          </p:cNvPr>
          <p:cNvSpPr txBox="1">
            <a:spLocks/>
          </p:cNvSpPr>
          <p:nvPr/>
        </p:nvSpPr>
        <p:spPr>
          <a:xfrm>
            <a:off x="564403" y="397165"/>
            <a:ext cx="11627597" cy="858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accent1">
                    <a:lumMod val="50000"/>
                  </a:schemeClr>
                </a:solidFill>
                <a:latin typeface="Abadi"/>
              </a:rPr>
              <a:t>Methodology</a:t>
            </a:r>
            <a:endParaRPr lang="en-US" dirty="0">
              <a:solidFill>
                <a:schemeClr val="accent1">
                  <a:lumMod val="50000"/>
                </a:schemeClr>
              </a:solidFill>
              <a:latin typeface="Abadi"/>
            </a:endParaRPr>
          </a:p>
        </p:txBody>
      </p:sp>
      <p:cxnSp>
        <p:nvCxnSpPr>
          <p:cNvPr id="5" name="Straight Connector 4">
            <a:extLst>
              <a:ext uri="{FF2B5EF4-FFF2-40B4-BE49-F238E27FC236}">
                <a16:creationId xmlns:a16="http://schemas.microsoft.com/office/drawing/2014/main" id="{10AC0394-414E-C5AD-085B-6D5571BF8C2A}"/>
              </a:ext>
            </a:extLst>
          </p:cNvPr>
          <p:cNvCxnSpPr>
            <a:cxnSpLocks/>
          </p:cNvCxnSpPr>
          <p:nvPr/>
        </p:nvCxnSpPr>
        <p:spPr>
          <a:xfrm>
            <a:off x="665018" y="1375643"/>
            <a:ext cx="10668000"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pic>
        <p:nvPicPr>
          <p:cNvPr id="2052" name="Picture 4" descr="seaborn · GitHub">
            <a:extLst>
              <a:ext uri="{FF2B5EF4-FFF2-40B4-BE49-F238E27FC236}">
                <a16:creationId xmlns:a16="http://schemas.microsoft.com/office/drawing/2014/main" id="{EF26A488-D21F-F9D0-6AF9-160212F4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95716"/>
            <a:ext cx="1296266" cy="1296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tplotlib Logo PNG Vector (SVG) Free Download">
            <a:extLst>
              <a:ext uri="{FF2B5EF4-FFF2-40B4-BE49-F238E27FC236}">
                <a16:creationId xmlns:a16="http://schemas.microsoft.com/office/drawing/2014/main" id="{9A87EDB6-045E-1A95-364F-4FC31977A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0995" y="2418487"/>
            <a:ext cx="1296266" cy="12962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8AC840B-7EB9-C54A-BCD2-AB8B90A45624}"/>
              </a:ext>
            </a:extLst>
          </p:cNvPr>
          <p:cNvPicPr>
            <a:picLocks noChangeAspect="1"/>
          </p:cNvPicPr>
          <p:nvPr/>
        </p:nvPicPr>
        <p:blipFill>
          <a:blip r:embed="rId4"/>
          <a:stretch>
            <a:fillRect/>
          </a:stretch>
        </p:blipFill>
        <p:spPr>
          <a:xfrm>
            <a:off x="1225838" y="4787970"/>
            <a:ext cx="9740323" cy="1672865"/>
          </a:xfrm>
          <a:prstGeom prst="rect">
            <a:avLst/>
          </a:prstGeom>
        </p:spPr>
      </p:pic>
      <p:sp>
        <p:nvSpPr>
          <p:cNvPr id="8" name="TextBox 7">
            <a:extLst>
              <a:ext uri="{FF2B5EF4-FFF2-40B4-BE49-F238E27FC236}">
                <a16:creationId xmlns:a16="http://schemas.microsoft.com/office/drawing/2014/main" id="{733D29C2-AC3C-2244-4361-E4B21654337D}"/>
              </a:ext>
            </a:extLst>
          </p:cNvPr>
          <p:cNvSpPr txBox="1"/>
          <p:nvPr/>
        </p:nvSpPr>
        <p:spPr>
          <a:xfrm>
            <a:off x="3417454" y="6456215"/>
            <a:ext cx="5163128" cy="307777"/>
          </a:xfrm>
          <a:prstGeom prst="rect">
            <a:avLst/>
          </a:prstGeom>
          <a:noFill/>
        </p:spPr>
        <p:txBody>
          <a:bodyPr wrap="square" rtlCol="0">
            <a:spAutoFit/>
          </a:bodyPr>
          <a:lstStyle/>
          <a:p>
            <a:r>
              <a:rPr lang="en-IN" sz="1400" i="1" dirty="0">
                <a:latin typeface="Abadi" panose="020B0604020104020204" pitchFamily="34" charset="0"/>
              </a:rPr>
              <a:t>Fig.4 Dataset with selected features before Once Hot Encoding</a:t>
            </a:r>
          </a:p>
        </p:txBody>
      </p:sp>
    </p:spTree>
    <p:extLst>
      <p:ext uri="{BB962C8B-B14F-4D97-AF65-F5344CB8AC3E}">
        <p14:creationId xmlns:p14="http://schemas.microsoft.com/office/powerpoint/2010/main" val="213136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1711</Words>
  <Application>Microsoft Office PowerPoint</Application>
  <PresentationFormat>Widescreen</PresentationFormat>
  <Paragraphs>141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Abadi</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Chirag Jain</dc:creator>
  <cp:lastModifiedBy>Chirag Jain</cp:lastModifiedBy>
  <cp:revision>1</cp:revision>
  <dcterms:created xsi:type="dcterms:W3CDTF">2024-12-21T08:54:25Z</dcterms:created>
  <dcterms:modified xsi:type="dcterms:W3CDTF">2024-12-21T14:49:30Z</dcterms:modified>
</cp:coreProperties>
</file>