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0"/>
  </p:notesMasterIdLst>
  <p:handoutMasterIdLst>
    <p:handoutMasterId r:id="rId11"/>
  </p:handoutMasterIdLst>
  <p:sldIdLst>
    <p:sldId id="350" r:id="rId5"/>
    <p:sldId id="368" r:id="rId6"/>
    <p:sldId id="366" r:id="rId7"/>
    <p:sldId id="367" r:id="rId8"/>
    <p:sldId id="3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13FF0E-E5E7-1F47-AAE8-238382A9D485}" v="16" dt="2023-09-20T03:34:35.993"/>
    <p1510:client id="{B5F8F82E-E36E-F68E-3396-7445951D5D1B}" v="430" dt="2023-09-20T02:54:47.177"/>
    <p1510:client id="{E8EFD1F8-C8AD-6815-B1BB-89252C4597EB}" v="29" dt="2023-09-20T03:06:07.702"/>
    <p1510:client id="{F379A770-3D92-EF3E-B80A-9FA2F38C0C06}" v="262" dt="2023-09-20T01:41:20.581"/>
  </p1510:revLst>
</p1510:revInfo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06" autoAdjust="0"/>
    <p:restoredTop sz="96327" autoAdjust="0"/>
  </p:normalViewPr>
  <p:slideViewPr>
    <p:cSldViewPr snapToGrid="0">
      <p:cViewPr varScale="1">
        <p:scale>
          <a:sx n="107" d="100"/>
          <a:sy n="107" d="100"/>
        </p:scale>
        <p:origin x="119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9/20/23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05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7054" y="758752"/>
            <a:ext cx="5491571" cy="287144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67055" y="4549553"/>
            <a:ext cx="5491570" cy="1606189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41475"/>
            <a:ext cx="10163506" cy="134845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4023" y="2185427"/>
            <a:ext cx="4827178" cy="5846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362700" y="2185427"/>
            <a:ext cx="4764829" cy="5846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0FEE6CB-7A68-C30C-38DD-5D9B336CEAD4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4670BD04-7471-564C-8AB9-67F09B0EE67A}" type="datetime1">
              <a:rPr lang="en-US" smtClean="0">
                <a:latin typeface="+mn-lt"/>
              </a:rPr>
              <a:t>9/20/23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19553"/>
            <a:ext cx="10259471" cy="137037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52500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569372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187017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1E69DAA-34F6-FC8E-3187-DACC516CCFB9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AC3F589-C9C1-6B46-9977-9887E26C1D00}" type="datetime1">
              <a:rPr lang="en-US" smtClean="0">
                <a:latin typeface="+mn-lt"/>
              </a:rPr>
              <a:t>9/20/23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60385"/>
            <a:ext cx="10274324" cy="132954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2303930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2500" y="2656903"/>
            <a:ext cx="4838700" cy="705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3655" y="3488872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3655" y="3841846"/>
            <a:ext cx="4838700" cy="77007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4664927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2500" y="5017901"/>
            <a:ext cx="4838700" cy="9083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9647" y="2303930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9647" y="2656903"/>
            <a:ext cx="4838700" cy="705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99647" y="3488872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99647" y="3841846"/>
            <a:ext cx="4838700" cy="9083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51AB775-D834-FE78-61E7-1D421831F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F4C1F188-11D3-AA4A-BFA9-2D7AD1A4303E}" type="datetime1">
              <a:rPr lang="en-US" smtClean="0">
                <a:latin typeface="+mn-lt"/>
              </a:rPr>
              <a:t>9/20/23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6100" y="398440"/>
            <a:ext cx="4903377" cy="238608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96100" y="3591098"/>
            <a:ext cx="4903377" cy="15069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96100" y="5155853"/>
            <a:ext cx="4914900" cy="806659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42455"/>
            <a:ext cx="7532276" cy="134747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2046306"/>
            <a:ext cx="2133600" cy="53709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500" y="2639004"/>
            <a:ext cx="2133600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63042" y="2046306"/>
            <a:ext cx="2128157" cy="53709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2639004"/>
            <a:ext cx="2128157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2500" y="4359309"/>
            <a:ext cx="2133600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2500" y="4925112"/>
            <a:ext cx="2133600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3042" y="4359309"/>
            <a:ext cx="2128157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63042" y="4925112"/>
            <a:ext cx="2128157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67054" y="4359309"/>
            <a:ext cx="2129245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7054" y="4925112"/>
            <a:ext cx="2129245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42F3846-3FA1-A704-DD1C-4F4EDD8FE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4D6D63A-7A5E-EE42-855E-D8DAF8FB651F}" type="datetime1">
              <a:rPr lang="en-US" smtClean="0">
                <a:latin typeface="+mn-lt"/>
              </a:rPr>
              <a:t>9/20/23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2713"/>
            <a:ext cx="4572001" cy="2286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499" y="2810201"/>
            <a:ext cx="4572001" cy="256032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0A569B5-C0E0-B13D-812D-D5FA97791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340B3B7-D322-064F-8F80-8B0CCAD37949}" type="datetime1">
              <a:rPr lang="en-US" smtClean="0">
                <a:latin typeface="+mn-lt"/>
              </a:rPr>
              <a:t>9/20/23</a:t>
            </a:fld>
            <a:endParaRPr lang="en-US" dirty="0">
              <a:latin typeface="+mn-lt"/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6880543"/>
          </a:xfrm>
        </p:spPr>
        <p:txBody>
          <a:bodyPr tIns="18288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9D7C82-45D3-B736-77A1-FE479F1AD0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7154721 w 12191998"/>
              <a:gd name="connsiteY0" fmla="*/ 3951843 h 6858000"/>
              <a:gd name="connsiteX1" fmla="*/ 7154721 w 12191998"/>
              <a:gd name="connsiteY1" fmla="*/ 4052427 h 6858000"/>
              <a:gd name="connsiteX2" fmla="*/ 9288321 w 12191998"/>
              <a:gd name="connsiteY2" fmla="*/ 4052427 h 6858000"/>
              <a:gd name="connsiteX3" fmla="*/ 9288321 w 12191998"/>
              <a:gd name="connsiteY3" fmla="*/ 3951843 h 6858000"/>
              <a:gd name="connsiteX4" fmla="*/ 0 w 12191998"/>
              <a:gd name="connsiteY4" fmla="*/ 0 h 6858000"/>
              <a:gd name="connsiteX5" fmla="*/ 12191998 w 12191998"/>
              <a:gd name="connsiteY5" fmla="*/ 0 h 6858000"/>
              <a:gd name="connsiteX6" fmla="*/ 12191998 w 12191998"/>
              <a:gd name="connsiteY6" fmla="*/ 6858000 h 6858000"/>
              <a:gd name="connsiteX7" fmla="*/ 0 w 1219199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6858000">
                <a:moveTo>
                  <a:pt x="7154721" y="3951843"/>
                </a:moveTo>
                <a:lnTo>
                  <a:pt x="7154721" y="4052427"/>
                </a:lnTo>
                <a:lnTo>
                  <a:pt x="9288321" y="4052427"/>
                </a:lnTo>
                <a:lnTo>
                  <a:pt x="9288321" y="3951843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txBody>
          <a:bodyPr wrap="square" tIns="27432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3943" y="2092817"/>
            <a:ext cx="4941477" cy="156348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ED476-3924-7E52-1A9D-0E0424695B24}"/>
              </a:ext>
            </a:extLst>
          </p:cNvPr>
          <p:cNvSpPr/>
          <p:nvPr userDrawn="1"/>
        </p:nvSpPr>
        <p:spPr>
          <a:xfrm>
            <a:off x="7154721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01169"/>
            <a:ext cx="10352810" cy="128875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F404C10-744B-3A30-6A97-DEF88914A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D9B8CF0-A6FD-044D-A6D7-A08223F0E824}" type="datetime1">
              <a:rPr lang="en-US" smtClean="0">
                <a:latin typeface="+mn-lt"/>
              </a:rPr>
              <a:t>9/20/23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10313"/>
            <a:ext cx="10287000" cy="127961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52500" y="2209800"/>
            <a:ext cx="10287000" cy="25931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7A8E389-98BB-3534-2651-FEF1E37EB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7233724-3CAE-5F48-859C-5C23ED3AF90B}" type="datetime1">
              <a:rPr lang="en-US" smtClean="0">
                <a:latin typeface="+mn-lt"/>
              </a:rPr>
              <a:t>9/20/23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00165"/>
          </a:xfrm>
          <a:prstGeom prst="rect">
            <a:avLst/>
          </a:prstGeom>
          <a:noFill/>
        </p:spPr>
        <p:txBody>
          <a:bodyPr wrap="square" tIns="457200" bIns="0" rtlCol="0" anchor="b" anchorCtr="0">
            <a:no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2" y="151023"/>
            <a:ext cx="10275477" cy="133890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500" y="4823250"/>
            <a:ext cx="2133600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5339379"/>
            <a:ext cx="2133600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4823250"/>
            <a:ext cx="2128157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63042" y="5339379"/>
            <a:ext cx="2128157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67054" y="4823250"/>
            <a:ext cx="2129245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67054" y="5339379"/>
            <a:ext cx="2129245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0254" y="4823250"/>
            <a:ext cx="2129245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10254" y="5339379"/>
            <a:ext cx="2129245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BEE3F78-D640-47E6-F461-2CF028EAD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C8F17B7-F47C-EA4F-8DEB-CF4CD1B2347C}" type="datetime1">
              <a:rPr lang="en-US" smtClean="0">
                <a:latin typeface="+mn-lt"/>
              </a:rPr>
              <a:t>9/20/23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05247"/>
            <a:ext cx="10169152" cy="128467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340167"/>
            <a:ext cx="2133600" cy="546841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473389"/>
            <a:ext cx="2133600" cy="546841"/>
          </a:xfrm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60433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340167"/>
            <a:ext cx="2133600" cy="546841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473389"/>
            <a:ext cx="2133600" cy="546841"/>
          </a:xfrm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60433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3C5F14A-2BEC-E1E4-FD6D-B181CD59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81DFFA7-1AC0-4445-828B-A4303C3C1D3A}" type="datetime1">
              <a:rPr lang="en-US" smtClean="0">
                <a:latin typeface="+mn-lt"/>
              </a:rPr>
              <a:t>9/20/23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73A4611E-088D-5F4C-A892-59F5C403A19E}" type="datetime1">
              <a:rPr lang="en-US" smtClean="0">
                <a:latin typeface="+mn-lt"/>
              </a:rPr>
              <a:t>9/20/23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758752"/>
            <a:ext cx="5491571" cy="2871449"/>
          </a:xfrm>
        </p:spPr>
        <p:txBody>
          <a:bodyPr/>
          <a:lstStyle/>
          <a:p>
            <a:r>
              <a:rPr lang="en-US" dirty="0"/>
              <a:t>Video Translation using Deep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160618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Chirag Bellara</a:t>
            </a:r>
          </a:p>
          <a:p>
            <a:r>
              <a:rPr lang="en-US" dirty="0"/>
              <a:t>Rohit Ramkumar</a:t>
            </a:r>
          </a:p>
          <a:p>
            <a:r>
              <a:rPr lang="en-US" dirty="0"/>
              <a:t>Sai Suraj Matta Veera Venkata</a:t>
            </a:r>
          </a:p>
          <a:p>
            <a:r>
              <a:rPr lang="en-US" dirty="0"/>
              <a:t>Al </a:t>
            </a:r>
            <a:r>
              <a:rPr lang="en-US" dirty="0" err="1"/>
              <a:t>Shafayet</a:t>
            </a:r>
            <a:r>
              <a:rPr lang="en-US" dirty="0"/>
              <a:t> Haque Silvy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820C0-2BFB-0DBA-47C3-3D1C78570E9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>
              <a:latin typeface="+mn-lt"/>
            </a:endParaRPr>
          </a:p>
        </p:txBody>
      </p:sp>
      <p:pic>
        <p:nvPicPr>
          <p:cNvPr id="7" name="Picture 6" descr="A diagram of a video processing process&#10;&#10;Description automatically generated">
            <a:extLst>
              <a:ext uri="{FF2B5EF4-FFF2-40B4-BE49-F238E27FC236}">
                <a16:creationId xmlns:a16="http://schemas.microsoft.com/office/drawing/2014/main" id="{1CA0E47C-F771-37FE-1920-DC24A515E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0" t="3784" r="13048" b="3517"/>
          <a:stretch/>
        </p:blipFill>
        <p:spPr>
          <a:xfrm>
            <a:off x="3313216" y="421028"/>
            <a:ext cx="8619418" cy="60159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B55DC-18B9-65E0-4FBF-E0C51E2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77" y="963700"/>
            <a:ext cx="3357362" cy="1347471"/>
          </a:xfrm>
        </p:spPr>
        <p:txBody>
          <a:bodyPr/>
          <a:lstStyle/>
          <a:p>
            <a:r>
              <a:rPr lang="en-US" dirty="0"/>
              <a:t>Project Workflow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20C35-9472-8736-7BFB-298296C0369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EECE1F-A546-7B47-8F90-47080EB91FB1}" type="datetime1">
              <a:rPr lang="en-US" smtClean="0">
                <a:latin typeface="+mn-lt"/>
              </a:rPr>
              <a:t>9/20/23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727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8CE4-EDB2-33A8-BD80-C7D5C243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Must-Have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51829-7391-947E-F5E6-10426A4828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889D2-7ADC-20B1-AD31-3FEF6276B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9036" y="2799146"/>
            <a:ext cx="4822165" cy="3411649"/>
          </a:xfrm>
        </p:spPr>
        <p:txBody>
          <a:bodyPr>
            <a:normAutofit/>
          </a:bodyPr>
          <a:lstStyle/>
          <a:p>
            <a:r>
              <a:rPr lang="en-US" dirty="0"/>
              <a:t>User should be able to upload a video or input a video link.</a:t>
            </a:r>
          </a:p>
          <a:p>
            <a:r>
              <a:rPr lang="en-US" dirty="0"/>
              <a:t>User should be able to select the language to which the video should be translated to.</a:t>
            </a:r>
          </a:p>
          <a:p>
            <a:r>
              <a:rPr lang="en-US" dirty="0"/>
              <a:t>The video should begin processing once the user clicks on the translate/process button.</a:t>
            </a:r>
          </a:p>
          <a:p>
            <a:r>
              <a:rPr lang="en-US" dirty="0"/>
              <a:t>The final translated video must be displayed to the user and the user should be able to play the video.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0BC3F-648A-FD52-7696-262080A47F8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0B13D-CC8A-7FAC-0631-DC4CA48B58C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2295368"/>
          </a:xfrm>
        </p:spPr>
        <p:txBody>
          <a:bodyPr/>
          <a:lstStyle/>
          <a:p>
            <a:r>
              <a:rPr lang="en-US" dirty="0"/>
              <a:t>Translation Accuracy.</a:t>
            </a:r>
          </a:p>
          <a:p>
            <a:r>
              <a:rPr lang="en-US" dirty="0"/>
              <a:t>Speech rate synchronization</a:t>
            </a:r>
          </a:p>
          <a:p>
            <a:r>
              <a:rPr lang="en-US" dirty="0"/>
              <a:t>Continuous Model Updates</a:t>
            </a:r>
          </a:p>
          <a:p>
            <a:r>
              <a:rPr lang="en-US" dirty="0"/>
              <a:t>Feedback Loop for Model Improvement</a:t>
            </a:r>
          </a:p>
          <a:p>
            <a:r>
              <a:rPr lang="en-US" dirty="0"/>
              <a:t>Cross-platform Compatibility</a:t>
            </a:r>
          </a:p>
          <a:p>
            <a:r>
              <a:rPr lang="en-US" dirty="0"/>
              <a:t>User Experience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35CAA-0115-393B-A314-6D133B98705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>
              <a:latin typeface="+mn-lt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D19CE94D-768B-04A1-3C03-C17679C4F1FB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AF82BF89-F693-5C47-A43C-401008DDACF1}" type="datetime1">
              <a:rPr lang="en-US" smtClean="0">
                <a:latin typeface="+mn-lt"/>
              </a:rPr>
              <a:t>9/20/23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504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A9A8-D27D-FFA3-03B5-A3987C6A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Good-to-Have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2F766-F9F1-80EB-5C8D-FCFD786E7C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E2274-B799-63C8-1B11-01507B89D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2901010"/>
          </a:xfrm>
        </p:spPr>
        <p:txBody>
          <a:bodyPr>
            <a:normAutofit/>
          </a:bodyPr>
          <a:lstStyle/>
          <a:p>
            <a:r>
              <a:rPr lang="en-US" dirty="0"/>
              <a:t>Audio syncing after translation</a:t>
            </a:r>
          </a:p>
          <a:p>
            <a:r>
              <a:rPr lang="en-US" dirty="0"/>
              <a:t>Voice Cloning</a:t>
            </a:r>
          </a:p>
          <a:p>
            <a:r>
              <a:rPr lang="en-US" dirty="0"/>
              <a:t>Adaptability to Different Languages and Accents.</a:t>
            </a:r>
          </a:p>
          <a:p>
            <a:r>
              <a:rPr lang="en-US" dirty="0"/>
              <a:t>User Profiles and History</a:t>
            </a:r>
          </a:p>
          <a:p>
            <a:r>
              <a:rPr lang="en-US" dirty="0"/>
              <a:t>Real-time Collaboration</a:t>
            </a:r>
          </a:p>
          <a:p>
            <a:r>
              <a:rPr lang="en-US" dirty="0"/>
              <a:t>Offline Mode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41916-C3B9-7369-457F-B76D78AE8B5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9296CF-367B-D3FB-ACCC-AB6FF8E8F0F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5"/>
            <a:ext cx="4756241" cy="2901009"/>
          </a:xfrm>
        </p:spPr>
        <p:txBody>
          <a:bodyPr>
            <a:normAutofit/>
          </a:bodyPr>
          <a:lstStyle/>
          <a:p>
            <a:r>
              <a:rPr lang="en-US" dirty="0"/>
              <a:t>The processing time for a video should be minimum.</a:t>
            </a:r>
          </a:p>
          <a:p>
            <a:r>
              <a:rPr lang="en-US" dirty="0"/>
              <a:t>Consistency in translations</a:t>
            </a:r>
          </a:p>
          <a:p>
            <a:r>
              <a:rPr lang="en-US" dirty="0"/>
              <a:t>Naturalness and Fluency</a:t>
            </a:r>
          </a:p>
          <a:p>
            <a:r>
              <a:rPr lang="en-US" dirty="0"/>
              <a:t>Cross-Cultural Sensitivity</a:t>
            </a:r>
          </a:p>
          <a:p>
            <a:r>
              <a:rPr lang="en-US" dirty="0"/>
              <a:t>Availability</a:t>
            </a:r>
          </a:p>
          <a:p>
            <a:r>
              <a:rPr lang="en-US" dirty="0"/>
              <a:t>In-App Chat or Support</a:t>
            </a:r>
          </a:p>
          <a:p>
            <a:r>
              <a:rPr lang="en-US" dirty="0"/>
              <a:t>Accessibility Features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ACE6C-BBFC-AAF2-32F4-483798D9077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>
              <a:latin typeface="+mn-lt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DB91659-8EA7-B56A-E653-2A43C62B898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E0F221C-B0D5-A545-86A6-06CA86BC0A18}" type="datetime1">
              <a:rPr lang="en-US" smtClean="0">
                <a:latin typeface="+mn-lt"/>
              </a:rPr>
              <a:t>9/20/23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708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96EEDEEE-6E77-AA55-A354-621945EFA5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19838587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annual presentation_Win32_EF_V6" id="{C39D9A21-4858-4087-9FF0-28F21031D048}" vid="{7480821C-154D-4ED6-BEAB-DBC9D20F13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81AF751-E016-414F-92E5-F2DC739E07D5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5B334C4-64A2-4673-803C-35178659DD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93354B-8927-46EE-B294-4D51952A09C2}">
  <ds:schemaRefs>
    <ds:schemaRef ds:uri="71af3243-3dd4-4a8d-8c0d-dd76da1f02a5"/>
    <ds:schemaRef ds:uri="http://schemas.microsoft.com/office/2006/documentManagement/types"/>
    <ds:schemaRef ds:uri="http://www.w3.org/XML/1998/namespace"/>
    <ds:schemaRef ds:uri="16c05727-aa75-4e4a-9b5f-8a80a1165891"/>
    <ds:schemaRef ds:uri="230e9df3-be65-4c73-a93b-d1236ebd677e"/>
    <ds:schemaRef ds:uri="http://purl.org/dc/elements/1.1/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174</Words>
  <Application>Microsoft Macintosh PowerPoint</Application>
  <PresentationFormat>Widescreen</PresentationFormat>
  <Paragraphs>43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Franklin Gothic Book</vt:lpstr>
      <vt:lpstr>Franklin Gothic Demi</vt:lpstr>
      <vt:lpstr>Wingdings</vt:lpstr>
      <vt:lpstr>Custom</vt:lpstr>
      <vt:lpstr>Video Translation using Deep Learning</vt:lpstr>
      <vt:lpstr>Project Workflow</vt:lpstr>
      <vt:lpstr>Must-Have Features</vt:lpstr>
      <vt:lpstr>Good-to-Have Features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/>
  <cp:lastModifiedBy>Chirag Mahesh Bellara</cp:lastModifiedBy>
  <cp:revision>152</cp:revision>
  <dcterms:created xsi:type="dcterms:W3CDTF">2023-09-20T00:16:54Z</dcterms:created>
  <dcterms:modified xsi:type="dcterms:W3CDTF">2023-09-20T17:04:05Z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