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258" r:id="rId7"/>
    <p:sldId id="262" r:id="rId8"/>
    <p:sldId id="273" r:id="rId9"/>
    <p:sldId id="265" r:id="rId10"/>
    <p:sldId id="275" r:id="rId11"/>
    <p:sldId id="277" r:id="rId12"/>
    <p:sldId id="276"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6DF"/>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BF2BD-6FDE-3C28-F87C-8ABDC8AA6AB6}" v="13" dt="2023-09-13T14:58:08.314"/>
    <p1510:client id="{07BDAD4E-DB14-30E1-4343-3F782463EF4E}" v="246" dt="2023-09-13T00:47:16.230"/>
    <p1510:client id="{2470CE61-B155-427D-40FB-231306E0B42D}" v="69" dt="2023-09-13T13:38:07.759"/>
    <p1510:client id="{34268664-306D-6F45-8A61-17C5E7C5E4D3}" v="10" dt="2023-09-13T15:07:40.603"/>
    <p1510:client id="{3B407EDE-0BA9-AD22-42F8-BFB57942735A}" v="23" dt="2023-09-13T00:52:31.513"/>
    <p1510:client id="{615E3F3C-777B-07F0-354D-6B699122378E}" v="485" dt="2023-09-13T14:39:13.972"/>
    <p1510:client id="{7F981470-96D3-F3CF-2C04-1058BD619CA6}" v="70" dt="2023-09-12T21:20:58.370"/>
    <p1510:client id="{AA5B8CA2-C6CD-45E9-5B89-9028EE270A5F}" v="576" dt="2023-09-13T02:40:53.302"/>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86"/>
  </p:normalViewPr>
  <p:slideViewPr>
    <p:cSldViewPr snapToGrid="0">
      <p:cViewPr varScale="1">
        <p:scale>
          <a:sx n="101" d="100"/>
          <a:sy n="101" d="100"/>
        </p:scale>
        <p:origin x="1000" y="19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a:solidFill>
                <a:prstClr val="black">
                  <a:hueOff val="0"/>
                  <a:satOff val="0"/>
                  <a:lumOff val="0"/>
                  <a:alphaOff val="0"/>
                </a:prstClr>
              </a:solidFill>
              <a:latin typeface="Tenorite"/>
              <a:ea typeface="+mn-ea"/>
              <a:cs typeface="+mn-cs"/>
            </a:rPr>
            <a:t>Display the translated video in the webpage where the user can start viewing the converted video.</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a:solidFill>
                <a:schemeClr val="tx1"/>
              </a:solidFill>
              <a:latin typeface="+mj-lt"/>
              <a:ea typeface="+mj-ea"/>
              <a:cs typeface="+mj-cs"/>
            </a:rPr>
            <a:t>Get the input video</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rtl="0">
            <a:lnSpc>
              <a:spcPct val="100000"/>
            </a:lnSpc>
          </a:pPr>
          <a:r>
            <a:rPr lang="en-US" sz="1400" spc="50" baseline="0">
              <a:latin typeface="+mn-lt"/>
            </a:rPr>
            <a:t>Users can</a:t>
          </a:r>
          <a:r>
            <a:rPr lang="en-US" sz="1400" spc="50">
              <a:latin typeface="+mn-lt"/>
              <a:ea typeface="+mn-lt"/>
              <a:cs typeface="+mn-lt"/>
            </a:rPr>
            <a:t> either paste a video link or upload a video to be translated.</a:t>
          </a:r>
          <a:endParaRPr lang="en-US" sz="1400" spc="50"/>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rtl="0"/>
          <a:r>
            <a:rPr lang="en-US" sz="1600" kern="1200" spc="150" baseline="0">
              <a:solidFill>
                <a:prstClr val="black"/>
              </a:solidFill>
              <a:latin typeface="Tenorite"/>
              <a:ea typeface="+mn-ea"/>
              <a:cs typeface="+mn-cs"/>
            </a:rPr>
            <a:t>Language Selection</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rtl="0">
            <a:lnSpc>
              <a:spcPct val="100000"/>
            </a:lnSpc>
          </a:pPr>
          <a:r>
            <a:rPr lang="en-US" sz="1400" spc="50" baseline="0">
              <a:latin typeface="+mn-lt"/>
            </a:rPr>
            <a:t>Select the language to which the video should be translated to.</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A2322D3A-7AC2-4C5C-9D7E-EAB2313D47D4}">
      <dgm:prSet phldr="0" custT="1"/>
      <dgm:spPr/>
      <dgm:t>
        <a:bodyPr/>
        <a:lstStyle/>
        <a:p>
          <a:pPr marL="0" lvl="0" indent="0" algn="ctr" defTabSz="889000" rtl="0">
            <a:lnSpc>
              <a:spcPct val="90000"/>
            </a:lnSpc>
            <a:spcBef>
              <a:spcPct val="0"/>
            </a:spcBef>
            <a:spcAft>
              <a:spcPct val="35000"/>
            </a:spcAft>
            <a:buNone/>
          </a:pPr>
          <a:r>
            <a:rPr lang="en-US" sz="1600" kern="1200" spc="150" baseline="0">
              <a:solidFill>
                <a:prstClr val="black"/>
              </a:solidFill>
              <a:latin typeface="Tenorite"/>
              <a:ea typeface="+mn-ea"/>
              <a:cs typeface="+mn-cs"/>
            </a:rPr>
            <a:t>The provided video starts getting converted to the given language.</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rtl="0"/>
          <a:r>
            <a:rPr lang="en-US" sz="1600" kern="1200" spc="150" baseline="0">
              <a:solidFill>
                <a:prstClr val="black"/>
              </a:solidFill>
              <a:latin typeface="Tenorite"/>
              <a:ea typeface="+mn-ea"/>
              <a:cs typeface="+mn-cs"/>
            </a:rPr>
            <a:t>Process the video</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5CC60346-18FA-47C6-B181-B88DAC0C82F1}">
      <dgm:prSet phldr="0"/>
      <dgm:spPr/>
      <dgm:t>
        <a:bodyPr/>
        <a:lstStyle/>
        <a:p>
          <a:pPr rtl="0"/>
          <a:r>
            <a:rPr lang="en-US" dirty="0">
              <a:latin typeface="Tenorite"/>
              <a:ea typeface="+mn-ea"/>
              <a:cs typeface="+mn-cs"/>
            </a:rPr>
            <a:t> Result</a:t>
          </a:r>
          <a:endParaRPr lang="en-US" dirty="0">
            <a:ea typeface="+mn-ea"/>
            <a:cs typeface="+mn-cs"/>
          </a:endParaRPr>
        </a:p>
      </dgm:t>
    </dgm:pt>
    <dgm:pt modelId="{02BD3BFC-7A45-485F-8856-2B69AB6D7C36}" type="parTrans" cxnId="{BD95CC51-E59D-4CD3-B49F-E59A555AED2E}">
      <dgm:prSet/>
      <dgm:spPr/>
      <dgm:t>
        <a:bodyPr/>
        <a:lstStyle/>
        <a:p>
          <a:endParaRPr lang="en-US"/>
        </a:p>
      </dgm:t>
    </dgm:pt>
    <dgm:pt modelId="{F2A21646-FECA-4D53-8476-D8AB5A12E403}" type="sibTrans" cxnId="{BD95CC51-E59D-4CD3-B49F-E59A555AED2E}">
      <dgm:prSet/>
      <dgm:spPr/>
      <dgm:t>
        <a:bodyPr/>
        <a:lstStyle/>
        <a:p>
          <a:endParaRPr lang="en-US"/>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4">
        <dgm:presLayoutVars>
          <dgm:chMax val="0"/>
          <dgm:chPref val="0"/>
        </dgm:presLayoutVars>
      </dgm:prSet>
      <dgm:spPr/>
    </dgm:pt>
    <dgm:pt modelId="{22359DD7-1BFB-4900-BAE6-6084F2F57988}" type="pres">
      <dgm:prSet presAssocID="{73D947E0-108F-4D20-A71E-3CF329F97212}" presName="desTx" presStyleLbl="alignAccFollowNode1" presStyleIdx="0" presStyleCnt="4">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4">
        <dgm:presLayoutVars>
          <dgm:chMax val="0"/>
          <dgm:chPref val="0"/>
        </dgm:presLayoutVars>
      </dgm:prSet>
      <dgm:spPr/>
    </dgm:pt>
    <dgm:pt modelId="{4FEB85EB-D046-4CDB-8A62-BBCE260C4490}" type="pres">
      <dgm:prSet presAssocID="{B1AFA1AF-0FF8-45B3-A6D0-0E255A2F637D}" presName="desTx" presStyleLbl="alignAccFollowNode1" presStyleIdx="1" presStyleCnt="4">
        <dgm:presLayoutVars/>
      </dgm:prSet>
      <dgm:spPr/>
    </dgm:pt>
    <dgm:pt modelId="{40F59683-723F-44D1-8379-95635EED1AA8}" type="pres">
      <dgm:prSet presAssocID="{88649F7A-400B-4056-965D-C9AC0B3AD942}"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2" presStyleCnt="4">
        <dgm:presLayoutVars>
          <dgm:chMax val="0"/>
          <dgm:chPref val="0"/>
        </dgm:presLayoutVars>
      </dgm:prSet>
      <dgm:spPr/>
    </dgm:pt>
    <dgm:pt modelId="{C42A8BDE-B838-475D-AFDE-17B60D744AB6}" type="pres">
      <dgm:prSet presAssocID="{4F85505A-81B6-4FDA-A144-900B71DAD946}" presName="desTx" presStyleLbl="alignAccFollowNode1" presStyleIdx="2" presStyleCnt="4">
        <dgm:presLayoutVars/>
      </dgm:prSet>
      <dgm:spPr/>
    </dgm:pt>
    <dgm:pt modelId="{D0DC94A3-770A-4810-A89A-7DB7918862F6}" type="pres">
      <dgm:prSet presAssocID="{68F74A88-49DC-44B1-BC0D-220A7B97601C}" presName="space" presStyleCnt="0"/>
      <dgm:spPr/>
    </dgm:pt>
    <dgm:pt modelId="{0FDDB8D2-2F9F-460D-B0D7-C1382BB52989}" type="pres">
      <dgm:prSet presAssocID="{5CC60346-18FA-47C6-B181-B88DAC0C82F1}" presName="composite" presStyleCnt="0"/>
      <dgm:spPr/>
    </dgm:pt>
    <dgm:pt modelId="{F5A3C18F-A1B8-4B74-A199-DDEBB8243E52}" type="pres">
      <dgm:prSet presAssocID="{5CC60346-18FA-47C6-B181-B88DAC0C82F1}" presName="parTx" presStyleLbl="alignNode1" presStyleIdx="3" presStyleCnt="4">
        <dgm:presLayoutVars>
          <dgm:chMax val="0"/>
          <dgm:chPref val="0"/>
        </dgm:presLayoutVars>
      </dgm:prSet>
      <dgm:spPr/>
    </dgm:pt>
    <dgm:pt modelId="{CAA8759A-7F57-4A55-933A-1188BFE2ED55}" type="pres">
      <dgm:prSet presAssocID="{5CC60346-18FA-47C6-B181-B88DAC0C82F1}" presName="desTx" presStyleLbl="alignAccFollowNode1" presStyleIdx="3" presStyleCnt="4">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11774433-7622-4F05-A4A4-040AF30EE8CE}" type="presOf" srcId="{A2322D3A-7AC2-4C5C-9D7E-EAB2313D47D4}" destId="{C42A8BDE-B838-475D-AFDE-17B60D744AB6}" srcOrd="0" destOrd="0" presId="urn:microsoft.com/office/officeart/2016/7/layout/HorizontalActionList"/>
    <dgm:cxn modelId="{C9A76A34-13EE-466A-BFCA-98460CD0CB03}" type="presOf" srcId="{73D947E0-108F-4D20-A71E-3CF329F97212}" destId="{BDBD7220-3F85-45D2-BED6-5BBFBC23EAE3}" srcOrd="0" destOrd="0" presId="urn:microsoft.com/office/officeart/2016/7/layout/HorizontalActionList"/>
    <dgm:cxn modelId="{35B66F37-1849-441D-BCE5-5B1297A8E6AF}" type="presOf" srcId="{4F85505A-81B6-4FDA-A144-900B71DAD946}" destId="{4132ECB1-6BEF-4935-AFA3-B2EAA48FDE7E}" srcOrd="0" destOrd="0" presId="urn:microsoft.com/office/officeart/2016/7/layout/HorizontalActionList"/>
    <dgm:cxn modelId="{711E093C-AD42-45A4-8D40-A2D39702062E}" srcId="{5CC60346-18FA-47C6-B181-B88DAC0C82F1}" destId="{8FE81FEC-2664-411F-AEB3-065F29F52751}" srcOrd="0" destOrd="0" parTransId="{BCBC007E-0269-421B-9C41-DE26D5C3A822}" sibTransId="{80230EB7-7230-4881-A631-309C07417378}"/>
    <dgm:cxn modelId="{552D6742-1E9B-4F71-856F-81188D90C759}" type="presOf" srcId="{8FE81FEC-2664-411F-AEB3-065F29F52751}" destId="{CAA8759A-7F57-4A55-933A-1188BFE2ED55}" srcOrd="0" destOrd="0" presId="urn:microsoft.com/office/officeart/2016/7/layout/HorizontalActionList"/>
    <dgm:cxn modelId="{C90F0145-484C-480E-9AFB-B08A261DF99D}" type="presOf" srcId="{B1AFA1AF-0FF8-45B3-A6D0-0E255A2F637D}" destId="{C4F84DEA-2002-4D32-8E80-70EEE05E345A}" srcOrd="0" destOrd="0" presId="urn:microsoft.com/office/officeart/2016/7/layout/HorizontalActionList"/>
    <dgm:cxn modelId="{BD95CC51-E59D-4CD3-B49F-E59A555AED2E}" srcId="{0DD8915E-DC14-41D6-9BB5-F49E1C265163}" destId="{5CC60346-18FA-47C6-B181-B88DAC0C82F1}" srcOrd="3" destOrd="0" parTransId="{02BD3BFC-7A45-485F-8856-2B69AB6D7C36}" sibTransId="{F2A21646-FECA-4D53-8476-D8AB5A12E403}"/>
    <dgm:cxn modelId="{2D633B56-E147-4EFC-B9EE-6C0413F329B0}" srcId="{0DD8915E-DC14-41D6-9BB5-F49E1C265163}" destId="{4F85505A-81B6-4FDA-A144-900B71DAD946}" srcOrd="2" destOrd="0" parTransId="{D9A96E25-7BBE-4DDD-8DDE-B4970D4340A8}" sibTransId="{68F74A88-49DC-44B1-BC0D-220A7B97601C}"/>
    <dgm:cxn modelId="{310C1B98-6374-45D8-8D6E-86F4685A3F02}" type="presOf" srcId="{30A490C8-22B4-4D68-875C-0F0DE2FF864D}" destId="{22359DD7-1BFB-4900-BAE6-6084F2F57988}" srcOrd="0" destOrd="0" presId="urn:microsoft.com/office/officeart/2016/7/layout/HorizontalActionList"/>
    <dgm:cxn modelId="{4BC742C5-E0EF-4F94-B722-A75749D5C136}" type="presOf" srcId="{50418D2B-9486-42DE-AFDD-1D31420040FF}" destId="{4FEB85EB-D046-4CDB-8A62-BBCE260C4490}" srcOrd="0" destOrd="0" presId="urn:microsoft.com/office/officeart/2016/7/layout/HorizontalActionList"/>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4F85505A-81B6-4FDA-A144-900B71DAD946}" destId="{A2322D3A-7AC2-4C5C-9D7E-EAB2313D47D4}" srcOrd="0" destOrd="0" parTransId="{4A8C15D4-B36F-4764-B4FF-F2AF790D3E17}" sibTransId="{84DE1C3A-3FC7-4DB3-88ED-33F65A71557A}"/>
    <dgm:cxn modelId="{825BC9D8-F515-4FBF-8CF8-23CD32968E1D}" type="presOf" srcId="{0DD8915E-DC14-41D6-9BB5-F49E1C265163}" destId="{E4B4F7C4-5024-45F0-9FD7-C5068A1AE6C4}" srcOrd="0" destOrd="0" presId="urn:microsoft.com/office/officeart/2016/7/layout/HorizontalActionList"/>
    <dgm:cxn modelId="{D57096EB-1249-4620-9A47-546AE8080EB6}" type="presOf" srcId="{5CC60346-18FA-47C6-B181-B88DAC0C82F1}" destId="{F5A3C18F-A1B8-4B74-A199-DDEBB8243E52}" srcOrd="0" destOrd="0" presId="urn:microsoft.com/office/officeart/2016/7/layout/HorizontalActionList"/>
    <dgm:cxn modelId="{3CC8EB2C-D962-461C-A59C-5201A81DB757}" type="presParOf" srcId="{E4B4F7C4-5024-45F0-9FD7-C5068A1AE6C4}" destId="{473E2436-1BC1-4A6C-8568-5C38418F52D1}" srcOrd="0" destOrd="0" presId="urn:microsoft.com/office/officeart/2016/7/layout/HorizontalActionList"/>
    <dgm:cxn modelId="{945F8CDE-E791-4430-80BA-A9B8264D43A5}" type="presParOf" srcId="{473E2436-1BC1-4A6C-8568-5C38418F52D1}" destId="{BDBD7220-3F85-45D2-BED6-5BBFBC23EAE3}" srcOrd="0" destOrd="0" presId="urn:microsoft.com/office/officeart/2016/7/layout/HorizontalActionList"/>
    <dgm:cxn modelId="{3C1700C3-B1C4-4709-988D-294208D42ADC}" type="presParOf" srcId="{473E2436-1BC1-4A6C-8568-5C38418F52D1}" destId="{22359DD7-1BFB-4900-BAE6-6084F2F57988}" srcOrd="1" destOrd="0" presId="urn:microsoft.com/office/officeart/2016/7/layout/HorizontalActionList"/>
    <dgm:cxn modelId="{5301430C-28CA-4E97-8E43-EFD2CE624DC7}" type="presParOf" srcId="{E4B4F7C4-5024-45F0-9FD7-C5068A1AE6C4}" destId="{38C65349-0C40-499F-9765-B6F38C2DC3C3}" srcOrd="1" destOrd="0" presId="urn:microsoft.com/office/officeart/2016/7/layout/HorizontalActionList"/>
    <dgm:cxn modelId="{F8885588-9C9F-4C3C-9AC9-9711D96365A5}" type="presParOf" srcId="{E4B4F7C4-5024-45F0-9FD7-C5068A1AE6C4}" destId="{C6650FDC-3601-45F5-9125-6E3F90A53F8A}" srcOrd="2" destOrd="0" presId="urn:microsoft.com/office/officeart/2016/7/layout/HorizontalActionList"/>
    <dgm:cxn modelId="{27011FC4-69B5-4A8D-8049-2099D5166DA1}" type="presParOf" srcId="{C6650FDC-3601-45F5-9125-6E3F90A53F8A}" destId="{C4F84DEA-2002-4D32-8E80-70EEE05E345A}" srcOrd="0" destOrd="0" presId="urn:microsoft.com/office/officeart/2016/7/layout/HorizontalActionList"/>
    <dgm:cxn modelId="{7EEA7D40-DB4C-441A-AC50-0F249D09CB83}" type="presParOf" srcId="{C6650FDC-3601-45F5-9125-6E3F90A53F8A}" destId="{4FEB85EB-D046-4CDB-8A62-BBCE260C4490}" srcOrd="1" destOrd="0" presId="urn:microsoft.com/office/officeart/2016/7/layout/HorizontalActionList"/>
    <dgm:cxn modelId="{2D24FEAB-2177-4623-B292-4628CB9A685C}" type="presParOf" srcId="{E4B4F7C4-5024-45F0-9FD7-C5068A1AE6C4}" destId="{40F59683-723F-44D1-8379-95635EED1AA8}" srcOrd="3" destOrd="0" presId="urn:microsoft.com/office/officeart/2016/7/layout/HorizontalActionList"/>
    <dgm:cxn modelId="{8F5F843D-0CE1-46F8-8473-C62569876376}" type="presParOf" srcId="{E4B4F7C4-5024-45F0-9FD7-C5068A1AE6C4}" destId="{1A7C3045-2DAF-4A19-82DB-79436B2E4575}" srcOrd="4" destOrd="0" presId="urn:microsoft.com/office/officeart/2016/7/layout/HorizontalActionList"/>
    <dgm:cxn modelId="{19E7B396-1022-42B1-8A78-3177041B71D5}" type="presParOf" srcId="{1A7C3045-2DAF-4A19-82DB-79436B2E4575}" destId="{4132ECB1-6BEF-4935-AFA3-B2EAA48FDE7E}" srcOrd="0" destOrd="0" presId="urn:microsoft.com/office/officeart/2016/7/layout/HorizontalActionList"/>
    <dgm:cxn modelId="{D8B1A49D-F55F-4E23-AE3A-C38F7ABB70D8}" type="presParOf" srcId="{1A7C3045-2DAF-4A19-82DB-79436B2E4575}" destId="{C42A8BDE-B838-475D-AFDE-17B60D744AB6}" srcOrd="1" destOrd="0" presId="urn:microsoft.com/office/officeart/2016/7/layout/HorizontalActionList"/>
    <dgm:cxn modelId="{FEB4E98A-C25B-4FC0-BE59-E7C999474D63}" type="presParOf" srcId="{E4B4F7C4-5024-45F0-9FD7-C5068A1AE6C4}" destId="{D0DC94A3-770A-4810-A89A-7DB7918862F6}" srcOrd="5" destOrd="0" presId="urn:microsoft.com/office/officeart/2016/7/layout/HorizontalActionList"/>
    <dgm:cxn modelId="{13BDBAC2-F29C-42AD-872E-8FA3E3440CFF}" type="presParOf" srcId="{E4B4F7C4-5024-45F0-9FD7-C5068A1AE6C4}" destId="{0FDDB8D2-2F9F-460D-B0D7-C1382BB52989}" srcOrd="6" destOrd="0" presId="urn:microsoft.com/office/officeart/2016/7/layout/HorizontalActionList"/>
    <dgm:cxn modelId="{F9BB06C7-D4B4-4F76-946D-B5CBC8209F66}" type="presParOf" srcId="{0FDDB8D2-2F9F-460D-B0D7-C1382BB52989}" destId="{F5A3C18F-A1B8-4B74-A199-DDEBB8243E52}" srcOrd="0" destOrd="0" presId="urn:microsoft.com/office/officeart/2016/7/layout/HorizontalActionList"/>
    <dgm:cxn modelId="{4D7DF56C-D733-4415-A190-85ED5B47AFCA}" type="presParOf" srcId="{0FDDB8D2-2F9F-460D-B0D7-C1382BB52989}" destId="{CAA8759A-7F57-4A55-933A-1188BFE2ED55}"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7438" y="74898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a:solidFill>
                <a:schemeClr val="tx1"/>
              </a:solidFill>
              <a:latin typeface="+mj-lt"/>
              <a:ea typeface="+mj-ea"/>
              <a:cs typeface="+mj-cs"/>
            </a:rPr>
            <a:t>Get the input video</a:t>
          </a:r>
        </a:p>
      </dsp:txBody>
      <dsp:txXfrm>
        <a:off x="7438" y="748982"/>
        <a:ext cx="2544259" cy="763277"/>
      </dsp:txXfrm>
    </dsp:sp>
    <dsp:sp modelId="{22359DD7-1BFB-4900-BAE6-6084F2F57988}">
      <dsp:nvSpPr>
        <dsp:cNvPr id="0" name=""/>
        <dsp:cNvSpPr/>
      </dsp:nvSpPr>
      <dsp:spPr>
        <a:xfrm>
          <a:off x="7438" y="1512260"/>
          <a:ext cx="2544259" cy="14836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rtl="0">
            <a:lnSpc>
              <a:spcPct val="100000"/>
            </a:lnSpc>
            <a:spcBef>
              <a:spcPct val="0"/>
            </a:spcBef>
            <a:spcAft>
              <a:spcPct val="35000"/>
            </a:spcAft>
            <a:buNone/>
          </a:pPr>
          <a:r>
            <a:rPr lang="en-US" sz="1400" kern="1200" spc="50" baseline="0">
              <a:latin typeface="+mn-lt"/>
            </a:rPr>
            <a:t>Users can</a:t>
          </a:r>
          <a:r>
            <a:rPr lang="en-US" sz="1400" kern="1200" spc="50">
              <a:latin typeface="+mn-lt"/>
              <a:ea typeface="+mn-lt"/>
              <a:cs typeface="+mn-lt"/>
            </a:rPr>
            <a:t> either paste a video link or upload a video to be translated.</a:t>
          </a:r>
          <a:endParaRPr lang="en-US" sz="1400" kern="1200" spc="50"/>
        </a:p>
      </dsp:txBody>
      <dsp:txXfrm>
        <a:off x="7438" y="1512260"/>
        <a:ext cx="2544259" cy="1483669"/>
      </dsp:txXfrm>
    </dsp:sp>
    <dsp:sp modelId="{C4F84DEA-2002-4D32-8E80-70EEE05E345A}">
      <dsp:nvSpPr>
        <dsp:cNvPr id="0" name=""/>
        <dsp:cNvSpPr/>
      </dsp:nvSpPr>
      <dsp:spPr>
        <a:xfrm>
          <a:off x="2659592" y="74898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a:solidFill>
                <a:prstClr val="black"/>
              </a:solidFill>
              <a:latin typeface="Tenorite"/>
              <a:ea typeface="+mn-ea"/>
              <a:cs typeface="+mn-cs"/>
            </a:rPr>
            <a:t>Language Selection</a:t>
          </a:r>
        </a:p>
      </dsp:txBody>
      <dsp:txXfrm>
        <a:off x="2659592" y="748982"/>
        <a:ext cx="2544259" cy="763277"/>
      </dsp:txXfrm>
    </dsp:sp>
    <dsp:sp modelId="{4FEB85EB-D046-4CDB-8A62-BBCE260C4490}">
      <dsp:nvSpPr>
        <dsp:cNvPr id="0" name=""/>
        <dsp:cNvSpPr/>
      </dsp:nvSpPr>
      <dsp:spPr>
        <a:xfrm>
          <a:off x="2659592" y="1512260"/>
          <a:ext cx="2544259" cy="14836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l" defTabSz="622300" rtl="0">
            <a:lnSpc>
              <a:spcPct val="100000"/>
            </a:lnSpc>
            <a:spcBef>
              <a:spcPct val="0"/>
            </a:spcBef>
            <a:spcAft>
              <a:spcPct val="35000"/>
            </a:spcAft>
            <a:buNone/>
          </a:pPr>
          <a:r>
            <a:rPr lang="en-US" sz="1400" kern="1200" spc="50" baseline="0">
              <a:latin typeface="+mn-lt"/>
            </a:rPr>
            <a:t>Select the language to which the video should be translated to.</a:t>
          </a:r>
        </a:p>
      </dsp:txBody>
      <dsp:txXfrm>
        <a:off x="2659592" y="1512260"/>
        <a:ext cx="2544259" cy="1483669"/>
      </dsp:txXfrm>
    </dsp:sp>
    <dsp:sp modelId="{4132ECB1-6BEF-4935-AFA3-B2EAA48FDE7E}">
      <dsp:nvSpPr>
        <dsp:cNvPr id="0" name=""/>
        <dsp:cNvSpPr/>
      </dsp:nvSpPr>
      <dsp:spPr>
        <a:xfrm>
          <a:off x="5311747" y="74898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711200" rtl="0">
            <a:lnSpc>
              <a:spcPct val="90000"/>
            </a:lnSpc>
            <a:spcBef>
              <a:spcPct val="0"/>
            </a:spcBef>
            <a:spcAft>
              <a:spcPct val="35000"/>
            </a:spcAft>
            <a:buNone/>
          </a:pPr>
          <a:r>
            <a:rPr lang="en-US" sz="1600" kern="1200" spc="150" baseline="0">
              <a:solidFill>
                <a:prstClr val="black"/>
              </a:solidFill>
              <a:latin typeface="Tenorite"/>
              <a:ea typeface="+mn-ea"/>
              <a:cs typeface="+mn-cs"/>
            </a:rPr>
            <a:t>Process the video</a:t>
          </a:r>
        </a:p>
      </dsp:txBody>
      <dsp:txXfrm>
        <a:off x="5311747" y="748982"/>
        <a:ext cx="2544259" cy="763277"/>
      </dsp:txXfrm>
    </dsp:sp>
    <dsp:sp modelId="{C42A8BDE-B838-475D-AFDE-17B60D744AB6}">
      <dsp:nvSpPr>
        <dsp:cNvPr id="0" name=""/>
        <dsp:cNvSpPr/>
      </dsp:nvSpPr>
      <dsp:spPr>
        <a:xfrm>
          <a:off x="5311747" y="1512260"/>
          <a:ext cx="2544259" cy="14836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1316" tIns="251316" rIns="251316" bIns="251316" numCol="1" spcCol="1270" anchor="t" anchorCtr="0">
          <a:noAutofit/>
        </a:bodyPr>
        <a:lstStyle/>
        <a:p>
          <a:pPr marL="0" lvl="0" indent="0" algn="ctr" defTabSz="889000" rtl="0">
            <a:lnSpc>
              <a:spcPct val="90000"/>
            </a:lnSpc>
            <a:spcBef>
              <a:spcPct val="0"/>
            </a:spcBef>
            <a:spcAft>
              <a:spcPct val="35000"/>
            </a:spcAft>
            <a:buNone/>
          </a:pPr>
          <a:r>
            <a:rPr lang="en-US" sz="1600" kern="1200" spc="150" baseline="0">
              <a:solidFill>
                <a:prstClr val="black"/>
              </a:solidFill>
              <a:latin typeface="Tenorite"/>
              <a:ea typeface="+mn-ea"/>
              <a:cs typeface="+mn-cs"/>
            </a:rPr>
            <a:t>The provided video starts getting converted to the given language.</a:t>
          </a:r>
        </a:p>
      </dsp:txBody>
      <dsp:txXfrm>
        <a:off x="5311747" y="1512260"/>
        <a:ext cx="2544259" cy="1483669"/>
      </dsp:txXfrm>
    </dsp:sp>
    <dsp:sp modelId="{F5A3C18F-A1B8-4B74-A199-DDEBB8243E52}">
      <dsp:nvSpPr>
        <dsp:cNvPr id="0" name=""/>
        <dsp:cNvSpPr/>
      </dsp:nvSpPr>
      <dsp:spPr>
        <a:xfrm>
          <a:off x="7963901" y="748982"/>
          <a:ext cx="2544259" cy="76327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1053" tIns="201053" rIns="201053" bIns="201053"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Tenorite"/>
              <a:ea typeface="+mn-ea"/>
              <a:cs typeface="+mn-cs"/>
            </a:rPr>
            <a:t> Result</a:t>
          </a:r>
          <a:endParaRPr lang="en-US" sz="2600" kern="1200" dirty="0">
            <a:ea typeface="+mn-ea"/>
            <a:cs typeface="+mn-cs"/>
          </a:endParaRPr>
        </a:p>
      </dsp:txBody>
      <dsp:txXfrm>
        <a:off x="7963901" y="748982"/>
        <a:ext cx="2544259" cy="763277"/>
      </dsp:txXfrm>
    </dsp:sp>
    <dsp:sp modelId="{CAA8759A-7F57-4A55-933A-1188BFE2ED55}">
      <dsp:nvSpPr>
        <dsp:cNvPr id="0" name=""/>
        <dsp:cNvSpPr/>
      </dsp:nvSpPr>
      <dsp:spPr>
        <a:xfrm>
          <a:off x="7963901" y="1512260"/>
          <a:ext cx="2544259" cy="14836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a:solidFill>
                <a:prstClr val="black">
                  <a:hueOff val="0"/>
                  <a:satOff val="0"/>
                  <a:lumOff val="0"/>
                  <a:alphaOff val="0"/>
                </a:prstClr>
              </a:solidFill>
              <a:latin typeface="Tenorite"/>
              <a:ea typeface="+mn-ea"/>
              <a:cs typeface="+mn-cs"/>
            </a:rPr>
            <a:t>Display the translated video in the webpage where the user can start viewing the converted video.</a:t>
          </a:r>
        </a:p>
      </dsp:txBody>
      <dsp:txXfrm>
        <a:off x="7963901" y="1512260"/>
        <a:ext cx="2544259" cy="1483669"/>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9/13/2023</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9/13/2023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7E00A03B-E943-3540-A363-1F4067F9FEE2}" type="datetime1">
              <a:rPr lang="en-US" smtClean="0"/>
              <a:t>9/13/2023</a:t>
            </a:fld>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fld id="{E4E8A593-C01F-7844-8458-6F4BB90A71B5}" type="datetime1">
              <a:rPr lang="en-US" smtClean="0"/>
              <a:t>9/13/2023</a:t>
            </a:fld>
            <a:endParaRPr lang="en-US"/>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844FD889-BF4D-644E-A121-AAA1E19A0FBA}" type="datetime1">
              <a:rPr lang="en-US" smtClean="0"/>
              <a:t>9/13/2023</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24702BE0-EEA9-DB4A-BDF3-1D6846B6DF65}" type="datetime1">
              <a:rPr lang="en-US" smtClean="0"/>
              <a:t>9/13/2023</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fld id="{3FFFEF6A-CEF5-BD48-8892-4385A0D9F3E1}" type="datetime1">
              <a:rPr lang="en-US" smtClean="0"/>
              <a:t>9/13/2023</a:t>
            </a:fld>
            <a:endParaRPr lang="en-US"/>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fld id="{251941CC-CCDF-6049-AF3F-362045F5A3DB}" type="datetime1">
              <a:rPr lang="en-US" smtClean="0"/>
              <a:t>9/13/2023</a:t>
            </a:fld>
            <a:endParaRPr lang="en-US"/>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fld id="{2F4FB190-E443-194B-8662-9E08E9B9C04A}" type="datetime1">
              <a:rPr lang="en-US" smtClean="0"/>
              <a:t>9/13/2023</a:t>
            </a:fld>
            <a:endParaRPr lang="en-US"/>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fld id="{C9B4FD0B-F375-0D41-A616-9CAF308C944E}" type="datetime1">
              <a:rPr lang="en-US" smtClean="0"/>
              <a:t>9/13/2023</a:t>
            </a:fld>
            <a:endParaRPr lang="en-US"/>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E95EFA9C-5758-E344-AAF4-DCB694D6E0D2}" type="datetime1">
              <a:rPr lang="en-US" smtClean="0"/>
              <a:t>9/13/2023</a:t>
            </a:fld>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fld id="{E25CD078-6983-7B4F-BF47-D499951687C3}" type="datetime1">
              <a:rPr lang="en-US" smtClean="0"/>
              <a:t>9/13/2023</a:t>
            </a:fld>
            <a:endParaRPr lang="en-US"/>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fld id="{8AE39541-ECB6-654E-9E1D-D3D130DA4C78}" type="datetime1">
              <a:rPr lang="en-US" smtClean="0"/>
              <a:t>9/13/2023</a:t>
            </a:fld>
            <a:endParaRPr lang="en-US"/>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fld id="{01A6D3C8-A818-C744-80F8-F6823B9C5063}" type="datetime1">
              <a:rPr lang="en-US" smtClean="0"/>
              <a:t>9/13/2023</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fld id="{DCA2AA3C-D770-AE4E-8BA5-9B24AAC54FC3}" type="datetime1">
              <a:rPr lang="en-US" smtClean="0"/>
              <a:t>9/13/2023</a:t>
            </a:fld>
            <a:endParaRPr lang="en-US"/>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61AB18-E2D9-794B-A5AE-DB04D2DB24F0}" type="datetime1">
              <a:rPr lang="en-US" smtClean="0"/>
              <a:t>9/13/2023</a:t>
            </a:fld>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ft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2609406"/>
            <a:ext cx="5309163" cy="1633092"/>
          </a:xfrm>
        </p:spPr>
        <p:txBody>
          <a:bodyPr/>
          <a:lstStyle/>
          <a:p>
            <a:pPr algn="ctr"/>
            <a:r>
              <a:rPr lang="en-US">
                <a:ea typeface="+mj-lt"/>
                <a:cs typeface="+mj-lt"/>
              </a:rPr>
              <a:t>Video translation using Deep Learning</a:t>
            </a:r>
            <a:endParaRPr lang="en-US"/>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599737" y="4469753"/>
            <a:ext cx="4941770" cy="1426232"/>
          </a:xfrm>
        </p:spPr>
        <p:txBody>
          <a:bodyPr vert="horz" lIns="91440" tIns="45720" rIns="91440" bIns="45720" rtlCol="0" anchor="t">
            <a:normAutofit/>
          </a:bodyPr>
          <a:lstStyle/>
          <a:p>
            <a:pPr algn="ctr"/>
            <a:r>
              <a:rPr lang="en-US"/>
              <a:t>Chirag Bellara</a:t>
            </a:r>
          </a:p>
          <a:p>
            <a:pPr algn="ctr"/>
            <a:r>
              <a:rPr lang="en-US"/>
              <a:t>Rohit Ramkumar</a:t>
            </a:r>
          </a:p>
          <a:p>
            <a:pPr algn="ctr"/>
            <a:r>
              <a:rPr lang="en-US">
                <a:ea typeface="+mn-lt"/>
                <a:cs typeface="+mn-lt"/>
              </a:rPr>
              <a:t>Sai Suraj Matta Veera Venkata</a:t>
            </a:r>
            <a:endParaRPr lang="en-US"/>
          </a:p>
          <a:p>
            <a:pPr algn="ctr"/>
            <a:r>
              <a:rPr lang="en-US">
                <a:solidFill>
                  <a:srgbClr val="323130"/>
                </a:solidFill>
                <a:ea typeface="+mn-lt"/>
                <a:cs typeface="+mn-lt"/>
              </a:rPr>
              <a:t>Al Shafayet Haque Silvy</a:t>
            </a:r>
            <a:endParaRPr lang="en-US"/>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a:t>THANK YOU</a:t>
            </a:r>
          </a:p>
        </p:txBody>
      </p:sp>
      <p:sp>
        <p:nvSpPr>
          <p:cNvPr id="3" name="Date Placeholder 2">
            <a:extLst>
              <a:ext uri="{FF2B5EF4-FFF2-40B4-BE49-F238E27FC236}">
                <a16:creationId xmlns:a16="http://schemas.microsoft.com/office/drawing/2014/main" id="{2C653C3A-1DCD-6C66-7856-510E0DE6A028}"/>
              </a:ext>
            </a:extLst>
          </p:cNvPr>
          <p:cNvSpPr>
            <a:spLocks noGrp="1"/>
          </p:cNvSpPr>
          <p:nvPr>
            <p:ph type="dt" sz="half" idx="10"/>
          </p:nvPr>
        </p:nvSpPr>
        <p:spPr/>
        <p:txBody>
          <a:bodyPr/>
          <a:lstStyle/>
          <a:p>
            <a:fld id="{60E326C8-CD7D-5B4B-8B8D-79582E7A2164}" type="datetime1">
              <a:rPr lang="en-US" smtClean="0"/>
              <a:t>9/13/2023</a:t>
            </a:fld>
            <a:endParaRPr lang="en-US"/>
          </a:p>
        </p:txBody>
      </p:sp>
      <p:sp>
        <p:nvSpPr>
          <p:cNvPr id="4" name="Slide Number Placeholder 3">
            <a:extLst>
              <a:ext uri="{FF2B5EF4-FFF2-40B4-BE49-F238E27FC236}">
                <a16:creationId xmlns:a16="http://schemas.microsoft.com/office/drawing/2014/main" id="{43364A25-1086-5FD3-329F-F8431946FD43}"/>
              </a:ext>
            </a:extLst>
          </p:cNvPr>
          <p:cNvSpPr>
            <a:spLocks noGrp="1"/>
          </p:cNvSpPr>
          <p:nvPr>
            <p:ph type="sldNum" sz="quarter" idx="12"/>
          </p:nvPr>
        </p:nvSpPr>
        <p:spPr/>
        <p:txBody>
          <a:bodyPr/>
          <a:lstStyle/>
          <a:p>
            <a:fld id="{A49DFD55-3C28-40EF-9E31-A92D2E4017FF}" type="slidenum">
              <a:rPr lang="en-US" smtClean="0"/>
              <a:pPr/>
              <a:t>10</a:t>
            </a:fld>
            <a:endParaRPr lang="en-US"/>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a:t>Content</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407104"/>
            <a:ext cx="2895600" cy="3003096"/>
          </a:xfrm>
        </p:spPr>
        <p:txBody>
          <a:bodyPr vert="horz" lIns="91440" tIns="45720" rIns="91440" bIns="45720" rtlCol="0" anchor="t">
            <a:normAutofit/>
          </a:bodyPr>
          <a:lstStyle/>
          <a:p>
            <a:pPr marL="342900" indent="-342900">
              <a:buAutoNum type="arabicPeriod"/>
            </a:pPr>
            <a:r>
              <a:rPr lang="en-US" sz="1800" dirty="0"/>
              <a:t>Outline</a:t>
            </a:r>
          </a:p>
          <a:p>
            <a:pPr marL="342900" indent="-342900">
              <a:buAutoNum type="arabicPeriod"/>
            </a:pPr>
            <a:r>
              <a:rPr lang="en-US" sz="1800" dirty="0"/>
              <a:t>Methodology</a:t>
            </a:r>
          </a:p>
          <a:p>
            <a:pPr marL="342900" indent="-342900">
              <a:buAutoNum type="arabicPeriod"/>
            </a:pPr>
            <a:r>
              <a:rPr lang="en-US" sz="1800" dirty="0"/>
              <a:t>End to End Implementation</a:t>
            </a:r>
          </a:p>
          <a:p>
            <a:pPr marL="342900" indent="-342900">
              <a:buAutoNum type="arabicPeriod"/>
            </a:pPr>
            <a:r>
              <a:rPr lang="en-US" sz="1800" dirty="0"/>
              <a:t>Applications &amp; Limitations</a:t>
            </a:r>
          </a:p>
        </p:txBody>
      </p:sp>
      <p:sp>
        <p:nvSpPr>
          <p:cNvPr id="5" name="Date Placeholder 4">
            <a:extLst>
              <a:ext uri="{FF2B5EF4-FFF2-40B4-BE49-F238E27FC236}">
                <a16:creationId xmlns:a16="http://schemas.microsoft.com/office/drawing/2014/main" id="{9AB5BAF8-EA80-4AD4-8D83-5960C299573A}"/>
              </a:ext>
            </a:extLst>
          </p:cNvPr>
          <p:cNvSpPr>
            <a:spLocks noGrp="1"/>
          </p:cNvSpPr>
          <p:nvPr>
            <p:ph type="dt" sz="half" idx="10"/>
          </p:nvPr>
        </p:nvSpPr>
        <p:spPr>
          <a:xfrm>
            <a:off x="1333500" y="6356350"/>
            <a:ext cx="985157" cy="365125"/>
          </a:xfrm>
        </p:spPr>
        <p:txBody>
          <a:bodyPr/>
          <a:lstStyle/>
          <a:p>
            <a:fld id="{3E2EB4A2-74F3-0D40-B2CD-17EB59582C3B}" type="datetime1">
              <a:rPr lang="en-US" smtClean="0"/>
              <a:t>9/13/2023</a:t>
            </a:fld>
            <a:endParaRPr lang="en-US"/>
          </a:p>
        </p:txBody>
      </p:sp>
      <p:sp>
        <p:nvSpPr>
          <p:cNvPr id="4" name="Slide Number Placeholder 3">
            <a:extLst>
              <a:ext uri="{FF2B5EF4-FFF2-40B4-BE49-F238E27FC236}">
                <a16:creationId xmlns:a16="http://schemas.microsoft.com/office/drawing/2014/main" id="{D5ED35D9-D9D0-6EB2-B2AA-C655137F1A29}"/>
              </a:ext>
            </a:extLst>
          </p:cNvPr>
          <p:cNvSpPr>
            <a:spLocks noGrp="1"/>
          </p:cNvSpPr>
          <p:nvPr>
            <p:ph type="sldNum" sz="quarter" idx="12"/>
          </p:nvPr>
        </p:nvSpPr>
        <p:spPr/>
        <p:txBody>
          <a:bodyPr/>
          <a:lstStyle/>
          <a:p>
            <a:fld id="{A49DFD55-3C28-40EF-9E31-A92D2E4017FF}" type="slidenum">
              <a:rPr lang="en-US" smtClean="0"/>
              <a:pPr/>
              <a:t>2</a:t>
            </a:fld>
            <a:endParaRPr lang="en-US"/>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351746"/>
            <a:ext cx="5111750" cy="1204912"/>
          </a:xfrm>
        </p:spPr>
        <p:txBody>
          <a:bodyPr/>
          <a:lstStyle/>
          <a:p>
            <a:r>
              <a:rPr lang="en-US"/>
              <a:t>Outline</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2104232"/>
            <a:ext cx="6377214" cy="3566659"/>
          </a:xfrm>
        </p:spPr>
        <p:txBody>
          <a:bodyPr vert="horz" lIns="91440" tIns="45720" rIns="91440" bIns="45720" rtlCol="0" anchor="t">
            <a:normAutofit/>
          </a:bodyPr>
          <a:lstStyle/>
          <a:p>
            <a:pPr marL="285750" indent="-285750">
              <a:buChar char="•"/>
            </a:pPr>
            <a:r>
              <a:rPr lang="en-US" sz="1800" dirty="0"/>
              <a:t>An application which can translate a video from one language to another using deep learning.</a:t>
            </a:r>
          </a:p>
          <a:p>
            <a:pPr marL="285750" indent="-285750">
              <a:buChar char="•"/>
            </a:pPr>
            <a:r>
              <a:rPr lang="en-US" sz="1800" dirty="0">
                <a:ea typeface="+mn-lt"/>
                <a:cs typeface="+mn-lt"/>
              </a:rPr>
              <a:t>Our method leverages Automatic Speech Recognition, Machine Translation, and Text-to-speech Synthesis to produce the desired result.</a:t>
            </a:r>
          </a:p>
          <a:p>
            <a:pPr marL="285750" indent="-285750">
              <a:buChar char="•"/>
            </a:pPr>
            <a:r>
              <a:rPr lang="en-US" sz="1800" dirty="0">
                <a:ea typeface="+mn-lt"/>
                <a:cs typeface="+mn-lt"/>
              </a:rPr>
              <a:t>The application will recognize the text from the provided video and then translate it into the desired language. The translated text will be converted into speech and integrated back into the video.</a:t>
            </a:r>
          </a:p>
        </p:txBody>
      </p:sp>
      <p:sp>
        <p:nvSpPr>
          <p:cNvPr id="4" name="Date Placeholder 3">
            <a:extLst>
              <a:ext uri="{FF2B5EF4-FFF2-40B4-BE49-F238E27FC236}">
                <a16:creationId xmlns:a16="http://schemas.microsoft.com/office/drawing/2014/main" id="{70E12647-CCB2-45E2-A9CB-A868F490497E}"/>
              </a:ext>
            </a:extLst>
          </p:cNvPr>
          <p:cNvSpPr>
            <a:spLocks noGrp="1"/>
          </p:cNvSpPr>
          <p:nvPr>
            <p:ph type="dt" sz="half" idx="10"/>
          </p:nvPr>
        </p:nvSpPr>
        <p:spPr>
          <a:xfrm>
            <a:off x="838200" y="6356350"/>
            <a:ext cx="1219200" cy="365125"/>
          </a:xfrm>
        </p:spPr>
        <p:txBody>
          <a:bodyPr/>
          <a:lstStyle/>
          <a:p>
            <a:fld id="{16D32C1E-2E08-6C42-B165-3D81F3DEB9A7}" type="datetime1">
              <a:rPr lang="en-US" smtClean="0"/>
              <a:t>9/13/2023</a:t>
            </a:fld>
            <a:endParaRPr lang="en-US"/>
          </a:p>
        </p:txBody>
      </p:sp>
      <p:sp>
        <p:nvSpPr>
          <p:cNvPr id="8" name="Slide Number Placeholder 7">
            <a:extLst>
              <a:ext uri="{FF2B5EF4-FFF2-40B4-BE49-F238E27FC236}">
                <a16:creationId xmlns:a16="http://schemas.microsoft.com/office/drawing/2014/main" id="{E198DF7D-7B4A-3654-1702-69416F727D82}"/>
              </a:ext>
            </a:extLst>
          </p:cNvPr>
          <p:cNvSpPr>
            <a:spLocks noGrp="1"/>
          </p:cNvSpPr>
          <p:nvPr>
            <p:ph type="sldNum" sz="quarter" idx="12"/>
          </p:nvPr>
        </p:nvSpPr>
        <p:spPr/>
        <p:txBody>
          <a:bodyPr/>
          <a:lstStyle/>
          <a:p>
            <a:fld id="{A49DFD55-3C28-40EF-9E31-A92D2E4017FF}" type="slidenum">
              <a:rPr lang="en-US" smtClean="0"/>
              <a:pPr/>
              <a:t>3</a:t>
            </a:fld>
            <a:endParaRPr lang="en-US"/>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title"/>
          </p:nvPr>
        </p:nvSpPr>
        <p:spPr/>
        <p:txBody>
          <a:bodyPr/>
          <a:lstStyle/>
          <a:p>
            <a:r>
              <a:rPr lang="en-US"/>
              <a:t>Methodology</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C33B5514-50A3-2D87-FE74-85AB714ED194}"/>
              </a:ext>
            </a:extLst>
          </p:cNvPr>
          <p:cNvSpPr>
            <a:spLocks noGrp="1"/>
          </p:cNvSpPr>
          <p:nvPr>
            <p:ph type="dt" sz="half" idx="10"/>
          </p:nvPr>
        </p:nvSpPr>
        <p:spPr/>
        <p:txBody>
          <a:bodyPr/>
          <a:lstStyle/>
          <a:p>
            <a:fld id="{B65D8102-7AE5-EF47-B19B-2257A2F7C492}" type="datetime1">
              <a:rPr lang="en-US" smtClean="0"/>
              <a:t>9/13/2023</a:t>
            </a:fld>
            <a:endParaRPr lang="en-US"/>
          </a:p>
        </p:txBody>
      </p:sp>
      <p:sp>
        <p:nvSpPr>
          <p:cNvPr id="12" name="Rectangle 11">
            <a:extLst>
              <a:ext uri="{FF2B5EF4-FFF2-40B4-BE49-F238E27FC236}">
                <a16:creationId xmlns:a16="http://schemas.microsoft.com/office/drawing/2014/main" id="{309071D0-C64F-0516-0057-6CEADC026B99}"/>
              </a:ext>
            </a:extLst>
          </p:cNvPr>
          <p:cNvSpPr/>
          <p:nvPr/>
        </p:nvSpPr>
        <p:spPr>
          <a:xfrm>
            <a:off x="1923344" y="855133"/>
            <a:ext cx="1862666" cy="1354666"/>
          </a:xfrm>
          <a:prstGeom prst="rect">
            <a:avLst/>
          </a:prstGeom>
          <a:solidFill>
            <a:schemeClr val="accent4">
              <a:lumMod val="20000"/>
              <a:lumOff val="80000"/>
            </a:schemeClr>
          </a:solidFill>
          <a:ln w="28575">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V</a:t>
            </a:r>
          </a:p>
        </p:txBody>
      </p:sp>
      <p:sp>
        <p:nvSpPr>
          <p:cNvPr id="13" name="TextBox 12">
            <a:extLst>
              <a:ext uri="{FF2B5EF4-FFF2-40B4-BE49-F238E27FC236}">
                <a16:creationId xmlns:a16="http://schemas.microsoft.com/office/drawing/2014/main" id="{D206596C-8880-BC5A-F124-136231A1C515}"/>
              </a:ext>
            </a:extLst>
          </p:cNvPr>
          <p:cNvSpPr txBox="1"/>
          <p:nvPr/>
        </p:nvSpPr>
        <p:spPr>
          <a:xfrm>
            <a:off x="1923343" y="1354665"/>
            <a:ext cx="185420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Video File</a:t>
            </a:r>
          </a:p>
        </p:txBody>
      </p:sp>
      <p:sp>
        <p:nvSpPr>
          <p:cNvPr id="14" name="Arrow: Right 13">
            <a:extLst>
              <a:ext uri="{FF2B5EF4-FFF2-40B4-BE49-F238E27FC236}">
                <a16:creationId xmlns:a16="http://schemas.microsoft.com/office/drawing/2014/main" id="{1A54F363-4B2F-4521-2D79-B43F2FEB5022}"/>
              </a:ext>
            </a:extLst>
          </p:cNvPr>
          <p:cNvSpPr/>
          <p:nvPr/>
        </p:nvSpPr>
        <p:spPr>
          <a:xfrm>
            <a:off x="4049888" y="1189566"/>
            <a:ext cx="1636888" cy="691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8EF888CA-0C47-FDA9-2FBB-5DEA39CCBF94}"/>
              </a:ext>
            </a:extLst>
          </p:cNvPr>
          <p:cNvSpPr txBox="1"/>
          <p:nvPr/>
        </p:nvSpPr>
        <p:spPr>
          <a:xfrm>
            <a:off x="4285543" y="999065"/>
            <a:ext cx="8762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ASR</a:t>
            </a:r>
          </a:p>
        </p:txBody>
      </p:sp>
      <p:sp>
        <p:nvSpPr>
          <p:cNvPr id="16" name="Rectangle 15">
            <a:extLst>
              <a:ext uri="{FF2B5EF4-FFF2-40B4-BE49-F238E27FC236}">
                <a16:creationId xmlns:a16="http://schemas.microsoft.com/office/drawing/2014/main" id="{13050B08-5927-3074-1AC6-FA69D0B6484A}"/>
              </a:ext>
            </a:extLst>
          </p:cNvPr>
          <p:cNvSpPr/>
          <p:nvPr/>
        </p:nvSpPr>
        <p:spPr>
          <a:xfrm>
            <a:off x="5902677" y="855133"/>
            <a:ext cx="1862666" cy="1354666"/>
          </a:xfrm>
          <a:prstGeom prst="rect">
            <a:avLst/>
          </a:prstGeom>
          <a:solidFill>
            <a:schemeClr val="accent5">
              <a:lumMod val="20000"/>
              <a:lumOff val="80000"/>
            </a:schemeClr>
          </a:solidFill>
          <a:ln w="28575">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7" name="TextBox 16">
            <a:extLst>
              <a:ext uri="{FF2B5EF4-FFF2-40B4-BE49-F238E27FC236}">
                <a16:creationId xmlns:a16="http://schemas.microsoft.com/office/drawing/2014/main" id="{1837C4D8-66B1-FEBE-3B4C-4EC20DE844DC}"/>
              </a:ext>
            </a:extLst>
          </p:cNvPr>
          <p:cNvSpPr txBox="1"/>
          <p:nvPr/>
        </p:nvSpPr>
        <p:spPr>
          <a:xfrm>
            <a:off x="5902677" y="1185332"/>
            <a:ext cx="1854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Transcribed</a:t>
            </a:r>
          </a:p>
          <a:p>
            <a:pPr algn="ctr"/>
            <a:r>
              <a:rPr lang="en-US" sz="2400"/>
              <a:t>Text</a:t>
            </a:r>
          </a:p>
        </p:txBody>
      </p:sp>
      <p:sp>
        <p:nvSpPr>
          <p:cNvPr id="18" name="Rectangle 17">
            <a:extLst>
              <a:ext uri="{FF2B5EF4-FFF2-40B4-BE49-F238E27FC236}">
                <a16:creationId xmlns:a16="http://schemas.microsoft.com/office/drawing/2014/main" id="{51D1FF50-1765-0145-0E2E-4C8835058D1E}"/>
              </a:ext>
            </a:extLst>
          </p:cNvPr>
          <p:cNvSpPr/>
          <p:nvPr/>
        </p:nvSpPr>
        <p:spPr>
          <a:xfrm>
            <a:off x="9755010" y="855133"/>
            <a:ext cx="1862666" cy="1354666"/>
          </a:xfrm>
          <a:prstGeom prst="rect">
            <a:avLst/>
          </a:prstGeom>
          <a:solidFill>
            <a:schemeClr val="accent5">
              <a:lumMod val="40000"/>
              <a:lumOff val="60000"/>
            </a:schemeClr>
          </a:solidFill>
          <a:ln w="28575">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19" name="Arrow: Right 18">
            <a:extLst>
              <a:ext uri="{FF2B5EF4-FFF2-40B4-BE49-F238E27FC236}">
                <a16:creationId xmlns:a16="http://schemas.microsoft.com/office/drawing/2014/main" id="{0150003B-D239-1E0B-C629-6682C996891B}"/>
              </a:ext>
            </a:extLst>
          </p:cNvPr>
          <p:cNvSpPr/>
          <p:nvPr/>
        </p:nvSpPr>
        <p:spPr>
          <a:xfrm>
            <a:off x="7986888" y="1189566"/>
            <a:ext cx="1636888" cy="691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EAE8E15-FF42-AE32-2C1F-22B071C64EC0}"/>
              </a:ext>
            </a:extLst>
          </p:cNvPr>
          <p:cNvSpPr txBox="1"/>
          <p:nvPr/>
        </p:nvSpPr>
        <p:spPr>
          <a:xfrm>
            <a:off x="8208432" y="1013176"/>
            <a:ext cx="8762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MT</a:t>
            </a:r>
          </a:p>
        </p:txBody>
      </p:sp>
      <p:sp>
        <p:nvSpPr>
          <p:cNvPr id="22" name="TextBox 21">
            <a:extLst>
              <a:ext uri="{FF2B5EF4-FFF2-40B4-BE49-F238E27FC236}">
                <a16:creationId xmlns:a16="http://schemas.microsoft.com/office/drawing/2014/main" id="{F9874324-C4A0-3F23-141D-DAFB4F1C38E6}"/>
              </a:ext>
            </a:extLst>
          </p:cNvPr>
          <p:cNvSpPr txBox="1"/>
          <p:nvPr/>
        </p:nvSpPr>
        <p:spPr>
          <a:xfrm>
            <a:off x="9755009" y="1114776"/>
            <a:ext cx="1854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Target language</a:t>
            </a:r>
          </a:p>
        </p:txBody>
      </p:sp>
      <p:sp>
        <p:nvSpPr>
          <p:cNvPr id="2" name="Rectangle 1">
            <a:extLst>
              <a:ext uri="{FF2B5EF4-FFF2-40B4-BE49-F238E27FC236}">
                <a16:creationId xmlns:a16="http://schemas.microsoft.com/office/drawing/2014/main" id="{A421291A-2387-27BC-14EF-13BA4F548521}"/>
              </a:ext>
            </a:extLst>
          </p:cNvPr>
          <p:cNvSpPr/>
          <p:nvPr/>
        </p:nvSpPr>
        <p:spPr>
          <a:xfrm>
            <a:off x="9755010" y="4086577"/>
            <a:ext cx="1862666" cy="1354666"/>
          </a:xfrm>
          <a:prstGeom prst="rect">
            <a:avLst/>
          </a:prstGeom>
          <a:solidFill>
            <a:schemeClr val="accent5">
              <a:lumMod val="60000"/>
              <a:lumOff val="40000"/>
            </a:schemeClr>
          </a:solidFill>
          <a:ln w="28575">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3" name="Arrow: Right 2">
            <a:extLst>
              <a:ext uri="{FF2B5EF4-FFF2-40B4-BE49-F238E27FC236}">
                <a16:creationId xmlns:a16="http://schemas.microsoft.com/office/drawing/2014/main" id="{DEE1B055-2E24-5ED1-DC35-C3A627FA5500}"/>
              </a:ext>
            </a:extLst>
          </p:cNvPr>
          <p:cNvSpPr/>
          <p:nvPr/>
        </p:nvSpPr>
        <p:spPr>
          <a:xfrm rot="5400000">
            <a:off x="9877777" y="2784121"/>
            <a:ext cx="1636888" cy="691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094FDCB-E974-E6A0-690F-2FDE1249FE42}"/>
              </a:ext>
            </a:extLst>
          </p:cNvPr>
          <p:cNvSpPr txBox="1"/>
          <p:nvPr/>
        </p:nvSpPr>
        <p:spPr>
          <a:xfrm>
            <a:off x="11030654" y="2833509"/>
            <a:ext cx="8762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TTS</a:t>
            </a:r>
            <a:endParaRPr lang="en-US"/>
          </a:p>
        </p:txBody>
      </p:sp>
      <p:sp>
        <p:nvSpPr>
          <p:cNvPr id="5" name="TextBox 4">
            <a:extLst>
              <a:ext uri="{FF2B5EF4-FFF2-40B4-BE49-F238E27FC236}">
                <a16:creationId xmlns:a16="http://schemas.microsoft.com/office/drawing/2014/main" id="{75F5CA5E-06B6-8470-5068-BAA9CE03890D}"/>
              </a:ext>
            </a:extLst>
          </p:cNvPr>
          <p:cNvSpPr txBox="1"/>
          <p:nvPr/>
        </p:nvSpPr>
        <p:spPr>
          <a:xfrm>
            <a:off x="9755009" y="4416776"/>
            <a:ext cx="1854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Audio Speech</a:t>
            </a:r>
          </a:p>
        </p:txBody>
      </p:sp>
      <p:sp>
        <p:nvSpPr>
          <p:cNvPr id="6" name="Rectangle 5">
            <a:extLst>
              <a:ext uri="{FF2B5EF4-FFF2-40B4-BE49-F238E27FC236}">
                <a16:creationId xmlns:a16="http://schemas.microsoft.com/office/drawing/2014/main" id="{974A4113-78EF-F19F-90E1-E9A1EF3C1A44}"/>
              </a:ext>
            </a:extLst>
          </p:cNvPr>
          <p:cNvSpPr/>
          <p:nvPr/>
        </p:nvSpPr>
        <p:spPr>
          <a:xfrm>
            <a:off x="5902677" y="4086577"/>
            <a:ext cx="1862666" cy="1354666"/>
          </a:xfrm>
          <a:prstGeom prst="rect">
            <a:avLst/>
          </a:prstGeom>
          <a:solidFill>
            <a:schemeClr val="accent5">
              <a:lumMod val="75000"/>
            </a:schemeClr>
          </a:solidFill>
          <a:ln w="28575">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a:p>
        </p:txBody>
      </p:sp>
      <p:sp>
        <p:nvSpPr>
          <p:cNvPr id="7" name="Arrow: Right 6">
            <a:extLst>
              <a:ext uri="{FF2B5EF4-FFF2-40B4-BE49-F238E27FC236}">
                <a16:creationId xmlns:a16="http://schemas.microsoft.com/office/drawing/2014/main" id="{16A06BCD-81BD-D853-AA2B-995AF07384DF}"/>
              </a:ext>
            </a:extLst>
          </p:cNvPr>
          <p:cNvSpPr/>
          <p:nvPr/>
        </p:nvSpPr>
        <p:spPr>
          <a:xfrm rot="10800000">
            <a:off x="7916332" y="4421010"/>
            <a:ext cx="1636888" cy="69144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08672AF7-8E57-50B0-F45A-E2822C1A3677}"/>
              </a:ext>
            </a:extLst>
          </p:cNvPr>
          <p:cNvSpPr txBox="1"/>
          <p:nvPr/>
        </p:nvSpPr>
        <p:spPr>
          <a:xfrm>
            <a:off x="8434210" y="3962398"/>
            <a:ext cx="8762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t>Audio Mixing</a:t>
            </a:r>
            <a:endParaRPr lang="en-US"/>
          </a:p>
        </p:txBody>
      </p:sp>
      <p:sp>
        <p:nvSpPr>
          <p:cNvPr id="20" name="TextBox 19">
            <a:extLst>
              <a:ext uri="{FF2B5EF4-FFF2-40B4-BE49-F238E27FC236}">
                <a16:creationId xmlns:a16="http://schemas.microsoft.com/office/drawing/2014/main" id="{5A856862-3EC2-4D82-5B6A-EF7D97B6641C}"/>
              </a:ext>
            </a:extLst>
          </p:cNvPr>
          <p:cNvSpPr txBox="1"/>
          <p:nvPr/>
        </p:nvSpPr>
        <p:spPr>
          <a:xfrm>
            <a:off x="5902675" y="4346221"/>
            <a:ext cx="185420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a:t>Translated Video File</a:t>
            </a:r>
            <a:endParaRPr lang="en-US"/>
          </a:p>
        </p:txBody>
      </p:sp>
      <p:sp>
        <p:nvSpPr>
          <p:cNvPr id="23" name="TextBox 22">
            <a:extLst>
              <a:ext uri="{FF2B5EF4-FFF2-40B4-BE49-F238E27FC236}">
                <a16:creationId xmlns:a16="http://schemas.microsoft.com/office/drawing/2014/main" id="{EE674C75-D90F-F8D8-5B0F-7B643BD1724C}"/>
              </a:ext>
            </a:extLst>
          </p:cNvPr>
          <p:cNvSpPr txBox="1"/>
          <p:nvPr/>
        </p:nvSpPr>
        <p:spPr>
          <a:xfrm>
            <a:off x="129411" y="2939844"/>
            <a:ext cx="459316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t>We will be using deep learning models for each module:</a:t>
            </a:r>
          </a:p>
          <a:p>
            <a:pPr marL="285750" indent="-285750">
              <a:buFont typeface="Arial"/>
              <a:buChar char="•"/>
            </a:pPr>
            <a:endParaRPr lang="en-US" sz="2200"/>
          </a:p>
          <a:p>
            <a:pPr marL="285750" indent="-285750">
              <a:lnSpc>
                <a:spcPct val="150000"/>
              </a:lnSpc>
              <a:buFont typeface="Arial"/>
              <a:buChar char="•"/>
            </a:pPr>
            <a:r>
              <a:rPr lang="en-US" sz="2200" b="1" u="sng"/>
              <a:t>ASR</a:t>
            </a:r>
            <a:r>
              <a:rPr lang="en-US" sz="2200" b="1"/>
              <a:t>: Automatic Speech Recognition (RNN or CNN)</a:t>
            </a:r>
            <a:endParaRPr lang="en-US" b="1"/>
          </a:p>
          <a:p>
            <a:pPr marL="285750" indent="-285750">
              <a:lnSpc>
                <a:spcPct val="150000"/>
              </a:lnSpc>
              <a:buFont typeface="Arial"/>
              <a:buChar char="•"/>
            </a:pPr>
            <a:r>
              <a:rPr lang="en-US" sz="2200" b="1" u="sng"/>
              <a:t>MT:</a:t>
            </a:r>
            <a:r>
              <a:rPr lang="en-US" sz="2200" b="1"/>
              <a:t> Machine Translation (NMT)</a:t>
            </a:r>
          </a:p>
          <a:p>
            <a:pPr marL="285750" indent="-285750">
              <a:lnSpc>
                <a:spcPct val="150000"/>
              </a:lnSpc>
              <a:buFont typeface="Arial"/>
              <a:buChar char="•"/>
            </a:pPr>
            <a:r>
              <a:rPr lang="en-US" sz="2200" b="1" u="sng"/>
              <a:t>TTS:</a:t>
            </a:r>
            <a:r>
              <a:rPr lang="en-US" sz="2200" b="1"/>
              <a:t> Text to Speech (Tacotron)</a:t>
            </a:r>
          </a:p>
          <a:p>
            <a:endParaRPr lang="en-US"/>
          </a:p>
        </p:txBody>
      </p:sp>
      <p:sp>
        <p:nvSpPr>
          <p:cNvPr id="24" name="Slide Number Placeholder 23">
            <a:extLst>
              <a:ext uri="{FF2B5EF4-FFF2-40B4-BE49-F238E27FC236}">
                <a16:creationId xmlns:a16="http://schemas.microsoft.com/office/drawing/2014/main" id="{6011A381-E425-80A1-36DC-153C90631C07}"/>
              </a:ext>
            </a:extLst>
          </p:cNvPr>
          <p:cNvSpPr>
            <a:spLocks noGrp="1"/>
          </p:cNvSpPr>
          <p:nvPr>
            <p:ph type="sldNum" sz="quarter" idx="12"/>
          </p:nvPr>
        </p:nvSpPr>
        <p:spPr/>
        <p:txBody>
          <a:bodyPr/>
          <a:lstStyle/>
          <a:p>
            <a:fld id="{A49DFD55-3C28-40EF-9E31-A92D2E4017FF}" type="slidenum">
              <a:rPr lang="en-US" smtClean="0"/>
              <a:pPr/>
              <a:t>5</a:t>
            </a:fld>
            <a:endParaRPr lang="en-US"/>
          </a:p>
        </p:txBody>
      </p:sp>
    </p:spTree>
    <p:extLst>
      <p:ext uri="{BB962C8B-B14F-4D97-AF65-F5344CB8AC3E}">
        <p14:creationId xmlns:p14="http://schemas.microsoft.com/office/powerpoint/2010/main" val="210551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a:t>END-TO-END IMPLEMENTATION</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a:t>How does the end project look like?</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fld id="{6ACDCA4F-8AB9-4F40-8BC1-64C89ED052A7}" type="datetime1">
              <a:rPr lang="en-US" smtClean="0"/>
              <a:t>9/13/2023</a:t>
            </a:fld>
            <a:endParaRPr lang="en-US"/>
          </a:p>
        </p:txBody>
      </p:sp>
      <p:sp>
        <p:nvSpPr>
          <p:cNvPr id="7" name="Slide Number Placeholder 6">
            <a:extLst>
              <a:ext uri="{FF2B5EF4-FFF2-40B4-BE49-F238E27FC236}">
                <a16:creationId xmlns:a16="http://schemas.microsoft.com/office/drawing/2014/main" id="{0B71BEA5-F98B-A947-7A84-FB51EBEB87CC}"/>
              </a:ext>
            </a:extLst>
          </p:cNvPr>
          <p:cNvSpPr>
            <a:spLocks noGrp="1"/>
          </p:cNvSpPr>
          <p:nvPr>
            <p:ph type="sldNum" sz="quarter" idx="12"/>
          </p:nvPr>
        </p:nvSpPr>
        <p:spPr/>
        <p:txBody>
          <a:bodyPr/>
          <a:lstStyle/>
          <a:p>
            <a:fld id="{A49DFD55-3C28-40EF-9E31-A92D2E4017FF}" type="slidenum">
              <a:rPr lang="en-US" smtClean="0"/>
              <a:pPr/>
              <a:t>6</a:t>
            </a:fld>
            <a:endParaRPr lang="en-US"/>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446560"/>
            <a:ext cx="10515600" cy="1325563"/>
          </a:xfrm>
        </p:spPr>
        <p:txBody>
          <a:bodyPr/>
          <a:lstStyle/>
          <a:p>
            <a:r>
              <a:rPr lang="en-US" dirty="0"/>
              <a:t>PROJECT WORKFLOW</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657341551"/>
              </p:ext>
            </p:extLst>
          </p:nvPr>
        </p:nvGraphicFramePr>
        <p:xfrm>
          <a:off x="840639" y="1881830"/>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a:xfrm>
            <a:off x="838200" y="6356350"/>
            <a:ext cx="2743200" cy="365125"/>
          </a:xfrm>
        </p:spPr>
        <p:txBody>
          <a:bodyPr/>
          <a:lstStyle/>
          <a:p>
            <a:fld id="{A6E56BAD-3EDA-8B4E-8222-4274171DE1E0}" type="datetime1">
              <a:rPr lang="en-US" smtClean="0"/>
              <a:t>9/13/2023</a:t>
            </a:fld>
            <a:endParaRPr lang="en-US"/>
          </a:p>
        </p:txBody>
      </p:sp>
      <p:sp>
        <p:nvSpPr>
          <p:cNvPr id="223" name="Slide Number Placeholder 222">
            <a:extLst>
              <a:ext uri="{FF2B5EF4-FFF2-40B4-BE49-F238E27FC236}">
                <a16:creationId xmlns:a16="http://schemas.microsoft.com/office/drawing/2014/main" id="{5A176C46-723E-0407-62E7-AFB7E5BAB4D5}"/>
              </a:ext>
            </a:extLst>
          </p:cNvPr>
          <p:cNvSpPr>
            <a:spLocks noGrp="1"/>
          </p:cNvSpPr>
          <p:nvPr>
            <p:ph type="sldNum" sz="quarter" idx="12"/>
          </p:nvPr>
        </p:nvSpPr>
        <p:spPr/>
        <p:txBody>
          <a:bodyPr/>
          <a:lstStyle/>
          <a:p>
            <a:fld id="{A49DFD55-3C28-40EF-9E31-A92D2E4017FF}" type="slidenum">
              <a:rPr lang="en-US" smtClean="0"/>
              <a:pPr/>
              <a:t>7</a:t>
            </a:fld>
            <a:endParaRPr lang="en-US"/>
          </a:p>
        </p:txBody>
      </p:sp>
    </p:spTree>
    <p:extLst>
      <p:ext uri="{BB962C8B-B14F-4D97-AF65-F5344CB8AC3E}">
        <p14:creationId xmlns:p14="http://schemas.microsoft.com/office/powerpoint/2010/main" val="193756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a:t>Applications and Limitations</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05374" y="5028803"/>
            <a:ext cx="6800776" cy="365125"/>
          </a:xfrm>
        </p:spPr>
        <p:txBody>
          <a:bodyPr>
            <a:normAutofit/>
          </a:bodyPr>
          <a:lstStyle/>
          <a:p>
            <a:r>
              <a:rPr lang="en-US"/>
              <a:t>What are some applications of this and what are the expected challenges?</a:t>
            </a:r>
          </a:p>
        </p:txBody>
      </p:sp>
      <p:sp>
        <p:nvSpPr>
          <p:cNvPr id="4" name="Date Placeholder 3">
            <a:extLst>
              <a:ext uri="{FF2B5EF4-FFF2-40B4-BE49-F238E27FC236}">
                <a16:creationId xmlns:a16="http://schemas.microsoft.com/office/drawing/2014/main" id="{DA53D834-F1E2-4848-8093-D412A7B081AF}"/>
              </a:ext>
            </a:extLst>
          </p:cNvPr>
          <p:cNvSpPr>
            <a:spLocks noGrp="1"/>
          </p:cNvSpPr>
          <p:nvPr>
            <p:ph type="dt" sz="half" idx="10"/>
          </p:nvPr>
        </p:nvSpPr>
        <p:spPr>
          <a:xfrm>
            <a:off x="4676774" y="6356350"/>
            <a:ext cx="1695450" cy="365125"/>
          </a:xfrm>
        </p:spPr>
        <p:txBody>
          <a:bodyPr/>
          <a:lstStyle/>
          <a:p>
            <a:fld id="{73B1BD7C-093F-8E40-9202-D9E8C69E4F3B}" type="datetime1">
              <a:rPr lang="en-US" smtClean="0"/>
              <a:t>9/13/2023</a:t>
            </a:fld>
            <a:endParaRPr lang="en-US"/>
          </a:p>
        </p:txBody>
      </p:sp>
      <p:sp>
        <p:nvSpPr>
          <p:cNvPr id="7" name="Slide Number Placeholder 6">
            <a:extLst>
              <a:ext uri="{FF2B5EF4-FFF2-40B4-BE49-F238E27FC236}">
                <a16:creationId xmlns:a16="http://schemas.microsoft.com/office/drawing/2014/main" id="{3B0C4E35-CD6C-ECC3-E49A-71BAE843C4FD}"/>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710135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27CC26-34EF-4BB9-B289-9EC56B07D1E6}"/>
              </a:ext>
            </a:extLst>
          </p:cNvPr>
          <p:cNvSpPr>
            <a:spLocks noGrp="1"/>
          </p:cNvSpPr>
          <p:nvPr>
            <p:ph type="dt" sz="half" idx="10"/>
          </p:nvPr>
        </p:nvSpPr>
        <p:spPr/>
        <p:txBody>
          <a:bodyPr/>
          <a:lstStyle/>
          <a:p>
            <a:fld id="{7C1A53C1-E74D-4F49-9066-244EABC4E6F6}" type="datetime1">
              <a:rPr lang="en-US" smtClean="0"/>
              <a:t>9/13/2023</a:t>
            </a:fld>
            <a:endParaRPr lang="en-US"/>
          </a:p>
        </p:txBody>
      </p:sp>
      <p:sp>
        <p:nvSpPr>
          <p:cNvPr id="42" name="Slide Number Placeholder 41">
            <a:extLst>
              <a:ext uri="{FF2B5EF4-FFF2-40B4-BE49-F238E27FC236}">
                <a16:creationId xmlns:a16="http://schemas.microsoft.com/office/drawing/2014/main" id="{1761566A-236A-3DB9-1DD2-7BFB97611614}"/>
              </a:ext>
            </a:extLst>
          </p:cNvPr>
          <p:cNvSpPr>
            <a:spLocks noGrp="1"/>
          </p:cNvSpPr>
          <p:nvPr>
            <p:ph type="sldNum" sz="quarter" idx="12"/>
          </p:nvPr>
        </p:nvSpPr>
        <p:spPr/>
        <p:txBody>
          <a:bodyPr/>
          <a:lstStyle/>
          <a:p>
            <a:fld id="{A49DFD55-3C28-40EF-9E31-A92D2E4017FF}" type="slidenum">
              <a:rPr lang="en-US" smtClean="0"/>
              <a:pPr/>
              <a:t>9</a:t>
            </a:fld>
            <a:endParaRPr lang="en-US"/>
          </a:p>
        </p:txBody>
      </p:sp>
      <p:sp>
        <p:nvSpPr>
          <p:cNvPr id="38" name="Text Placeholder 37">
            <a:extLst>
              <a:ext uri="{FF2B5EF4-FFF2-40B4-BE49-F238E27FC236}">
                <a16:creationId xmlns:a16="http://schemas.microsoft.com/office/drawing/2014/main" id="{E1B66E64-3A18-39C4-2FC6-6523D1EE0480}"/>
              </a:ext>
            </a:extLst>
          </p:cNvPr>
          <p:cNvSpPr>
            <a:spLocks noGrp="1"/>
          </p:cNvSpPr>
          <p:nvPr>
            <p:ph type="body" idx="4294967295"/>
          </p:nvPr>
        </p:nvSpPr>
        <p:spPr>
          <a:xfrm>
            <a:off x="1619250" y="1470026"/>
            <a:ext cx="3924300" cy="823912"/>
          </a:xfrm>
        </p:spPr>
        <p:txBody>
          <a:bodyPr/>
          <a:lstStyle/>
          <a:p>
            <a:pPr marL="0" indent="0">
              <a:buNone/>
            </a:pPr>
            <a:r>
              <a:rPr lang="en-US" sz="2800" dirty="0">
                <a:ea typeface="+mj-lt"/>
                <a:cs typeface="+mj-lt"/>
              </a:rPr>
              <a:t>APPLICATIONS</a:t>
            </a:r>
            <a:endParaRPr lang="en-US" dirty="0"/>
          </a:p>
        </p:txBody>
      </p:sp>
      <p:sp>
        <p:nvSpPr>
          <p:cNvPr id="39" name="Content Placeholder 38">
            <a:extLst>
              <a:ext uri="{FF2B5EF4-FFF2-40B4-BE49-F238E27FC236}">
                <a16:creationId xmlns:a16="http://schemas.microsoft.com/office/drawing/2014/main" id="{E5A0803F-EBB7-DDDC-3FA4-E6AD6092D241}"/>
              </a:ext>
            </a:extLst>
          </p:cNvPr>
          <p:cNvSpPr>
            <a:spLocks noGrp="1"/>
          </p:cNvSpPr>
          <p:nvPr>
            <p:ph sz="half" idx="4294967295"/>
          </p:nvPr>
        </p:nvSpPr>
        <p:spPr>
          <a:xfrm>
            <a:off x="1619250" y="2326480"/>
            <a:ext cx="3924300" cy="2575720"/>
          </a:xfrm>
        </p:spPr>
        <p:txBody>
          <a:bodyPr vert="horz" lIns="91440" tIns="45720" rIns="91440" bIns="45720" rtlCol="0" anchor="t">
            <a:normAutofit lnSpcReduction="10000"/>
          </a:bodyPr>
          <a:lstStyle/>
          <a:p>
            <a:pPr marL="342900" indent="-342900">
              <a:buFont typeface="Arial,Sans-Serif"/>
              <a:buChar char="•"/>
            </a:pPr>
            <a:r>
              <a:rPr lang="en-US" sz="1800" dirty="0">
                <a:cs typeface="Arial"/>
              </a:rPr>
              <a:t>Media and Entertainment</a:t>
            </a:r>
          </a:p>
          <a:p>
            <a:pPr marL="342900" indent="-342900">
              <a:buFont typeface="Arial,Sans-Serif"/>
              <a:buChar char="•"/>
            </a:pPr>
            <a:r>
              <a:rPr lang="en-US" sz="1800" dirty="0">
                <a:cs typeface="Arial"/>
              </a:rPr>
              <a:t>E-Learning</a:t>
            </a:r>
          </a:p>
          <a:p>
            <a:pPr marL="342900" indent="-342900">
              <a:buFont typeface="Arial,Sans-Serif"/>
              <a:buChar char="•"/>
            </a:pPr>
            <a:r>
              <a:rPr lang="en-US" sz="1800" dirty="0">
                <a:cs typeface="Arial"/>
              </a:rPr>
              <a:t>Language Localization</a:t>
            </a:r>
          </a:p>
          <a:p>
            <a:pPr marL="342900" indent="-342900">
              <a:buFont typeface="Arial,Sans-Serif"/>
              <a:buChar char="•"/>
            </a:pPr>
            <a:r>
              <a:rPr lang="en-US" sz="1800" dirty="0">
                <a:cs typeface="Arial"/>
              </a:rPr>
              <a:t>Virtual Events</a:t>
            </a:r>
          </a:p>
          <a:p>
            <a:pPr marL="342900" indent="-342900">
              <a:buFont typeface="Arial,Sans-Serif"/>
              <a:buChar char="•"/>
            </a:pPr>
            <a:r>
              <a:rPr lang="en-US" sz="1800" dirty="0">
                <a:cs typeface="Arial"/>
              </a:rPr>
              <a:t>Customer Service</a:t>
            </a:r>
          </a:p>
          <a:p>
            <a:pPr marL="342900" indent="-342900">
              <a:buFont typeface="Arial,Sans-Serif"/>
              <a:buChar char="•"/>
            </a:pPr>
            <a:r>
              <a:rPr lang="en-US" sz="1800" dirty="0">
                <a:cs typeface="Arial"/>
              </a:rPr>
              <a:t>Language Learning</a:t>
            </a:r>
          </a:p>
          <a:p>
            <a:pPr marL="342900" indent="-342900">
              <a:buFont typeface="Arial,Sans-Serif"/>
              <a:buChar char="•"/>
            </a:pPr>
            <a:r>
              <a:rPr lang="en-US" sz="1800" dirty="0">
                <a:cs typeface="Arial"/>
              </a:rPr>
              <a:t>Accessibility</a:t>
            </a:r>
            <a:endParaRPr lang="en-US" dirty="0"/>
          </a:p>
        </p:txBody>
      </p:sp>
      <p:sp>
        <p:nvSpPr>
          <p:cNvPr id="40" name="Text Placeholder 39">
            <a:extLst>
              <a:ext uri="{FF2B5EF4-FFF2-40B4-BE49-F238E27FC236}">
                <a16:creationId xmlns:a16="http://schemas.microsoft.com/office/drawing/2014/main" id="{14711906-A7F5-5B27-B0E2-5B83E154B094}"/>
              </a:ext>
            </a:extLst>
          </p:cNvPr>
          <p:cNvSpPr>
            <a:spLocks noGrp="1"/>
          </p:cNvSpPr>
          <p:nvPr>
            <p:ph type="body" sz="quarter" idx="4294967295"/>
          </p:nvPr>
        </p:nvSpPr>
        <p:spPr>
          <a:xfrm>
            <a:off x="7143750" y="1470026"/>
            <a:ext cx="3943350" cy="823912"/>
          </a:xfrm>
        </p:spPr>
        <p:txBody>
          <a:bodyPr/>
          <a:lstStyle/>
          <a:p>
            <a:pPr marL="0" indent="0">
              <a:buNone/>
            </a:pPr>
            <a:r>
              <a:rPr lang="en-US" sz="2800" dirty="0">
                <a:ea typeface="+mj-lt"/>
                <a:cs typeface="+mj-lt"/>
              </a:rPr>
              <a:t>LIMITATIONS</a:t>
            </a:r>
            <a:endParaRPr lang="en-US" dirty="0"/>
          </a:p>
        </p:txBody>
      </p:sp>
      <p:sp>
        <p:nvSpPr>
          <p:cNvPr id="41" name="Content Placeholder 40">
            <a:extLst>
              <a:ext uri="{FF2B5EF4-FFF2-40B4-BE49-F238E27FC236}">
                <a16:creationId xmlns:a16="http://schemas.microsoft.com/office/drawing/2014/main" id="{9C7ABB14-F456-FD2D-DD32-EFA0E5AFF4F8}"/>
              </a:ext>
            </a:extLst>
          </p:cNvPr>
          <p:cNvSpPr>
            <a:spLocks noGrp="1"/>
          </p:cNvSpPr>
          <p:nvPr>
            <p:ph sz="quarter" idx="4294967295"/>
          </p:nvPr>
        </p:nvSpPr>
        <p:spPr>
          <a:xfrm>
            <a:off x="7143750" y="2326480"/>
            <a:ext cx="3943350" cy="1998663"/>
          </a:xfrm>
        </p:spPr>
        <p:txBody>
          <a:bodyPr vert="horz" lIns="91440" tIns="45720" rIns="91440" bIns="45720" rtlCol="0" anchor="t">
            <a:normAutofit/>
          </a:bodyPr>
          <a:lstStyle/>
          <a:p>
            <a:pPr marL="342900" indent="-342900">
              <a:buFont typeface="Arial,Sans-Serif"/>
              <a:buChar char="•"/>
            </a:pPr>
            <a:r>
              <a:rPr lang="en-US" sz="1800" dirty="0">
                <a:cs typeface="Arial"/>
              </a:rPr>
              <a:t>Translation Quality</a:t>
            </a:r>
          </a:p>
          <a:p>
            <a:pPr marL="342900" indent="-342900">
              <a:buFont typeface="Arial,Sans-Serif"/>
              <a:buChar char="•"/>
            </a:pPr>
            <a:r>
              <a:rPr lang="en-US" sz="1800" dirty="0">
                <a:cs typeface="Arial"/>
              </a:rPr>
              <a:t>Consistency in Translations</a:t>
            </a:r>
          </a:p>
          <a:p>
            <a:pPr marL="342900" indent="-342900">
              <a:buFont typeface="Arial,Sans-Serif"/>
              <a:buChar char="•"/>
            </a:pPr>
            <a:r>
              <a:rPr lang="en-US" sz="1800" dirty="0">
                <a:cs typeface="Arial"/>
              </a:rPr>
              <a:t>Linguistic Nuances</a:t>
            </a:r>
          </a:p>
          <a:p>
            <a:pPr marL="342900" indent="-342900">
              <a:buFont typeface="Arial,Sans-Serif"/>
              <a:buChar char="•"/>
            </a:pPr>
            <a:r>
              <a:rPr lang="en-US" sz="1800" dirty="0">
                <a:cs typeface="Arial"/>
              </a:rPr>
              <a:t>Lip Syncing</a:t>
            </a:r>
          </a:p>
          <a:p>
            <a:pPr marL="342900" indent="-342900">
              <a:buFont typeface="Arial,Sans-Serif"/>
              <a:buChar char="•"/>
            </a:pPr>
            <a:r>
              <a:rPr lang="en-US" sz="1800">
                <a:cs typeface="Arial"/>
              </a:rPr>
              <a:t>Voice Cloning</a:t>
            </a:r>
            <a:endParaRPr lang="en-US" sz="1800" dirty="0">
              <a:cs typeface="Arial"/>
            </a:endParaRPr>
          </a:p>
        </p:txBody>
      </p:sp>
    </p:spTree>
    <p:extLst>
      <p:ext uri="{BB962C8B-B14F-4D97-AF65-F5344CB8AC3E}">
        <p14:creationId xmlns:p14="http://schemas.microsoft.com/office/powerpoint/2010/main" val="103142406"/>
      </p:ext>
    </p:extLst>
  </p:cSld>
  <p:clrMapOvr>
    <a:masterClrMapping/>
  </p:clrMapOvr>
</p:sld>
</file>

<file path=ppt/theme/theme1.xml><?xml version="1.0" encoding="utf-8"?>
<a:theme xmlns:a="http://schemas.openxmlformats.org/drawingml/2006/main" name="Office Them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tm67328976_Win32_LW_SL_v3" id="{B5A5B451-F186-4F05-917D-430247B33515}" vid="{C0610F80-F57F-4E6B-A096-3AEBDD5FC5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3F433AB-7807-4CA6-867C-64919B5CD82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51AEBA8-55C6-45C9-B32E-3F669A6785AF}">
  <ds:schemaRefs>
    <ds:schemaRef ds:uri="http://schemas.microsoft.com/sharepoint/v3/contenttype/forms"/>
  </ds:schemaRefs>
</ds:datastoreItem>
</file>

<file path=customXml/itemProps3.xml><?xml version="1.0" encoding="utf-8"?>
<ds:datastoreItem xmlns:ds="http://schemas.openxmlformats.org/officeDocument/2006/customXml" ds:itemID="{6F17F9B5-A097-44C6-9E8A-6F65D534F82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0</TotalTime>
  <Words>290</Words>
  <Application>Microsoft Office PowerPoint</Application>
  <PresentationFormat>Widescreen</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Video translation using Deep Learning</vt:lpstr>
      <vt:lpstr>Content</vt:lpstr>
      <vt:lpstr>Outline</vt:lpstr>
      <vt:lpstr>Methodology</vt:lpstr>
      <vt:lpstr>PowerPoint Presentation</vt:lpstr>
      <vt:lpstr>END-TO-END IMPLEMENTATION</vt:lpstr>
      <vt:lpstr>PROJECT WORKFLOW</vt:lpstr>
      <vt:lpstr>Applications and Limitations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Chirag Mahesh Bellara</cp:lastModifiedBy>
  <cp:revision>2</cp:revision>
  <dcterms:created xsi:type="dcterms:W3CDTF">2023-09-12T20:58:06Z</dcterms:created>
  <dcterms:modified xsi:type="dcterms:W3CDTF">2023-09-13T15:25:20Z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