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6A097-D142-8E80-6B7C-10EE30C0D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DCA1D6-4EE9-DB92-A995-8F76D35C9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3E9441-5C0E-7F75-D630-75D883D568E1}"/>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5" name="Footer Placeholder 4">
            <a:extLst>
              <a:ext uri="{FF2B5EF4-FFF2-40B4-BE49-F238E27FC236}">
                <a16:creationId xmlns:a16="http://schemas.microsoft.com/office/drawing/2014/main" id="{C34C310E-D5E9-164C-9DB2-A74CCCDB8C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57FD5F-7265-4A16-1F8F-1AD88CA99709}"/>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75292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239B-FBAD-BCA1-1FF7-1DFE528CD7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DA058F-D4C9-1D29-55D9-EAE85228C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D5030-2248-98D7-DFA8-C13B860E1292}"/>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5" name="Footer Placeholder 4">
            <a:extLst>
              <a:ext uri="{FF2B5EF4-FFF2-40B4-BE49-F238E27FC236}">
                <a16:creationId xmlns:a16="http://schemas.microsoft.com/office/drawing/2014/main" id="{62E54F5C-D7B7-9F08-6B55-301623321E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BB9C56-B3A9-0167-28A5-8044D497E354}"/>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654944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D11B02-CC79-9CD8-5241-C1330E7FA8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41EDDE-1244-A836-47FC-FBD494A831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784D84-AAA1-E8DB-50E6-3035932D8E68}"/>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5" name="Footer Placeholder 4">
            <a:extLst>
              <a:ext uri="{FF2B5EF4-FFF2-40B4-BE49-F238E27FC236}">
                <a16:creationId xmlns:a16="http://schemas.microsoft.com/office/drawing/2014/main" id="{5D9FDA73-394C-409A-1AAD-BCE2B0719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3E8BDE-6E09-53DF-DC02-C12AEA515B0A}"/>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1822308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99B5-3C81-2491-ADB7-C5E90B6064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5E8333-9300-8F36-D60D-C54CB09FE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351F3-FC6D-DD9F-4315-A03D6385EA29}"/>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5" name="Footer Placeholder 4">
            <a:extLst>
              <a:ext uri="{FF2B5EF4-FFF2-40B4-BE49-F238E27FC236}">
                <a16:creationId xmlns:a16="http://schemas.microsoft.com/office/drawing/2014/main" id="{07F144FE-7128-5BD9-E7C0-6DDA48DCB7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AD6600-D6F4-9EA7-084A-118C5F3F4A58}"/>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4119063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4775-0315-7CA0-2DD1-E4EF1A3E75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7B4EAB-CCF4-5CE6-8F09-983E40301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689B52-47E2-672D-A63B-2DE8A60259A0}"/>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5" name="Footer Placeholder 4">
            <a:extLst>
              <a:ext uri="{FF2B5EF4-FFF2-40B4-BE49-F238E27FC236}">
                <a16:creationId xmlns:a16="http://schemas.microsoft.com/office/drawing/2014/main" id="{67F46DDC-D776-FA38-E7B1-AE628D0DB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4AC8EB-C28F-7184-2D6F-C553E0B34A58}"/>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333088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A6334-1A83-CC18-4B1F-3C9E9E8539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D018E4-8F33-1545-FE39-5BC10A89E9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30F0BF-F740-098B-4BD7-C0139ABBC7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45090D-4455-6D93-B64A-D365134EF017}"/>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6" name="Footer Placeholder 5">
            <a:extLst>
              <a:ext uri="{FF2B5EF4-FFF2-40B4-BE49-F238E27FC236}">
                <a16:creationId xmlns:a16="http://schemas.microsoft.com/office/drawing/2014/main" id="{BE9540CB-3E03-DC05-E1F5-A236905049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EAB372-1376-3E04-4FCC-5ECF92BD5706}"/>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3086958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1F9E-B69A-17E6-E544-F77B90D72D2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16A56A-5951-2C80-ED51-4EB216A7D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F2F4ED-6067-34FB-4BFA-A7982AC22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064BD23-A1A3-5EAE-B2B0-5A89A4639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5ECDE8-890F-1CC7-E906-AABEE380B5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6639FA-3B7F-287C-E74D-557F4C1D0E45}"/>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8" name="Footer Placeholder 7">
            <a:extLst>
              <a:ext uri="{FF2B5EF4-FFF2-40B4-BE49-F238E27FC236}">
                <a16:creationId xmlns:a16="http://schemas.microsoft.com/office/drawing/2014/main" id="{BB85F45E-E977-DAF9-231E-3866D31B5C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CF7191-F83C-DD05-598D-7067177E8721}"/>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789332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96CF6-5959-D192-B94C-12D9194415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D3B26F1-EEC3-49AF-6F00-1C049E89FCC1}"/>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4" name="Footer Placeholder 3">
            <a:extLst>
              <a:ext uri="{FF2B5EF4-FFF2-40B4-BE49-F238E27FC236}">
                <a16:creationId xmlns:a16="http://schemas.microsoft.com/office/drawing/2014/main" id="{CAFB0878-15CA-02E4-1A57-37E3BDCC8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72CC7D0-9F41-796F-F394-441A15BAA1F3}"/>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361895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DE04E-6C90-A35A-4124-ABA1FCBCAE41}"/>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3" name="Footer Placeholder 2">
            <a:extLst>
              <a:ext uri="{FF2B5EF4-FFF2-40B4-BE49-F238E27FC236}">
                <a16:creationId xmlns:a16="http://schemas.microsoft.com/office/drawing/2014/main" id="{CDA1EF92-7BC4-5062-BB7F-9339A9E86B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A70A59-B8F3-1F52-07E9-C33472B2B392}"/>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314786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4231-F9A3-845B-2F0B-DD33F986C7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970794-5537-9963-6080-EC2F67C3DA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D8E2A3-C3EB-F958-486E-A8BE408C4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E51D2A-4337-F859-6530-A01F55DF38E2}"/>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6" name="Footer Placeholder 5">
            <a:extLst>
              <a:ext uri="{FF2B5EF4-FFF2-40B4-BE49-F238E27FC236}">
                <a16:creationId xmlns:a16="http://schemas.microsoft.com/office/drawing/2014/main" id="{F560E2D8-B55D-7EE4-EC32-125C34E917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BD125-A0C1-7629-80E5-92EF9546B95E}"/>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3794776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BE75D-DCFD-B5EA-2E85-DEC469A96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3D55B8-761C-475D-B522-DEFEF2BDF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E2E897-0221-877B-E158-5FD947CE9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251B38-B97E-DBC3-9133-561B0D27E0C3}"/>
              </a:ext>
            </a:extLst>
          </p:cNvPr>
          <p:cNvSpPr>
            <a:spLocks noGrp="1"/>
          </p:cNvSpPr>
          <p:nvPr>
            <p:ph type="dt" sz="half" idx="10"/>
          </p:nvPr>
        </p:nvSpPr>
        <p:spPr/>
        <p:txBody>
          <a:bodyPr/>
          <a:lstStyle/>
          <a:p>
            <a:fld id="{B97CC5CD-E793-4E9C-8191-CC59750F97F1}" type="datetimeFigureOut">
              <a:rPr lang="en-IN" smtClean="0"/>
              <a:t>04-04-2024</a:t>
            </a:fld>
            <a:endParaRPr lang="en-IN"/>
          </a:p>
        </p:txBody>
      </p:sp>
      <p:sp>
        <p:nvSpPr>
          <p:cNvPr id="6" name="Footer Placeholder 5">
            <a:extLst>
              <a:ext uri="{FF2B5EF4-FFF2-40B4-BE49-F238E27FC236}">
                <a16:creationId xmlns:a16="http://schemas.microsoft.com/office/drawing/2014/main" id="{02BCC91E-6FE5-C705-888D-CB87B25BDE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AA3555-9789-2BD2-B9C6-CB9010D33EBE}"/>
              </a:ext>
            </a:extLst>
          </p:cNvPr>
          <p:cNvSpPr>
            <a:spLocks noGrp="1"/>
          </p:cNvSpPr>
          <p:nvPr>
            <p:ph type="sldNum" sz="quarter" idx="12"/>
          </p:nvPr>
        </p:nvSpPr>
        <p:spPr/>
        <p:txBody>
          <a:bodyPr/>
          <a:lstStyle/>
          <a:p>
            <a:fld id="{EA96C37B-A5C8-4A43-A204-5FE79E9C62D8}" type="slidenum">
              <a:rPr lang="en-IN" smtClean="0"/>
              <a:t>‹#›</a:t>
            </a:fld>
            <a:endParaRPr lang="en-IN"/>
          </a:p>
        </p:txBody>
      </p:sp>
    </p:spTree>
    <p:extLst>
      <p:ext uri="{BB962C8B-B14F-4D97-AF65-F5344CB8AC3E}">
        <p14:creationId xmlns:p14="http://schemas.microsoft.com/office/powerpoint/2010/main" val="166114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76A857-1D9C-B3E3-9145-211E9A8275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84B6BC-88A6-AC0A-9902-D717FEB4CE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5D1EB-BDF1-B47E-14C9-3B34009EDC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7CC5CD-E793-4E9C-8191-CC59750F97F1}" type="datetimeFigureOut">
              <a:rPr lang="en-IN" smtClean="0"/>
              <a:t>04-04-2024</a:t>
            </a:fld>
            <a:endParaRPr lang="en-IN"/>
          </a:p>
        </p:txBody>
      </p:sp>
      <p:sp>
        <p:nvSpPr>
          <p:cNvPr id="5" name="Footer Placeholder 4">
            <a:extLst>
              <a:ext uri="{FF2B5EF4-FFF2-40B4-BE49-F238E27FC236}">
                <a16:creationId xmlns:a16="http://schemas.microsoft.com/office/drawing/2014/main" id="{05C55DC6-8C1E-2834-9C18-BD545228A0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A32345B-AD2D-58B7-A413-7248A9145F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6C37B-A5C8-4A43-A204-5FE79E9C62D8}" type="slidenum">
              <a:rPr lang="en-IN" smtClean="0"/>
              <a:t>‹#›</a:t>
            </a:fld>
            <a:endParaRPr lang="en-IN"/>
          </a:p>
        </p:txBody>
      </p:sp>
    </p:spTree>
    <p:extLst>
      <p:ext uri="{BB962C8B-B14F-4D97-AF65-F5344CB8AC3E}">
        <p14:creationId xmlns:p14="http://schemas.microsoft.com/office/powerpoint/2010/main" val="3104314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BB7C-4361-E757-BCA0-B68A7982CB0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F86C5DD-D370-F8CB-FFDC-D82614F87CD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4366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7C425A3-C45E-86B7-879F-65329773E4E0}"/>
              </a:ext>
            </a:extLst>
          </p:cNvPr>
          <p:cNvSpPr/>
          <p:nvPr/>
        </p:nvSpPr>
        <p:spPr>
          <a:xfrm>
            <a:off x="6485641" y="1357460"/>
            <a:ext cx="4572000" cy="575035"/>
          </a:xfrm>
          <a:prstGeom prst="roundRect">
            <a:avLst/>
          </a:prstGeom>
          <a:solidFill>
            <a:schemeClr val="bg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rgbClr val="820000"/>
                </a:solidFill>
              </a:rPr>
              <a:t>Campaign Overview</a:t>
            </a:r>
          </a:p>
        </p:txBody>
      </p:sp>
      <p:sp>
        <p:nvSpPr>
          <p:cNvPr id="5" name="Rectangle: Rounded Corners 4">
            <a:extLst>
              <a:ext uri="{FF2B5EF4-FFF2-40B4-BE49-F238E27FC236}">
                <a16:creationId xmlns:a16="http://schemas.microsoft.com/office/drawing/2014/main" id="{61FC2883-BD1B-0AC2-4C51-B8FB677EC1D6}"/>
              </a:ext>
            </a:extLst>
          </p:cNvPr>
          <p:cNvSpPr/>
          <p:nvPr/>
        </p:nvSpPr>
        <p:spPr>
          <a:xfrm>
            <a:off x="6485641" y="2325278"/>
            <a:ext cx="4572000" cy="575035"/>
          </a:xfrm>
          <a:prstGeom prst="roundRect">
            <a:avLst/>
          </a:prstGeom>
          <a:solidFill>
            <a:schemeClr val="bg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rgbClr val="C00000"/>
                </a:solidFill>
              </a:rPr>
              <a:t>Agenda Addressing Sam's Club's Analytics Challenge</a:t>
            </a:r>
          </a:p>
        </p:txBody>
      </p:sp>
      <p:sp>
        <p:nvSpPr>
          <p:cNvPr id="6" name="Rectangle: Rounded Corners 5">
            <a:extLst>
              <a:ext uri="{FF2B5EF4-FFF2-40B4-BE49-F238E27FC236}">
                <a16:creationId xmlns:a16="http://schemas.microsoft.com/office/drawing/2014/main" id="{7AC93DCE-95A5-B33A-2B00-080BA61E78D0}"/>
              </a:ext>
            </a:extLst>
          </p:cNvPr>
          <p:cNvSpPr/>
          <p:nvPr/>
        </p:nvSpPr>
        <p:spPr>
          <a:xfrm>
            <a:off x="6485641" y="3293097"/>
            <a:ext cx="4572000" cy="575035"/>
          </a:xfrm>
          <a:prstGeom prst="roundRect">
            <a:avLst/>
          </a:prstGeom>
          <a:solidFill>
            <a:schemeClr val="bg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rgbClr val="C00000"/>
                </a:solidFill>
              </a:rPr>
              <a:t>Challenge Understanding the Solution Approach</a:t>
            </a:r>
          </a:p>
        </p:txBody>
      </p:sp>
      <p:sp>
        <p:nvSpPr>
          <p:cNvPr id="7" name="Rectangle: Rounded Corners 6">
            <a:extLst>
              <a:ext uri="{FF2B5EF4-FFF2-40B4-BE49-F238E27FC236}">
                <a16:creationId xmlns:a16="http://schemas.microsoft.com/office/drawing/2014/main" id="{6E68A2A0-B99D-063D-EDC2-A5C654058C20}"/>
              </a:ext>
            </a:extLst>
          </p:cNvPr>
          <p:cNvSpPr/>
          <p:nvPr/>
        </p:nvSpPr>
        <p:spPr>
          <a:xfrm>
            <a:off x="6485641" y="4246776"/>
            <a:ext cx="4572000" cy="575035"/>
          </a:xfrm>
          <a:prstGeom prst="roundRect">
            <a:avLst/>
          </a:prstGeom>
          <a:solidFill>
            <a:schemeClr val="bg1">
              <a:lumMod val="8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dirty="0">
                <a:solidFill>
                  <a:srgbClr val="C00000"/>
                </a:solidFill>
              </a:rPr>
              <a:t>The Final Impact</a:t>
            </a:r>
          </a:p>
        </p:txBody>
      </p:sp>
    </p:spTree>
    <p:extLst>
      <p:ext uri="{BB962C8B-B14F-4D97-AF65-F5344CB8AC3E}">
        <p14:creationId xmlns:p14="http://schemas.microsoft.com/office/powerpoint/2010/main" val="115527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DD919E-CFBC-663D-3F64-4EAE486B9757}"/>
              </a:ext>
            </a:extLst>
          </p:cNvPr>
          <p:cNvSpPr txBox="1"/>
          <p:nvPr/>
        </p:nvSpPr>
        <p:spPr>
          <a:xfrm>
            <a:off x="1604914" y="355369"/>
            <a:ext cx="9292472" cy="646331"/>
          </a:xfrm>
          <a:prstGeom prst="rect">
            <a:avLst/>
          </a:prstGeom>
          <a:noFill/>
        </p:spPr>
        <p:txBody>
          <a:bodyPr wrap="square">
            <a:spAutoFit/>
          </a:bodyPr>
          <a:lstStyle/>
          <a:p>
            <a:r>
              <a:rPr lang="en-IN" dirty="0"/>
              <a:t>Optimizing Customer Engagement and Conversion: Welcome Series Dashboard Revolutionizes Analytics for Sam's Club</a:t>
            </a:r>
          </a:p>
        </p:txBody>
      </p:sp>
      <p:sp>
        <p:nvSpPr>
          <p:cNvPr id="6" name="Rectangle 5">
            <a:extLst>
              <a:ext uri="{FF2B5EF4-FFF2-40B4-BE49-F238E27FC236}">
                <a16:creationId xmlns:a16="http://schemas.microsoft.com/office/drawing/2014/main" id="{D8524C3E-D065-4C26-1434-2AE47D7AE897}"/>
              </a:ext>
            </a:extLst>
          </p:cNvPr>
          <p:cNvSpPr/>
          <p:nvPr/>
        </p:nvSpPr>
        <p:spPr>
          <a:xfrm>
            <a:off x="1604914" y="1001701"/>
            <a:ext cx="9481008" cy="57761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spcBef>
                <a:spcPts val="1800"/>
              </a:spcBef>
            </a:pPr>
            <a:r>
              <a:rPr lang="en-IN" b="1" dirty="0"/>
              <a:t>Post-August 2023</a:t>
            </a:r>
            <a:r>
              <a:rPr lang="en-IN" dirty="0"/>
              <a:t>, Sam's Club launched an innovative Welcome Series Campaign to redefine new member onboarding.</a:t>
            </a:r>
            <a:br>
              <a:rPr lang="en-IN" dirty="0"/>
            </a:br>
            <a:r>
              <a:rPr lang="en-IN" b="1" dirty="0"/>
              <a:t>Leveraged data analytics </a:t>
            </a:r>
            <a:r>
              <a:rPr lang="en-IN" dirty="0"/>
              <a:t>and personalized offers to enhance engagement and boost revenue.</a:t>
            </a:r>
            <a:br>
              <a:rPr lang="en-IN" dirty="0"/>
            </a:br>
            <a:br>
              <a:rPr lang="en-IN" dirty="0"/>
            </a:br>
            <a:r>
              <a:rPr lang="en-IN" dirty="0">
                <a:solidFill>
                  <a:srgbClr val="C00000"/>
                </a:solidFill>
              </a:rPr>
              <a:t>Objective: </a:t>
            </a:r>
            <a:r>
              <a:rPr lang="en-IN" dirty="0"/>
              <a:t>Sam's Club aimed to redefine the new member onboarding experience.</a:t>
            </a:r>
            <a:br>
              <a:rPr lang="en-IN" dirty="0"/>
            </a:br>
            <a:r>
              <a:rPr lang="en-IN" dirty="0">
                <a:solidFill>
                  <a:srgbClr val="C00000"/>
                </a:solidFill>
              </a:rPr>
              <a:t>Membership Tiers: </a:t>
            </a:r>
            <a:r>
              <a:rPr lang="en-IN" dirty="0"/>
              <a:t>Two distinct tiers are offered - Club Membership ($55/year) and Plus Membership ($110/year) with added benefits.</a:t>
            </a:r>
            <a:br>
              <a:rPr lang="en-IN" dirty="0"/>
            </a:br>
            <a:r>
              <a:rPr lang="en-IN" dirty="0">
                <a:solidFill>
                  <a:srgbClr val="C00000"/>
                </a:solidFill>
              </a:rPr>
              <a:t>Automatic </a:t>
            </a:r>
            <a:r>
              <a:rPr lang="en-IN" dirty="0" err="1">
                <a:solidFill>
                  <a:srgbClr val="C00000"/>
                </a:solidFill>
              </a:rPr>
              <a:t>Enrollment</a:t>
            </a:r>
            <a:r>
              <a:rPr lang="en-IN" dirty="0">
                <a:solidFill>
                  <a:srgbClr val="C00000"/>
                </a:solidFill>
              </a:rPr>
              <a:t>: </a:t>
            </a:r>
            <a:r>
              <a:rPr lang="en-IN" dirty="0"/>
              <a:t>Members joining after August 28, 2023, were automatically enrolled in the Welcome Series Campaign.</a:t>
            </a:r>
            <a:br>
              <a:rPr lang="en-IN" dirty="0"/>
            </a:br>
            <a:r>
              <a:rPr lang="en-IN" dirty="0">
                <a:solidFill>
                  <a:srgbClr val="C00000"/>
                </a:solidFill>
              </a:rPr>
              <a:t>Enhanced Onboarding: </a:t>
            </a:r>
            <a:r>
              <a:rPr lang="en-IN" dirty="0"/>
              <a:t>The Welcome Series unfolded as a multi-tiered experience, starting with personalized offers on Day 0 and strategically encouraging Plus Membership upgrades.</a:t>
            </a:r>
            <a:br>
              <a:rPr lang="en-IN" dirty="0"/>
            </a:br>
            <a:r>
              <a:rPr lang="en-IN" dirty="0">
                <a:solidFill>
                  <a:srgbClr val="C00000"/>
                </a:solidFill>
              </a:rPr>
              <a:t>Tailored Experience: </a:t>
            </a:r>
            <a:r>
              <a:rPr lang="en-IN" dirty="0"/>
              <a:t>Offers and messages were tailored to individual preferences, creating a personalized onboarding journey.</a:t>
            </a:r>
            <a:br>
              <a:rPr lang="en-IN" dirty="0"/>
            </a:br>
            <a:r>
              <a:rPr lang="en-IN" dirty="0">
                <a:solidFill>
                  <a:srgbClr val="C00000"/>
                </a:solidFill>
              </a:rPr>
              <a:t>Continuous Improvement: </a:t>
            </a:r>
            <a:r>
              <a:rPr lang="en-IN" dirty="0"/>
              <a:t>The campaign aimed for ongoing optimization, leveraging insights gained from member interactions and behaviours.</a:t>
            </a:r>
            <a:br>
              <a:rPr lang="en-IN" dirty="0"/>
            </a:br>
            <a:endParaRPr lang="en-IN" dirty="0"/>
          </a:p>
        </p:txBody>
      </p:sp>
      <p:sp>
        <p:nvSpPr>
          <p:cNvPr id="7" name="Rectangle 6">
            <a:extLst>
              <a:ext uri="{FF2B5EF4-FFF2-40B4-BE49-F238E27FC236}">
                <a16:creationId xmlns:a16="http://schemas.microsoft.com/office/drawing/2014/main" id="{ADB04FD0-5695-A863-3EC6-225B41784AAD}"/>
              </a:ext>
            </a:extLst>
          </p:cNvPr>
          <p:cNvSpPr/>
          <p:nvPr/>
        </p:nvSpPr>
        <p:spPr>
          <a:xfrm>
            <a:off x="1604914" y="1001700"/>
            <a:ext cx="9481008" cy="533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Campaign Overview</a:t>
            </a:r>
          </a:p>
        </p:txBody>
      </p:sp>
    </p:spTree>
    <p:extLst>
      <p:ext uri="{BB962C8B-B14F-4D97-AF65-F5344CB8AC3E}">
        <p14:creationId xmlns:p14="http://schemas.microsoft.com/office/powerpoint/2010/main" val="146242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FC4658F-ECD6-6948-E025-5F60C0C9FA6F}"/>
              </a:ext>
            </a:extLst>
          </p:cNvPr>
          <p:cNvSpPr txBox="1"/>
          <p:nvPr/>
        </p:nvSpPr>
        <p:spPr>
          <a:xfrm>
            <a:off x="652806" y="729733"/>
            <a:ext cx="6094428" cy="369332"/>
          </a:xfrm>
          <a:prstGeom prst="rect">
            <a:avLst/>
          </a:prstGeom>
          <a:noFill/>
        </p:spPr>
        <p:txBody>
          <a:bodyPr wrap="square">
            <a:spAutoFit/>
          </a:bodyPr>
          <a:lstStyle/>
          <a:p>
            <a:r>
              <a:rPr lang="en-IN" dirty="0"/>
              <a:t>Addressing Sam's Club's Analytics Challenge</a:t>
            </a:r>
          </a:p>
        </p:txBody>
      </p:sp>
      <p:sp>
        <p:nvSpPr>
          <p:cNvPr id="7" name="Rectangle 6">
            <a:extLst>
              <a:ext uri="{FF2B5EF4-FFF2-40B4-BE49-F238E27FC236}">
                <a16:creationId xmlns:a16="http://schemas.microsoft.com/office/drawing/2014/main" id="{50A4455F-45C3-1859-0C84-94D78B1E9572}"/>
              </a:ext>
            </a:extLst>
          </p:cNvPr>
          <p:cNvSpPr/>
          <p:nvPr/>
        </p:nvSpPr>
        <p:spPr>
          <a:xfrm>
            <a:off x="518474" y="1725105"/>
            <a:ext cx="5505254" cy="2941163"/>
          </a:xfrm>
          <a:prstGeom prst="rect">
            <a:avLst/>
          </a:prstGeom>
          <a:solidFill>
            <a:schemeClr val="accent5">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tx1"/>
              </a:solidFill>
            </a:endParaRPr>
          </a:p>
          <a:p>
            <a:pPr algn="just"/>
            <a:r>
              <a:rPr lang="en-US" dirty="0">
                <a:solidFill>
                  <a:schemeClr val="tx1"/>
                </a:solidFill>
              </a:rPr>
              <a:t>The challenge faced by Sam's Club was the absence of an efficient mechanism to measure the effectiveness of their Welcome Series campaign, which aimed to enhance the onboarding experience for new members post-August 28, 2023. The lack of a comprehensive dashboard and analytics tool made it difficult to assess the impact of various offers and promotions on customer engagement and conversion.</a:t>
            </a:r>
            <a:endParaRPr lang="en-IN" dirty="0">
              <a:solidFill>
                <a:schemeClr val="tx1"/>
              </a:solidFill>
            </a:endParaRPr>
          </a:p>
        </p:txBody>
      </p:sp>
      <p:sp>
        <p:nvSpPr>
          <p:cNvPr id="9" name="Rectangle 8">
            <a:extLst>
              <a:ext uri="{FF2B5EF4-FFF2-40B4-BE49-F238E27FC236}">
                <a16:creationId xmlns:a16="http://schemas.microsoft.com/office/drawing/2014/main" id="{90F8DC36-A9BA-99E7-7166-00FFE260C6C0}"/>
              </a:ext>
            </a:extLst>
          </p:cNvPr>
          <p:cNvSpPr/>
          <p:nvPr/>
        </p:nvSpPr>
        <p:spPr>
          <a:xfrm>
            <a:off x="518474" y="1725104"/>
            <a:ext cx="5505254" cy="480767"/>
          </a:xfrm>
          <a:prstGeom prst="rect">
            <a:avLst/>
          </a:prstGeom>
          <a:solidFill>
            <a:schemeClr val="accent5">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Context</a:t>
            </a:r>
            <a:r>
              <a:rPr lang="en-IN" dirty="0"/>
              <a:t> </a:t>
            </a:r>
          </a:p>
        </p:txBody>
      </p:sp>
      <p:sp>
        <p:nvSpPr>
          <p:cNvPr id="10" name="Rectangle 9">
            <a:extLst>
              <a:ext uri="{FF2B5EF4-FFF2-40B4-BE49-F238E27FC236}">
                <a16:creationId xmlns:a16="http://schemas.microsoft.com/office/drawing/2014/main" id="{84AFB281-DEB3-E245-F377-A84C2F624F0F}"/>
              </a:ext>
            </a:extLst>
          </p:cNvPr>
          <p:cNvSpPr/>
          <p:nvPr/>
        </p:nvSpPr>
        <p:spPr>
          <a:xfrm>
            <a:off x="6326957" y="1725104"/>
            <a:ext cx="5505254" cy="2941163"/>
          </a:xfrm>
          <a:prstGeom prst="rect">
            <a:avLst/>
          </a:prstGeom>
          <a:solidFill>
            <a:schemeClr val="accent5">
              <a:lumMod val="20000"/>
              <a:lumOff val="8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US" dirty="0">
              <a:solidFill>
                <a:schemeClr val="tx1"/>
              </a:solidFill>
            </a:endParaRPr>
          </a:p>
          <a:p>
            <a:pPr algn="just"/>
            <a:r>
              <a:rPr lang="en-US" dirty="0">
                <a:solidFill>
                  <a:schemeClr val="tx1"/>
                </a:solidFill>
              </a:rPr>
              <a:t>&gt; Provide a comprehensive visual representation of customer </a:t>
            </a:r>
            <a:r>
              <a:rPr lang="en-US" dirty="0" err="1">
                <a:solidFill>
                  <a:schemeClr val="tx1"/>
                </a:solidFill>
              </a:rPr>
              <a:t>behaviour</a:t>
            </a:r>
            <a:r>
              <a:rPr lang="en-US" dirty="0">
                <a:solidFill>
                  <a:schemeClr val="tx1"/>
                </a:solidFill>
              </a:rPr>
              <a:t> over time.</a:t>
            </a:r>
            <a:br>
              <a:rPr lang="en-US" dirty="0">
                <a:solidFill>
                  <a:schemeClr val="tx1"/>
                </a:solidFill>
              </a:rPr>
            </a:br>
            <a:r>
              <a:rPr lang="en-US" dirty="0">
                <a:solidFill>
                  <a:schemeClr val="tx1"/>
                </a:solidFill>
              </a:rPr>
              <a:t>&gt; Illustrate the effectiveness of various offers, promotions, and upgrade strategies through trendlines and graphs.</a:t>
            </a:r>
            <a:br>
              <a:rPr lang="en-US" dirty="0">
                <a:solidFill>
                  <a:schemeClr val="tx1"/>
                </a:solidFill>
              </a:rPr>
            </a:br>
            <a:r>
              <a:rPr lang="en-US" dirty="0">
                <a:solidFill>
                  <a:schemeClr val="tx1"/>
                </a:solidFill>
              </a:rPr>
              <a:t>&gt;Enable detailed analysis of metrics associated with each promotion, including email distribution, conversion rates, membership upgrades, and item purchases</a:t>
            </a:r>
            <a:endParaRPr lang="en-IN" dirty="0">
              <a:solidFill>
                <a:schemeClr val="tx1"/>
              </a:solidFill>
            </a:endParaRPr>
          </a:p>
        </p:txBody>
      </p:sp>
      <p:sp>
        <p:nvSpPr>
          <p:cNvPr id="11" name="Rectangle 10">
            <a:extLst>
              <a:ext uri="{FF2B5EF4-FFF2-40B4-BE49-F238E27FC236}">
                <a16:creationId xmlns:a16="http://schemas.microsoft.com/office/drawing/2014/main" id="{2800CA25-535C-09BF-8BBE-F503ED9CCB99}"/>
              </a:ext>
            </a:extLst>
          </p:cNvPr>
          <p:cNvSpPr/>
          <p:nvPr/>
        </p:nvSpPr>
        <p:spPr>
          <a:xfrm>
            <a:off x="6326957" y="1725103"/>
            <a:ext cx="5505254" cy="480767"/>
          </a:xfrm>
          <a:prstGeom prst="rect">
            <a:avLst/>
          </a:prstGeom>
          <a:solidFill>
            <a:schemeClr val="accent5">
              <a:lumMod val="60000"/>
              <a:lumOff val="4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Objective</a:t>
            </a:r>
            <a:endParaRPr lang="en-IN" dirty="0"/>
          </a:p>
        </p:txBody>
      </p:sp>
    </p:spTree>
    <p:extLst>
      <p:ext uri="{BB962C8B-B14F-4D97-AF65-F5344CB8AC3E}">
        <p14:creationId xmlns:p14="http://schemas.microsoft.com/office/powerpoint/2010/main" val="36007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1557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323</Words>
  <Application>Microsoft Office PowerPoint</Application>
  <PresentationFormat>Widescreen</PresentationFormat>
  <Paragraphs>14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chirag gupta</dc:creator>
  <cp:lastModifiedBy>chirag gupta</cp:lastModifiedBy>
  <cp:revision>1</cp:revision>
  <dcterms:created xsi:type="dcterms:W3CDTF">2024-04-03T20:06:00Z</dcterms:created>
  <dcterms:modified xsi:type="dcterms:W3CDTF">2024-04-03T20:28:14Z</dcterms:modified>
</cp:coreProperties>
</file>