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12639" r:id="rId3"/>
    <p:sldId id="12640" r:id="rId4"/>
    <p:sldId id="12648" r:id="rId5"/>
    <p:sldId id="12649" r:id="rId6"/>
    <p:sldId id="12641" r:id="rId7"/>
    <p:sldId id="12650" r:id="rId8"/>
    <p:sldId id="12651" r:id="rId9"/>
    <p:sldId id="12642" r:id="rId10"/>
    <p:sldId id="12653" r:id="rId11"/>
    <p:sldId id="12652" r:id="rId12"/>
    <p:sldId id="12661" r:id="rId13"/>
    <p:sldId id="12643" r:id="rId14"/>
    <p:sldId id="12654" r:id="rId15"/>
    <p:sldId id="12655" r:id="rId16"/>
    <p:sldId id="12644" r:id="rId17"/>
    <p:sldId id="12656" r:id="rId18"/>
    <p:sldId id="12645" r:id="rId19"/>
    <p:sldId id="12657" r:id="rId20"/>
    <p:sldId id="12646" r:id="rId21"/>
    <p:sldId id="12658" r:id="rId22"/>
    <p:sldId id="12659" r:id="rId23"/>
    <p:sldId id="12647" r:id="rId24"/>
    <p:sldId id="126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5"/>
    <p:restoredTop sz="94762"/>
  </p:normalViewPr>
  <p:slideViewPr>
    <p:cSldViewPr snapToGrid="0">
      <p:cViewPr>
        <p:scale>
          <a:sx n="100" d="100"/>
          <a:sy n="100" d="100"/>
        </p:scale>
        <p:origin x="1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421F1E-804C-4CC0-BC6A-A386F438597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69E2B4E-3E00-4CC9-9FDB-8D7E9D7FBF39}">
      <dgm:prSet/>
      <dgm:spPr/>
      <dgm:t>
        <a:bodyPr/>
        <a:lstStyle/>
        <a:p>
          <a:r>
            <a:rPr lang="en-US">
              <a:latin typeface="Avenir Book" panose="02000503020000020003" pitchFamily="2" charset="0"/>
            </a:rPr>
            <a:t>Overview</a:t>
          </a:r>
        </a:p>
      </dgm:t>
    </dgm:pt>
    <dgm:pt modelId="{2865B91A-92F9-4665-8CF9-CC026ECDEDA0}" type="parTrans" cxnId="{362E2711-2906-4D5C-9222-2221E5D12C87}">
      <dgm:prSet/>
      <dgm:spPr/>
      <dgm:t>
        <a:bodyPr/>
        <a:lstStyle/>
        <a:p>
          <a:endParaRPr lang="en-US">
            <a:latin typeface="Avenir Book" panose="02000503020000020003" pitchFamily="2" charset="0"/>
          </a:endParaRPr>
        </a:p>
      </dgm:t>
    </dgm:pt>
    <dgm:pt modelId="{0A815543-4D81-4F02-B2B1-4BD09C35FC42}" type="sibTrans" cxnId="{362E2711-2906-4D5C-9222-2221E5D12C87}">
      <dgm:prSet/>
      <dgm:spPr/>
      <dgm:t>
        <a:bodyPr/>
        <a:lstStyle/>
        <a:p>
          <a:endParaRPr lang="en-US">
            <a:latin typeface="Avenir Book" panose="02000503020000020003" pitchFamily="2" charset="0"/>
          </a:endParaRPr>
        </a:p>
      </dgm:t>
    </dgm:pt>
    <dgm:pt modelId="{C16FB7E9-6B88-4D94-8941-42DE1531CB4B}">
      <dgm:prSet/>
      <dgm:spPr/>
      <dgm:t>
        <a:bodyPr/>
        <a:lstStyle/>
        <a:p>
          <a:r>
            <a:rPr lang="en-US" dirty="0">
              <a:latin typeface="Avenir Book" panose="02000503020000020003" pitchFamily="2" charset="0"/>
            </a:rPr>
            <a:t>Classical machine learning models are widely used for anomaly detection in financial transactions</a:t>
          </a:r>
        </a:p>
      </dgm:t>
    </dgm:pt>
    <dgm:pt modelId="{1C144DFE-D6E2-49FC-A4B3-0D1AE49AFB5B}" type="parTrans" cxnId="{9BB8C603-A103-42A0-8D6F-BB768E84A128}">
      <dgm:prSet/>
      <dgm:spPr/>
      <dgm:t>
        <a:bodyPr/>
        <a:lstStyle/>
        <a:p>
          <a:endParaRPr lang="en-US">
            <a:latin typeface="Avenir Book" panose="02000503020000020003" pitchFamily="2" charset="0"/>
          </a:endParaRPr>
        </a:p>
      </dgm:t>
    </dgm:pt>
    <dgm:pt modelId="{003A338A-DD40-4CEB-8C06-A92781959A06}" type="sibTrans" cxnId="{9BB8C603-A103-42A0-8D6F-BB768E84A128}">
      <dgm:prSet/>
      <dgm:spPr/>
      <dgm:t>
        <a:bodyPr/>
        <a:lstStyle/>
        <a:p>
          <a:endParaRPr lang="en-US">
            <a:latin typeface="Avenir Book" panose="02000503020000020003" pitchFamily="2" charset="0"/>
          </a:endParaRPr>
        </a:p>
      </dgm:t>
    </dgm:pt>
    <dgm:pt modelId="{C959D841-BA5D-447C-B959-506BBB986E34}">
      <dgm:prSet/>
      <dgm:spPr/>
      <dgm:t>
        <a:bodyPr/>
        <a:lstStyle/>
        <a:p>
          <a:r>
            <a:rPr lang="en-US" dirty="0">
              <a:latin typeface="Avenir Book" panose="02000503020000020003" pitchFamily="2" charset="0"/>
            </a:rPr>
            <a:t>Models used in this study: XGBoost, </a:t>
          </a:r>
          <a:r>
            <a:rPr lang="en-US" dirty="0" err="1">
              <a:latin typeface="Avenir Book" panose="02000503020000020003" pitchFamily="2" charset="0"/>
            </a:rPr>
            <a:t>CatBoost</a:t>
          </a:r>
          <a:r>
            <a:rPr lang="en-US" dirty="0">
              <a:latin typeface="Avenir Book" panose="02000503020000020003" pitchFamily="2" charset="0"/>
            </a:rPr>
            <a:t>, Logistic Regression, LightGBM, and Random Forest</a:t>
          </a:r>
        </a:p>
      </dgm:t>
    </dgm:pt>
    <dgm:pt modelId="{6A6AF74D-5968-4579-81AE-5770BD339BE7}" type="parTrans" cxnId="{D6F9C707-CE09-405B-9724-BFEAF773193F}">
      <dgm:prSet/>
      <dgm:spPr/>
      <dgm:t>
        <a:bodyPr/>
        <a:lstStyle/>
        <a:p>
          <a:endParaRPr lang="en-US">
            <a:latin typeface="Avenir Book" panose="02000503020000020003" pitchFamily="2" charset="0"/>
          </a:endParaRPr>
        </a:p>
      </dgm:t>
    </dgm:pt>
    <dgm:pt modelId="{E2F4082A-CB36-4101-9D5D-F1A8D273481B}" type="sibTrans" cxnId="{D6F9C707-CE09-405B-9724-BFEAF773193F}">
      <dgm:prSet/>
      <dgm:spPr/>
      <dgm:t>
        <a:bodyPr/>
        <a:lstStyle/>
        <a:p>
          <a:endParaRPr lang="en-US">
            <a:latin typeface="Avenir Book" panose="02000503020000020003" pitchFamily="2" charset="0"/>
          </a:endParaRPr>
        </a:p>
      </dgm:t>
    </dgm:pt>
    <dgm:pt modelId="{6AD57BD0-5F31-400C-8C5C-133F7DF93F21}">
      <dgm:prSet/>
      <dgm:spPr/>
      <dgm:t>
        <a:bodyPr/>
        <a:lstStyle/>
        <a:p>
          <a:r>
            <a:rPr lang="en-US">
              <a:latin typeface="Avenir Book" panose="02000503020000020003" pitchFamily="2" charset="0"/>
            </a:rPr>
            <a:t>XGBoost (Extreme Gradient Boosting)</a:t>
          </a:r>
        </a:p>
      </dgm:t>
    </dgm:pt>
    <dgm:pt modelId="{7FD8691A-7FE4-4CC1-96AE-715D724C189F}" type="parTrans" cxnId="{8C6331DA-1198-4714-8C25-71710266E25B}">
      <dgm:prSet/>
      <dgm:spPr/>
      <dgm:t>
        <a:bodyPr/>
        <a:lstStyle/>
        <a:p>
          <a:endParaRPr lang="en-US">
            <a:latin typeface="Avenir Book" panose="02000503020000020003" pitchFamily="2" charset="0"/>
          </a:endParaRPr>
        </a:p>
      </dgm:t>
    </dgm:pt>
    <dgm:pt modelId="{83E6869B-7BDB-49B1-A9E8-DD0590C669ED}" type="sibTrans" cxnId="{8C6331DA-1198-4714-8C25-71710266E25B}">
      <dgm:prSet/>
      <dgm:spPr/>
      <dgm:t>
        <a:bodyPr/>
        <a:lstStyle/>
        <a:p>
          <a:endParaRPr lang="en-US">
            <a:latin typeface="Avenir Book" panose="02000503020000020003" pitchFamily="2" charset="0"/>
          </a:endParaRPr>
        </a:p>
      </dgm:t>
    </dgm:pt>
    <dgm:pt modelId="{E64C985E-706A-44DE-8CDA-62CC798C800A}">
      <dgm:prSet/>
      <dgm:spPr/>
      <dgm:t>
        <a:bodyPr/>
        <a:lstStyle/>
        <a:p>
          <a:r>
            <a:rPr lang="en-US">
              <a:latin typeface="Avenir Book" panose="02000503020000020003" pitchFamily="2" charset="0"/>
            </a:rPr>
            <a:t>Ensemble learning algorithm that combines multiple weak learners (decision trees) to create a strong learner</a:t>
          </a:r>
        </a:p>
      </dgm:t>
    </dgm:pt>
    <dgm:pt modelId="{0D91FA8B-6757-4172-B9E8-B6A8C82B5B19}" type="parTrans" cxnId="{50113F06-D85D-4086-8360-0F894B7E2A1B}">
      <dgm:prSet/>
      <dgm:spPr/>
      <dgm:t>
        <a:bodyPr/>
        <a:lstStyle/>
        <a:p>
          <a:endParaRPr lang="en-US">
            <a:latin typeface="Avenir Book" panose="02000503020000020003" pitchFamily="2" charset="0"/>
          </a:endParaRPr>
        </a:p>
      </dgm:t>
    </dgm:pt>
    <dgm:pt modelId="{7DDE44D3-C3B4-4C71-A422-A8221F57EBC9}" type="sibTrans" cxnId="{50113F06-D85D-4086-8360-0F894B7E2A1B}">
      <dgm:prSet/>
      <dgm:spPr/>
      <dgm:t>
        <a:bodyPr/>
        <a:lstStyle/>
        <a:p>
          <a:endParaRPr lang="en-US">
            <a:latin typeface="Avenir Book" panose="02000503020000020003" pitchFamily="2" charset="0"/>
          </a:endParaRPr>
        </a:p>
      </dgm:t>
    </dgm:pt>
    <dgm:pt modelId="{A298CD79-CBA2-4E80-BFB9-14672DC2226A}">
      <dgm:prSet/>
      <dgm:spPr/>
      <dgm:t>
        <a:bodyPr/>
        <a:lstStyle/>
        <a:p>
          <a:r>
            <a:rPr lang="en-US" dirty="0">
              <a:latin typeface="Avenir Book" panose="02000503020000020003" pitchFamily="2" charset="0"/>
            </a:rPr>
            <a:t>Employs gradient boosting to iteratively minimize the loss function and improve performance</a:t>
          </a:r>
        </a:p>
      </dgm:t>
    </dgm:pt>
    <dgm:pt modelId="{DE1B15EA-5723-49C9-B6B3-6F437D9B81CB}" type="parTrans" cxnId="{813A8E14-372E-4FB4-B14F-D542DB7B3A11}">
      <dgm:prSet/>
      <dgm:spPr/>
      <dgm:t>
        <a:bodyPr/>
        <a:lstStyle/>
        <a:p>
          <a:endParaRPr lang="en-US">
            <a:latin typeface="Avenir Book" panose="02000503020000020003" pitchFamily="2" charset="0"/>
          </a:endParaRPr>
        </a:p>
      </dgm:t>
    </dgm:pt>
    <dgm:pt modelId="{24311257-1D08-464B-A897-AADD665A0CD6}" type="sibTrans" cxnId="{813A8E14-372E-4FB4-B14F-D542DB7B3A11}">
      <dgm:prSet/>
      <dgm:spPr/>
      <dgm:t>
        <a:bodyPr/>
        <a:lstStyle/>
        <a:p>
          <a:endParaRPr lang="en-US">
            <a:latin typeface="Avenir Book" panose="02000503020000020003" pitchFamily="2" charset="0"/>
          </a:endParaRPr>
        </a:p>
      </dgm:t>
    </dgm:pt>
    <dgm:pt modelId="{3C739553-6322-4A46-A10D-C05E467ECFA8}">
      <dgm:prSet/>
      <dgm:spPr/>
      <dgm:t>
        <a:bodyPr/>
        <a:lstStyle/>
        <a:p>
          <a:r>
            <a:rPr lang="en-US">
              <a:latin typeface="Avenir Book" panose="02000503020000020003" pitchFamily="2" charset="0"/>
            </a:rPr>
            <a:t>Handles missing values and supports parallel processing for faster training</a:t>
          </a:r>
        </a:p>
      </dgm:t>
    </dgm:pt>
    <dgm:pt modelId="{7CA6241D-4C8F-472E-846F-6855981715DA}" type="parTrans" cxnId="{74AE48E5-11EA-431F-B878-B9C52269D3A2}">
      <dgm:prSet/>
      <dgm:spPr/>
      <dgm:t>
        <a:bodyPr/>
        <a:lstStyle/>
        <a:p>
          <a:endParaRPr lang="en-US">
            <a:latin typeface="Avenir Book" panose="02000503020000020003" pitchFamily="2" charset="0"/>
          </a:endParaRPr>
        </a:p>
      </dgm:t>
    </dgm:pt>
    <dgm:pt modelId="{1B639E0A-2651-45FB-840C-23344EE41D1D}" type="sibTrans" cxnId="{74AE48E5-11EA-431F-B878-B9C52269D3A2}">
      <dgm:prSet/>
      <dgm:spPr/>
      <dgm:t>
        <a:bodyPr/>
        <a:lstStyle/>
        <a:p>
          <a:endParaRPr lang="en-US">
            <a:latin typeface="Avenir Book" panose="02000503020000020003" pitchFamily="2" charset="0"/>
          </a:endParaRPr>
        </a:p>
      </dgm:t>
    </dgm:pt>
    <dgm:pt modelId="{338A9D7D-3CDE-4EE0-A661-E2D016D1CBEB}">
      <dgm:prSet/>
      <dgm:spPr/>
      <dgm:t>
        <a:bodyPr/>
        <a:lstStyle/>
        <a:p>
          <a:r>
            <a:rPr lang="en-US">
              <a:latin typeface="Avenir Book" panose="02000503020000020003" pitchFamily="2" charset="0"/>
            </a:rPr>
            <a:t>CatBoost (Categorical Boosting)</a:t>
          </a:r>
        </a:p>
      </dgm:t>
    </dgm:pt>
    <dgm:pt modelId="{6B9A5B23-7A70-47C0-886E-8B5AE4CC0740}" type="parTrans" cxnId="{3133E024-C22C-41D5-8DC6-968690CA6A08}">
      <dgm:prSet/>
      <dgm:spPr/>
      <dgm:t>
        <a:bodyPr/>
        <a:lstStyle/>
        <a:p>
          <a:endParaRPr lang="en-US">
            <a:latin typeface="Avenir Book" panose="02000503020000020003" pitchFamily="2" charset="0"/>
          </a:endParaRPr>
        </a:p>
      </dgm:t>
    </dgm:pt>
    <dgm:pt modelId="{91649FC0-112B-4592-B882-C564653B317B}" type="sibTrans" cxnId="{3133E024-C22C-41D5-8DC6-968690CA6A08}">
      <dgm:prSet/>
      <dgm:spPr/>
      <dgm:t>
        <a:bodyPr/>
        <a:lstStyle/>
        <a:p>
          <a:endParaRPr lang="en-US">
            <a:latin typeface="Avenir Book" panose="02000503020000020003" pitchFamily="2" charset="0"/>
          </a:endParaRPr>
        </a:p>
      </dgm:t>
    </dgm:pt>
    <dgm:pt modelId="{B4104581-EDDE-471B-9468-5DBA52B192D2}">
      <dgm:prSet/>
      <dgm:spPr/>
      <dgm:t>
        <a:bodyPr/>
        <a:lstStyle/>
        <a:p>
          <a:r>
            <a:rPr lang="en-US">
              <a:latin typeface="Avenir Book" panose="02000503020000020003" pitchFamily="2" charset="0"/>
            </a:rPr>
            <a:t>Gradient boosting algorithm that effectively handles categorical features without the need for extensive preprocessing</a:t>
          </a:r>
        </a:p>
      </dgm:t>
    </dgm:pt>
    <dgm:pt modelId="{FFB056B6-9AF0-4AE3-BB92-35477989F72C}" type="parTrans" cxnId="{00DAB746-2A52-4CF3-A0AA-CD5720142C95}">
      <dgm:prSet/>
      <dgm:spPr/>
      <dgm:t>
        <a:bodyPr/>
        <a:lstStyle/>
        <a:p>
          <a:endParaRPr lang="en-US">
            <a:latin typeface="Avenir Book" panose="02000503020000020003" pitchFamily="2" charset="0"/>
          </a:endParaRPr>
        </a:p>
      </dgm:t>
    </dgm:pt>
    <dgm:pt modelId="{4A4B4E35-9A21-45DF-AA6A-24E74AD3F827}" type="sibTrans" cxnId="{00DAB746-2A52-4CF3-A0AA-CD5720142C95}">
      <dgm:prSet/>
      <dgm:spPr/>
      <dgm:t>
        <a:bodyPr/>
        <a:lstStyle/>
        <a:p>
          <a:endParaRPr lang="en-US">
            <a:latin typeface="Avenir Book" panose="02000503020000020003" pitchFamily="2" charset="0"/>
          </a:endParaRPr>
        </a:p>
      </dgm:t>
    </dgm:pt>
    <dgm:pt modelId="{6335EAC3-6EDB-4928-AF91-831519F0F0B1}">
      <dgm:prSet/>
      <dgm:spPr/>
      <dgm:t>
        <a:bodyPr/>
        <a:lstStyle/>
        <a:p>
          <a:r>
            <a:rPr lang="en-US" dirty="0">
              <a:latin typeface="Avenir Book" panose="02000503020000020003" pitchFamily="2" charset="0"/>
            </a:rPr>
            <a:t>Uses ordered boosting and symmetric trees to reduce overfitting and improve generalization</a:t>
          </a:r>
        </a:p>
      </dgm:t>
    </dgm:pt>
    <dgm:pt modelId="{6AC4E34C-91F7-42C7-BE80-1625478FAF3C}" type="parTrans" cxnId="{FF5EAA04-7EDC-4AAF-A006-52352BAA80E9}">
      <dgm:prSet/>
      <dgm:spPr/>
      <dgm:t>
        <a:bodyPr/>
        <a:lstStyle/>
        <a:p>
          <a:endParaRPr lang="en-US">
            <a:latin typeface="Avenir Book" panose="02000503020000020003" pitchFamily="2" charset="0"/>
          </a:endParaRPr>
        </a:p>
      </dgm:t>
    </dgm:pt>
    <dgm:pt modelId="{B675722C-07B7-4766-B0EF-0F3C74682431}" type="sibTrans" cxnId="{FF5EAA04-7EDC-4AAF-A006-52352BAA80E9}">
      <dgm:prSet/>
      <dgm:spPr/>
      <dgm:t>
        <a:bodyPr/>
        <a:lstStyle/>
        <a:p>
          <a:endParaRPr lang="en-US">
            <a:latin typeface="Avenir Book" panose="02000503020000020003" pitchFamily="2" charset="0"/>
          </a:endParaRPr>
        </a:p>
      </dgm:t>
    </dgm:pt>
    <dgm:pt modelId="{407E049B-D15A-4D99-9148-807762DC307A}">
      <dgm:prSet/>
      <dgm:spPr/>
      <dgm:t>
        <a:bodyPr/>
        <a:lstStyle/>
        <a:p>
          <a:r>
            <a:rPr lang="en-US">
              <a:latin typeface="Avenir Book" panose="02000503020000020003" pitchFamily="2" charset="0"/>
            </a:rPr>
            <a:t>Provides robust performance and fast training times</a:t>
          </a:r>
        </a:p>
      </dgm:t>
    </dgm:pt>
    <dgm:pt modelId="{77B44742-E6BA-4048-A6AC-0BF9152CFCA6}" type="parTrans" cxnId="{0B959B1F-C961-49F6-BF28-218CF78E2388}">
      <dgm:prSet/>
      <dgm:spPr/>
      <dgm:t>
        <a:bodyPr/>
        <a:lstStyle/>
        <a:p>
          <a:endParaRPr lang="en-US">
            <a:latin typeface="Avenir Book" panose="02000503020000020003" pitchFamily="2" charset="0"/>
          </a:endParaRPr>
        </a:p>
      </dgm:t>
    </dgm:pt>
    <dgm:pt modelId="{A09B94EC-9FF2-4B9C-A5E4-2AC8706259CA}" type="sibTrans" cxnId="{0B959B1F-C961-49F6-BF28-218CF78E2388}">
      <dgm:prSet/>
      <dgm:spPr/>
      <dgm:t>
        <a:bodyPr/>
        <a:lstStyle/>
        <a:p>
          <a:endParaRPr lang="en-US">
            <a:latin typeface="Avenir Book" panose="02000503020000020003" pitchFamily="2" charset="0"/>
          </a:endParaRPr>
        </a:p>
      </dgm:t>
    </dgm:pt>
    <dgm:pt modelId="{D2490EAA-5CF5-BE40-A689-3DF02F0CA2F7}" type="pres">
      <dgm:prSet presAssocID="{A0421F1E-804C-4CC0-BC6A-A386F438597D}" presName="vert0" presStyleCnt="0">
        <dgm:presLayoutVars>
          <dgm:dir/>
          <dgm:animOne val="branch"/>
          <dgm:animLvl val="lvl"/>
        </dgm:presLayoutVars>
      </dgm:prSet>
      <dgm:spPr/>
    </dgm:pt>
    <dgm:pt modelId="{E2005E9B-A249-E94F-8D9D-2FFDC061D629}" type="pres">
      <dgm:prSet presAssocID="{069E2B4E-3E00-4CC9-9FDB-8D7E9D7FBF39}" presName="thickLine" presStyleLbl="alignNode1" presStyleIdx="0" presStyleCnt="3"/>
      <dgm:spPr/>
    </dgm:pt>
    <dgm:pt modelId="{2FC1AD35-114E-7248-9160-D60561A807E4}" type="pres">
      <dgm:prSet presAssocID="{069E2B4E-3E00-4CC9-9FDB-8D7E9D7FBF39}" presName="horz1" presStyleCnt="0"/>
      <dgm:spPr/>
    </dgm:pt>
    <dgm:pt modelId="{DF8AADA4-A908-5C4A-93D8-1FC1675AA9DD}" type="pres">
      <dgm:prSet presAssocID="{069E2B4E-3E00-4CC9-9FDB-8D7E9D7FBF39}" presName="tx1" presStyleLbl="revTx" presStyleIdx="0" presStyleCnt="11"/>
      <dgm:spPr/>
    </dgm:pt>
    <dgm:pt modelId="{C59EC02A-30C4-3F4F-8794-921B4CC53B0D}" type="pres">
      <dgm:prSet presAssocID="{069E2B4E-3E00-4CC9-9FDB-8D7E9D7FBF39}" presName="vert1" presStyleCnt="0"/>
      <dgm:spPr/>
    </dgm:pt>
    <dgm:pt modelId="{C842F0D7-03BE-4D4E-B86C-2FAFC07D76CD}" type="pres">
      <dgm:prSet presAssocID="{C16FB7E9-6B88-4D94-8941-42DE1531CB4B}" presName="vertSpace2a" presStyleCnt="0"/>
      <dgm:spPr/>
    </dgm:pt>
    <dgm:pt modelId="{19944E31-17B0-394C-ACEE-D8D148E4EAF9}" type="pres">
      <dgm:prSet presAssocID="{C16FB7E9-6B88-4D94-8941-42DE1531CB4B}" presName="horz2" presStyleCnt="0"/>
      <dgm:spPr/>
    </dgm:pt>
    <dgm:pt modelId="{6CBDC088-6EBA-7248-8A71-94EDED39012B}" type="pres">
      <dgm:prSet presAssocID="{C16FB7E9-6B88-4D94-8941-42DE1531CB4B}" presName="horzSpace2" presStyleCnt="0"/>
      <dgm:spPr/>
    </dgm:pt>
    <dgm:pt modelId="{70312696-6A06-F644-BD45-B6086378567F}" type="pres">
      <dgm:prSet presAssocID="{C16FB7E9-6B88-4D94-8941-42DE1531CB4B}" presName="tx2" presStyleLbl="revTx" presStyleIdx="1" presStyleCnt="11"/>
      <dgm:spPr/>
    </dgm:pt>
    <dgm:pt modelId="{60611582-3FF0-DB44-9CDA-E6EC8742AEEE}" type="pres">
      <dgm:prSet presAssocID="{C16FB7E9-6B88-4D94-8941-42DE1531CB4B}" presName="vert2" presStyleCnt="0"/>
      <dgm:spPr/>
    </dgm:pt>
    <dgm:pt modelId="{7D52FFA9-E7F4-B247-A939-12703CC9CD6C}" type="pres">
      <dgm:prSet presAssocID="{C16FB7E9-6B88-4D94-8941-42DE1531CB4B}" presName="thinLine2b" presStyleLbl="callout" presStyleIdx="0" presStyleCnt="8" custLinFactX="-2205" custLinFactY="6900000" custLinFactNeighborX="-100000" custLinFactNeighborY="6989932"/>
      <dgm:spPr/>
    </dgm:pt>
    <dgm:pt modelId="{D3B53C63-7B0D-0145-80DA-0A3375572A67}" type="pres">
      <dgm:prSet presAssocID="{C16FB7E9-6B88-4D94-8941-42DE1531CB4B}" presName="vertSpace2b" presStyleCnt="0"/>
      <dgm:spPr/>
    </dgm:pt>
    <dgm:pt modelId="{577CE444-99FE-794E-B121-515B26A0EF63}" type="pres">
      <dgm:prSet presAssocID="{C959D841-BA5D-447C-B959-506BBB986E34}" presName="horz2" presStyleCnt="0"/>
      <dgm:spPr/>
    </dgm:pt>
    <dgm:pt modelId="{F32BC19C-5BD1-E841-A9DA-2C194543B7E2}" type="pres">
      <dgm:prSet presAssocID="{C959D841-BA5D-447C-B959-506BBB986E34}" presName="horzSpace2" presStyleCnt="0"/>
      <dgm:spPr/>
    </dgm:pt>
    <dgm:pt modelId="{B4574D7A-3626-DE41-AF92-F62095BFC122}" type="pres">
      <dgm:prSet presAssocID="{C959D841-BA5D-447C-B959-506BBB986E34}" presName="tx2" presStyleLbl="revTx" presStyleIdx="2" presStyleCnt="11"/>
      <dgm:spPr/>
    </dgm:pt>
    <dgm:pt modelId="{8E671A06-A02E-6B4A-AE10-8D56165DF04F}" type="pres">
      <dgm:prSet presAssocID="{C959D841-BA5D-447C-B959-506BBB986E34}" presName="vert2" presStyleCnt="0"/>
      <dgm:spPr/>
    </dgm:pt>
    <dgm:pt modelId="{34DB4FD3-08D2-8C48-9F74-727FAC6D21FB}" type="pres">
      <dgm:prSet presAssocID="{C959D841-BA5D-447C-B959-506BBB986E34}" presName="thinLine2b" presStyleLbl="callout" presStyleIdx="1" presStyleCnt="8" custLinFactX="-15435" custLinFactY="5125526" custLinFactNeighborX="-100000" custLinFactNeighborY="5200000"/>
      <dgm:spPr/>
    </dgm:pt>
    <dgm:pt modelId="{3A53BA14-B68D-9848-BAEA-E9E0A6E084B3}" type="pres">
      <dgm:prSet presAssocID="{C959D841-BA5D-447C-B959-506BBB986E34}" presName="vertSpace2b" presStyleCnt="0"/>
      <dgm:spPr/>
    </dgm:pt>
    <dgm:pt modelId="{2D55F22C-D961-8840-92AA-FDBC7410EFF5}" type="pres">
      <dgm:prSet presAssocID="{6AD57BD0-5F31-400C-8C5C-133F7DF93F21}" presName="thickLine" presStyleLbl="alignNode1" presStyleIdx="1" presStyleCnt="3"/>
      <dgm:spPr/>
    </dgm:pt>
    <dgm:pt modelId="{4389BE2E-C3F2-E941-971A-EFDF40A3548F}" type="pres">
      <dgm:prSet presAssocID="{6AD57BD0-5F31-400C-8C5C-133F7DF93F21}" presName="horz1" presStyleCnt="0"/>
      <dgm:spPr/>
    </dgm:pt>
    <dgm:pt modelId="{D7AABA3F-2AD8-2045-8F72-133DAD9C7E24}" type="pres">
      <dgm:prSet presAssocID="{6AD57BD0-5F31-400C-8C5C-133F7DF93F21}" presName="tx1" presStyleLbl="revTx" presStyleIdx="3" presStyleCnt="11"/>
      <dgm:spPr/>
    </dgm:pt>
    <dgm:pt modelId="{0BE1284D-5FC0-0F42-9F3A-57F44B2830B6}" type="pres">
      <dgm:prSet presAssocID="{6AD57BD0-5F31-400C-8C5C-133F7DF93F21}" presName="vert1" presStyleCnt="0"/>
      <dgm:spPr/>
    </dgm:pt>
    <dgm:pt modelId="{E10C6D47-FAFF-5349-950F-514AC3272034}" type="pres">
      <dgm:prSet presAssocID="{E64C985E-706A-44DE-8CDA-62CC798C800A}" presName="vertSpace2a" presStyleCnt="0"/>
      <dgm:spPr/>
    </dgm:pt>
    <dgm:pt modelId="{FBB300B9-07E8-B043-8FEE-85273AF5FA87}" type="pres">
      <dgm:prSet presAssocID="{E64C985E-706A-44DE-8CDA-62CC798C800A}" presName="horz2" presStyleCnt="0"/>
      <dgm:spPr/>
    </dgm:pt>
    <dgm:pt modelId="{6B244542-1F31-3246-91A3-7026CF0AD440}" type="pres">
      <dgm:prSet presAssocID="{E64C985E-706A-44DE-8CDA-62CC798C800A}" presName="horzSpace2" presStyleCnt="0"/>
      <dgm:spPr/>
    </dgm:pt>
    <dgm:pt modelId="{F819D0D4-AE0E-244A-A85E-DAC3306373FB}" type="pres">
      <dgm:prSet presAssocID="{E64C985E-706A-44DE-8CDA-62CC798C800A}" presName="tx2" presStyleLbl="revTx" presStyleIdx="4" presStyleCnt="11"/>
      <dgm:spPr/>
    </dgm:pt>
    <dgm:pt modelId="{5A778571-CEC3-E94D-8FBF-9B0B0322ED4A}" type="pres">
      <dgm:prSet presAssocID="{E64C985E-706A-44DE-8CDA-62CC798C800A}" presName="vert2" presStyleCnt="0"/>
      <dgm:spPr/>
    </dgm:pt>
    <dgm:pt modelId="{2FB36CF9-EB55-1E43-BD49-178084986AB4}" type="pres">
      <dgm:prSet presAssocID="{E64C985E-706A-44DE-8CDA-62CC798C800A}" presName="thinLine2b" presStyleLbl="callout" presStyleIdx="2" presStyleCnt="8" custLinFactX="-14327" custLinFactY="5797919" custLinFactNeighborX="-100000" custLinFactNeighborY="5800000"/>
      <dgm:spPr/>
    </dgm:pt>
    <dgm:pt modelId="{F3B48A9F-A9F5-A64D-8010-EE6D8BD97A83}" type="pres">
      <dgm:prSet presAssocID="{E64C985E-706A-44DE-8CDA-62CC798C800A}" presName="vertSpace2b" presStyleCnt="0"/>
      <dgm:spPr/>
    </dgm:pt>
    <dgm:pt modelId="{CEDCA6B2-7886-0141-9918-8A08CCF1CE8B}" type="pres">
      <dgm:prSet presAssocID="{A298CD79-CBA2-4E80-BFB9-14672DC2226A}" presName="horz2" presStyleCnt="0"/>
      <dgm:spPr/>
    </dgm:pt>
    <dgm:pt modelId="{DF78E629-3EAE-B549-BF4D-940165AA4C04}" type="pres">
      <dgm:prSet presAssocID="{A298CD79-CBA2-4E80-BFB9-14672DC2226A}" presName="horzSpace2" presStyleCnt="0"/>
      <dgm:spPr/>
    </dgm:pt>
    <dgm:pt modelId="{2C6AEE20-B150-2748-8F22-3415A1F6FE24}" type="pres">
      <dgm:prSet presAssocID="{A298CD79-CBA2-4E80-BFB9-14672DC2226A}" presName="tx2" presStyleLbl="revTx" presStyleIdx="5" presStyleCnt="11"/>
      <dgm:spPr/>
    </dgm:pt>
    <dgm:pt modelId="{B2752079-C136-514C-A073-F01D8B74B2A6}" type="pres">
      <dgm:prSet presAssocID="{A298CD79-CBA2-4E80-BFB9-14672DC2226A}" presName="vert2" presStyleCnt="0"/>
      <dgm:spPr/>
    </dgm:pt>
    <dgm:pt modelId="{22BD17C3-B1A8-4844-9447-A914CD90B3F4}" type="pres">
      <dgm:prSet presAssocID="{A298CD79-CBA2-4E80-BFB9-14672DC2226A}" presName="thinLine2b" presStyleLbl="callout" presStyleIdx="3" presStyleCnt="8" custLinFactX="-16894" custLinFactY="4613082" custLinFactNeighborX="-100000" custLinFactNeighborY="4700000"/>
      <dgm:spPr/>
    </dgm:pt>
    <dgm:pt modelId="{305439F7-B32E-194B-9B02-EEB756AF4E8F}" type="pres">
      <dgm:prSet presAssocID="{A298CD79-CBA2-4E80-BFB9-14672DC2226A}" presName="vertSpace2b" presStyleCnt="0"/>
      <dgm:spPr/>
    </dgm:pt>
    <dgm:pt modelId="{9ECB92B5-C559-054C-8FAE-3AC5C79FAEC7}" type="pres">
      <dgm:prSet presAssocID="{3C739553-6322-4A46-A10D-C05E467ECFA8}" presName="horz2" presStyleCnt="0"/>
      <dgm:spPr/>
    </dgm:pt>
    <dgm:pt modelId="{66DB0C6F-8388-1A43-991A-1C0DCFA1099F}" type="pres">
      <dgm:prSet presAssocID="{3C739553-6322-4A46-A10D-C05E467ECFA8}" presName="horzSpace2" presStyleCnt="0"/>
      <dgm:spPr/>
    </dgm:pt>
    <dgm:pt modelId="{C7BB808D-27E2-E346-8D2E-BF94706F1AAC}" type="pres">
      <dgm:prSet presAssocID="{3C739553-6322-4A46-A10D-C05E467ECFA8}" presName="tx2" presStyleLbl="revTx" presStyleIdx="6" presStyleCnt="11"/>
      <dgm:spPr/>
    </dgm:pt>
    <dgm:pt modelId="{CA6DFC49-C299-F745-8BCA-9A362E2F62AB}" type="pres">
      <dgm:prSet presAssocID="{3C739553-6322-4A46-A10D-C05E467ECFA8}" presName="vert2" presStyleCnt="0"/>
      <dgm:spPr/>
    </dgm:pt>
    <dgm:pt modelId="{70EE580B-36EB-9F41-B636-C7D52492D820}" type="pres">
      <dgm:prSet presAssocID="{3C739553-6322-4A46-A10D-C05E467ECFA8}" presName="thinLine2b" presStyleLbl="callout" presStyleIdx="4" presStyleCnt="8" custLinFactY="3960895" custLinFactNeighborX="-99320" custLinFactNeighborY="4000000"/>
      <dgm:spPr/>
    </dgm:pt>
    <dgm:pt modelId="{29E62AFA-4D2E-364D-A492-492A96EFA270}" type="pres">
      <dgm:prSet presAssocID="{3C739553-6322-4A46-A10D-C05E467ECFA8}" presName="vertSpace2b" presStyleCnt="0"/>
      <dgm:spPr/>
    </dgm:pt>
    <dgm:pt modelId="{70D76FF4-C4DF-0E47-8612-68E544B2DEEB}" type="pres">
      <dgm:prSet presAssocID="{338A9D7D-3CDE-4EE0-A661-E2D016D1CBEB}" presName="thickLine" presStyleLbl="alignNode1" presStyleIdx="2" presStyleCnt="3"/>
      <dgm:spPr/>
    </dgm:pt>
    <dgm:pt modelId="{AB1A587F-E0D9-9C4E-A5FB-7734E80CB37B}" type="pres">
      <dgm:prSet presAssocID="{338A9D7D-3CDE-4EE0-A661-E2D016D1CBEB}" presName="horz1" presStyleCnt="0"/>
      <dgm:spPr/>
    </dgm:pt>
    <dgm:pt modelId="{B15A1E00-A015-A246-AF8F-F45D846DAF4E}" type="pres">
      <dgm:prSet presAssocID="{338A9D7D-3CDE-4EE0-A661-E2D016D1CBEB}" presName="tx1" presStyleLbl="revTx" presStyleIdx="7" presStyleCnt="11"/>
      <dgm:spPr/>
    </dgm:pt>
    <dgm:pt modelId="{306059EC-52FF-AD4F-B98D-5AB86E591C8A}" type="pres">
      <dgm:prSet presAssocID="{338A9D7D-3CDE-4EE0-A661-E2D016D1CBEB}" presName="vert1" presStyleCnt="0"/>
      <dgm:spPr/>
    </dgm:pt>
    <dgm:pt modelId="{DB6DA78B-AE9B-5343-96A6-59127E038B6D}" type="pres">
      <dgm:prSet presAssocID="{B4104581-EDDE-471B-9468-5DBA52B192D2}" presName="vertSpace2a" presStyleCnt="0"/>
      <dgm:spPr/>
    </dgm:pt>
    <dgm:pt modelId="{9E289957-D06F-874F-9446-AD300FDB4F79}" type="pres">
      <dgm:prSet presAssocID="{B4104581-EDDE-471B-9468-5DBA52B192D2}" presName="horz2" presStyleCnt="0"/>
      <dgm:spPr/>
    </dgm:pt>
    <dgm:pt modelId="{3450704F-B79D-424F-851D-30F4DE174ADF}" type="pres">
      <dgm:prSet presAssocID="{B4104581-EDDE-471B-9468-5DBA52B192D2}" presName="horzSpace2" presStyleCnt="0"/>
      <dgm:spPr/>
    </dgm:pt>
    <dgm:pt modelId="{A60AE21A-A794-D44E-9EF7-B3C717E985AD}" type="pres">
      <dgm:prSet presAssocID="{B4104581-EDDE-471B-9468-5DBA52B192D2}" presName="tx2" presStyleLbl="revTx" presStyleIdx="8" presStyleCnt="11"/>
      <dgm:spPr/>
    </dgm:pt>
    <dgm:pt modelId="{D64835C7-0FD7-EF41-ACD9-91323849DA30}" type="pres">
      <dgm:prSet presAssocID="{B4104581-EDDE-471B-9468-5DBA52B192D2}" presName="vert2" presStyleCnt="0"/>
      <dgm:spPr/>
    </dgm:pt>
    <dgm:pt modelId="{CC8EA828-E7C4-F44F-8530-7F0988EB1490}" type="pres">
      <dgm:prSet presAssocID="{B4104581-EDDE-471B-9468-5DBA52B192D2}" presName="thinLine2b" presStyleLbl="callout" presStyleIdx="5" presStyleCnt="8" custLinFactX="-9391" custLinFactY="3240426" custLinFactNeighborX="-100000" custLinFactNeighborY="3300000"/>
      <dgm:spPr/>
    </dgm:pt>
    <dgm:pt modelId="{4C2ED206-2A62-B143-BDFB-87F35B79D3B7}" type="pres">
      <dgm:prSet presAssocID="{B4104581-EDDE-471B-9468-5DBA52B192D2}" presName="vertSpace2b" presStyleCnt="0"/>
      <dgm:spPr/>
    </dgm:pt>
    <dgm:pt modelId="{B7B69943-DE29-9349-95B8-2B7864C79073}" type="pres">
      <dgm:prSet presAssocID="{6335EAC3-6EDB-4928-AF91-831519F0F0B1}" presName="horz2" presStyleCnt="0"/>
      <dgm:spPr/>
    </dgm:pt>
    <dgm:pt modelId="{F9EF487A-FFEA-384A-84E4-A43D4A3A96D9}" type="pres">
      <dgm:prSet presAssocID="{6335EAC3-6EDB-4928-AF91-831519F0F0B1}" presName="horzSpace2" presStyleCnt="0"/>
      <dgm:spPr/>
    </dgm:pt>
    <dgm:pt modelId="{101C2744-990D-BD41-9CEF-3137D1D98A13}" type="pres">
      <dgm:prSet presAssocID="{6335EAC3-6EDB-4928-AF91-831519F0F0B1}" presName="tx2" presStyleLbl="revTx" presStyleIdx="9" presStyleCnt="11"/>
      <dgm:spPr/>
    </dgm:pt>
    <dgm:pt modelId="{7DB9E2EE-3150-8142-965D-6D325D2A477F}" type="pres">
      <dgm:prSet presAssocID="{6335EAC3-6EDB-4928-AF91-831519F0F0B1}" presName="vert2" presStyleCnt="0"/>
      <dgm:spPr/>
    </dgm:pt>
    <dgm:pt modelId="{9BC81447-C8B9-9B47-8854-D93ABBB23984}" type="pres">
      <dgm:prSet presAssocID="{6335EAC3-6EDB-4928-AF91-831519F0F0B1}" presName="thinLine2b" presStyleLbl="callout" presStyleIdx="6" presStyleCnt="8" custLinFactX="-32055" custLinFactY="1500000" custLinFactNeighborX="-100000" custLinFactNeighborY="1568293"/>
      <dgm:spPr/>
    </dgm:pt>
    <dgm:pt modelId="{131DDED4-057B-A647-8AB4-5D0790AC4E06}" type="pres">
      <dgm:prSet presAssocID="{6335EAC3-6EDB-4928-AF91-831519F0F0B1}" presName="vertSpace2b" presStyleCnt="0"/>
      <dgm:spPr/>
    </dgm:pt>
    <dgm:pt modelId="{6236A924-4A9F-BA4F-8BDE-8724D568001E}" type="pres">
      <dgm:prSet presAssocID="{407E049B-D15A-4D99-9148-807762DC307A}" presName="horz2" presStyleCnt="0"/>
      <dgm:spPr/>
    </dgm:pt>
    <dgm:pt modelId="{32BA24BC-78C8-FF46-9C8B-400C79268889}" type="pres">
      <dgm:prSet presAssocID="{407E049B-D15A-4D99-9148-807762DC307A}" presName="horzSpace2" presStyleCnt="0"/>
      <dgm:spPr/>
    </dgm:pt>
    <dgm:pt modelId="{C48E9A32-03B8-694E-8655-45150C74D386}" type="pres">
      <dgm:prSet presAssocID="{407E049B-D15A-4D99-9148-807762DC307A}" presName="tx2" presStyleLbl="revTx" presStyleIdx="10" presStyleCnt="11"/>
      <dgm:spPr/>
    </dgm:pt>
    <dgm:pt modelId="{F5348CEE-0AD3-F143-A01B-9927AB42C2F9}" type="pres">
      <dgm:prSet presAssocID="{407E049B-D15A-4D99-9148-807762DC307A}" presName="vert2" presStyleCnt="0"/>
      <dgm:spPr/>
    </dgm:pt>
    <dgm:pt modelId="{BFBC78A4-0725-C64A-8CCC-4183A9947B52}" type="pres">
      <dgm:prSet presAssocID="{407E049B-D15A-4D99-9148-807762DC307A}" presName="thinLine2b" presStyleLbl="callout" presStyleIdx="7" presStyleCnt="8" custLinFactX="-21830" custLinFactY="1219011" custLinFactNeighborX="-100000" custLinFactNeighborY="1300000"/>
      <dgm:spPr/>
    </dgm:pt>
    <dgm:pt modelId="{68152BB0-5FE6-F246-90B5-C337D6B732BB}" type="pres">
      <dgm:prSet presAssocID="{407E049B-D15A-4D99-9148-807762DC307A}" presName="vertSpace2b" presStyleCnt="0"/>
      <dgm:spPr/>
    </dgm:pt>
  </dgm:ptLst>
  <dgm:cxnLst>
    <dgm:cxn modelId="{9BB8C603-A103-42A0-8D6F-BB768E84A128}" srcId="{069E2B4E-3E00-4CC9-9FDB-8D7E9D7FBF39}" destId="{C16FB7E9-6B88-4D94-8941-42DE1531CB4B}" srcOrd="0" destOrd="0" parTransId="{1C144DFE-D6E2-49FC-A4B3-0D1AE49AFB5B}" sibTransId="{003A338A-DD40-4CEB-8C06-A92781959A06}"/>
    <dgm:cxn modelId="{FF5EAA04-7EDC-4AAF-A006-52352BAA80E9}" srcId="{338A9D7D-3CDE-4EE0-A661-E2D016D1CBEB}" destId="{6335EAC3-6EDB-4928-AF91-831519F0F0B1}" srcOrd="1" destOrd="0" parTransId="{6AC4E34C-91F7-42C7-BE80-1625478FAF3C}" sibTransId="{B675722C-07B7-4766-B0EF-0F3C74682431}"/>
    <dgm:cxn modelId="{50113F06-D85D-4086-8360-0F894B7E2A1B}" srcId="{6AD57BD0-5F31-400C-8C5C-133F7DF93F21}" destId="{E64C985E-706A-44DE-8CDA-62CC798C800A}" srcOrd="0" destOrd="0" parTransId="{0D91FA8B-6757-4172-B9E8-B6A8C82B5B19}" sibTransId="{7DDE44D3-C3B4-4C71-A422-A8221F57EBC9}"/>
    <dgm:cxn modelId="{D6F9C707-CE09-405B-9724-BFEAF773193F}" srcId="{069E2B4E-3E00-4CC9-9FDB-8D7E9D7FBF39}" destId="{C959D841-BA5D-447C-B959-506BBB986E34}" srcOrd="1" destOrd="0" parTransId="{6A6AF74D-5968-4579-81AE-5770BD339BE7}" sibTransId="{E2F4082A-CB36-4101-9D5D-F1A8D273481B}"/>
    <dgm:cxn modelId="{522E0111-33F1-A24C-944A-BBC64273CA97}" type="presOf" srcId="{A0421F1E-804C-4CC0-BC6A-A386F438597D}" destId="{D2490EAA-5CF5-BE40-A689-3DF02F0CA2F7}" srcOrd="0" destOrd="0" presId="urn:microsoft.com/office/officeart/2008/layout/LinedList"/>
    <dgm:cxn modelId="{362E2711-2906-4D5C-9222-2221E5D12C87}" srcId="{A0421F1E-804C-4CC0-BC6A-A386F438597D}" destId="{069E2B4E-3E00-4CC9-9FDB-8D7E9D7FBF39}" srcOrd="0" destOrd="0" parTransId="{2865B91A-92F9-4665-8CF9-CC026ECDEDA0}" sibTransId="{0A815543-4D81-4F02-B2B1-4BD09C35FC42}"/>
    <dgm:cxn modelId="{813A8E14-372E-4FB4-B14F-D542DB7B3A11}" srcId="{6AD57BD0-5F31-400C-8C5C-133F7DF93F21}" destId="{A298CD79-CBA2-4E80-BFB9-14672DC2226A}" srcOrd="1" destOrd="0" parTransId="{DE1B15EA-5723-49C9-B6B3-6F437D9B81CB}" sibTransId="{24311257-1D08-464B-A897-AADD665A0CD6}"/>
    <dgm:cxn modelId="{BF67B417-D344-B542-BD42-C2EBD76659A0}" type="presOf" srcId="{338A9D7D-3CDE-4EE0-A661-E2D016D1CBEB}" destId="{B15A1E00-A015-A246-AF8F-F45D846DAF4E}" srcOrd="0" destOrd="0" presId="urn:microsoft.com/office/officeart/2008/layout/LinedList"/>
    <dgm:cxn modelId="{0B959B1F-C961-49F6-BF28-218CF78E2388}" srcId="{338A9D7D-3CDE-4EE0-A661-E2D016D1CBEB}" destId="{407E049B-D15A-4D99-9148-807762DC307A}" srcOrd="2" destOrd="0" parTransId="{77B44742-E6BA-4048-A6AC-0BF9152CFCA6}" sibTransId="{A09B94EC-9FF2-4B9C-A5E4-2AC8706259CA}"/>
    <dgm:cxn modelId="{3133E024-C22C-41D5-8DC6-968690CA6A08}" srcId="{A0421F1E-804C-4CC0-BC6A-A386F438597D}" destId="{338A9D7D-3CDE-4EE0-A661-E2D016D1CBEB}" srcOrd="2" destOrd="0" parTransId="{6B9A5B23-7A70-47C0-886E-8B5AE4CC0740}" sibTransId="{91649FC0-112B-4592-B882-C564653B317B}"/>
    <dgm:cxn modelId="{00DAB746-2A52-4CF3-A0AA-CD5720142C95}" srcId="{338A9D7D-3CDE-4EE0-A661-E2D016D1CBEB}" destId="{B4104581-EDDE-471B-9468-5DBA52B192D2}" srcOrd="0" destOrd="0" parTransId="{FFB056B6-9AF0-4AE3-BB92-35477989F72C}" sibTransId="{4A4B4E35-9A21-45DF-AA6A-24E74AD3F827}"/>
    <dgm:cxn modelId="{57226658-C408-1B4D-9330-3DE27616A7FB}" type="presOf" srcId="{A298CD79-CBA2-4E80-BFB9-14672DC2226A}" destId="{2C6AEE20-B150-2748-8F22-3415A1F6FE24}" srcOrd="0" destOrd="0" presId="urn:microsoft.com/office/officeart/2008/layout/LinedList"/>
    <dgm:cxn modelId="{DC1C435A-409F-7D40-8739-2962E5B37A6D}" type="presOf" srcId="{B4104581-EDDE-471B-9468-5DBA52B192D2}" destId="{A60AE21A-A794-D44E-9EF7-B3C717E985AD}" srcOrd="0" destOrd="0" presId="urn:microsoft.com/office/officeart/2008/layout/LinedList"/>
    <dgm:cxn modelId="{F962DE82-A8E7-AF4B-AFB6-31F7B55DBD1C}" type="presOf" srcId="{6AD57BD0-5F31-400C-8C5C-133F7DF93F21}" destId="{D7AABA3F-2AD8-2045-8F72-133DAD9C7E24}" srcOrd="0" destOrd="0" presId="urn:microsoft.com/office/officeart/2008/layout/LinedList"/>
    <dgm:cxn modelId="{DF62AE89-B50D-A049-ABF9-A0AA8D630069}" type="presOf" srcId="{6335EAC3-6EDB-4928-AF91-831519F0F0B1}" destId="{101C2744-990D-BD41-9CEF-3137D1D98A13}" srcOrd="0" destOrd="0" presId="urn:microsoft.com/office/officeart/2008/layout/LinedList"/>
    <dgm:cxn modelId="{41D99C8E-C119-7E47-BAE7-68D119BF8BDA}" type="presOf" srcId="{3C739553-6322-4A46-A10D-C05E467ECFA8}" destId="{C7BB808D-27E2-E346-8D2E-BF94706F1AAC}" srcOrd="0" destOrd="0" presId="urn:microsoft.com/office/officeart/2008/layout/LinedList"/>
    <dgm:cxn modelId="{A5EE7A9D-5137-DB4B-9C37-2595A70354C1}" type="presOf" srcId="{C959D841-BA5D-447C-B959-506BBB986E34}" destId="{B4574D7A-3626-DE41-AF92-F62095BFC122}" srcOrd="0" destOrd="0" presId="urn:microsoft.com/office/officeart/2008/layout/LinedList"/>
    <dgm:cxn modelId="{40FB139F-8453-EF4E-BEE4-05E32004032F}" type="presOf" srcId="{E64C985E-706A-44DE-8CDA-62CC798C800A}" destId="{F819D0D4-AE0E-244A-A85E-DAC3306373FB}" srcOrd="0" destOrd="0" presId="urn:microsoft.com/office/officeart/2008/layout/LinedList"/>
    <dgm:cxn modelId="{4E3A53B0-1635-1240-97FE-FFBD7AFC7C9E}" type="presOf" srcId="{C16FB7E9-6B88-4D94-8941-42DE1531CB4B}" destId="{70312696-6A06-F644-BD45-B6086378567F}" srcOrd="0" destOrd="0" presId="urn:microsoft.com/office/officeart/2008/layout/LinedList"/>
    <dgm:cxn modelId="{5F3DDDB2-7855-9341-8272-C6BEA16E2870}" type="presOf" srcId="{407E049B-D15A-4D99-9148-807762DC307A}" destId="{C48E9A32-03B8-694E-8655-45150C74D386}" srcOrd="0" destOrd="0" presId="urn:microsoft.com/office/officeart/2008/layout/LinedList"/>
    <dgm:cxn modelId="{8C6331DA-1198-4714-8C25-71710266E25B}" srcId="{A0421F1E-804C-4CC0-BC6A-A386F438597D}" destId="{6AD57BD0-5F31-400C-8C5C-133F7DF93F21}" srcOrd="1" destOrd="0" parTransId="{7FD8691A-7FE4-4CC1-96AE-715D724C189F}" sibTransId="{83E6869B-7BDB-49B1-A9E8-DD0590C669ED}"/>
    <dgm:cxn modelId="{74AE48E5-11EA-431F-B878-B9C52269D3A2}" srcId="{6AD57BD0-5F31-400C-8C5C-133F7DF93F21}" destId="{3C739553-6322-4A46-A10D-C05E467ECFA8}" srcOrd="2" destOrd="0" parTransId="{7CA6241D-4C8F-472E-846F-6855981715DA}" sibTransId="{1B639E0A-2651-45FB-840C-23344EE41D1D}"/>
    <dgm:cxn modelId="{9AD35FF1-07FD-5B4A-8E23-618973E19B5A}" type="presOf" srcId="{069E2B4E-3E00-4CC9-9FDB-8D7E9D7FBF39}" destId="{DF8AADA4-A908-5C4A-93D8-1FC1675AA9DD}" srcOrd="0" destOrd="0" presId="urn:microsoft.com/office/officeart/2008/layout/LinedList"/>
    <dgm:cxn modelId="{04C6EF3B-2525-F647-930B-E86F0CFD0670}" type="presParOf" srcId="{D2490EAA-5CF5-BE40-A689-3DF02F0CA2F7}" destId="{E2005E9B-A249-E94F-8D9D-2FFDC061D629}" srcOrd="0" destOrd="0" presId="urn:microsoft.com/office/officeart/2008/layout/LinedList"/>
    <dgm:cxn modelId="{B7EF0644-83AA-3147-B345-97D6606B1111}" type="presParOf" srcId="{D2490EAA-5CF5-BE40-A689-3DF02F0CA2F7}" destId="{2FC1AD35-114E-7248-9160-D60561A807E4}" srcOrd="1" destOrd="0" presId="urn:microsoft.com/office/officeart/2008/layout/LinedList"/>
    <dgm:cxn modelId="{92B1E458-65FB-2346-ADD9-E5C8C1E7F78D}" type="presParOf" srcId="{2FC1AD35-114E-7248-9160-D60561A807E4}" destId="{DF8AADA4-A908-5C4A-93D8-1FC1675AA9DD}" srcOrd="0" destOrd="0" presId="urn:microsoft.com/office/officeart/2008/layout/LinedList"/>
    <dgm:cxn modelId="{D6C07A31-952F-3649-89EB-C692948A1F3D}" type="presParOf" srcId="{2FC1AD35-114E-7248-9160-D60561A807E4}" destId="{C59EC02A-30C4-3F4F-8794-921B4CC53B0D}" srcOrd="1" destOrd="0" presId="urn:microsoft.com/office/officeart/2008/layout/LinedList"/>
    <dgm:cxn modelId="{158EDEA4-70C0-6F48-9BDC-FAB3F92A7037}" type="presParOf" srcId="{C59EC02A-30C4-3F4F-8794-921B4CC53B0D}" destId="{C842F0D7-03BE-4D4E-B86C-2FAFC07D76CD}" srcOrd="0" destOrd="0" presId="urn:microsoft.com/office/officeart/2008/layout/LinedList"/>
    <dgm:cxn modelId="{D30107C2-5D4C-7844-973B-98384ABC3C4C}" type="presParOf" srcId="{C59EC02A-30C4-3F4F-8794-921B4CC53B0D}" destId="{19944E31-17B0-394C-ACEE-D8D148E4EAF9}" srcOrd="1" destOrd="0" presId="urn:microsoft.com/office/officeart/2008/layout/LinedList"/>
    <dgm:cxn modelId="{9017C63C-EEEE-D240-8779-ACB4F8CE90D0}" type="presParOf" srcId="{19944E31-17B0-394C-ACEE-D8D148E4EAF9}" destId="{6CBDC088-6EBA-7248-8A71-94EDED39012B}" srcOrd="0" destOrd="0" presId="urn:microsoft.com/office/officeart/2008/layout/LinedList"/>
    <dgm:cxn modelId="{72225951-6A21-BE4E-ACB9-73D603C4C75A}" type="presParOf" srcId="{19944E31-17B0-394C-ACEE-D8D148E4EAF9}" destId="{70312696-6A06-F644-BD45-B6086378567F}" srcOrd="1" destOrd="0" presId="urn:microsoft.com/office/officeart/2008/layout/LinedList"/>
    <dgm:cxn modelId="{E37CF952-03B7-6E45-AA18-007850FEA515}" type="presParOf" srcId="{19944E31-17B0-394C-ACEE-D8D148E4EAF9}" destId="{60611582-3FF0-DB44-9CDA-E6EC8742AEEE}" srcOrd="2" destOrd="0" presId="urn:microsoft.com/office/officeart/2008/layout/LinedList"/>
    <dgm:cxn modelId="{22BCB312-2458-3544-8AF8-5FE8B9E4B796}" type="presParOf" srcId="{C59EC02A-30C4-3F4F-8794-921B4CC53B0D}" destId="{7D52FFA9-E7F4-B247-A939-12703CC9CD6C}" srcOrd="2" destOrd="0" presId="urn:microsoft.com/office/officeart/2008/layout/LinedList"/>
    <dgm:cxn modelId="{00DF912B-7084-774A-B2F1-DAE4A9D9F4BA}" type="presParOf" srcId="{C59EC02A-30C4-3F4F-8794-921B4CC53B0D}" destId="{D3B53C63-7B0D-0145-80DA-0A3375572A67}" srcOrd="3" destOrd="0" presId="urn:microsoft.com/office/officeart/2008/layout/LinedList"/>
    <dgm:cxn modelId="{B3981C1B-256F-8140-A13D-15AA4764AFEF}" type="presParOf" srcId="{C59EC02A-30C4-3F4F-8794-921B4CC53B0D}" destId="{577CE444-99FE-794E-B121-515B26A0EF63}" srcOrd="4" destOrd="0" presId="urn:microsoft.com/office/officeart/2008/layout/LinedList"/>
    <dgm:cxn modelId="{6D0E1400-4093-BB4D-B10A-2C9CD21C1FEA}" type="presParOf" srcId="{577CE444-99FE-794E-B121-515B26A0EF63}" destId="{F32BC19C-5BD1-E841-A9DA-2C194543B7E2}" srcOrd="0" destOrd="0" presId="urn:microsoft.com/office/officeart/2008/layout/LinedList"/>
    <dgm:cxn modelId="{B09A1B1D-8A05-9149-9DE4-CCF8E1CF14F5}" type="presParOf" srcId="{577CE444-99FE-794E-B121-515B26A0EF63}" destId="{B4574D7A-3626-DE41-AF92-F62095BFC122}" srcOrd="1" destOrd="0" presId="urn:microsoft.com/office/officeart/2008/layout/LinedList"/>
    <dgm:cxn modelId="{9B337734-1F37-9149-A931-CDCF2BDF4E94}" type="presParOf" srcId="{577CE444-99FE-794E-B121-515B26A0EF63}" destId="{8E671A06-A02E-6B4A-AE10-8D56165DF04F}" srcOrd="2" destOrd="0" presId="urn:microsoft.com/office/officeart/2008/layout/LinedList"/>
    <dgm:cxn modelId="{98AF295C-B6BE-2243-BB6C-D9260ABC9583}" type="presParOf" srcId="{C59EC02A-30C4-3F4F-8794-921B4CC53B0D}" destId="{34DB4FD3-08D2-8C48-9F74-727FAC6D21FB}" srcOrd="5" destOrd="0" presId="urn:microsoft.com/office/officeart/2008/layout/LinedList"/>
    <dgm:cxn modelId="{A9565B5D-E295-8042-ABBA-BC943FF1D906}" type="presParOf" srcId="{C59EC02A-30C4-3F4F-8794-921B4CC53B0D}" destId="{3A53BA14-B68D-9848-BAEA-E9E0A6E084B3}" srcOrd="6" destOrd="0" presId="urn:microsoft.com/office/officeart/2008/layout/LinedList"/>
    <dgm:cxn modelId="{6597FB0E-5DC2-4345-BD9C-C7558399C31A}" type="presParOf" srcId="{D2490EAA-5CF5-BE40-A689-3DF02F0CA2F7}" destId="{2D55F22C-D961-8840-92AA-FDBC7410EFF5}" srcOrd="2" destOrd="0" presId="urn:microsoft.com/office/officeart/2008/layout/LinedList"/>
    <dgm:cxn modelId="{845CD36B-5B70-C845-811A-6BA8DACA52A7}" type="presParOf" srcId="{D2490EAA-5CF5-BE40-A689-3DF02F0CA2F7}" destId="{4389BE2E-C3F2-E941-971A-EFDF40A3548F}" srcOrd="3" destOrd="0" presId="urn:microsoft.com/office/officeart/2008/layout/LinedList"/>
    <dgm:cxn modelId="{8A61B714-512B-564E-882B-DB585FB350A6}" type="presParOf" srcId="{4389BE2E-C3F2-E941-971A-EFDF40A3548F}" destId="{D7AABA3F-2AD8-2045-8F72-133DAD9C7E24}" srcOrd="0" destOrd="0" presId="urn:microsoft.com/office/officeart/2008/layout/LinedList"/>
    <dgm:cxn modelId="{2B1C3E39-CAB7-1E43-92F4-D5C1FF2F1173}" type="presParOf" srcId="{4389BE2E-C3F2-E941-971A-EFDF40A3548F}" destId="{0BE1284D-5FC0-0F42-9F3A-57F44B2830B6}" srcOrd="1" destOrd="0" presId="urn:microsoft.com/office/officeart/2008/layout/LinedList"/>
    <dgm:cxn modelId="{D4EDB509-2164-D540-B20E-05A434C19333}" type="presParOf" srcId="{0BE1284D-5FC0-0F42-9F3A-57F44B2830B6}" destId="{E10C6D47-FAFF-5349-950F-514AC3272034}" srcOrd="0" destOrd="0" presId="urn:microsoft.com/office/officeart/2008/layout/LinedList"/>
    <dgm:cxn modelId="{6949B201-E0F0-B749-9EB2-009C189C20D3}" type="presParOf" srcId="{0BE1284D-5FC0-0F42-9F3A-57F44B2830B6}" destId="{FBB300B9-07E8-B043-8FEE-85273AF5FA87}" srcOrd="1" destOrd="0" presId="urn:microsoft.com/office/officeart/2008/layout/LinedList"/>
    <dgm:cxn modelId="{73072EB3-0D66-9E48-B57C-493E479EE08D}" type="presParOf" srcId="{FBB300B9-07E8-B043-8FEE-85273AF5FA87}" destId="{6B244542-1F31-3246-91A3-7026CF0AD440}" srcOrd="0" destOrd="0" presId="urn:microsoft.com/office/officeart/2008/layout/LinedList"/>
    <dgm:cxn modelId="{A7877873-0015-E34C-9497-A1B0E96ACE8B}" type="presParOf" srcId="{FBB300B9-07E8-B043-8FEE-85273AF5FA87}" destId="{F819D0D4-AE0E-244A-A85E-DAC3306373FB}" srcOrd="1" destOrd="0" presId="urn:microsoft.com/office/officeart/2008/layout/LinedList"/>
    <dgm:cxn modelId="{51117ECF-1AD6-B04C-B266-25BE64B15D50}" type="presParOf" srcId="{FBB300B9-07E8-B043-8FEE-85273AF5FA87}" destId="{5A778571-CEC3-E94D-8FBF-9B0B0322ED4A}" srcOrd="2" destOrd="0" presId="urn:microsoft.com/office/officeart/2008/layout/LinedList"/>
    <dgm:cxn modelId="{82C65697-17D5-3C48-8563-0EE2C37B3282}" type="presParOf" srcId="{0BE1284D-5FC0-0F42-9F3A-57F44B2830B6}" destId="{2FB36CF9-EB55-1E43-BD49-178084986AB4}" srcOrd="2" destOrd="0" presId="urn:microsoft.com/office/officeart/2008/layout/LinedList"/>
    <dgm:cxn modelId="{63C48025-61EE-8444-A34F-27DE8CEF3A61}" type="presParOf" srcId="{0BE1284D-5FC0-0F42-9F3A-57F44B2830B6}" destId="{F3B48A9F-A9F5-A64D-8010-EE6D8BD97A83}" srcOrd="3" destOrd="0" presId="urn:microsoft.com/office/officeart/2008/layout/LinedList"/>
    <dgm:cxn modelId="{A22BC520-F50A-104F-AA8B-586549E97004}" type="presParOf" srcId="{0BE1284D-5FC0-0F42-9F3A-57F44B2830B6}" destId="{CEDCA6B2-7886-0141-9918-8A08CCF1CE8B}" srcOrd="4" destOrd="0" presId="urn:microsoft.com/office/officeart/2008/layout/LinedList"/>
    <dgm:cxn modelId="{A9135F6A-0E92-3147-887B-8C9DCF2382CF}" type="presParOf" srcId="{CEDCA6B2-7886-0141-9918-8A08CCF1CE8B}" destId="{DF78E629-3EAE-B549-BF4D-940165AA4C04}" srcOrd="0" destOrd="0" presId="urn:microsoft.com/office/officeart/2008/layout/LinedList"/>
    <dgm:cxn modelId="{7CDF51A8-3459-1441-BE09-CFC78329BFF4}" type="presParOf" srcId="{CEDCA6B2-7886-0141-9918-8A08CCF1CE8B}" destId="{2C6AEE20-B150-2748-8F22-3415A1F6FE24}" srcOrd="1" destOrd="0" presId="urn:microsoft.com/office/officeart/2008/layout/LinedList"/>
    <dgm:cxn modelId="{B8E692FA-5511-7C4E-87E8-3D398EC7F3CC}" type="presParOf" srcId="{CEDCA6B2-7886-0141-9918-8A08CCF1CE8B}" destId="{B2752079-C136-514C-A073-F01D8B74B2A6}" srcOrd="2" destOrd="0" presId="urn:microsoft.com/office/officeart/2008/layout/LinedList"/>
    <dgm:cxn modelId="{A37E08EE-3307-6943-9449-D7FA7F08E3F7}" type="presParOf" srcId="{0BE1284D-5FC0-0F42-9F3A-57F44B2830B6}" destId="{22BD17C3-B1A8-4844-9447-A914CD90B3F4}" srcOrd="5" destOrd="0" presId="urn:microsoft.com/office/officeart/2008/layout/LinedList"/>
    <dgm:cxn modelId="{CC56C322-3EAE-5947-89C7-034F5EC764E8}" type="presParOf" srcId="{0BE1284D-5FC0-0F42-9F3A-57F44B2830B6}" destId="{305439F7-B32E-194B-9B02-EEB756AF4E8F}" srcOrd="6" destOrd="0" presId="urn:microsoft.com/office/officeart/2008/layout/LinedList"/>
    <dgm:cxn modelId="{517DA054-F6F3-4443-A1E1-1FF4CB903104}" type="presParOf" srcId="{0BE1284D-5FC0-0F42-9F3A-57F44B2830B6}" destId="{9ECB92B5-C559-054C-8FAE-3AC5C79FAEC7}" srcOrd="7" destOrd="0" presId="urn:microsoft.com/office/officeart/2008/layout/LinedList"/>
    <dgm:cxn modelId="{E8271C01-7996-DD48-B6D6-61433DA7418E}" type="presParOf" srcId="{9ECB92B5-C559-054C-8FAE-3AC5C79FAEC7}" destId="{66DB0C6F-8388-1A43-991A-1C0DCFA1099F}" srcOrd="0" destOrd="0" presId="urn:microsoft.com/office/officeart/2008/layout/LinedList"/>
    <dgm:cxn modelId="{23B517D5-6ED9-2542-BBB7-AB0754AD0655}" type="presParOf" srcId="{9ECB92B5-C559-054C-8FAE-3AC5C79FAEC7}" destId="{C7BB808D-27E2-E346-8D2E-BF94706F1AAC}" srcOrd="1" destOrd="0" presId="urn:microsoft.com/office/officeart/2008/layout/LinedList"/>
    <dgm:cxn modelId="{2F05B738-C049-F349-BF55-F2DD0181BABC}" type="presParOf" srcId="{9ECB92B5-C559-054C-8FAE-3AC5C79FAEC7}" destId="{CA6DFC49-C299-F745-8BCA-9A362E2F62AB}" srcOrd="2" destOrd="0" presId="urn:microsoft.com/office/officeart/2008/layout/LinedList"/>
    <dgm:cxn modelId="{7B9C5FD6-9513-224F-8820-A9FF884FC57D}" type="presParOf" srcId="{0BE1284D-5FC0-0F42-9F3A-57F44B2830B6}" destId="{70EE580B-36EB-9F41-B636-C7D52492D820}" srcOrd="8" destOrd="0" presId="urn:microsoft.com/office/officeart/2008/layout/LinedList"/>
    <dgm:cxn modelId="{71957AC3-3983-5E4B-B315-4F2900B9B050}" type="presParOf" srcId="{0BE1284D-5FC0-0F42-9F3A-57F44B2830B6}" destId="{29E62AFA-4D2E-364D-A492-492A96EFA270}" srcOrd="9" destOrd="0" presId="urn:microsoft.com/office/officeart/2008/layout/LinedList"/>
    <dgm:cxn modelId="{289A3944-9893-CB4D-8801-9E1FED05C47B}" type="presParOf" srcId="{D2490EAA-5CF5-BE40-A689-3DF02F0CA2F7}" destId="{70D76FF4-C4DF-0E47-8612-68E544B2DEEB}" srcOrd="4" destOrd="0" presId="urn:microsoft.com/office/officeart/2008/layout/LinedList"/>
    <dgm:cxn modelId="{FF432AD6-AAA1-5E4E-8DD5-B735B05A8788}" type="presParOf" srcId="{D2490EAA-5CF5-BE40-A689-3DF02F0CA2F7}" destId="{AB1A587F-E0D9-9C4E-A5FB-7734E80CB37B}" srcOrd="5" destOrd="0" presId="urn:microsoft.com/office/officeart/2008/layout/LinedList"/>
    <dgm:cxn modelId="{8744E6B5-878C-9244-AC3B-979DEE93A2CD}" type="presParOf" srcId="{AB1A587F-E0D9-9C4E-A5FB-7734E80CB37B}" destId="{B15A1E00-A015-A246-AF8F-F45D846DAF4E}" srcOrd="0" destOrd="0" presId="urn:microsoft.com/office/officeart/2008/layout/LinedList"/>
    <dgm:cxn modelId="{A1714B8A-81CF-2D4F-AC22-F0FAAE47CE66}" type="presParOf" srcId="{AB1A587F-E0D9-9C4E-A5FB-7734E80CB37B}" destId="{306059EC-52FF-AD4F-B98D-5AB86E591C8A}" srcOrd="1" destOrd="0" presId="urn:microsoft.com/office/officeart/2008/layout/LinedList"/>
    <dgm:cxn modelId="{8D73DBC3-3A30-654A-AE50-1415B569B691}" type="presParOf" srcId="{306059EC-52FF-AD4F-B98D-5AB86E591C8A}" destId="{DB6DA78B-AE9B-5343-96A6-59127E038B6D}" srcOrd="0" destOrd="0" presId="urn:microsoft.com/office/officeart/2008/layout/LinedList"/>
    <dgm:cxn modelId="{5DB89BCE-7737-FF47-AD85-92C346A015BD}" type="presParOf" srcId="{306059EC-52FF-AD4F-B98D-5AB86E591C8A}" destId="{9E289957-D06F-874F-9446-AD300FDB4F79}" srcOrd="1" destOrd="0" presId="urn:microsoft.com/office/officeart/2008/layout/LinedList"/>
    <dgm:cxn modelId="{79407C0C-AFD8-4542-A58C-DADE03DDA861}" type="presParOf" srcId="{9E289957-D06F-874F-9446-AD300FDB4F79}" destId="{3450704F-B79D-424F-851D-30F4DE174ADF}" srcOrd="0" destOrd="0" presId="urn:microsoft.com/office/officeart/2008/layout/LinedList"/>
    <dgm:cxn modelId="{A60E047C-0C13-E047-B117-964F61565577}" type="presParOf" srcId="{9E289957-D06F-874F-9446-AD300FDB4F79}" destId="{A60AE21A-A794-D44E-9EF7-B3C717E985AD}" srcOrd="1" destOrd="0" presId="urn:microsoft.com/office/officeart/2008/layout/LinedList"/>
    <dgm:cxn modelId="{DF43E70D-565A-354C-BE8C-662D1475EF4E}" type="presParOf" srcId="{9E289957-D06F-874F-9446-AD300FDB4F79}" destId="{D64835C7-0FD7-EF41-ACD9-91323849DA30}" srcOrd="2" destOrd="0" presId="urn:microsoft.com/office/officeart/2008/layout/LinedList"/>
    <dgm:cxn modelId="{BB8EA4BB-1EB8-1B40-B6A5-31E1E1CFBB67}" type="presParOf" srcId="{306059EC-52FF-AD4F-B98D-5AB86E591C8A}" destId="{CC8EA828-E7C4-F44F-8530-7F0988EB1490}" srcOrd="2" destOrd="0" presId="urn:microsoft.com/office/officeart/2008/layout/LinedList"/>
    <dgm:cxn modelId="{2B8173A7-CFC5-214A-897C-1E040D4DD954}" type="presParOf" srcId="{306059EC-52FF-AD4F-B98D-5AB86E591C8A}" destId="{4C2ED206-2A62-B143-BDFB-87F35B79D3B7}" srcOrd="3" destOrd="0" presId="urn:microsoft.com/office/officeart/2008/layout/LinedList"/>
    <dgm:cxn modelId="{B2A7CF1A-36E9-3E49-ACFE-BFB2819920A3}" type="presParOf" srcId="{306059EC-52FF-AD4F-B98D-5AB86E591C8A}" destId="{B7B69943-DE29-9349-95B8-2B7864C79073}" srcOrd="4" destOrd="0" presId="urn:microsoft.com/office/officeart/2008/layout/LinedList"/>
    <dgm:cxn modelId="{A8F6A75D-8B7F-5E4E-93BD-C6EE484AFF3C}" type="presParOf" srcId="{B7B69943-DE29-9349-95B8-2B7864C79073}" destId="{F9EF487A-FFEA-384A-84E4-A43D4A3A96D9}" srcOrd="0" destOrd="0" presId="urn:microsoft.com/office/officeart/2008/layout/LinedList"/>
    <dgm:cxn modelId="{5C6E8AC5-8D6D-494D-9534-E61D8586874D}" type="presParOf" srcId="{B7B69943-DE29-9349-95B8-2B7864C79073}" destId="{101C2744-990D-BD41-9CEF-3137D1D98A13}" srcOrd="1" destOrd="0" presId="urn:microsoft.com/office/officeart/2008/layout/LinedList"/>
    <dgm:cxn modelId="{AB2CEC58-7F65-1642-BB3A-95419AFB88EF}" type="presParOf" srcId="{B7B69943-DE29-9349-95B8-2B7864C79073}" destId="{7DB9E2EE-3150-8142-965D-6D325D2A477F}" srcOrd="2" destOrd="0" presId="urn:microsoft.com/office/officeart/2008/layout/LinedList"/>
    <dgm:cxn modelId="{125D7F15-29D2-084D-8080-5088B47803CD}" type="presParOf" srcId="{306059EC-52FF-AD4F-B98D-5AB86E591C8A}" destId="{9BC81447-C8B9-9B47-8854-D93ABBB23984}" srcOrd="5" destOrd="0" presId="urn:microsoft.com/office/officeart/2008/layout/LinedList"/>
    <dgm:cxn modelId="{E870C775-DB9B-224A-B5AD-EDB2047E78A3}" type="presParOf" srcId="{306059EC-52FF-AD4F-B98D-5AB86E591C8A}" destId="{131DDED4-057B-A647-8AB4-5D0790AC4E06}" srcOrd="6" destOrd="0" presId="urn:microsoft.com/office/officeart/2008/layout/LinedList"/>
    <dgm:cxn modelId="{49B82234-B83E-FE45-9E52-731C9A22DA90}" type="presParOf" srcId="{306059EC-52FF-AD4F-B98D-5AB86E591C8A}" destId="{6236A924-4A9F-BA4F-8BDE-8724D568001E}" srcOrd="7" destOrd="0" presId="urn:microsoft.com/office/officeart/2008/layout/LinedList"/>
    <dgm:cxn modelId="{CAA92A35-49AC-D34B-A80A-A17FE831D9B1}" type="presParOf" srcId="{6236A924-4A9F-BA4F-8BDE-8724D568001E}" destId="{32BA24BC-78C8-FF46-9C8B-400C79268889}" srcOrd="0" destOrd="0" presId="urn:microsoft.com/office/officeart/2008/layout/LinedList"/>
    <dgm:cxn modelId="{B5BAA7FF-7042-2649-BFB9-1A2DA0FB3680}" type="presParOf" srcId="{6236A924-4A9F-BA4F-8BDE-8724D568001E}" destId="{C48E9A32-03B8-694E-8655-45150C74D386}" srcOrd="1" destOrd="0" presId="urn:microsoft.com/office/officeart/2008/layout/LinedList"/>
    <dgm:cxn modelId="{1C81F631-5D0B-8542-B2CB-0AC824CC3583}" type="presParOf" srcId="{6236A924-4A9F-BA4F-8BDE-8724D568001E}" destId="{F5348CEE-0AD3-F143-A01B-9927AB42C2F9}" srcOrd="2" destOrd="0" presId="urn:microsoft.com/office/officeart/2008/layout/LinedList"/>
    <dgm:cxn modelId="{88B7922F-5443-C546-AD9D-23625F9A37D9}" type="presParOf" srcId="{306059EC-52FF-AD4F-B98D-5AB86E591C8A}" destId="{BFBC78A4-0725-C64A-8CCC-4183A9947B52}" srcOrd="8" destOrd="0" presId="urn:microsoft.com/office/officeart/2008/layout/LinedList"/>
    <dgm:cxn modelId="{4EB20268-82C6-0844-B211-B038151D3537}" type="presParOf" srcId="{306059EC-52FF-AD4F-B98D-5AB86E591C8A}" destId="{68152BB0-5FE6-F246-90B5-C337D6B732BB}"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E10F6-A39E-4755-86E5-7F8B1A6F53A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2EB754B-DB42-4B45-A5D4-2A60CE92639B}">
      <dgm:prSet/>
      <dgm:spPr/>
      <dgm:t>
        <a:bodyPr/>
        <a:lstStyle/>
        <a:p>
          <a:r>
            <a:rPr lang="en-US">
              <a:latin typeface="Avenir Book" panose="02000503020000020003" pitchFamily="2" charset="0"/>
            </a:rPr>
            <a:t>Logistic Regression</a:t>
          </a:r>
        </a:p>
      </dgm:t>
    </dgm:pt>
    <dgm:pt modelId="{6A541E8B-CBD0-4379-8A06-5D818D51CEBB}" type="parTrans" cxnId="{A5C0D2FA-C1F0-41DB-90EE-D624BCB948AC}">
      <dgm:prSet/>
      <dgm:spPr/>
      <dgm:t>
        <a:bodyPr/>
        <a:lstStyle/>
        <a:p>
          <a:endParaRPr lang="en-US">
            <a:latin typeface="Avenir Book" panose="02000503020000020003" pitchFamily="2" charset="0"/>
          </a:endParaRPr>
        </a:p>
      </dgm:t>
    </dgm:pt>
    <dgm:pt modelId="{7DE61551-EFC3-4DBE-B0ED-AD09CACA93E1}" type="sibTrans" cxnId="{A5C0D2FA-C1F0-41DB-90EE-D624BCB948AC}">
      <dgm:prSet/>
      <dgm:spPr/>
      <dgm:t>
        <a:bodyPr/>
        <a:lstStyle/>
        <a:p>
          <a:endParaRPr lang="en-US">
            <a:latin typeface="Avenir Book" panose="02000503020000020003" pitchFamily="2" charset="0"/>
          </a:endParaRPr>
        </a:p>
      </dgm:t>
    </dgm:pt>
    <dgm:pt modelId="{FC0D4362-E9D0-46C3-ACA8-31D6E685395A}">
      <dgm:prSet/>
      <dgm:spPr/>
      <dgm:t>
        <a:bodyPr/>
        <a:lstStyle/>
        <a:p>
          <a:r>
            <a:rPr lang="en-US" dirty="0">
              <a:latin typeface="Avenir Book" panose="02000503020000020003" pitchFamily="2" charset="0"/>
            </a:rPr>
            <a:t>Probabilistic model that estimates the likelihood of an event (anomaly) occurring based on input features</a:t>
          </a:r>
        </a:p>
      </dgm:t>
    </dgm:pt>
    <dgm:pt modelId="{F7573D0F-E137-43D8-805A-92C749B1460A}" type="parTrans" cxnId="{1C508020-B60C-44F1-830A-B943728E0B16}">
      <dgm:prSet/>
      <dgm:spPr/>
      <dgm:t>
        <a:bodyPr/>
        <a:lstStyle/>
        <a:p>
          <a:endParaRPr lang="en-US">
            <a:latin typeface="Avenir Book" panose="02000503020000020003" pitchFamily="2" charset="0"/>
          </a:endParaRPr>
        </a:p>
      </dgm:t>
    </dgm:pt>
    <dgm:pt modelId="{5A80EA2C-AD86-4191-A118-5649BC561E0D}" type="sibTrans" cxnId="{1C508020-B60C-44F1-830A-B943728E0B16}">
      <dgm:prSet/>
      <dgm:spPr/>
      <dgm:t>
        <a:bodyPr/>
        <a:lstStyle/>
        <a:p>
          <a:endParaRPr lang="en-US">
            <a:latin typeface="Avenir Book" panose="02000503020000020003" pitchFamily="2" charset="0"/>
          </a:endParaRPr>
        </a:p>
      </dgm:t>
    </dgm:pt>
    <dgm:pt modelId="{CF2D71A4-CB33-4B22-935D-03E047182951}">
      <dgm:prSet/>
      <dgm:spPr/>
      <dgm:t>
        <a:bodyPr/>
        <a:lstStyle/>
        <a:p>
          <a:r>
            <a:rPr lang="en-US">
              <a:latin typeface="Avenir Book" panose="02000503020000020003" pitchFamily="2" charset="0"/>
            </a:rPr>
            <a:t>Learns a linear decision boundary to separate anomalous and normal transactions</a:t>
          </a:r>
        </a:p>
      </dgm:t>
    </dgm:pt>
    <dgm:pt modelId="{BF554EC6-9764-4037-AFCC-3F0AA28C5B47}" type="parTrans" cxnId="{E61B2C59-41BE-4942-ABFD-742531274EF2}">
      <dgm:prSet/>
      <dgm:spPr/>
      <dgm:t>
        <a:bodyPr/>
        <a:lstStyle/>
        <a:p>
          <a:endParaRPr lang="en-US">
            <a:latin typeface="Avenir Book" panose="02000503020000020003" pitchFamily="2" charset="0"/>
          </a:endParaRPr>
        </a:p>
      </dgm:t>
    </dgm:pt>
    <dgm:pt modelId="{D812EA13-DC1A-4C0B-853D-B65654D58B69}" type="sibTrans" cxnId="{E61B2C59-41BE-4942-ABFD-742531274EF2}">
      <dgm:prSet/>
      <dgm:spPr/>
      <dgm:t>
        <a:bodyPr/>
        <a:lstStyle/>
        <a:p>
          <a:endParaRPr lang="en-US">
            <a:latin typeface="Avenir Book" panose="02000503020000020003" pitchFamily="2" charset="0"/>
          </a:endParaRPr>
        </a:p>
      </dgm:t>
    </dgm:pt>
    <dgm:pt modelId="{B003CDF1-453F-4B55-AF5C-55C50F2FD444}">
      <dgm:prSet/>
      <dgm:spPr/>
      <dgm:t>
        <a:bodyPr/>
        <a:lstStyle/>
        <a:p>
          <a:r>
            <a:rPr lang="en-US">
              <a:latin typeface="Avenir Book" panose="02000503020000020003" pitchFamily="2" charset="0"/>
            </a:rPr>
            <a:t>Simple and interpretable model, but may struggle with complex, nonlinear relationships</a:t>
          </a:r>
        </a:p>
      </dgm:t>
    </dgm:pt>
    <dgm:pt modelId="{062B8872-54F5-4AC8-9BD5-70F98CE19377}" type="parTrans" cxnId="{7C540285-E7EC-4025-AAAC-19AAFCE31975}">
      <dgm:prSet/>
      <dgm:spPr/>
      <dgm:t>
        <a:bodyPr/>
        <a:lstStyle/>
        <a:p>
          <a:endParaRPr lang="en-US">
            <a:latin typeface="Avenir Book" panose="02000503020000020003" pitchFamily="2" charset="0"/>
          </a:endParaRPr>
        </a:p>
      </dgm:t>
    </dgm:pt>
    <dgm:pt modelId="{1E58002D-CD5B-46F2-A05B-293539FE6DD3}" type="sibTrans" cxnId="{7C540285-E7EC-4025-AAAC-19AAFCE31975}">
      <dgm:prSet/>
      <dgm:spPr/>
      <dgm:t>
        <a:bodyPr/>
        <a:lstStyle/>
        <a:p>
          <a:endParaRPr lang="en-US">
            <a:latin typeface="Avenir Book" panose="02000503020000020003" pitchFamily="2" charset="0"/>
          </a:endParaRPr>
        </a:p>
      </dgm:t>
    </dgm:pt>
    <dgm:pt modelId="{03D8A9B8-858C-4026-831A-8BDE7B10FD44}">
      <dgm:prSet/>
      <dgm:spPr/>
      <dgm:t>
        <a:bodyPr/>
        <a:lstStyle/>
        <a:p>
          <a:r>
            <a:rPr lang="en-US">
              <a:latin typeface="Avenir Book" panose="02000503020000020003" pitchFamily="2" charset="0"/>
            </a:rPr>
            <a:t>LightGBM (Light Gradient Boosting Machine)</a:t>
          </a:r>
        </a:p>
      </dgm:t>
    </dgm:pt>
    <dgm:pt modelId="{8E855D19-EB89-4C71-91C9-40BB125DE2EB}" type="parTrans" cxnId="{203BDCAA-6034-46E2-AA4D-FE7FD740F559}">
      <dgm:prSet/>
      <dgm:spPr/>
      <dgm:t>
        <a:bodyPr/>
        <a:lstStyle/>
        <a:p>
          <a:endParaRPr lang="en-US">
            <a:latin typeface="Avenir Book" panose="02000503020000020003" pitchFamily="2" charset="0"/>
          </a:endParaRPr>
        </a:p>
      </dgm:t>
    </dgm:pt>
    <dgm:pt modelId="{0D250D58-5313-4CF6-81CF-4A604E832594}" type="sibTrans" cxnId="{203BDCAA-6034-46E2-AA4D-FE7FD740F559}">
      <dgm:prSet/>
      <dgm:spPr/>
      <dgm:t>
        <a:bodyPr/>
        <a:lstStyle/>
        <a:p>
          <a:endParaRPr lang="en-US">
            <a:latin typeface="Avenir Book" panose="02000503020000020003" pitchFamily="2" charset="0"/>
          </a:endParaRPr>
        </a:p>
      </dgm:t>
    </dgm:pt>
    <dgm:pt modelId="{223FAB7E-9F20-4CD9-9FC9-A4E0AFBA47BB}">
      <dgm:prSet/>
      <dgm:spPr/>
      <dgm:t>
        <a:bodyPr/>
        <a:lstStyle/>
        <a:p>
          <a:r>
            <a:rPr lang="en-US">
              <a:latin typeface="Avenir Book" panose="02000503020000020003" pitchFamily="2" charset="0"/>
            </a:rPr>
            <a:t>Gradient boosting framework that uses a leaf-wise tree growth strategy for faster training and lower memory usage</a:t>
          </a:r>
        </a:p>
      </dgm:t>
    </dgm:pt>
    <dgm:pt modelId="{738A2ABD-A0D6-4BE6-88D4-210601A4D3BA}" type="parTrans" cxnId="{75F417A3-894F-4A37-B15E-7AFE1DCE54BA}">
      <dgm:prSet/>
      <dgm:spPr/>
      <dgm:t>
        <a:bodyPr/>
        <a:lstStyle/>
        <a:p>
          <a:endParaRPr lang="en-US">
            <a:latin typeface="Avenir Book" panose="02000503020000020003" pitchFamily="2" charset="0"/>
          </a:endParaRPr>
        </a:p>
      </dgm:t>
    </dgm:pt>
    <dgm:pt modelId="{D96029BA-189F-4196-A7EC-CE0A6B43E18D}" type="sibTrans" cxnId="{75F417A3-894F-4A37-B15E-7AFE1DCE54BA}">
      <dgm:prSet/>
      <dgm:spPr/>
      <dgm:t>
        <a:bodyPr/>
        <a:lstStyle/>
        <a:p>
          <a:endParaRPr lang="en-US">
            <a:latin typeface="Avenir Book" panose="02000503020000020003" pitchFamily="2" charset="0"/>
          </a:endParaRPr>
        </a:p>
      </dgm:t>
    </dgm:pt>
    <dgm:pt modelId="{A1A00E0B-8324-430E-B2DF-C6F5EE8D42B0}">
      <dgm:prSet/>
      <dgm:spPr/>
      <dgm:t>
        <a:bodyPr/>
        <a:lstStyle/>
        <a:p>
          <a:r>
            <a:rPr lang="en-US">
              <a:latin typeface="Avenir Book" panose="02000503020000020003" pitchFamily="2" charset="0"/>
            </a:rPr>
            <a:t>Employs histogram-based algorithms to handle large-scale data efficiently</a:t>
          </a:r>
        </a:p>
      </dgm:t>
    </dgm:pt>
    <dgm:pt modelId="{45ADE4C1-F478-4E2C-8248-8BF928329A37}" type="parTrans" cxnId="{E8E56403-2A27-4300-9E72-80FD88EDC33C}">
      <dgm:prSet/>
      <dgm:spPr/>
      <dgm:t>
        <a:bodyPr/>
        <a:lstStyle/>
        <a:p>
          <a:endParaRPr lang="en-US">
            <a:latin typeface="Avenir Book" panose="02000503020000020003" pitchFamily="2" charset="0"/>
          </a:endParaRPr>
        </a:p>
      </dgm:t>
    </dgm:pt>
    <dgm:pt modelId="{69D11865-1952-4F64-BAAB-67044486FDA1}" type="sibTrans" cxnId="{E8E56403-2A27-4300-9E72-80FD88EDC33C}">
      <dgm:prSet/>
      <dgm:spPr/>
      <dgm:t>
        <a:bodyPr/>
        <a:lstStyle/>
        <a:p>
          <a:endParaRPr lang="en-US">
            <a:latin typeface="Avenir Book" panose="02000503020000020003" pitchFamily="2" charset="0"/>
          </a:endParaRPr>
        </a:p>
      </dgm:t>
    </dgm:pt>
    <dgm:pt modelId="{2C9B4629-E7BA-4719-969F-7CFE7B29F6AD}">
      <dgm:prSet/>
      <dgm:spPr/>
      <dgm:t>
        <a:bodyPr/>
        <a:lstStyle/>
        <a:p>
          <a:r>
            <a:rPr lang="en-US">
              <a:latin typeface="Avenir Book" panose="02000503020000020003" pitchFamily="2" charset="0"/>
            </a:rPr>
            <a:t>Supports parallel and GPU learning for accelerated training</a:t>
          </a:r>
        </a:p>
      </dgm:t>
    </dgm:pt>
    <dgm:pt modelId="{FBD75CE3-87F4-4610-B805-1FE3609AC3DE}" type="parTrans" cxnId="{32298949-9E57-4D6C-8E9F-7AE3CCC95802}">
      <dgm:prSet/>
      <dgm:spPr/>
      <dgm:t>
        <a:bodyPr/>
        <a:lstStyle/>
        <a:p>
          <a:endParaRPr lang="en-US">
            <a:latin typeface="Avenir Book" panose="02000503020000020003" pitchFamily="2" charset="0"/>
          </a:endParaRPr>
        </a:p>
      </dgm:t>
    </dgm:pt>
    <dgm:pt modelId="{FDA8BC58-646C-4577-BD0C-97DDEBE96CFB}" type="sibTrans" cxnId="{32298949-9E57-4D6C-8E9F-7AE3CCC95802}">
      <dgm:prSet/>
      <dgm:spPr/>
      <dgm:t>
        <a:bodyPr/>
        <a:lstStyle/>
        <a:p>
          <a:endParaRPr lang="en-US">
            <a:latin typeface="Avenir Book" panose="02000503020000020003" pitchFamily="2" charset="0"/>
          </a:endParaRPr>
        </a:p>
      </dgm:t>
    </dgm:pt>
    <dgm:pt modelId="{48EB1D20-C458-4A4E-AD59-8502E5D587FC}">
      <dgm:prSet/>
      <dgm:spPr/>
      <dgm:t>
        <a:bodyPr/>
        <a:lstStyle/>
        <a:p>
          <a:r>
            <a:rPr lang="en-US">
              <a:latin typeface="Avenir Book" panose="02000503020000020003" pitchFamily="2" charset="0"/>
            </a:rPr>
            <a:t>Random Forest</a:t>
          </a:r>
        </a:p>
      </dgm:t>
    </dgm:pt>
    <dgm:pt modelId="{89F25849-0B06-40E7-92C3-34DCC978C681}" type="parTrans" cxnId="{608D3AD1-A150-468E-978D-87B463F302A0}">
      <dgm:prSet/>
      <dgm:spPr/>
      <dgm:t>
        <a:bodyPr/>
        <a:lstStyle/>
        <a:p>
          <a:endParaRPr lang="en-US">
            <a:latin typeface="Avenir Book" panose="02000503020000020003" pitchFamily="2" charset="0"/>
          </a:endParaRPr>
        </a:p>
      </dgm:t>
    </dgm:pt>
    <dgm:pt modelId="{AB947692-9292-48F0-8516-8E5CB8CD9A88}" type="sibTrans" cxnId="{608D3AD1-A150-468E-978D-87B463F302A0}">
      <dgm:prSet/>
      <dgm:spPr/>
      <dgm:t>
        <a:bodyPr/>
        <a:lstStyle/>
        <a:p>
          <a:endParaRPr lang="en-US">
            <a:latin typeface="Avenir Book" panose="02000503020000020003" pitchFamily="2" charset="0"/>
          </a:endParaRPr>
        </a:p>
      </dgm:t>
    </dgm:pt>
    <dgm:pt modelId="{28E38E40-AA0D-49CC-97CA-DF191FC1F4E9}">
      <dgm:prSet/>
      <dgm:spPr/>
      <dgm:t>
        <a:bodyPr/>
        <a:lstStyle/>
        <a:p>
          <a:r>
            <a:rPr lang="en-US">
              <a:latin typeface="Avenir Book" panose="02000503020000020003" pitchFamily="2" charset="0"/>
            </a:rPr>
            <a:t>Ensemble learning method that constructs multiple decision trees independently and aggregates their predictions</a:t>
          </a:r>
        </a:p>
      </dgm:t>
    </dgm:pt>
    <dgm:pt modelId="{6104EFCA-F74B-42F5-BB0D-A7F1878EBADA}" type="parTrans" cxnId="{5D1E8C26-B1DF-47B1-871D-D12802F8DA0D}">
      <dgm:prSet/>
      <dgm:spPr/>
      <dgm:t>
        <a:bodyPr/>
        <a:lstStyle/>
        <a:p>
          <a:endParaRPr lang="en-US">
            <a:latin typeface="Avenir Book" panose="02000503020000020003" pitchFamily="2" charset="0"/>
          </a:endParaRPr>
        </a:p>
      </dgm:t>
    </dgm:pt>
    <dgm:pt modelId="{0872A53C-20F2-48EE-8AE0-BF163C66BF60}" type="sibTrans" cxnId="{5D1E8C26-B1DF-47B1-871D-D12802F8DA0D}">
      <dgm:prSet/>
      <dgm:spPr/>
      <dgm:t>
        <a:bodyPr/>
        <a:lstStyle/>
        <a:p>
          <a:endParaRPr lang="en-US">
            <a:latin typeface="Avenir Book" panose="02000503020000020003" pitchFamily="2" charset="0"/>
          </a:endParaRPr>
        </a:p>
      </dgm:t>
    </dgm:pt>
    <dgm:pt modelId="{97F9D6DB-27F7-4672-9192-DE8AA261EC24}">
      <dgm:prSet/>
      <dgm:spPr/>
      <dgm:t>
        <a:bodyPr/>
        <a:lstStyle/>
        <a:p>
          <a:r>
            <a:rPr lang="en-US">
              <a:latin typeface="Avenir Book" panose="02000503020000020003" pitchFamily="2" charset="0"/>
            </a:rPr>
            <a:t>Each tree is trained on a random subset of features and samples, promoting diversity and reducing overfitting</a:t>
          </a:r>
        </a:p>
      </dgm:t>
    </dgm:pt>
    <dgm:pt modelId="{30B2BDFF-3FD0-41E2-8C2F-87D5676AE3D5}" type="parTrans" cxnId="{7F3554D9-DAFF-43AB-BD44-319DFBE675DC}">
      <dgm:prSet/>
      <dgm:spPr/>
      <dgm:t>
        <a:bodyPr/>
        <a:lstStyle/>
        <a:p>
          <a:endParaRPr lang="en-US">
            <a:latin typeface="Avenir Book" panose="02000503020000020003" pitchFamily="2" charset="0"/>
          </a:endParaRPr>
        </a:p>
      </dgm:t>
    </dgm:pt>
    <dgm:pt modelId="{E32EC8C9-C8B6-4DD3-9632-010080DB725D}" type="sibTrans" cxnId="{7F3554D9-DAFF-43AB-BD44-319DFBE675DC}">
      <dgm:prSet/>
      <dgm:spPr/>
      <dgm:t>
        <a:bodyPr/>
        <a:lstStyle/>
        <a:p>
          <a:endParaRPr lang="en-US">
            <a:latin typeface="Avenir Book" panose="02000503020000020003" pitchFamily="2" charset="0"/>
          </a:endParaRPr>
        </a:p>
      </dgm:t>
    </dgm:pt>
    <dgm:pt modelId="{CC18E9A6-0B3C-48A4-AF56-8F98CE78D7BB}">
      <dgm:prSet/>
      <dgm:spPr/>
      <dgm:t>
        <a:bodyPr/>
        <a:lstStyle/>
        <a:p>
          <a:r>
            <a:rPr lang="en-US">
              <a:latin typeface="Avenir Book" panose="02000503020000020003" pitchFamily="2" charset="0"/>
            </a:rPr>
            <a:t>Provides robust performance, handles high-dimensional data, and estimates feature importance</a:t>
          </a:r>
        </a:p>
      </dgm:t>
    </dgm:pt>
    <dgm:pt modelId="{8648AFEC-EB00-4391-BA88-565CE243C361}" type="parTrans" cxnId="{B06E50F9-4F07-4BD4-8828-B9C775ACEC4F}">
      <dgm:prSet/>
      <dgm:spPr/>
      <dgm:t>
        <a:bodyPr/>
        <a:lstStyle/>
        <a:p>
          <a:endParaRPr lang="en-US">
            <a:latin typeface="Avenir Book" panose="02000503020000020003" pitchFamily="2" charset="0"/>
          </a:endParaRPr>
        </a:p>
      </dgm:t>
    </dgm:pt>
    <dgm:pt modelId="{BD523A01-1D9C-4FF4-AA98-53690C798AED}" type="sibTrans" cxnId="{B06E50F9-4F07-4BD4-8828-B9C775ACEC4F}">
      <dgm:prSet/>
      <dgm:spPr/>
      <dgm:t>
        <a:bodyPr/>
        <a:lstStyle/>
        <a:p>
          <a:endParaRPr lang="en-US">
            <a:latin typeface="Avenir Book" panose="02000503020000020003" pitchFamily="2" charset="0"/>
          </a:endParaRPr>
        </a:p>
      </dgm:t>
    </dgm:pt>
    <dgm:pt modelId="{E097AAC5-7570-2A49-BADA-51A2A2174AB4}" type="pres">
      <dgm:prSet presAssocID="{D71E10F6-A39E-4755-86E5-7F8B1A6F53A4}" presName="vert0" presStyleCnt="0">
        <dgm:presLayoutVars>
          <dgm:dir/>
          <dgm:animOne val="branch"/>
          <dgm:animLvl val="lvl"/>
        </dgm:presLayoutVars>
      </dgm:prSet>
      <dgm:spPr/>
    </dgm:pt>
    <dgm:pt modelId="{C95E5FAE-F89C-7E47-A77D-422EE6BC05EA}" type="pres">
      <dgm:prSet presAssocID="{12EB754B-DB42-4B45-A5D4-2A60CE92639B}" presName="thickLine" presStyleLbl="alignNode1" presStyleIdx="0" presStyleCnt="3"/>
      <dgm:spPr/>
    </dgm:pt>
    <dgm:pt modelId="{C266A3F3-A1FF-C648-B680-076C93F07F95}" type="pres">
      <dgm:prSet presAssocID="{12EB754B-DB42-4B45-A5D4-2A60CE92639B}" presName="horz1" presStyleCnt="0"/>
      <dgm:spPr/>
    </dgm:pt>
    <dgm:pt modelId="{6877BF4A-6789-F943-831C-4AC228A9D615}" type="pres">
      <dgm:prSet presAssocID="{12EB754B-DB42-4B45-A5D4-2A60CE92639B}" presName="tx1" presStyleLbl="revTx" presStyleIdx="0" presStyleCnt="12"/>
      <dgm:spPr/>
    </dgm:pt>
    <dgm:pt modelId="{51187E02-10A9-614D-9066-BC3C16154DE3}" type="pres">
      <dgm:prSet presAssocID="{12EB754B-DB42-4B45-A5D4-2A60CE92639B}" presName="vert1" presStyleCnt="0"/>
      <dgm:spPr/>
    </dgm:pt>
    <dgm:pt modelId="{2D305811-F303-D949-8B00-8E0AD2C7FBCA}" type="pres">
      <dgm:prSet presAssocID="{FC0D4362-E9D0-46C3-ACA8-31D6E685395A}" presName="vertSpace2a" presStyleCnt="0"/>
      <dgm:spPr/>
    </dgm:pt>
    <dgm:pt modelId="{F4580F22-D77F-584A-B2D9-FEF20A948C3C}" type="pres">
      <dgm:prSet presAssocID="{FC0D4362-E9D0-46C3-ACA8-31D6E685395A}" presName="horz2" presStyleCnt="0"/>
      <dgm:spPr/>
    </dgm:pt>
    <dgm:pt modelId="{93B5DB50-23A3-A449-9203-DDF9040D14E8}" type="pres">
      <dgm:prSet presAssocID="{FC0D4362-E9D0-46C3-ACA8-31D6E685395A}" presName="horzSpace2" presStyleCnt="0"/>
      <dgm:spPr/>
    </dgm:pt>
    <dgm:pt modelId="{B4BD8E05-3D63-EB47-B53F-1511D638FA4F}" type="pres">
      <dgm:prSet presAssocID="{FC0D4362-E9D0-46C3-ACA8-31D6E685395A}" presName="tx2" presStyleLbl="revTx" presStyleIdx="1" presStyleCnt="12"/>
      <dgm:spPr/>
    </dgm:pt>
    <dgm:pt modelId="{FFFC857F-6A27-C84E-A370-DA4CF411D525}" type="pres">
      <dgm:prSet presAssocID="{FC0D4362-E9D0-46C3-ACA8-31D6E685395A}" presName="vert2" presStyleCnt="0"/>
      <dgm:spPr/>
    </dgm:pt>
    <dgm:pt modelId="{6BA56D17-9092-1641-90C1-5240F9A1896D}" type="pres">
      <dgm:prSet presAssocID="{FC0D4362-E9D0-46C3-ACA8-31D6E685395A}" presName="thinLine2b" presStyleLbl="callout" presStyleIdx="0" presStyleCnt="9" custLinFactY="-1882834" custLinFactNeighborX="1469" custLinFactNeighborY="-1900000"/>
      <dgm:spPr/>
    </dgm:pt>
    <dgm:pt modelId="{3188C0EB-830E-A344-AA08-DD9F311ED4FB}" type="pres">
      <dgm:prSet presAssocID="{FC0D4362-E9D0-46C3-ACA8-31D6E685395A}" presName="vertSpace2b" presStyleCnt="0"/>
      <dgm:spPr/>
    </dgm:pt>
    <dgm:pt modelId="{E75A2C9B-674B-F24C-A472-CF61FA89C0A5}" type="pres">
      <dgm:prSet presAssocID="{CF2D71A4-CB33-4B22-935D-03E047182951}" presName="horz2" presStyleCnt="0"/>
      <dgm:spPr/>
    </dgm:pt>
    <dgm:pt modelId="{B35CB4C3-226B-4E4F-9F0A-21E3E1EF1588}" type="pres">
      <dgm:prSet presAssocID="{CF2D71A4-CB33-4B22-935D-03E047182951}" presName="horzSpace2" presStyleCnt="0"/>
      <dgm:spPr/>
    </dgm:pt>
    <dgm:pt modelId="{EADEC10E-700C-1C4C-A3A2-B3448FE151C2}" type="pres">
      <dgm:prSet presAssocID="{CF2D71A4-CB33-4B22-935D-03E047182951}" presName="tx2" presStyleLbl="revTx" presStyleIdx="2" presStyleCnt="12"/>
      <dgm:spPr/>
    </dgm:pt>
    <dgm:pt modelId="{4B67AB2D-F230-1F46-A0C3-D0DAA7A103E7}" type="pres">
      <dgm:prSet presAssocID="{CF2D71A4-CB33-4B22-935D-03E047182951}" presName="vert2" presStyleCnt="0"/>
      <dgm:spPr/>
    </dgm:pt>
    <dgm:pt modelId="{E6CDF362-4333-FE43-9053-18E65B729355}" type="pres">
      <dgm:prSet presAssocID="{CF2D71A4-CB33-4B22-935D-03E047182951}" presName="thinLine2b" presStyleLbl="callout" presStyleIdx="1" presStyleCnt="9" custLinFactY="6843789" custLinFactNeighborX="-3459" custLinFactNeighborY="6900000"/>
      <dgm:spPr/>
    </dgm:pt>
    <dgm:pt modelId="{B93DD84E-F42E-5447-9952-EF1D13670456}" type="pres">
      <dgm:prSet presAssocID="{CF2D71A4-CB33-4B22-935D-03E047182951}" presName="vertSpace2b" presStyleCnt="0"/>
      <dgm:spPr/>
    </dgm:pt>
    <dgm:pt modelId="{79B7069A-0E3A-3C4E-9A8F-9FA4D49D2DFA}" type="pres">
      <dgm:prSet presAssocID="{B003CDF1-453F-4B55-AF5C-55C50F2FD444}" presName="horz2" presStyleCnt="0"/>
      <dgm:spPr/>
    </dgm:pt>
    <dgm:pt modelId="{78DBAA8F-92B4-D346-AC9F-45B1019D35A6}" type="pres">
      <dgm:prSet presAssocID="{B003CDF1-453F-4B55-AF5C-55C50F2FD444}" presName="horzSpace2" presStyleCnt="0"/>
      <dgm:spPr/>
    </dgm:pt>
    <dgm:pt modelId="{8B3ABBF8-58E7-DC43-8EA5-C89D8CEE5F3E}" type="pres">
      <dgm:prSet presAssocID="{B003CDF1-453F-4B55-AF5C-55C50F2FD444}" presName="tx2" presStyleLbl="revTx" presStyleIdx="3" presStyleCnt="12"/>
      <dgm:spPr/>
    </dgm:pt>
    <dgm:pt modelId="{07F52436-583E-E049-8DF1-DD8AEC1403A2}" type="pres">
      <dgm:prSet presAssocID="{B003CDF1-453F-4B55-AF5C-55C50F2FD444}" presName="vert2" presStyleCnt="0"/>
      <dgm:spPr/>
    </dgm:pt>
    <dgm:pt modelId="{A43F1785-7232-B44A-B5A9-9068860CBE5C}" type="pres">
      <dgm:prSet presAssocID="{B003CDF1-453F-4B55-AF5C-55C50F2FD444}" presName="thinLine2b" presStyleLbl="callout" presStyleIdx="2" presStyleCnt="9" custLinFactY="-3400000" custLinFactNeighborX="735" custLinFactNeighborY="-3479571"/>
      <dgm:spPr/>
    </dgm:pt>
    <dgm:pt modelId="{28123B9C-05D5-C24C-9C5C-306D90EFC708}" type="pres">
      <dgm:prSet presAssocID="{B003CDF1-453F-4B55-AF5C-55C50F2FD444}" presName="vertSpace2b" presStyleCnt="0"/>
      <dgm:spPr/>
    </dgm:pt>
    <dgm:pt modelId="{B4BB999D-6C5B-274F-B3E2-DF7EE36C6EF0}" type="pres">
      <dgm:prSet presAssocID="{03D8A9B8-858C-4026-831A-8BDE7B10FD44}" presName="thickLine" presStyleLbl="alignNode1" presStyleIdx="1" presStyleCnt="3"/>
      <dgm:spPr/>
    </dgm:pt>
    <dgm:pt modelId="{B1CCC8F1-FF12-7642-919C-73EA7525C79E}" type="pres">
      <dgm:prSet presAssocID="{03D8A9B8-858C-4026-831A-8BDE7B10FD44}" presName="horz1" presStyleCnt="0"/>
      <dgm:spPr/>
    </dgm:pt>
    <dgm:pt modelId="{A229DF45-4AA7-E948-B9C3-9910D430EA93}" type="pres">
      <dgm:prSet presAssocID="{03D8A9B8-858C-4026-831A-8BDE7B10FD44}" presName="tx1" presStyleLbl="revTx" presStyleIdx="4" presStyleCnt="12"/>
      <dgm:spPr/>
    </dgm:pt>
    <dgm:pt modelId="{1FFE548E-14B5-824A-84CE-33D7B38C169F}" type="pres">
      <dgm:prSet presAssocID="{03D8A9B8-858C-4026-831A-8BDE7B10FD44}" presName="vert1" presStyleCnt="0"/>
      <dgm:spPr/>
    </dgm:pt>
    <dgm:pt modelId="{82932750-FE1D-084F-AC4B-02B65A11C5A6}" type="pres">
      <dgm:prSet presAssocID="{223FAB7E-9F20-4CD9-9FC9-A4E0AFBA47BB}" presName="vertSpace2a" presStyleCnt="0"/>
      <dgm:spPr/>
    </dgm:pt>
    <dgm:pt modelId="{51ACF802-8C6B-0D43-84D0-8FBF40D18505}" type="pres">
      <dgm:prSet presAssocID="{223FAB7E-9F20-4CD9-9FC9-A4E0AFBA47BB}" presName="horz2" presStyleCnt="0"/>
      <dgm:spPr/>
    </dgm:pt>
    <dgm:pt modelId="{CAE81B31-0859-E846-8B8C-54694C8B6EDA}" type="pres">
      <dgm:prSet presAssocID="{223FAB7E-9F20-4CD9-9FC9-A4E0AFBA47BB}" presName="horzSpace2" presStyleCnt="0"/>
      <dgm:spPr/>
    </dgm:pt>
    <dgm:pt modelId="{51F3BAD1-CA68-774B-9115-34E556E5FE3C}" type="pres">
      <dgm:prSet presAssocID="{223FAB7E-9F20-4CD9-9FC9-A4E0AFBA47BB}" presName="tx2" presStyleLbl="revTx" presStyleIdx="5" presStyleCnt="12"/>
      <dgm:spPr/>
    </dgm:pt>
    <dgm:pt modelId="{B994C08D-FCC5-7649-A465-0263E79523CB}" type="pres">
      <dgm:prSet presAssocID="{223FAB7E-9F20-4CD9-9FC9-A4E0AFBA47BB}" presName="vert2" presStyleCnt="0"/>
      <dgm:spPr/>
    </dgm:pt>
    <dgm:pt modelId="{F370C231-7123-9C4B-8A2C-F2A6307FEC1D}" type="pres">
      <dgm:prSet presAssocID="{223FAB7E-9F20-4CD9-9FC9-A4E0AFBA47BB}" presName="thinLine2b" presStyleLbl="callout" presStyleIdx="3" presStyleCnt="9" custLinFactY="5500000" custLinFactNeighborX="1155" custLinFactNeighborY="5567430"/>
      <dgm:spPr/>
    </dgm:pt>
    <dgm:pt modelId="{096202A5-200C-3E47-A7C0-DF81C318F2B8}" type="pres">
      <dgm:prSet presAssocID="{223FAB7E-9F20-4CD9-9FC9-A4E0AFBA47BB}" presName="vertSpace2b" presStyleCnt="0"/>
      <dgm:spPr/>
    </dgm:pt>
    <dgm:pt modelId="{288C07EE-6094-5346-81FE-BEF69C7BFC88}" type="pres">
      <dgm:prSet presAssocID="{A1A00E0B-8324-430E-B2DF-C6F5EE8D42B0}" presName="horz2" presStyleCnt="0"/>
      <dgm:spPr/>
    </dgm:pt>
    <dgm:pt modelId="{1114B569-C403-8D4A-A0B9-02C36EBAA272}" type="pres">
      <dgm:prSet presAssocID="{A1A00E0B-8324-430E-B2DF-C6F5EE8D42B0}" presName="horzSpace2" presStyleCnt="0"/>
      <dgm:spPr/>
    </dgm:pt>
    <dgm:pt modelId="{C90C9E75-5136-6B4F-AAD9-1A319A8E5F5A}" type="pres">
      <dgm:prSet presAssocID="{A1A00E0B-8324-430E-B2DF-C6F5EE8D42B0}" presName="tx2" presStyleLbl="revTx" presStyleIdx="6" presStyleCnt="12"/>
      <dgm:spPr/>
    </dgm:pt>
    <dgm:pt modelId="{11BDF4F7-EFB1-1046-86F3-B24A0DD8C8F9}" type="pres">
      <dgm:prSet presAssocID="{A1A00E0B-8324-430E-B2DF-C6F5EE8D42B0}" presName="vert2" presStyleCnt="0"/>
      <dgm:spPr/>
    </dgm:pt>
    <dgm:pt modelId="{4E21386C-A6B7-1944-974E-EEFB897DEF06}" type="pres">
      <dgm:prSet presAssocID="{A1A00E0B-8324-430E-B2DF-C6F5EE8D42B0}" presName="thinLine2b" presStyleLbl="callout" presStyleIdx="4" presStyleCnt="9" custLinFactY="4661851" custLinFactNeighborX="-32749" custLinFactNeighborY="4700000"/>
      <dgm:spPr/>
    </dgm:pt>
    <dgm:pt modelId="{6C75DB18-6DC5-E743-A5D2-E338B1A746CC}" type="pres">
      <dgm:prSet presAssocID="{A1A00E0B-8324-430E-B2DF-C6F5EE8D42B0}" presName="vertSpace2b" presStyleCnt="0"/>
      <dgm:spPr/>
    </dgm:pt>
    <dgm:pt modelId="{03413A64-F75F-0544-A80D-61721ED4F149}" type="pres">
      <dgm:prSet presAssocID="{2C9B4629-E7BA-4719-969F-7CFE7B29F6AD}" presName="horz2" presStyleCnt="0"/>
      <dgm:spPr/>
    </dgm:pt>
    <dgm:pt modelId="{FE68F4C5-3BF2-8544-B3E4-709D20725D9F}" type="pres">
      <dgm:prSet presAssocID="{2C9B4629-E7BA-4719-969F-7CFE7B29F6AD}" presName="horzSpace2" presStyleCnt="0"/>
      <dgm:spPr/>
    </dgm:pt>
    <dgm:pt modelId="{14A42238-F730-E847-8A56-01DA0CFF0925}" type="pres">
      <dgm:prSet presAssocID="{2C9B4629-E7BA-4719-969F-7CFE7B29F6AD}" presName="tx2" presStyleLbl="revTx" presStyleIdx="7" presStyleCnt="12"/>
      <dgm:spPr/>
    </dgm:pt>
    <dgm:pt modelId="{B7A18DA3-C24D-0C4C-B512-F0078A8B65BC}" type="pres">
      <dgm:prSet presAssocID="{2C9B4629-E7BA-4719-969F-7CFE7B29F6AD}" presName="vert2" presStyleCnt="0"/>
      <dgm:spPr/>
    </dgm:pt>
    <dgm:pt modelId="{3DD28541-595A-5E40-AEDC-B7257561238E}" type="pres">
      <dgm:prSet presAssocID="{2C9B4629-E7BA-4719-969F-7CFE7B29F6AD}" presName="thinLine2b" presStyleLbl="callout" presStyleIdx="5" presStyleCnt="9" custLinFactY="4661851" custLinFactNeighborX="-32749" custLinFactNeighborY="4700000"/>
      <dgm:spPr/>
    </dgm:pt>
    <dgm:pt modelId="{18894350-4B6A-FA44-9674-7B18A4FA5BB3}" type="pres">
      <dgm:prSet presAssocID="{2C9B4629-E7BA-4719-969F-7CFE7B29F6AD}" presName="vertSpace2b" presStyleCnt="0"/>
      <dgm:spPr/>
    </dgm:pt>
    <dgm:pt modelId="{4E5900B0-7293-7E45-ADBB-B1F93313C092}" type="pres">
      <dgm:prSet presAssocID="{48EB1D20-C458-4A4E-AD59-8502E5D587FC}" presName="thickLine" presStyleLbl="alignNode1" presStyleIdx="2" presStyleCnt="3"/>
      <dgm:spPr/>
    </dgm:pt>
    <dgm:pt modelId="{62489C48-A1EB-104C-B48A-6DDCEAC0BA32}" type="pres">
      <dgm:prSet presAssocID="{48EB1D20-C458-4A4E-AD59-8502E5D587FC}" presName="horz1" presStyleCnt="0"/>
      <dgm:spPr/>
    </dgm:pt>
    <dgm:pt modelId="{CD9DA62A-4C49-004E-9478-2F59FCEB2AF5}" type="pres">
      <dgm:prSet presAssocID="{48EB1D20-C458-4A4E-AD59-8502E5D587FC}" presName="tx1" presStyleLbl="revTx" presStyleIdx="8" presStyleCnt="12"/>
      <dgm:spPr/>
    </dgm:pt>
    <dgm:pt modelId="{6178F07A-8B6B-0742-AB55-313D3EC41B94}" type="pres">
      <dgm:prSet presAssocID="{48EB1D20-C458-4A4E-AD59-8502E5D587FC}" presName="vert1" presStyleCnt="0"/>
      <dgm:spPr/>
    </dgm:pt>
    <dgm:pt modelId="{19C7976B-B3AA-024B-B97E-E6492430AF0D}" type="pres">
      <dgm:prSet presAssocID="{28E38E40-AA0D-49CC-97CA-DF191FC1F4E9}" presName="vertSpace2a" presStyleCnt="0"/>
      <dgm:spPr/>
    </dgm:pt>
    <dgm:pt modelId="{DEE6A943-EA12-5240-A639-86638FF9ADDA}" type="pres">
      <dgm:prSet presAssocID="{28E38E40-AA0D-49CC-97CA-DF191FC1F4E9}" presName="horz2" presStyleCnt="0"/>
      <dgm:spPr/>
    </dgm:pt>
    <dgm:pt modelId="{87D39878-A89A-2D4E-8BCA-D8F3584F34A3}" type="pres">
      <dgm:prSet presAssocID="{28E38E40-AA0D-49CC-97CA-DF191FC1F4E9}" presName="horzSpace2" presStyleCnt="0"/>
      <dgm:spPr/>
    </dgm:pt>
    <dgm:pt modelId="{45018F77-A7B4-374C-B677-6CCF4F1AE728}" type="pres">
      <dgm:prSet presAssocID="{28E38E40-AA0D-49CC-97CA-DF191FC1F4E9}" presName="tx2" presStyleLbl="revTx" presStyleIdx="9" presStyleCnt="12"/>
      <dgm:spPr/>
    </dgm:pt>
    <dgm:pt modelId="{F3327916-6CF3-1D42-B466-1C760DEE99EF}" type="pres">
      <dgm:prSet presAssocID="{28E38E40-AA0D-49CC-97CA-DF191FC1F4E9}" presName="vert2" presStyleCnt="0"/>
      <dgm:spPr/>
    </dgm:pt>
    <dgm:pt modelId="{2F08509F-BDDA-FD4A-A864-2EED834DA515}" type="pres">
      <dgm:prSet presAssocID="{28E38E40-AA0D-49CC-97CA-DF191FC1F4E9}" presName="thinLine2b" presStyleLbl="callout" presStyleIdx="6" presStyleCnt="9" custLinFactY="4661851" custLinFactNeighborX="-32749" custLinFactNeighborY="4700000"/>
      <dgm:spPr/>
    </dgm:pt>
    <dgm:pt modelId="{6AF684C3-8D6A-7D4B-9252-A1F178EB75FC}" type="pres">
      <dgm:prSet presAssocID="{28E38E40-AA0D-49CC-97CA-DF191FC1F4E9}" presName="vertSpace2b" presStyleCnt="0"/>
      <dgm:spPr/>
    </dgm:pt>
    <dgm:pt modelId="{B8F4F7E2-4FB6-E042-B894-BC9DA0D79579}" type="pres">
      <dgm:prSet presAssocID="{97F9D6DB-27F7-4672-9192-DE8AA261EC24}" presName="horz2" presStyleCnt="0"/>
      <dgm:spPr/>
    </dgm:pt>
    <dgm:pt modelId="{4C371FD3-7B24-9D42-A838-CD69F56F681B}" type="pres">
      <dgm:prSet presAssocID="{97F9D6DB-27F7-4672-9192-DE8AA261EC24}" presName="horzSpace2" presStyleCnt="0"/>
      <dgm:spPr/>
    </dgm:pt>
    <dgm:pt modelId="{FE7660DC-48C6-884B-8E41-E68B3C6DECF6}" type="pres">
      <dgm:prSet presAssocID="{97F9D6DB-27F7-4672-9192-DE8AA261EC24}" presName="tx2" presStyleLbl="revTx" presStyleIdx="10" presStyleCnt="12"/>
      <dgm:spPr/>
    </dgm:pt>
    <dgm:pt modelId="{9339F8BD-04DB-D347-91B3-C715BD3D1F65}" type="pres">
      <dgm:prSet presAssocID="{97F9D6DB-27F7-4672-9192-DE8AA261EC24}" presName="vert2" presStyleCnt="0"/>
      <dgm:spPr/>
    </dgm:pt>
    <dgm:pt modelId="{0B540A2E-1076-B54B-9BA4-A05C90540260}" type="pres">
      <dgm:prSet presAssocID="{97F9D6DB-27F7-4672-9192-DE8AA261EC24}" presName="thinLine2b" presStyleLbl="callout" presStyleIdx="7" presStyleCnt="9" custLinFactY="4661851" custLinFactNeighborX="-32749" custLinFactNeighborY="4700000"/>
      <dgm:spPr/>
    </dgm:pt>
    <dgm:pt modelId="{88F22CA8-CEAF-A142-99B0-2A6E3AB02CF0}" type="pres">
      <dgm:prSet presAssocID="{97F9D6DB-27F7-4672-9192-DE8AA261EC24}" presName="vertSpace2b" presStyleCnt="0"/>
      <dgm:spPr/>
    </dgm:pt>
    <dgm:pt modelId="{F87A42F6-DCEE-004D-9D28-CC9660C33BD5}" type="pres">
      <dgm:prSet presAssocID="{CC18E9A6-0B3C-48A4-AF56-8F98CE78D7BB}" presName="horz2" presStyleCnt="0"/>
      <dgm:spPr/>
    </dgm:pt>
    <dgm:pt modelId="{16E81355-E11C-294B-A139-CF86BB138649}" type="pres">
      <dgm:prSet presAssocID="{CC18E9A6-0B3C-48A4-AF56-8F98CE78D7BB}" presName="horzSpace2" presStyleCnt="0"/>
      <dgm:spPr/>
    </dgm:pt>
    <dgm:pt modelId="{224799B2-274A-BD4E-9CB6-DDE9A7E7B3FB}" type="pres">
      <dgm:prSet presAssocID="{CC18E9A6-0B3C-48A4-AF56-8F98CE78D7BB}" presName="tx2" presStyleLbl="revTx" presStyleIdx="11" presStyleCnt="12"/>
      <dgm:spPr/>
    </dgm:pt>
    <dgm:pt modelId="{F6BDC3CD-C5C4-9743-A1BE-28CBBF5ED806}" type="pres">
      <dgm:prSet presAssocID="{CC18E9A6-0B3C-48A4-AF56-8F98CE78D7BB}" presName="vert2" presStyleCnt="0"/>
      <dgm:spPr/>
    </dgm:pt>
    <dgm:pt modelId="{86153D2B-D409-2B45-8A0B-FE1D123A76FB}" type="pres">
      <dgm:prSet presAssocID="{CC18E9A6-0B3C-48A4-AF56-8F98CE78D7BB}" presName="thinLine2b" presStyleLbl="callout" presStyleIdx="8" presStyleCnt="9" custLinFactY="1210018" custLinFactNeighborX="-23902" custLinFactNeighborY="1300000"/>
      <dgm:spPr/>
    </dgm:pt>
    <dgm:pt modelId="{5EC8A382-F130-3C44-A39E-B9F2FC109D43}" type="pres">
      <dgm:prSet presAssocID="{CC18E9A6-0B3C-48A4-AF56-8F98CE78D7BB}" presName="vertSpace2b" presStyleCnt="0"/>
      <dgm:spPr/>
    </dgm:pt>
  </dgm:ptLst>
  <dgm:cxnLst>
    <dgm:cxn modelId="{E8E56403-2A27-4300-9E72-80FD88EDC33C}" srcId="{03D8A9B8-858C-4026-831A-8BDE7B10FD44}" destId="{A1A00E0B-8324-430E-B2DF-C6F5EE8D42B0}" srcOrd="1" destOrd="0" parTransId="{45ADE4C1-F478-4E2C-8248-8BF928329A37}" sibTransId="{69D11865-1952-4F64-BAAB-67044486FDA1}"/>
    <dgm:cxn modelId="{1C508020-B60C-44F1-830A-B943728E0B16}" srcId="{12EB754B-DB42-4B45-A5D4-2A60CE92639B}" destId="{FC0D4362-E9D0-46C3-ACA8-31D6E685395A}" srcOrd="0" destOrd="0" parTransId="{F7573D0F-E137-43D8-805A-92C749B1460A}" sibTransId="{5A80EA2C-AD86-4191-A118-5649BC561E0D}"/>
    <dgm:cxn modelId="{5D1E8C26-B1DF-47B1-871D-D12802F8DA0D}" srcId="{48EB1D20-C458-4A4E-AD59-8502E5D587FC}" destId="{28E38E40-AA0D-49CC-97CA-DF191FC1F4E9}" srcOrd="0" destOrd="0" parTransId="{6104EFCA-F74B-42F5-BB0D-A7F1878EBADA}" sibTransId="{0872A53C-20F2-48EE-8AE0-BF163C66BF60}"/>
    <dgm:cxn modelId="{8A21AE29-A302-5A4B-941E-2284BD9FFFF7}" type="presOf" srcId="{FC0D4362-E9D0-46C3-ACA8-31D6E685395A}" destId="{B4BD8E05-3D63-EB47-B53F-1511D638FA4F}" srcOrd="0" destOrd="0" presId="urn:microsoft.com/office/officeart/2008/layout/LinedList"/>
    <dgm:cxn modelId="{C6883649-C0CC-B346-98F8-261F0EF78D54}" type="presOf" srcId="{B003CDF1-453F-4B55-AF5C-55C50F2FD444}" destId="{8B3ABBF8-58E7-DC43-8EA5-C89D8CEE5F3E}" srcOrd="0" destOrd="0" presId="urn:microsoft.com/office/officeart/2008/layout/LinedList"/>
    <dgm:cxn modelId="{32298949-9E57-4D6C-8E9F-7AE3CCC95802}" srcId="{03D8A9B8-858C-4026-831A-8BDE7B10FD44}" destId="{2C9B4629-E7BA-4719-969F-7CFE7B29F6AD}" srcOrd="2" destOrd="0" parTransId="{FBD75CE3-87F4-4610-B805-1FE3609AC3DE}" sibTransId="{FDA8BC58-646C-4577-BD0C-97DDEBE96CFB}"/>
    <dgm:cxn modelId="{CB99A54B-2CA2-5E45-9F22-91A57FBC2C46}" type="presOf" srcId="{A1A00E0B-8324-430E-B2DF-C6F5EE8D42B0}" destId="{C90C9E75-5136-6B4F-AAD9-1A319A8E5F5A}" srcOrd="0" destOrd="0" presId="urn:microsoft.com/office/officeart/2008/layout/LinedList"/>
    <dgm:cxn modelId="{84593F51-0B02-E548-8282-7EF4B7E27498}" type="presOf" srcId="{223FAB7E-9F20-4CD9-9FC9-A4E0AFBA47BB}" destId="{51F3BAD1-CA68-774B-9115-34E556E5FE3C}" srcOrd="0" destOrd="0" presId="urn:microsoft.com/office/officeart/2008/layout/LinedList"/>
    <dgm:cxn modelId="{E61B2C59-41BE-4942-ABFD-742531274EF2}" srcId="{12EB754B-DB42-4B45-A5D4-2A60CE92639B}" destId="{CF2D71A4-CB33-4B22-935D-03E047182951}" srcOrd="1" destOrd="0" parTransId="{BF554EC6-9764-4037-AFCC-3F0AA28C5B47}" sibTransId="{D812EA13-DC1A-4C0B-853D-B65654D58B69}"/>
    <dgm:cxn modelId="{C2F22B67-5494-4047-A1FC-D3CB154F2B46}" type="presOf" srcId="{D71E10F6-A39E-4755-86E5-7F8B1A6F53A4}" destId="{E097AAC5-7570-2A49-BADA-51A2A2174AB4}" srcOrd="0" destOrd="0" presId="urn:microsoft.com/office/officeart/2008/layout/LinedList"/>
    <dgm:cxn modelId="{FC07577F-BB87-B449-AB33-DEBBE2EFFFC2}" type="presOf" srcId="{12EB754B-DB42-4B45-A5D4-2A60CE92639B}" destId="{6877BF4A-6789-F943-831C-4AC228A9D615}" srcOrd="0" destOrd="0" presId="urn:microsoft.com/office/officeart/2008/layout/LinedList"/>
    <dgm:cxn modelId="{7C540285-E7EC-4025-AAAC-19AAFCE31975}" srcId="{12EB754B-DB42-4B45-A5D4-2A60CE92639B}" destId="{B003CDF1-453F-4B55-AF5C-55C50F2FD444}" srcOrd="2" destOrd="0" parTransId="{062B8872-54F5-4AC8-9BD5-70F98CE19377}" sibTransId="{1E58002D-CD5B-46F2-A05B-293539FE6DD3}"/>
    <dgm:cxn modelId="{6291938E-56E5-B144-8806-28DE9D42ECE5}" type="presOf" srcId="{CF2D71A4-CB33-4B22-935D-03E047182951}" destId="{EADEC10E-700C-1C4C-A3A2-B3448FE151C2}" srcOrd="0" destOrd="0" presId="urn:microsoft.com/office/officeart/2008/layout/LinedList"/>
    <dgm:cxn modelId="{75F417A3-894F-4A37-B15E-7AFE1DCE54BA}" srcId="{03D8A9B8-858C-4026-831A-8BDE7B10FD44}" destId="{223FAB7E-9F20-4CD9-9FC9-A4E0AFBA47BB}" srcOrd="0" destOrd="0" parTransId="{738A2ABD-A0D6-4BE6-88D4-210601A4D3BA}" sibTransId="{D96029BA-189F-4196-A7EC-CE0A6B43E18D}"/>
    <dgm:cxn modelId="{203BDCAA-6034-46E2-AA4D-FE7FD740F559}" srcId="{D71E10F6-A39E-4755-86E5-7F8B1A6F53A4}" destId="{03D8A9B8-858C-4026-831A-8BDE7B10FD44}" srcOrd="1" destOrd="0" parTransId="{8E855D19-EB89-4C71-91C9-40BB125DE2EB}" sibTransId="{0D250D58-5313-4CF6-81CF-4A604E832594}"/>
    <dgm:cxn modelId="{64F581B4-F58F-A047-850E-A1FB458126E1}" type="presOf" srcId="{28E38E40-AA0D-49CC-97CA-DF191FC1F4E9}" destId="{45018F77-A7B4-374C-B677-6CCF4F1AE728}" srcOrd="0" destOrd="0" presId="urn:microsoft.com/office/officeart/2008/layout/LinedList"/>
    <dgm:cxn modelId="{BBCFC7BA-DD4B-AF4A-A1A1-1BBDEE7744DE}" type="presOf" srcId="{97F9D6DB-27F7-4672-9192-DE8AA261EC24}" destId="{FE7660DC-48C6-884B-8E41-E68B3C6DECF6}" srcOrd="0" destOrd="0" presId="urn:microsoft.com/office/officeart/2008/layout/LinedList"/>
    <dgm:cxn modelId="{9745E0CA-4FDA-BA4E-8F56-5DB87E1A8C3F}" type="presOf" srcId="{CC18E9A6-0B3C-48A4-AF56-8F98CE78D7BB}" destId="{224799B2-274A-BD4E-9CB6-DDE9A7E7B3FB}" srcOrd="0" destOrd="0" presId="urn:microsoft.com/office/officeart/2008/layout/LinedList"/>
    <dgm:cxn modelId="{608D3AD1-A150-468E-978D-87B463F302A0}" srcId="{D71E10F6-A39E-4755-86E5-7F8B1A6F53A4}" destId="{48EB1D20-C458-4A4E-AD59-8502E5D587FC}" srcOrd="2" destOrd="0" parTransId="{89F25849-0B06-40E7-92C3-34DCC978C681}" sibTransId="{AB947692-9292-48F0-8516-8E5CB8CD9A88}"/>
    <dgm:cxn modelId="{7F3554D9-DAFF-43AB-BD44-319DFBE675DC}" srcId="{48EB1D20-C458-4A4E-AD59-8502E5D587FC}" destId="{97F9D6DB-27F7-4672-9192-DE8AA261EC24}" srcOrd="1" destOrd="0" parTransId="{30B2BDFF-3FD0-41E2-8C2F-87D5676AE3D5}" sibTransId="{E32EC8C9-C8B6-4DD3-9632-010080DB725D}"/>
    <dgm:cxn modelId="{482156E8-166F-9A48-A2D1-7D197D40EEAE}" type="presOf" srcId="{48EB1D20-C458-4A4E-AD59-8502E5D587FC}" destId="{CD9DA62A-4C49-004E-9478-2F59FCEB2AF5}" srcOrd="0" destOrd="0" presId="urn:microsoft.com/office/officeart/2008/layout/LinedList"/>
    <dgm:cxn modelId="{DF398AF6-1145-BB41-A980-8DFF6EEB5D14}" type="presOf" srcId="{2C9B4629-E7BA-4719-969F-7CFE7B29F6AD}" destId="{14A42238-F730-E847-8A56-01DA0CFF0925}" srcOrd="0" destOrd="0" presId="urn:microsoft.com/office/officeart/2008/layout/LinedList"/>
    <dgm:cxn modelId="{B06E50F9-4F07-4BD4-8828-B9C775ACEC4F}" srcId="{48EB1D20-C458-4A4E-AD59-8502E5D587FC}" destId="{CC18E9A6-0B3C-48A4-AF56-8F98CE78D7BB}" srcOrd="2" destOrd="0" parTransId="{8648AFEC-EB00-4391-BA88-565CE243C361}" sibTransId="{BD523A01-1D9C-4FF4-AA98-53690C798AED}"/>
    <dgm:cxn modelId="{A5C0D2FA-C1F0-41DB-90EE-D624BCB948AC}" srcId="{D71E10F6-A39E-4755-86E5-7F8B1A6F53A4}" destId="{12EB754B-DB42-4B45-A5D4-2A60CE92639B}" srcOrd="0" destOrd="0" parTransId="{6A541E8B-CBD0-4379-8A06-5D818D51CEBB}" sibTransId="{7DE61551-EFC3-4DBE-B0ED-AD09CACA93E1}"/>
    <dgm:cxn modelId="{D4A089FC-AA1B-9049-9D5C-9A85D8A03C63}" type="presOf" srcId="{03D8A9B8-858C-4026-831A-8BDE7B10FD44}" destId="{A229DF45-4AA7-E948-B9C3-9910D430EA93}" srcOrd="0" destOrd="0" presId="urn:microsoft.com/office/officeart/2008/layout/LinedList"/>
    <dgm:cxn modelId="{377D028F-F8FE-C740-B25E-6733545CF0FC}" type="presParOf" srcId="{E097AAC5-7570-2A49-BADA-51A2A2174AB4}" destId="{C95E5FAE-F89C-7E47-A77D-422EE6BC05EA}" srcOrd="0" destOrd="0" presId="urn:microsoft.com/office/officeart/2008/layout/LinedList"/>
    <dgm:cxn modelId="{C71C7A99-1C06-DD42-BC85-7DBEA7AFAFC7}" type="presParOf" srcId="{E097AAC5-7570-2A49-BADA-51A2A2174AB4}" destId="{C266A3F3-A1FF-C648-B680-076C93F07F95}" srcOrd="1" destOrd="0" presId="urn:microsoft.com/office/officeart/2008/layout/LinedList"/>
    <dgm:cxn modelId="{61120940-5C95-5B4C-AF6F-FE5453C5D57B}" type="presParOf" srcId="{C266A3F3-A1FF-C648-B680-076C93F07F95}" destId="{6877BF4A-6789-F943-831C-4AC228A9D615}" srcOrd="0" destOrd="0" presId="urn:microsoft.com/office/officeart/2008/layout/LinedList"/>
    <dgm:cxn modelId="{C40BB504-48A1-C347-A7E9-B53DDC2E2580}" type="presParOf" srcId="{C266A3F3-A1FF-C648-B680-076C93F07F95}" destId="{51187E02-10A9-614D-9066-BC3C16154DE3}" srcOrd="1" destOrd="0" presId="urn:microsoft.com/office/officeart/2008/layout/LinedList"/>
    <dgm:cxn modelId="{C88833AD-D891-5C4D-84FD-D837E7F6CDB4}" type="presParOf" srcId="{51187E02-10A9-614D-9066-BC3C16154DE3}" destId="{2D305811-F303-D949-8B00-8E0AD2C7FBCA}" srcOrd="0" destOrd="0" presId="urn:microsoft.com/office/officeart/2008/layout/LinedList"/>
    <dgm:cxn modelId="{92DBB086-DD40-3A4D-8259-733A5886D742}" type="presParOf" srcId="{51187E02-10A9-614D-9066-BC3C16154DE3}" destId="{F4580F22-D77F-584A-B2D9-FEF20A948C3C}" srcOrd="1" destOrd="0" presId="urn:microsoft.com/office/officeart/2008/layout/LinedList"/>
    <dgm:cxn modelId="{EC30531C-636C-B74F-859B-ADE275AD0CC8}" type="presParOf" srcId="{F4580F22-D77F-584A-B2D9-FEF20A948C3C}" destId="{93B5DB50-23A3-A449-9203-DDF9040D14E8}" srcOrd="0" destOrd="0" presId="urn:microsoft.com/office/officeart/2008/layout/LinedList"/>
    <dgm:cxn modelId="{4A39CBE2-F82E-304D-860B-079859DFEE4B}" type="presParOf" srcId="{F4580F22-D77F-584A-B2D9-FEF20A948C3C}" destId="{B4BD8E05-3D63-EB47-B53F-1511D638FA4F}" srcOrd="1" destOrd="0" presId="urn:microsoft.com/office/officeart/2008/layout/LinedList"/>
    <dgm:cxn modelId="{BB79705C-1BEC-AE4C-9002-45BF94BE5FC3}" type="presParOf" srcId="{F4580F22-D77F-584A-B2D9-FEF20A948C3C}" destId="{FFFC857F-6A27-C84E-A370-DA4CF411D525}" srcOrd="2" destOrd="0" presId="urn:microsoft.com/office/officeart/2008/layout/LinedList"/>
    <dgm:cxn modelId="{F1D10867-79D6-6A46-ADE9-36788C218F0F}" type="presParOf" srcId="{51187E02-10A9-614D-9066-BC3C16154DE3}" destId="{6BA56D17-9092-1641-90C1-5240F9A1896D}" srcOrd="2" destOrd="0" presId="urn:microsoft.com/office/officeart/2008/layout/LinedList"/>
    <dgm:cxn modelId="{49E8116C-22BA-D249-BA79-1A6CB900C365}" type="presParOf" srcId="{51187E02-10A9-614D-9066-BC3C16154DE3}" destId="{3188C0EB-830E-A344-AA08-DD9F311ED4FB}" srcOrd="3" destOrd="0" presId="urn:microsoft.com/office/officeart/2008/layout/LinedList"/>
    <dgm:cxn modelId="{772499C0-4919-A84F-AC1D-7758AB3002BC}" type="presParOf" srcId="{51187E02-10A9-614D-9066-BC3C16154DE3}" destId="{E75A2C9B-674B-F24C-A472-CF61FA89C0A5}" srcOrd="4" destOrd="0" presId="urn:microsoft.com/office/officeart/2008/layout/LinedList"/>
    <dgm:cxn modelId="{2F89CF99-514F-5B4D-80E9-F4BAC193D4CB}" type="presParOf" srcId="{E75A2C9B-674B-F24C-A472-CF61FA89C0A5}" destId="{B35CB4C3-226B-4E4F-9F0A-21E3E1EF1588}" srcOrd="0" destOrd="0" presId="urn:microsoft.com/office/officeart/2008/layout/LinedList"/>
    <dgm:cxn modelId="{0849251F-1D27-0B43-A4A7-633FD663EA49}" type="presParOf" srcId="{E75A2C9B-674B-F24C-A472-CF61FA89C0A5}" destId="{EADEC10E-700C-1C4C-A3A2-B3448FE151C2}" srcOrd="1" destOrd="0" presId="urn:microsoft.com/office/officeart/2008/layout/LinedList"/>
    <dgm:cxn modelId="{A489264D-E6FD-C541-94EC-08C0A6E93601}" type="presParOf" srcId="{E75A2C9B-674B-F24C-A472-CF61FA89C0A5}" destId="{4B67AB2D-F230-1F46-A0C3-D0DAA7A103E7}" srcOrd="2" destOrd="0" presId="urn:microsoft.com/office/officeart/2008/layout/LinedList"/>
    <dgm:cxn modelId="{51CA9A09-4B94-F847-8794-AB82C28423D7}" type="presParOf" srcId="{51187E02-10A9-614D-9066-BC3C16154DE3}" destId="{E6CDF362-4333-FE43-9053-18E65B729355}" srcOrd="5" destOrd="0" presId="urn:microsoft.com/office/officeart/2008/layout/LinedList"/>
    <dgm:cxn modelId="{B9607FA2-522C-AE45-8D19-230818FE5FA2}" type="presParOf" srcId="{51187E02-10A9-614D-9066-BC3C16154DE3}" destId="{B93DD84E-F42E-5447-9952-EF1D13670456}" srcOrd="6" destOrd="0" presId="urn:microsoft.com/office/officeart/2008/layout/LinedList"/>
    <dgm:cxn modelId="{B3D4575B-0090-A349-BE72-C0245490D3B9}" type="presParOf" srcId="{51187E02-10A9-614D-9066-BC3C16154DE3}" destId="{79B7069A-0E3A-3C4E-9A8F-9FA4D49D2DFA}" srcOrd="7" destOrd="0" presId="urn:microsoft.com/office/officeart/2008/layout/LinedList"/>
    <dgm:cxn modelId="{76743B0C-3D33-BC49-B6D4-902FDD4E13B1}" type="presParOf" srcId="{79B7069A-0E3A-3C4E-9A8F-9FA4D49D2DFA}" destId="{78DBAA8F-92B4-D346-AC9F-45B1019D35A6}" srcOrd="0" destOrd="0" presId="urn:microsoft.com/office/officeart/2008/layout/LinedList"/>
    <dgm:cxn modelId="{791756BA-DA01-CA44-BE5A-79190A2DFCCA}" type="presParOf" srcId="{79B7069A-0E3A-3C4E-9A8F-9FA4D49D2DFA}" destId="{8B3ABBF8-58E7-DC43-8EA5-C89D8CEE5F3E}" srcOrd="1" destOrd="0" presId="urn:microsoft.com/office/officeart/2008/layout/LinedList"/>
    <dgm:cxn modelId="{5CD08715-B9B1-8449-9000-5B228BC69C63}" type="presParOf" srcId="{79B7069A-0E3A-3C4E-9A8F-9FA4D49D2DFA}" destId="{07F52436-583E-E049-8DF1-DD8AEC1403A2}" srcOrd="2" destOrd="0" presId="urn:microsoft.com/office/officeart/2008/layout/LinedList"/>
    <dgm:cxn modelId="{8BA9B162-7D4B-0946-8A85-24ACF14BF1F7}" type="presParOf" srcId="{51187E02-10A9-614D-9066-BC3C16154DE3}" destId="{A43F1785-7232-B44A-B5A9-9068860CBE5C}" srcOrd="8" destOrd="0" presId="urn:microsoft.com/office/officeart/2008/layout/LinedList"/>
    <dgm:cxn modelId="{9ECB3D33-8D2B-7843-804F-E9853D15FA91}" type="presParOf" srcId="{51187E02-10A9-614D-9066-BC3C16154DE3}" destId="{28123B9C-05D5-C24C-9C5C-306D90EFC708}" srcOrd="9" destOrd="0" presId="urn:microsoft.com/office/officeart/2008/layout/LinedList"/>
    <dgm:cxn modelId="{85D8A7E4-49BC-9B46-B2F7-500DDA194309}" type="presParOf" srcId="{E097AAC5-7570-2A49-BADA-51A2A2174AB4}" destId="{B4BB999D-6C5B-274F-B3E2-DF7EE36C6EF0}" srcOrd="2" destOrd="0" presId="urn:microsoft.com/office/officeart/2008/layout/LinedList"/>
    <dgm:cxn modelId="{DB7A642B-1F2F-E648-B7B3-FAF93DF739E9}" type="presParOf" srcId="{E097AAC5-7570-2A49-BADA-51A2A2174AB4}" destId="{B1CCC8F1-FF12-7642-919C-73EA7525C79E}" srcOrd="3" destOrd="0" presId="urn:microsoft.com/office/officeart/2008/layout/LinedList"/>
    <dgm:cxn modelId="{9748CE1D-44DC-CA4A-901F-E0E7B404FE53}" type="presParOf" srcId="{B1CCC8F1-FF12-7642-919C-73EA7525C79E}" destId="{A229DF45-4AA7-E948-B9C3-9910D430EA93}" srcOrd="0" destOrd="0" presId="urn:microsoft.com/office/officeart/2008/layout/LinedList"/>
    <dgm:cxn modelId="{0D480859-CD92-3E48-A6F8-6503346DF752}" type="presParOf" srcId="{B1CCC8F1-FF12-7642-919C-73EA7525C79E}" destId="{1FFE548E-14B5-824A-84CE-33D7B38C169F}" srcOrd="1" destOrd="0" presId="urn:microsoft.com/office/officeart/2008/layout/LinedList"/>
    <dgm:cxn modelId="{449E1C39-EECF-D448-A0B3-E4BABC90A1DD}" type="presParOf" srcId="{1FFE548E-14B5-824A-84CE-33D7B38C169F}" destId="{82932750-FE1D-084F-AC4B-02B65A11C5A6}" srcOrd="0" destOrd="0" presId="urn:microsoft.com/office/officeart/2008/layout/LinedList"/>
    <dgm:cxn modelId="{A2AC29F5-251E-D64B-9044-D8993CE3E513}" type="presParOf" srcId="{1FFE548E-14B5-824A-84CE-33D7B38C169F}" destId="{51ACF802-8C6B-0D43-84D0-8FBF40D18505}" srcOrd="1" destOrd="0" presId="urn:microsoft.com/office/officeart/2008/layout/LinedList"/>
    <dgm:cxn modelId="{66CCCAE8-1838-1C40-82C8-6950723144FB}" type="presParOf" srcId="{51ACF802-8C6B-0D43-84D0-8FBF40D18505}" destId="{CAE81B31-0859-E846-8B8C-54694C8B6EDA}" srcOrd="0" destOrd="0" presId="urn:microsoft.com/office/officeart/2008/layout/LinedList"/>
    <dgm:cxn modelId="{95C1BA5C-B7FD-A946-B605-161CE912BFC8}" type="presParOf" srcId="{51ACF802-8C6B-0D43-84D0-8FBF40D18505}" destId="{51F3BAD1-CA68-774B-9115-34E556E5FE3C}" srcOrd="1" destOrd="0" presId="urn:microsoft.com/office/officeart/2008/layout/LinedList"/>
    <dgm:cxn modelId="{C8220221-E5CB-6F44-A47A-4A47C590DAF1}" type="presParOf" srcId="{51ACF802-8C6B-0D43-84D0-8FBF40D18505}" destId="{B994C08D-FCC5-7649-A465-0263E79523CB}" srcOrd="2" destOrd="0" presId="urn:microsoft.com/office/officeart/2008/layout/LinedList"/>
    <dgm:cxn modelId="{2C0EBC96-2400-9B4E-A603-A182BD127BFF}" type="presParOf" srcId="{1FFE548E-14B5-824A-84CE-33D7B38C169F}" destId="{F370C231-7123-9C4B-8A2C-F2A6307FEC1D}" srcOrd="2" destOrd="0" presId="urn:microsoft.com/office/officeart/2008/layout/LinedList"/>
    <dgm:cxn modelId="{1C3C6E39-2ACD-C14A-B237-8DCF77E0DA1F}" type="presParOf" srcId="{1FFE548E-14B5-824A-84CE-33D7B38C169F}" destId="{096202A5-200C-3E47-A7C0-DF81C318F2B8}" srcOrd="3" destOrd="0" presId="urn:microsoft.com/office/officeart/2008/layout/LinedList"/>
    <dgm:cxn modelId="{5AB15BB5-5C11-5046-B010-4FB999071267}" type="presParOf" srcId="{1FFE548E-14B5-824A-84CE-33D7B38C169F}" destId="{288C07EE-6094-5346-81FE-BEF69C7BFC88}" srcOrd="4" destOrd="0" presId="urn:microsoft.com/office/officeart/2008/layout/LinedList"/>
    <dgm:cxn modelId="{099FEAB2-A13F-5F40-927B-535E2212BC39}" type="presParOf" srcId="{288C07EE-6094-5346-81FE-BEF69C7BFC88}" destId="{1114B569-C403-8D4A-A0B9-02C36EBAA272}" srcOrd="0" destOrd="0" presId="urn:microsoft.com/office/officeart/2008/layout/LinedList"/>
    <dgm:cxn modelId="{4D5875C9-E30D-BD4C-BE92-A48257309A65}" type="presParOf" srcId="{288C07EE-6094-5346-81FE-BEF69C7BFC88}" destId="{C90C9E75-5136-6B4F-AAD9-1A319A8E5F5A}" srcOrd="1" destOrd="0" presId="urn:microsoft.com/office/officeart/2008/layout/LinedList"/>
    <dgm:cxn modelId="{ADF80658-1B4C-BA4F-886D-8A795F48B4A5}" type="presParOf" srcId="{288C07EE-6094-5346-81FE-BEF69C7BFC88}" destId="{11BDF4F7-EFB1-1046-86F3-B24A0DD8C8F9}" srcOrd="2" destOrd="0" presId="urn:microsoft.com/office/officeart/2008/layout/LinedList"/>
    <dgm:cxn modelId="{389B195A-028E-904F-92D3-D1DA35B6539D}" type="presParOf" srcId="{1FFE548E-14B5-824A-84CE-33D7B38C169F}" destId="{4E21386C-A6B7-1944-974E-EEFB897DEF06}" srcOrd="5" destOrd="0" presId="urn:microsoft.com/office/officeart/2008/layout/LinedList"/>
    <dgm:cxn modelId="{17657154-98A9-C54D-9F34-AB59EFBF8220}" type="presParOf" srcId="{1FFE548E-14B5-824A-84CE-33D7B38C169F}" destId="{6C75DB18-6DC5-E743-A5D2-E338B1A746CC}" srcOrd="6" destOrd="0" presId="urn:microsoft.com/office/officeart/2008/layout/LinedList"/>
    <dgm:cxn modelId="{EBA75B7E-F6DE-9E40-A6D1-58310B0C1A76}" type="presParOf" srcId="{1FFE548E-14B5-824A-84CE-33D7B38C169F}" destId="{03413A64-F75F-0544-A80D-61721ED4F149}" srcOrd="7" destOrd="0" presId="urn:microsoft.com/office/officeart/2008/layout/LinedList"/>
    <dgm:cxn modelId="{B21FC5B6-5012-5D47-89AF-D8B55B30C41E}" type="presParOf" srcId="{03413A64-F75F-0544-A80D-61721ED4F149}" destId="{FE68F4C5-3BF2-8544-B3E4-709D20725D9F}" srcOrd="0" destOrd="0" presId="urn:microsoft.com/office/officeart/2008/layout/LinedList"/>
    <dgm:cxn modelId="{A9691A22-EBD7-C64C-915B-ADE2EFDFBEF8}" type="presParOf" srcId="{03413A64-F75F-0544-A80D-61721ED4F149}" destId="{14A42238-F730-E847-8A56-01DA0CFF0925}" srcOrd="1" destOrd="0" presId="urn:microsoft.com/office/officeart/2008/layout/LinedList"/>
    <dgm:cxn modelId="{BD59EF4D-7626-C74A-89B9-3C682651DA00}" type="presParOf" srcId="{03413A64-F75F-0544-A80D-61721ED4F149}" destId="{B7A18DA3-C24D-0C4C-B512-F0078A8B65BC}" srcOrd="2" destOrd="0" presId="urn:microsoft.com/office/officeart/2008/layout/LinedList"/>
    <dgm:cxn modelId="{65BDF1F5-04B0-1D40-9D6E-C67014A3E3DF}" type="presParOf" srcId="{1FFE548E-14B5-824A-84CE-33D7B38C169F}" destId="{3DD28541-595A-5E40-AEDC-B7257561238E}" srcOrd="8" destOrd="0" presId="urn:microsoft.com/office/officeart/2008/layout/LinedList"/>
    <dgm:cxn modelId="{18DAF176-1F2A-3743-9A0B-260673310828}" type="presParOf" srcId="{1FFE548E-14B5-824A-84CE-33D7B38C169F}" destId="{18894350-4B6A-FA44-9674-7B18A4FA5BB3}" srcOrd="9" destOrd="0" presId="urn:microsoft.com/office/officeart/2008/layout/LinedList"/>
    <dgm:cxn modelId="{9A3433C4-DA42-0646-AD60-5FCC53AAF76D}" type="presParOf" srcId="{E097AAC5-7570-2A49-BADA-51A2A2174AB4}" destId="{4E5900B0-7293-7E45-ADBB-B1F93313C092}" srcOrd="4" destOrd="0" presId="urn:microsoft.com/office/officeart/2008/layout/LinedList"/>
    <dgm:cxn modelId="{3D28D8BA-220B-FD4F-AC89-39BFB28C71E7}" type="presParOf" srcId="{E097AAC5-7570-2A49-BADA-51A2A2174AB4}" destId="{62489C48-A1EB-104C-B48A-6DDCEAC0BA32}" srcOrd="5" destOrd="0" presId="urn:microsoft.com/office/officeart/2008/layout/LinedList"/>
    <dgm:cxn modelId="{EC2D43D0-4F55-5B46-907D-880799FAC014}" type="presParOf" srcId="{62489C48-A1EB-104C-B48A-6DDCEAC0BA32}" destId="{CD9DA62A-4C49-004E-9478-2F59FCEB2AF5}" srcOrd="0" destOrd="0" presId="urn:microsoft.com/office/officeart/2008/layout/LinedList"/>
    <dgm:cxn modelId="{273F6DD6-6E22-DA49-A553-F78953BEEE44}" type="presParOf" srcId="{62489C48-A1EB-104C-B48A-6DDCEAC0BA32}" destId="{6178F07A-8B6B-0742-AB55-313D3EC41B94}" srcOrd="1" destOrd="0" presId="urn:microsoft.com/office/officeart/2008/layout/LinedList"/>
    <dgm:cxn modelId="{B6B16DDE-DA91-2240-B430-81A80C905AD9}" type="presParOf" srcId="{6178F07A-8B6B-0742-AB55-313D3EC41B94}" destId="{19C7976B-B3AA-024B-B97E-E6492430AF0D}" srcOrd="0" destOrd="0" presId="urn:microsoft.com/office/officeart/2008/layout/LinedList"/>
    <dgm:cxn modelId="{0E0C18B4-17D1-AD47-B2D3-0A52FEEE0D76}" type="presParOf" srcId="{6178F07A-8B6B-0742-AB55-313D3EC41B94}" destId="{DEE6A943-EA12-5240-A639-86638FF9ADDA}" srcOrd="1" destOrd="0" presId="urn:microsoft.com/office/officeart/2008/layout/LinedList"/>
    <dgm:cxn modelId="{8E465C02-4108-D64A-873B-C0959E04F561}" type="presParOf" srcId="{DEE6A943-EA12-5240-A639-86638FF9ADDA}" destId="{87D39878-A89A-2D4E-8BCA-D8F3584F34A3}" srcOrd="0" destOrd="0" presId="urn:microsoft.com/office/officeart/2008/layout/LinedList"/>
    <dgm:cxn modelId="{C9ED31DD-46B7-7546-B6D2-D14C42CD5E71}" type="presParOf" srcId="{DEE6A943-EA12-5240-A639-86638FF9ADDA}" destId="{45018F77-A7B4-374C-B677-6CCF4F1AE728}" srcOrd="1" destOrd="0" presId="urn:microsoft.com/office/officeart/2008/layout/LinedList"/>
    <dgm:cxn modelId="{3C12330E-AA65-EC43-A03C-B631818B0AA4}" type="presParOf" srcId="{DEE6A943-EA12-5240-A639-86638FF9ADDA}" destId="{F3327916-6CF3-1D42-B466-1C760DEE99EF}" srcOrd="2" destOrd="0" presId="urn:microsoft.com/office/officeart/2008/layout/LinedList"/>
    <dgm:cxn modelId="{4E140302-AEAC-4B48-AEE7-1E12A6B29128}" type="presParOf" srcId="{6178F07A-8B6B-0742-AB55-313D3EC41B94}" destId="{2F08509F-BDDA-FD4A-A864-2EED834DA515}" srcOrd="2" destOrd="0" presId="urn:microsoft.com/office/officeart/2008/layout/LinedList"/>
    <dgm:cxn modelId="{64C70698-EEF3-584B-A3FC-0787D7DB1B98}" type="presParOf" srcId="{6178F07A-8B6B-0742-AB55-313D3EC41B94}" destId="{6AF684C3-8D6A-7D4B-9252-A1F178EB75FC}" srcOrd="3" destOrd="0" presId="urn:microsoft.com/office/officeart/2008/layout/LinedList"/>
    <dgm:cxn modelId="{17E0D24F-4643-364F-8596-49698D5FE09C}" type="presParOf" srcId="{6178F07A-8B6B-0742-AB55-313D3EC41B94}" destId="{B8F4F7E2-4FB6-E042-B894-BC9DA0D79579}" srcOrd="4" destOrd="0" presId="urn:microsoft.com/office/officeart/2008/layout/LinedList"/>
    <dgm:cxn modelId="{68F4E8AB-7F16-F041-8E9D-DA4A4FA4F93C}" type="presParOf" srcId="{B8F4F7E2-4FB6-E042-B894-BC9DA0D79579}" destId="{4C371FD3-7B24-9D42-A838-CD69F56F681B}" srcOrd="0" destOrd="0" presId="urn:microsoft.com/office/officeart/2008/layout/LinedList"/>
    <dgm:cxn modelId="{79BAF520-9099-504A-871D-2DEE58C6185B}" type="presParOf" srcId="{B8F4F7E2-4FB6-E042-B894-BC9DA0D79579}" destId="{FE7660DC-48C6-884B-8E41-E68B3C6DECF6}" srcOrd="1" destOrd="0" presId="urn:microsoft.com/office/officeart/2008/layout/LinedList"/>
    <dgm:cxn modelId="{9B8B615D-F339-694D-88D6-D55509B05E8B}" type="presParOf" srcId="{B8F4F7E2-4FB6-E042-B894-BC9DA0D79579}" destId="{9339F8BD-04DB-D347-91B3-C715BD3D1F65}" srcOrd="2" destOrd="0" presId="urn:microsoft.com/office/officeart/2008/layout/LinedList"/>
    <dgm:cxn modelId="{2A83C5D8-573E-BD45-9349-CC2E5DE5732A}" type="presParOf" srcId="{6178F07A-8B6B-0742-AB55-313D3EC41B94}" destId="{0B540A2E-1076-B54B-9BA4-A05C90540260}" srcOrd="5" destOrd="0" presId="urn:microsoft.com/office/officeart/2008/layout/LinedList"/>
    <dgm:cxn modelId="{189F439C-B7EA-9048-980C-C6385B0B3B1E}" type="presParOf" srcId="{6178F07A-8B6B-0742-AB55-313D3EC41B94}" destId="{88F22CA8-CEAF-A142-99B0-2A6E3AB02CF0}" srcOrd="6" destOrd="0" presId="urn:microsoft.com/office/officeart/2008/layout/LinedList"/>
    <dgm:cxn modelId="{219B80B2-C6BB-DC42-8B87-90CCECFA8020}" type="presParOf" srcId="{6178F07A-8B6B-0742-AB55-313D3EC41B94}" destId="{F87A42F6-DCEE-004D-9D28-CC9660C33BD5}" srcOrd="7" destOrd="0" presId="urn:microsoft.com/office/officeart/2008/layout/LinedList"/>
    <dgm:cxn modelId="{643ABAA5-004C-CF4F-A6C3-B161D1BE2CEB}" type="presParOf" srcId="{F87A42F6-DCEE-004D-9D28-CC9660C33BD5}" destId="{16E81355-E11C-294B-A139-CF86BB138649}" srcOrd="0" destOrd="0" presId="urn:microsoft.com/office/officeart/2008/layout/LinedList"/>
    <dgm:cxn modelId="{AA00E766-EA61-FF4D-AD97-B390591AF180}" type="presParOf" srcId="{F87A42F6-DCEE-004D-9D28-CC9660C33BD5}" destId="{224799B2-274A-BD4E-9CB6-DDE9A7E7B3FB}" srcOrd="1" destOrd="0" presId="urn:microsoft.com/office/officeart/2008/layout/LinedList"/>
    <dgm:cxn modelId="{EB51A8FC-29AF-B84F-A7A3-5DBEEBC9475E}" type="presParOf" srcId="{F87A42F6-DCEE-004D-9D28-CC9660C33BD5}" destId="{F6BDC3CD-C5C4-9743-A1BE-28CBBF5ED806}" srcOrd="2" destOrd="0" presId="urn:microsoft.com/office/officeart/2008/layout/LinedList"/>
    <dgm:cxn modelId="{8684F109-B765-C24F-B386-9E43CBA877B2}" type="presParOf" srcId="{6178F07A-8B6B-0742-AB55-313D3EC41B94}" destId="{86153D2B-D409-2B45-8A0B-FE1D123A76FB}" srcOrd="8" destOrd="0" presId="urn:microsoft.com/office/officeart/2008/layout/LinedList"/>
    <dgm:cxn modelId="{1C6AC826-D8A1-DD41-8297-65E90C82B7A2}" type="presParOf" srcId="{6178F07A-8B6B-0742-AB55-313D3EC41B94}" destId="{5EC8A382-F130-3C44-A39E-B9F2FC109D4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05E9B-A249-E94F-8D9D-2FFDC061D629}">
      <dsp:nvSpPr>
        <dsp:cNvPr id="0" name=""/>
        <dsp:cNvSpPr/>
      </dsp:nvSpPr>
      <dsp:spPr>
        <a:xfrm>
          <a:off x="0" y="2650"/>
          <a:ext cx="681132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AADA4-A908-5C4A-93D8-1FC1675AA9DD}">
      <dsp:nvSpPr>
        <dsp:cNvPr id="0" name=""/>
        <dsp:cNvSpPr/>
      </dsp:nvSpPr>
      <dsp:spPr>
        <a:xfrm>
          <a:off x="0" y="2650"/>
          <a:ext cx="1362264" cy="18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Avenir Book" panose="02000503020000020003" pitchFamily="2" charset="0"/>
            </a:rPr>
            <a:t>Overview</a:t>
          </a:r>
        </a:p>
      </dsp:txBody>
      <dsp:txXfrm>
        <a:off x="0" y="2650"/>
        <a:ext cx="1362264" cy="1807594"/>
      </dsp:txXfrm>
    </dsp:sp>
    <dsp:sp modelId="{70312696-6A06-F644-BD45-B6086378567F}">
      <dsp:nvSpPr>
        <dsp:cNvPr id="0" name=""/>
        <dsp:cNvSpPr/>
      </dsp:nvSpPr>
      <dsp:spPr>
        <a:xfrm>
          <a:off x="1464433" y="44662"/>
          <a:ext cx="5346886" cy="840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venir Book" panose="02000503020000020003" pitchFamily="2" charset="0"/>
            </a:rPr>
            <a:t>Classical machine learning models are widely used for anomaly detection in financial transactions</a:t>
          </a:r>
        </a:p>
      </dsp:txBody>
      <dsp:txXfrm>
        <a:off x="1464433" y="44662"/>
        <a:ext cx="5346886" cy="840249"/>
      </dsp:txXfrm>
    </dsp:sp>
    <dsp:sp modelId="{7D52FFA9-E7F4-B247-A939-12703CC9CD6C}">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574D7A-3626-DE41-AF92-F62095BFC122}">
      <dsp:nvSpPr>
        <dsp:cNvPr id="0" name=""/>
        <dsp:cNvSpPr/>
      </dsp:nvSpPr>
      <dsp:spPr>
        <a:xfrm>
          <a:off x="1464433" y="926924"/>
          <a:ext cx="5346886" cy="840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venir Book" panose="02000503020000020003" pitchFamily="2" charset="0"/>
            </a:rPr>
            <a:t>Models used in this study: XGBoost, </a:t>
          </a:r>
          <a:r>
            <a:rPr lang="en-US" sz="1400" kern="1200" dirty="0" err="1">
              <a:latin typeface="Avenir Book" panose="02000503020000020003" pitchFamily="2" charset="0"/>
            </a:rPr>
            <a:t>CatBoost</a:t>
          </a:r>
          <a:r>
            <a:rPr lang="en-US" sz="1400" kern="1200" dirty="0">
              <a:latin typeface="Avenir Book" panose="02000503020000020003" pitchFamily="2" charset="0"/>
            </a:rPr>
            <a:t>, Logistic Regression, LightGBM, and Random Forest</a:t>
          </a:r>
        </a:p>
      </dsp:txBody>
      <dsp:txXfrm>
        <a:off x="1464433" y="926924"/>
        <a:ext cx="5346886" cy="840249"/>
      </dsp:txXfrm>
    </dsp:sp>
    <dsp:sp modelId="{34DB4FD3-08D2-8C48-9F74-727FAC6D21FB}">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55F22C-D961-8840-92AA-FDBC7410EFF5}">
      <dsp:nvSpPr>
        <dsp:cNvPr id="0" name=""/>
        <dsp:cNvSpPr/>
      </dsp:nvSpPr>
      <dsp:spPr>
        <a:xfrm>
          <a:off x="0" y="1810245"/>
          <a:ext cx="681132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ABA3F-2AD8-2045-8F72-133DAD9C7E24}">
      <dsp:nvSpPr>
        <dsp:cNvPr id="0" name=""/>
        <dsp:cNvSpPr/>
      </dsp:nvSpPr>
      <dsp:spPr>
        <a:xfrm>
          <a:off x="0" y="1810245"/>
          <a:ext cx="1362264" cy="18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Avenir Book" panose="02000503020000020003" pitchFamily="2" charset="0"/>
            </a:rPr>
            <a:t>XGBoost (Extreme Gradient Boosting)</a:t>
          </a:r>
        </a:p>
      </dsp:txBody>
      <dsp:txXfrm>
        <a:off x="0" y="1810245"/>
        <a:ext cx="1362264" cy="1807594"/>
      </dsp:txXfrm>
    </dsp:sp>
    <dsp:sp modelId="{F819D0D4-AE0E-244A-A85E-DAC3306373FB}">
      <dsp:nvSpPr>
        <dsp:cNvPr id="0" name=""/>
        <dsp:cNvSpPr/>
      </dsp:nvSpPr>
      <dsp:spPr>
        <a:xfrm>
          <a:off x="1464433" y="1838488"/>
          <a:ext cx="5346886" cy="564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Avenir Book" panose="02000503020000020003" pitchFamily="2" charset="0"/>
            </a:rPr>
            <a:t>Ensemble learning algorithm that combines multiple weak learners (decision trees) to create a strong learner</a:t>
          </a:r>
        </a:p>
      </dsp:txBody>
      <dsp:txXfrm>
        <a:off x="1464433" y="1838488"/>
        <a:ext cx="5346886" cy="564873"/>
      </dsp:txXfrm>
    </dsp:sp>
    <dsp:sp modelId="{2FB36CF9-EB55-1E43-BD49-178084986AB4}">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AEE20-B150-2748-8F22-3415A1F6FE24}">
      <dsp:nvSpPr>
        <dsp:cNvPr id="0" name=""/>
        <dsp:cNvSpPr/>
      </dsp:nvSpPr>
      <dsp:spPr>
        <a:xfrm>
          <a:off x="1464433" y="2431605"/>
          <a:ext cx="5346886" cy="564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venir Book" panose="02000503020000020003" pitchFamily="2" charset="0"/>
            </a:rPr>
            <a:t>Employs gradient boosting to iteratively minimize the loss function and improve performance</a:t>
          </a:r>
        </a:p>
      </dsp:txBody>
      <dsp:txXfrm>
        <a:off x="1464433" y="2431605"/>
        <a:ext cx="5346886" cy="564873"/>
      </dsp:txXfrm>
    </dsp:sp>
    <dsp:sp modelId="{22BD17C3-B1A8-4844-9447-A914CD90B3F4}">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BB808D-27E2-E346-8D2E-BF94706F1AAC}">
      <dsp:nvSpPr>
        <dsp:cNvPr id="0" name=""/>
        <dsp:cNvSpPr/>
      </dsp:nvSpPr>
      <dsp:spPr>
        <a:xfrm>
          <a:off x="1464433" y="3024722"/>
          <a:ext cx="5346886" cy="564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Avenir Book" panose="02000503020000020003" pitchFamily="2" charset="0"/>
            </a:rPr>
            <a:t>Handles missing values and supports parallel processing for faster training</a:t>
          </a:r>
        </a:p>
      </dsp:txBody>
      <dsp:txXfrm>
        <a:off x="1464433" y="3024722"/>
        <a:ext cx="5346886" cy="564873"/>
      </dsp:txXfrm>
    </dsp:sp>
    <dsp:sp modelId="{70EE580B-36EB-9F41-B636-C7D52492D820}">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D76FF4-C4DF-0E47-8612-68E544B2DEEB}">
      <dsp:nvSpPr>
        <dsp:cNvPr id="0" name=""/>
        <dsp:cNvSpPr/>
      </dsp:nvSpPr>
      <dsp:spPr>
        <a:xfrm>
          <a:off x="0" y="3617839"/>
          <a:ext cx="681132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A1E00-A015-A246-AF8F-F45D846DAF4E}">
      <dsp:nvSpPr>
        <dsp:cNvPr id="0" name=""/>
        <dsp:cNvSpPr/>
      </dsp:nvSpPr>
      <dsp:spPr>
        <a:xfrm>
          <a:off x="0" y="3617839"/>
          <a:ext cx="1362264" cy="1807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latin typeface="Avenir Book" panose="02000503020000020003" pitchFamily="2" charset="0"/>
            </a:rPr>
            <a:t>CatBoost (Categorical Boosting)</a:t>
          </a:r>
        </a:p>
      </dsp:txBody>
      <dsp:txXfrm>
        <a:off x="0" y="3617839"/>
        <a:ext cx="1362264" cy="1807594"/>
      </dsp:txXfrm>
    </dsp:sp>
    <dsp:sp modelId="{A60AE21A-A794-D44E-9EF7-B3C717E985AD}">
      <dsp:nvSpPr>
        <dsp:cNvPr id="0" name=""/>
        <dsp:cNvSpPr/>
      </dsp:nvSpPr>
      <dsp:spPr>
        <a:xfrm>
          <a:off x="1464433" y="3646083"/>
          <a:ext cx="5346886" cy="564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Avenir Book" panose="02000503020000020003" pitchFamily="2" charset="0"/>
            </a:rPr>
            <a:t>Gradient boosting algorithm that effectively handles categorical features without the need for extensive preprocessing</a:t>
          </a:r>
        </a:p>
      </dsp:txBody>
      <dsp:txXfrm>
        <a:off x="1464433" y="3646083"/>
        <a:ext cx="5346886" cy="564873"/>
      </dsp:txXfrm>
    </dsp:sp>
    <dsp:sp modelId="{CC8EA828-E7C4-F44F-8530-7F0988EB1490}">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1C2744-990D-BD41-9CEF-3137D1D98A13}">
      <dsp:nvSpPr>
        <dsp:cNvPr id="0" name=""/>
        <dsp:cNvSpPr/>
      </dsp:nvSpPr>
      <dsp:spPr>
        <a:xfrm>
          <a:off x="1464433" y="4239200"/>
          <a:ext cx="5346886" cy="564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venir Book" panose="02000503020000020003" pitchFamily="2" charset="0"/>
            </a:rPr>
            <a:t>Uses ordered boosting and symmetric trees to reduce overfitting and improve generalization</a:t>
          </a:r>
        </a:p>
      </dsp:txBody>
      <dsp:txXfrm>
        <a:off x="1464433" y="4239200"/>
        <a:ext cx="5346886" cy="564873"/>
      </dsp:txXfrm>
    </dsp:sp>
    <dsp:sp modelId="{9BC81447-C8B9-9B47-8854-D93ABBB23984}">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8E9A32-03B8-694E-8655-45150C74D386}">
      <dsp:nvSpPr>
        <dsp:cNvPr id="0" name=""/>
        <dsp:cNvSpPr/>
      </dsp:nvSpPr>
      <dsp:spPr>
        <a:xfrm>
          <a:off x="1464433" y="4832317"/>
          <a:ext cx="5346886" cy="564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Avenir Book" panose="02000503020000020003" pitchFamily="2" charset="0"/>
            </a:rPr>
            <a:t>Provides robust performance and fast training times</a:t>
          </a:r>
        </a:p>
      </dsp:txBody>
      <dsp:txXfrm>
        <a:off x="1464433" y="4832317"/>
        <a:ext cx="5346886" cy="564873"/>
      </dsp:txXfrm>
    </dsp:sp>
    <dsp:sp modelId="{BFBC78A4-0725-C64A-8CCC-4183A9947B52}">
      <dsp:nvSpPr>
        <dsp:cNvPr id="0" name=""/>
        <dsp:cNvSpPr/>
      </dsp:nvSpPr>
      <dsp:spPr>
        <a:xfrm>
          <a:off x="0" y="5428085"/>
          <a:ext cx="544905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E5FAE-F89C-7E47-A77D-422EE6BC05EA}">
      <dsp:nvSpPr>
        <dsp:cNvPr id="0" name=""/>
        <dsp:cNvSpPr/>
      </dsp:nvSpPr>
      <dsp:spPr>
        <a:xfrm>
          <a:off x="0" y="2378"/>
          <a:ext cx="111891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7BF4A-6789-F943-831C-4AC228A9D615}">
      <dsp:nvSpPr>
        <dsp:cNvPr id="0" name=""/>
        <dsp:cNvSpPr/>
      </dsp:nvSpPr>
      <dsp:spPr>
        <a:xfrm>
          <a:off x="0" y="2378"/>
          <a:ext cx="2237822" cy="162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Avenir Book" panose="02000503020000020003" pitchFamily="2" charset="0"/>
            </a:rPr>
            <a:t>Logistic Regression</a:t>
          </a:r>
        </a:p>
      </dsp:txBody>
      <dsp:txXfrm>
        <a:off x="0" y="2378"/>
        <a:ext cx="2237822" cy="1622359"/>
      </dsp:txXfrm>
    </dsp:sp>
    <dsp:sp modelId="{B4BD8E05-3D63-EB47-B53F-1511D638FA4F}">
      <dsp:nvSpPr>
        <dsp:cNvPr id="0" name=""/>
        <dsp:cNvSpPr/>
      </dsp:nvSpPr>
      <dsp:spPr>
        <a:xfrm>
          <a:off x="2405658" y="27728"/>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venir Book" panose="02000503020000020003" pitchFamily="2" charset="0"/>
            </a:rPr>
            <a:t>Probabilistic model that estimates the likelihood of an event (anomaly) occurring based on input features</a:t>
          </a:r>
        </a:p>
      </dsp:txBody>
      <dsp:txXfrm>
        <a:off x="2405658" y="27728"/>
        <a:ext cx="8783451" cy="506987"/>
      </dsp:txXfrm>
    </dsp:sp>
    <dsp:sp modelId="{6BA56D17-9092-1641-90C1-5240F9A1896D}">
      <dsp:nvSpPr>
        <dsp:cNvPr id="0" name=""/>
        <dsp:cNvSpPr/>
      </dsp:nvSpPr>
      <dsp:spPr>
        <a:xfrm>
          <a:off x="2237822" y="0"/>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DEC10E-700C-1C4C-A3A2-B3448FE151C2}">
      <dsp:nvSpPr>
        <dsp:cNvPr id="0" name=""/>
        <dsp:cNvSpPr/>
      </dsp:nvSpPr>
      <dsp:spPr>
        <a:xfrm>
          <a:off x="2405658" y="560064"/>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Learns a linear decision boundary to separate anomalous and normal transactions</a:t>
          </a:r>
        </a:p>
      </dsp:txBody>
      <dsp:txXfrm>
        <a:off x="2405658" y="560064"/>
        <a:ext cx="8783451" cy="506987"/>
      </dsp:txXfrm>
    </dsp:sp>
    <dsp:sp modelId="{E6CDF362-4333-FE43-9053-18E65B729355}">
      <dsp:nvSpPr>
        <dsp:cNvPr id="0" name=""/>
        <dsp:cNvSpPr/>
      </dsp:nvSpPr>
      <dsp:spPr>
        <a:xfrm>
          <a:off x="1928196"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3ABBF8-58E7-DC43-8EA5-C89D8CEE5F3E}">
      <dsp:nvSpPr>
        <dsp:cNvPr id="0" name=""/>
        <dsp:cNvSpPr/>
      </dsp:nvSpPr>
      <dsp:spPr>
        <a:xfrm>
          <a:off x="2405658" y="1092401"/>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Simple and interpretable model, but may struggle with complex, nonlinear relationships</a:t>
          </a:r>
        </a:p>
      </dsp:txBody>
      <dsp:txXfrm>
        <a:off x="2405658" y="1092401"/>
        <a:ext cx="8783451" cy="506987"/>
      </dsp:txXfrm>
    </dsp:sp>
    <dsp:sp modelId="{A43F1785-7232-B44A-B5A9-9068860CBE5C}">
      <dsp:nvSpPr>
        <dsp:cNvPr id="0" name=""/>
        <dsp:cNvSpPr/>
      </dsp:nvSpPr>
      <dsp:spPr>
        <a:xfrm>
          <a:off x="2237822" y="0"/>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BB999D-6C5B-274F-B3E2-DF7EE36C6EF0}">
      <dsp:nvSpPr>
        <dsp:cNvPr id="0" name=""/>
        <dsp:cNvSpPr/>
      </dsp:nvSpPr>
      <dsp:spPr>
        <a:xfrm>
          <a:off x="0" y="1624737"/>
          <a:ext cx="111891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9DF45-4AA7-E948-B9C3-9910D430EA93}">
      <dsp:nvSpPr>
        <dsp:cNvPr id="0" name=""/>
        <dsp:cNvSpPr/>
      </dsp:nvSpPr>
      <dsp:spPr>
        <a:xfrm>
          <a:off x="0" y="1624737"/>
          <a:ext cx="2237822" cy="162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Avenir Book" panose="02000503020000020003" pitchFamily="2" charset="0"/>
            </a:rPr>
            <a:t>LightGBM (Light Gradient Boosting Machine)</a:t>
          </a:r>
        </a:p>
      </dsp:txBody>
      <dsp:txXfrm>
        <a:off x="0" y="1624737"/>
        <a:ext cx="2237822" cy="1622359"/>
      </dsp:txXfrm>
    </dsp:sp>
    <dsp:sp modelId="{51F3BAD1-CA68-774B-9115-34E556E5FE3C}">
      <dsp:nvSpPr>
        <dsp:cNvPr id="0" name=""/>
        <dsp:cNvSpPr/>
      </dsp:nvSpPr>
      <dsp:spPr>
        <a:xfrm>
          <a:off x="2405658" y="1650087"/>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Gradient boosting framework that uses a leaf-wise tree growth strategy for faster training and lower memory usage</a:t>
          </a:r>
        </a:p>
      </dsp:txBody>
      <dsp:txXfrm>
        <a:off x="2405658" y="1650087"/>
        <a:ext cx="8783451" cy="506987"/>
      </dsp:txXfrm>
    </dsp:sp>
    <dsp:sp modelId="{F370C231-7123-9C4B-8A2C-F2A6307FEC1D}">
      <dsp:nvSpPr>
        <dsp:cNvPr id="0" name=""/>
        <dsp:cNvSpPr/>
      </dsp:nvSpPr>
      <dsp:spPr>
        <a:xfrm>
          <a:off x="2237822"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0C9E75-5136-6B4F-AAD9-1A319A8E5F5A}">
      <dsp:nvSpPr>
        <dsp:cNvPr id="0" name=""/>
        <dsp:cNvSpPr/>
      </dsp:nvSpPr>
      <dsp:spPr>
        <a:xfrm>
          <a:off x="2405658" y="2182423"/>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Employs histogram-based algorithms to handle large-scale data efficiently</a:t>
          </a:r>
        </a:p>
      </dsp:txBody>
      <dsp:txXfrm>
        <a:off x="2405658" y="2182423"/>
        <a:ext cx="8783451" cy="506987"/>
      </dsp:txXfrm>
    </dsp:sp>
    <dsp:sp modelId="{4E21386C-A6B7-1944-974E-EEFB897DEF06}">
      <dsp:nvSpPr>
        <dsp:cNvPr id="0" name=""/>
        <dsp:cNvSpPr/>
      </dsp:nvSpPr>
      <dsp:spPr>
        <a:xfrm>
          <a:off x="0"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A42238-F730-E847-8A56-01DA0CFF0925}">
      <dsp:nvSpPr>
        <dsp:cNvPr id="0" name=""/>
        <dsp:cNvSpPr/>
      </dsp:nvSpPr>
      <dsp:spPr>
        <a:xfrm>
          <a:off x="2405658" y="2714760"/>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Supports parallel and GPU learning for accelerated training</a:t>
          </a:r>
        </a:p>
      </dsp:txBody>
      <dsp:txXfrm>
        <a:off x="2405658" y="2714760"/>
        <a:ext cx="8783451" cy="506987"/>
      </dsp:txXfrm>
    </dsp:sp>
    <dsp:sp modelId="{3DD28541-595A-5E40-AEDC-B7257561238E}">
      <dsp:nvSpPr>
        <dsp:cNvPr id="0" name=""/>
        <dsp:cNvSpPr/>
      </dsp:nvSpPr>
      <dsp:spPr>
        <a:xfrm>
          <a:off x="0"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900B0-7293-7E45-ADBB-B1F93313C092}">
      <dsp:nvSpPr>
        <dsp:cNvPr id="0" name=""/>
        <dsp:cNvSpPr/>
      </dsp:nvSpPr>
      <dsp:spPr>
        <a:xfrm>
          <a:off x="0" y="3247097"/>
          <a:ext cx="111891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DA62A-4C49-004E-9478-2F59FCEB2AF5}">
      <dsp:nvSpPr>
        <dsp:cNvPr id="0" name=""/>
        <dsp:cNvSpPr/>
      </dsp:nvSpPr>
      <dsp:spPr>
        <a:xfrm>
          <a:off x="0" y="3247097"/>
          <a:ext cx="2237822" cy="162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Avenir Book" panose="02000503020000020003" pitchFamily="2" charset="0"/>
            </a:rPr>
            <a:t>Random Forest</a:t>
          </a:r>
        </a:p>
      </dsp:txBody>
      <dsp:txXfrm>
        <a:off x="0" y="3247097"/>
        <a:ext cx="2237822" cy="1622359"/>
      </dsp:txXfrm>
    </dsp:sp>
    <dsp:sp modelId="{45018F77-A7B4-374C-B677-6CCF4F1AE728}">
      <dsp:nvSpPr>
        <dsp:cNvPr id="0" name=""/>
        <dsp:cNvSpPr/>
      </dsp:nvSpPr>
      <dsp:spPr>
        <a:xfrm>
          <a:off x="2405658" y="3272446"/>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Ensemble learning method that constructs multiple decision trees independently and aggregates their predictions</a:t>
          </a:r>
        </a:p>
      </dsp:txBody>
      <dsp:txXfrm>
        <a:off x="2405658" y="3272446"/>
        <a:ext cx="8783451" cy="506987"/>
      </dsp:txXfrm>
    </dsp:sp>
    <dsp:sp modelId="{2F08509F-BDDA-FD4A-A864-2EED834DA515}">
      <dsp:nvSpPr>
        <dsp:cNvPr id="0" name=""/>
        <dsp:cNvSpPr/>
      </dsp:nvSpPr>
      <dsp:spPr>
        <a:xfrm>
          <a:off x="0"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7660DC-48C6-884B-8E41-E68B3C6DECF6}">
      <dsp:nvSpPr>
        <dsp:cNvPr id="0" name=""/>
        <dsp:cNvSpPr/>
      </dsp:nvSpPr>
      <dsp:spPr>
        <a:xfrm>
          <a:off x="2405658" y="3804783"/>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Each tree is trained on a random subset of features and samples, promoting diversity and reducing overfitting</a:t>
          </a:r>
        </a:p>
      </dsp:txBody>
      <dsp:txXfrm>
        <a:off x="2405658" y="3804783"/>
        <a:ext cx="8783451" cy="506987"/>
      </dsp:txXfrm>
    </dsp:sp>
    <dsp:sp modelId="{0B540A2E-1076-B54B-9BA4-A05C90540260}">
      <dsp:nvSpPr>
        <dsp:cNvPr id="0" name=""/>
        <dsp:cNvSpPr/>
      </dsp:nvSpPr>
      <dsp:spPr>
        <a:xfrm>
          <a:off x="0"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4799B2-274A-BD4E-9CB6-DDE9A7E7B3FB}">
      <dsp:nvSpPr>
        <dsp:cNvPr id="0" name=""/>
        <dsp:cNvSpPr/>
      </dsp:nvSpPr>
      <dsp:spPr>
        <a:xfrm>
          <a:off x="2405658" y="4337119"/>
          <a:ext cx="8783451" cy="50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Avenir Book" panose="02000503020000020003" pitchFamily="2" charset="0"/>
            </a:rPr>
            <a:t>Provides robust performance, handles high-dimensional data, and estimates feature importance</a:t>
          </a:r>
        </a:p>
      </dsp:txBody>
      <dsp:txXfrm>
        <a:off x="2405658" y="4337119"/>
        <a:ext cx="8783451" cy="506987"/>
      </dsp:txXfrm>
    </dsp:sp>
    <dsp:sp modelId="{86153D2B-D409-2B45-8A0B-FE1D123A76FB}">
      <dsp:nvSpPr>
        <dsp:cNvPr id="0" name=""/>
        <dsp:cNvSpPr/>
      </dsp:nvSpPr>
      <dsp:spPr>
        <a:xfrm>
          <a:off x="98285" y="4871835"/>
          <a:ext cx="895128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BBD85-5B4C-F84F-A830-CAC78F9CC373}"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C98D9-7EF1-C34C-9CC9-5DDF39351C79}" type="slidenum">
              <a:rPr lang="en-US" smtClean="0"/>
              <a:t>‹#›</a:t>
            </a:fld>
            <a:endParaRPr lang="en-US"/>
          </a:p>
        </p:txBody>
      </p:sp>
    </p:spTree>
    <p:extLst>
      <p:ext uri="{BB962C8B-B14F-4D97-AF65-F5344CB8AC3E}">
        <p14:creationId xmlns:p14="http://schemas.microsoft.com/office/powerpoint/2010/main" val="3218757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C98D9-7EF1-C34C-9CC9-5DDF39351C79}" type="slidenum">
              <a:rPr lang="en-US" smtClean="0"/>
              <a:t>19</a:t>
            </a:fld>
            <a:endParaRPr lang="en-US"/>
          </a:p>
        </p:txBody>
      </p:sp>
    </p:spTree>
    <p:extLst>
      <p:ext uri="{BB962C8B-B14F-4D97-AF65-F5344CB8AC3E}">
        <p14:creationId xmlns:p14="http://schemas.microsoft.com/office/powerpoint/2010/main" val="284374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34F5C-6E75-9143-AA30-C82FF2FCF4FB}"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115666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34F5C-6E75-9143-AA30-C82FF2FCF4FB}"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403401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34F5C-6E75-9143-AA30-C82FF2FCF4FB}"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417513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34F5C-6E75-9143-AA30-C82FF2FCF4FB}"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217170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34F5C-6E75-9143-AA30-C82FF2FCF4FB}"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159859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34F5C-6E75-9143-AA30-C82FF2FCF4FB}"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254677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34F5C-6E75-9143-AA30-C82FF2FCF4FB}"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120013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34F5C-6E75-9143-AA30-C82FF2FCF4FB}" type="datetimeFigureOut">
              <a:rPr lang="en-US" smtClean="0"/>
              <a:t>4/30/24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72901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34F5C-6E75-9143-AA30-C82FF2FCF4FB}" type="datetimeFigureOut">
              <a:rPr lang="en-US" smtClean="0"/>
              <a:t>4/30/24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297663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34F5C-6E75-9143-AA30-C82FF2FCF4FB}"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143390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34F5C-6E75-9143-AA30-C82FF2FCF4FB}"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31382-2DD6-4546-98B1-184306C4CE8E}" type="slidenum">
              <a:rPr lang="en-US" smtClean="0"/>
              <a:t>‹#›</a:t>
            </a:fld>
            <a:endParaRPr lang="en-US"/>
          </a:p>
        </p:txBody>
      </p:sp>
    </p:spTree>
    <p:extLst>
      <p:ext uri="{BB962C8B-B14F-4D97-AF65-F5344CB8AC3E}">
        <p14:creationId xmlns:p14="http://schemas.microsoft.com/office/powerpoint/2010/main" val="332217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55A34F5C-6E75-9143-AA30-C82FF2FCF4FB}" type="datetimeFigureOut">
              <a:rPr lang="en-US" smtClean="0"/>
              <a:t>4/30/24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A1B31382-2DD6-4546-98B1-184306C4CE8E}" type="slidenum">
              <a:rPr lang="en-US" smtClean="0"/>
              <a:t>‹#›</a:t>
            </a:fld>
            <a:endParaRPr lang="en-US"/>
          </a:p>
        </p:txBody>
      </p:sp>
    </p:spTree>
    <p:extLst>
      <p:ext uri="{BB962C8B-B14F-4D97-AF65-F5344CB8AC3E}">
        <p14:creationId xmlns:p14="http://schemas.microsoft.com/office/powerpoint/2010/main" val="2340448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white lines&#10;&#10;Description automatically generated">
            <a:extLst>
              <a:ext uri="{FF2B5EF4-FFF2-40B4-BE49-F238E27FC236}">
                <a16:creationId xmlns:a16="http://schemas.microsoft.com/office/drawing/2014/main" id="{3B565611-BACD-7C72-B9C3-B117D999AEC7}"/>
              </a:ext>
            </a:extLst>
          </p:cNvPr>
          <p:cNvPicPr>
            <a:picLocks noChangeAspect="1"/>
          </p:cNvPicPr>
          <p:nvPr/>
        </p:nvPicPr>
        <p:blipFill>
          <a:blip r:embed="rId2"/>
          <a:stretch>
            <a:fillRect/>
          </a:stretch>
        </p:blipFill>
        <p:spPr>
          <a:xfrm rot="10800000">
            <a:off x="-1" y="-1"/>
            <a:ext cx="12192000" cy="6858001"/>
          </a:xfrm>
          <a:prstGeom prst="rect">
            <a:avLst/>
          </a:prstGeom>
        </p:spPr>
      </p:pic>
      <p:sp>
        <p:nvSpPr>
          <p:cNvPr id="2" name="Title 1">
            <a:extLst>
              <a:ext uri="{FF2B5EF4-FFF2-40B4-BE49-F238E27FC236}">
                <a16:creationId xmlns:a16="http://schemas.microsoft.com/office/drawing/2014/main" id="{794EA59A-959D-E1C8-6BDE-5F3896FF0710}"/>
              </a:ext>
            </a:extLst>
          </p:cNvPr>
          <p:cNvSpPr>
            <a:spLocks noGrp="1"/>
          </p:cNvSpPr>
          <p:nvPr>
            <p:ph type="ctrTitle"/>
          </p:nvPr>
        </p:nvSpPr>
        <p:spPr>
          <a:xfrm>
            <a:off x="293077" y="1944078"/>
            <a:ext cx="9144000" cy="2387600"/>
          </a:xfrm>
        </p:spPr>
        <p:txBody>
          <a:bodyPr>
            <a:normAutofit fontScale="90000"/>
          </a:bodyPr>
          <a:lstStyle/>
          <a:p>
            <a:pPr algn="l"/>
            <a:r>
              <a:rPr lang="en-US" sz="8000" dirty="0">
                <a:solidFill>
                  <a:srgbClr val="FFE300"/>
                </a:solidFill>
                <a:latin typeface="Avenir Book" panose="02000503020000020003" pitchFamily="2" charset="0"/>
              </a:rPr>
              <a:t>Detecting Financial Anomalies </a:t>
            </a:r>
            <a:br>
              <a:rPr lang="en-US" sz="8000" dirty="0">
                <a:solidFill>
                  <a:srgbClr val="FFE300"/>
                </a:solidFill>
                <a:latin typeface="Avenir Book" panose="02000503020000020003" pitchFamily="2" charset="0"/>
              </a:rPr>
            </a:br>
            <a:r>
              <a:rPr lang="en-US" sz="3600" dirty="0">
                <a:solidFill>
                  <a:srgbClr val="FFE300"/>
                </a:solidFill>
                <a:latin typeface="Avenir Light" panose="020B0402020203020204" pitchFamily="34" charset="77"/>
              </a:rPr>
              <a:t>GNNs vs. Classical ML vs. Deep Learning</a:t>
            </a:r>
            <a:endParaRPr lang="en-US" dirty="0">
              <a:solidFill>
                <a:srgbClr val="FFE300"/>
              </a:solidFill>
              <a:latin typeface="Avenir Light" panose="020B0402020203020204" pitchFamily="34" charset="77"/>
            </a:endParaRPr>
          </a:p>
        </p:txBody>
      </p:sp>
      <p:sp>
        <p:nvSpPr>
          <p:cNvPr id="3" name="Subtitle 2">
            <a:extLst>
              <a:ext uri="{FF2B5EF4-FFF2-40B4-BE49-F238E27FC236}">
                <a16:creationId xmlns:a16="http://schemas.microsoft.com/office/drawing/2014/main" id="{111874C0-A9F2-EA8D-30C5-B3F734581951}"/>
              </a:ext>
            </a:extLst>
          </p:cNvPr>
          <p:cNvSpPr>
            <a:spLocks noGrp="1"/>
          </p:cNvSpPr>
          <p:nvPr>
            <p:ph type="subTitle" idx="1"/>
          </p:nvPr>
        </p:nvSpPr>
        <p:spPr>
          <a:xfrm>
            <a:off x="293077" y="5614928"/>
            <a:ext cx="9144000" cy="547931"/>
          </a:xfrm>
        </p:spPr>
        <p:txBody>
          <a:bodyPr/>
          <a:lstStyle/>
          <a:p>
            <a:pPr algn="l"/>
            <a:r>
              <a:rPr lang="en-US" dirty="0">
                <a:solidFill>
                  <a:srgbClr val="FFE300"/>
                </a:solidFill>
                <a:latin typeface="Avenir Book" panose="02000503020000020003" pitchFamily="2" charset="0"/>
              </a:rPr>
              <a:t>By: Chirag Lakhanpal and </a:t>
            </a:r>
            <a:r>
              <a:rPr lang="en-US" dirty="0" err="1">
                <a:solidFill>
                  <a:srgbClr val="FFE300"/>
                </a:solidFill>
                <a:latin typeface="Avenir Book" panose="02000503020000020003" pitchFamily="2" charset="0"/>
              </a:rPr>
              <a:t>Sunisha</a:t>
            </a:r>
            <a:r>
              <a:rPr lang="en-US" dirty="0">
                <a:solidFill>
                  <a:srgbClr val="FFE300"/>
                </a:solidFill>
                <a:latin typeface="Avenir Book" panose="02000503020000020003" pitchFamily="2" charset="0"/>
              </a:rPr>
              <a:t> Harish</a:t>
            </a:r>
          </a:p>
          <a:p>
            <a:pPr algn="l"/>
            <a:endParaRPr lang="en-US" dirty="0">
              <a:solidFill>
                <a:srgbClr val="FFE300"/>
              </a:solidFill>
            </a:endParaRPr>
          </a:p>
        </p:txBody>
      </p:sp>
    </p:spTree>
    <p:extLst>
      <p:ext uri="{BB962C8B-B14F-4D97-AF65-F5344CB8AC3E}">
        <p14:creationId xmlns:p14="http://schemas.microsoft.com/office/powerpoint/2010/main" val="25529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D1EF751-4B8E-222F-A856-196644126F58}"/>
              </a:ext>
            </a:extLst>
          </p:cNvPr>
          <p:cNvSpPr txBox="1"/>
          <p:nvPr/>
        </p:nvSpPr>
        <p:spPr>
          <a:xfrm>
            <a:off x="1056582" y="2626420"/>
            <a:ext cx="4036334" cy="238760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5400" kern="1200" dirty="0">
                <a:solidFill>
                  <a:schemeClr val="accent4"/>
                </a:solidFill>
                <a:latin typeface="Avenir Book" panose="02000503020000020003" pitchFamily="2" charset="0"/>
                <a:ea typeface="+mj-ea"/>
                <a:cs typeface="+mj-cs"/>
              </a:rPr>
              <a:t>Node Architecture</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Description automatically generated">
            <a:extLst>
              <a:ext uri="{FF2B5EF4-FFF2-40B4-BE49-F238E27FC236}">
                <a16:creationId xmlns:a16="http://schemas.microsoft.com/office/drawing/2014/main" id="{4FA46535-8E23-B3E0-3E93-70D30DA72086}"/>
              </a:ext>
            </a:extLst>
          </p:cNvPr>
          <p:cNvPicPr>
            <a:picLocks noChangeAspect="1"/>
          </p:cNvPicPr>
          <p:nvPr/>
        </p:nvPicPr>
        <p:blipFill>
          <a:blip r:embed="rId2"/>
          <a:stretch>
            <a:fillRect/>
          </a:stretch>
        </p:blipFill>
        <p:spPr>
          <a:xfrm>
            <a:off x="5922492" y="1060663"/>
            <a:ext cx="5536001" cy="467792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23034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E2F397B-4BB1-48C6-9EE0-C8B339968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398BF1-77BB-AF9A-4709-1BD9BABC8848}"/>
              </a:ext>
            </a:extLst>
          </p:cNvPr>
          <p:cNvSpPr txBox="1"/>
          <p:nvPr/>
        </p:nvSpPr>
        <p:spPr>
          <a:xfrm>
            <a:off x="830296" y="2005663"/>
            <a:ext cx="5095797" cy="2605597"/>
          </a:xfrm>
          <a:prstGeom prst="rect">
            <a:avLst/>
          </a:prstGeom>
        </p:spPr>
        <p:txBody>
          <a:bodyPr vert="horz" lIns="91440" tIns="45720" rIns="91440" bIns="45720" rtlCol="0" anchor="t">
            <a:normAutofit fontScale="92500"/>
          </a:bodyPr>
          <a:lstStyle/>
          <a:p>
            <a:pPr defTabSz="914400">
              <a:lnSpc>
                <a:spcPct val="90000"/>
              </a:lnSpc>
              <a:spcBef>
                <a:spcPct val="0"/>
              </a:spcBef>
              <a:spcAft>
                <a:spcPts val="600"/>
              </a:spcAft>
            </a:pPr>
            <a:r>
              <a:rPr lang="en-US" sz="5300" dirty="0">
                <a:solidFill>
                  <a:schemeClr val="accent4"/>
                </a:solidFill>
                <a:latin typeface="Avenir Book" panose="02000503020000020003" pitchFamily="2" charset="0"/>
                <a:ea typeface="+mj-ea"/>
                <a:cs typeface="+mj-cs"/>
              </a:rPr>
              <a:t>Relational Graph </a:t>
            </a:r>
          </a:p>
          <a:p>
            <a:pPr defTabSz="914400">
              <a:lnSpc>
                <a:spcPct val="90000"/>
              </a:lnSpc>
              <a:spcBef>
                <a:spcPct val="0"/>
              </a:spcBef>
              <a:spcAft>
                <a:spcPts val="600"/>
              </a:spcAft>
            </a:pPr>
            <a:r>
              <a:rPr lang="en-US" sz="5300" dirty="0">
                <a:solidFill>
                  <a:schemeClr val="accent4"/>
                </a:solidFill>
                <a:latin typeface="Avenir Book" panose="02000503020000020003" pitchFamily="2" charset="0"/>
                <a:ea typeface="+mj-ea"/>
                <a:cs typeface="+mj-cs"/>
              </a:rPr>
              <a:t>Convolutional Network (RGCN)</a:t>
            </a:r>
          </a:p>
          <a:p>
            <a:pPr defTabSz="914400">
              <a:lnSpc>
                <a:spcPct val="90000"/>
              </a:lnSpc>
              <a:spcBef>
                <a:spcPct val="0"/>
              </a:spcBef>
            </a:pPr>
            <a:endParaRPr lang="en-US" sz="5300" dirty="0">
              <a:latin typeface="Avenir Book" panose="02000503020000020003" pitchFamily="2" charset="0"/>
              <a:ea typeface="+mj-ea"/>
              <a:cs typeface="+mj-cs"/>
            </a:endParaRPr>
          </a:p>
        </p:txBody>
      </p:sp>
      <p:grpSp>
        <p:nvGrpSpPr>
          <p:cNvPr id="32" name="Group 3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96618"/>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37" name="Rectangle 36">
            <a:extLst>
              <a:ext uri="{FF2B5EF4-FFF2-40B4-BE49-F238E27FC236}">
                <a16:creationId xmlns:a16="http://schemas.microsoft.com/office/drawing/2014/main" id="{E856C990-1500-4B50-B148-B7E1943F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5" y="268076"/>
            <a:ext cx="4479729" cy="282632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6" y="3308462"/>
            <a:ext cx="4479729" cy="282632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a:extLst>
              <a:ext uri="{FF2B5EF4-FFF2-40B4-BE49-F238E27FC236}">
                <a16:creationId xmlns:a16="http://schemas.microsoft.com/office/drawing/2014/main" id="{A85AD54B-60F1-C909-B3E7-91B9FDEA2FB5}"/>
              </a:ext>
            </a:extLst>
          </p:cNvPr>
          <p:cNvPicPr>
            <a:picLocks noChangeAspect="1"/>
          </p:cNvPicPr>
          <p:nvPr/>
        </p:nvPicPr>
        <p:blipFill>
          <a:blip r:embed="rId2"/>
          <a:stretch>
            <a:fillRect/>
          </a:stretch>
        </p:blipFill>
        <p:spPr>
          <a:xfrm>
            <a:off x="7464925" y="5139801"/>
            <a:ext cx="3980763" cy="904185"/>
          </a:xfrm>
          <a:prstGeom prst="roundRect">
            <a:avLst>
              <a:gd name="adj" fmla="val 8594"/>
            </a:avLst>
          </a:prstGeom>
          <a:solidFill>
            <a:srgbClr val="FFFFFF">
              <a:shade val="85000"/>
            </a:srgbClr>
          </a:solidFill>
          <a:ln>
            <a:noFill/>
          </a:ln>
          <a:effectLst/>
        </p:spPr>
      </p:pic>
      <p:sp>
        <p:nvSpPr>
          <p:cNvPr id="41" name="Rectangle 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16753" y="6353865"/>
            <a:ext cx="4478419" cy="46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CED329F-7170-8B01-BD9E-C34E60BBF482}"/>
              </a:ext>
            </a:extLst>
          </p:cNvPr>
          <p:cNvSpPr txBox="1"/>
          <p:nvPr/>
        </p:nvSpPr>
        <p:spPr>
          <a:xfrm>
            <a:off x="8248774" y="4555388"/>
            <a:ext cx="2788548" cy="461665"/>
          </a:xfrm>
          <a:prstGeom prst="rect">
            <a:avLst/>
          </a:prstGeom>
          <a:noFill/>
        </p:spPr>
        <p:txBody>
          <a:bodyPr wrap="square" rtlCol="0">
            <a:spAutoFit/>
          </a:bodyPr>
          <a:lstStyle/>
          <a:p>
            <a:pPr defTabSz="297180">
              <a:spcAft>
                <a:spcPts val="600"/>
              </a:spcAft>
            </a:pPr>
            <a:r>
              <a:rPr lang="en-US" sz="2400" kern="1200" dirty="0">
                <a:solidFill>
                  <a:schemeClr val="tx1"/>
                </a:solidFill>
                <a:latin typeface="Avenir Book" panose="02000503020000020003" pitchFamily="2" charset="0"/>
              </a:rPr>
              <a:t>Message Passing</a:t>
            </a:r>
            <a:endParaRPr lang="en-US" sz="2400" dirty="0">
              <a:latin typeface="Avenir Book" panose="02000503020000020003" pitchFamily="2" charset="0"/>
            </a:endParaRPr>
          </a:p>
        </p:txBody>
      </p:sp>
      <p:sp>
        <p:nvSpPr>
          <p:cNvPr id="6" name="TextBox 5">
            <a:extLst>
              <a:ext uri="{FF2B5EF4-FFF2-40B4-BE49-F238E27FC236}">
                <a16:creationId xmlns:a16="http://schemas.microsoft.com/office/drawing/2014/main" id="{DBA67811-2D4E-FAC7-2B6A-F09EEFFA7E43}"/>
              </a:ext>
            </a:extLst>
          </p:cNvPr>
          <p:cNvSpPr txBox="1"/>
          <p:nvPr/>
        </p:nvSpPr>
        <p:spPr>
          <a:xfrm>
            <a:off x="8451352" y="529423"/>
            <a:ext cx="1907299" cy="461665"/>
          </a:xfrm>
          <a:prstGeom prst="rect">
            <a:avLst/>
          </a:prstGeom>
          <a:noFill/>
        </p:spPr>
        <p:txBody>
          <a:bodyPr wrap="square" rtlCol="0">
            <a:spAutoFit/>
          </a:bodyPr>
          <a:lstStyle/>
          <a:p>
            <a:pPr defTabSz="297180">
              <a:spcAft>
                <a:spcPts val="600"/>
              </a:spcAft>
            </a:pPr>
            <a:r>
              <a:rPr lang="en-US" sz="2400" kern="1200" dirty="0">
                <a:solidFill>
                  <a:schemeClr val="tx1"/>
                </a:solidFill>
                <a:latin typeface="Avenir Book" panose="02000503020000020003" pitchFamily="2" charset="0"/>
              </a:rPr>
              <a:t>Architecture</a:t>
            </a:r>
            <a:endParaRPr lang="en-US" sz="2400" dirty="0">
              <a:latin typeface="Avenir Book" panose="02000503020000020003" pitchFamily="2" charset="0"/>
            </a:endParaRPr>
          </a:p>
        </p:txBody>
      </p:sp>
      <p:pic>
        <p:nvPicPr>
          <p:cNvPr id="8" name="Picture 7" descr="A diagram of a network&#10;&#10;Description automatically generated">
            <a:extLst>
              <a:ext uri="{FF2B5EF4-FFF2-40B4-BE49-F238E27FC236}">
                <a16:creationId xmlns:a16="http://schemas.microsoft.com/office/drawing/2014/main" id="{EE37C60F-D9E4-7179-8036-81885154BA21}"/>
              </a:ext>
            </a:extLst>
          </p:cNvPr>
          <p:cNvPicPr>
            <a:picLocks noChangeAspect="1"/>
          </p:cNvPicPr>
          <p:nvPr/>
        </p:nvPicPr>
        <p:blipFill>
          <a:blip r:embed="rId3"/>
          <a:stretch>
            <a:fillRect/>
          </a:stretch>
        </p:blipFill>
        <p:spPr>
          <a:xfrm>
            <a:off x="7779224" y="1192368"/>
            <a:ext cx="3258098" cy="3107182"/>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22413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A407CE-0BA2-598A-B946-C4114F0E663A}"/>
              </a:ext>
            </a:extLst>
          </p:cNvPr>
          <p:cNvSpPr txBox="1"/>
          <p:nvPr/>
        </p:nvSpPr>
        <p:spPr>
          <a:xfrm>
            <a:off x="624782" y="1308249"/>
            <a:ext cx="11036300" cy="5632311"/>
          </a:xfrm>
          <a:prstGeom prst="rect">
            <a:avLst/>
          </a:prstGeom>
          <a:noFill/>
        </p:spPr>
        <p:txBody>
          <a:bodyPr wrap="square">
            <a:spAutoFit/>
          </a:bodyPr>
          <a:lstStyle/>
          <a:p>
            <a:endParaRPr lang="en-US" dirty="0">
              <a:latin typeface="Avenir Book" panose="02000503020000020003" pitchFamily="2" charset="0"/>
            </a:endParaRPr>
          </a:p>
          <a:p>
            <a:pPr marL="342900" indent="-342900">
              <a:buFont typeface="+mj-lt"/>
              <a:buAutoNum type="arabicPeriod"/>
            </a:pPr>
            <a:r>
              <a:rPr lang="en-US" dirty="0">
                <a:latin typeface="Avenir Book" panose="02000503020000020003" pitchFamily="2" charset="0"/>
              </a:rPr>
              <a:t>Card and merchant nodes with transaction edges</a:t>
            </a:r>
          </a:p>
          <a:p>
            <a:pPr marL="742950" lvl="1" indent="-285750">
              <a:buFont typeface="Arial" panose="020B0604020202020204" pitchFamily="34" charset="0"/>
              <a:buChar char="•"/>
            </a:pPr>
            <a:r>
              <a:rPr lang="en-US" dirty="0">
                <a:latin typeface="Avenir Book" panose="02000503020000020003" pitchFamily="2" charset="0"/>
              </a:rPr>
              <a:t>Captured relationships between cards and merchants</a:t>
            </a:r>
          </a:p>
          <a:p>
            <a:pPr marL="742950" lvl="1" indent="-285750">
              <a:buFont typeface="Arial" panose="020B0604020202020204" pitchFamily="34" charset="0"/>
              <a:buChar char="•"/>
            </a:pPr>
            <a:r>
              <a:rPr lang="en-US" dirty="0">
                <a:latin typeface="Avenir Book" panose="02000503020000020003" pitchFamily="2" charset="0"/>
              </a:rPr>
              <a:t>Limited utilization of transaction features</a:t>
            </a:r>
          </a:p>
          <a:p>
            <a:pPr lvl="1"/>
            <a:endParaRPr lang="en-US" dirty="0">
              <a:latin typeface="Avenir Book" panose="02000503020000020003" pitchFamily="2" charset="0"/>
            </a:endParaRPr>
          </a:p>
          <a:p>
            <a:pPr marL="342900" indent="-342900">
              <a:buFont typeface="+mj-lt"/>
              <a:buAutoNum type="arabicPeriod"/>
            </a:pPr>
            <a:r>
              <a:rPr lang="en-US" dirty="0">
                <a:latin typeface="Avenir Book" panose="02000503020000020003" pitchFamily="2" charset="0"/>
              </a:rPr>
              <a:t>Transaction nodes with logical proposition edges</a:t>
            </a:r>
          </a:p>
          <a:p>
            <a:pPr marL="742950" lvl="1" indent="-285750">
              <a:buFont typeface="Arial" panose="020B0604020202020204" pitchFamily="34" charset="0"/>
              <a:buChar char="•"/>
            </a:pPr>
            <a:r>
              <a:rPr lang="en-US" dirty="0">
                <a:latin typeface="Avenir Book" panose="02000503020000020003" pitchFamily="2" charset="0"/>
              </a:rPr>
              <a:t>Emphasized connections between transactions</a:t>
            </a:r>
          </a:p>
          <a:p>
            <a:pPr marL="742950" lvl="1" indent="-285750">
              <a:buFont typeface="Arial" panose="020B0604020202020204" pitchFamily="34" charset="0"/>
              <a:buChar char="•"/>
            </a:pPr>
            <a:r>
              <a:rPr lang="en-US" dirty="0">
                <a:latin typeface="Avenir Book" panose="02000503020000020003" pitchFamily="2" charset="0"/>
              </a:rPr>
              <a:t>Did not explicitly capture card-merchant relationships</a:t>
            </a:r>
          </a:p>
          <a:p>
            <a:pPr lvl="1"/>
            <a:endParaRPr lang="en-US" dirty="0">
              <a:latin typeface="Avenir Book" panose="02000503020000020003" pitchFamily="2" charset="0"/>
            </a:endParaRPr>
          </a:p>
          <a:p>
            <a:pPr marL="342900" indent="-342900">
              <a:buFont typeface="+mj-lt"/>
              <a:buAutoNum type="arabicPeriod"/>
            </a:pPr>
            <a:r>
              <a:rPr lang="en-US" dirty="0">
                <a:latin typeface="Avenir Book" panose="02000503020000020003" pitchFamily="2" charset="0"/>
              </a:rPr>
              <a:t>Incorporating edge features</a:t>
            </a:r>
          </a:p>
          <a:p>
            <a:pPr marL="742950" lvl="1" indent="-285750">
              <a:buFont typeface="Arial" panose="020B0604020202020204" pitchFamily="34" charset="0"/>
              <a:buChar char="•"/>
            </a:pPr>
            <a:r>
              <a:rPr lang="en-US" dirty="0">
                <a:latin typeface="Avenir Book" panose="02000503020000020003" pitchFamily="2" charset="0"/>
              </a:rPr>
              <a:t>Enriched representation of transactional relationships</a:t>
            </a:r>
          </a:p>
          <a:p>
            <a:pPr marL="742950" lvl="1" indent="-285750">
              <a:buFont typeface="Arial" panose="020B0604020202020204" pitchFamily="34" charset="0"/>
              <a:buChar char="•"/>
            </a:pPr>
            <a:r>
              <a:rPr lang="en-US" dirty="0">
                <a:latin typeface="Avenir Book" panose="02000503020000020003" pitchFamily="2" charset="0"/>
              </a:rPr>
              <a:t>Introduced computational complexity</a:t>
            </a:r>
          </a:p>
          <a:p>
            <a:pPr marL="742950" lvl="1" indent="-285750">
              <a:buFont typeface="Arial" panose="020B0604020202020204" pitchFamily="34" charset="0"/>
              <a:buChar char="•"/>
            </a:pPr>
            <a:endParaRPr lang="en-US" dirty="0">
              <a:latin typeface="Avenir Book" panose="02000503020000020003" pitchFamily="2" charset="0"/>
            </a:endParaRPr>
          </a:p>
          <a:p>
            <a:pPr marL="342900" indent="-342900">
              <a:buFont typeface="+mj-lt"/>
              <a:buAutoNum type="arabicPeriod"/>
            </a:pPr>
            <a:r>
              <a:rPr lang="en-US" dirty="0">
                <a:latin typeface="Avenir Book" panose="02000503020000020003" pitchFamily="2" charset="0"/>
              </a:rPr>
              <a:t>Featureless edges</a:t>
            </a:r>
          </a:p>
          <a:p>
            <a:pPr marL="742950" lvl="1" indent="-285750">
              <a:buFont typeface="Arial" panose="020B0604020202020204" pitchFamily="34" charset="0"/>
              <a:buChar char="•"/>
            </a:pPr>
            <a:r>
              <a:rPr lang="en-US" dirty="0">
                <a:latin typeface="Avenir Book" panose="02000503020000020003" pitchFamily="2" charset="0"/>
              </a:rPr>
              <a:t>Focused on structural information</a:t>
            </a:r>
          </a:p>
          <a:p>
            <a:pPr marL="742950" lvl="1" indent="-285750">
              <a:buFont typeface="Arial" panose="020B0604020202020204" pitchFamily="34" charset="0"/>
              <a:buChar char="•"/>
            </a:pPr>
            <a:r>
              <a:rPr lang="en-US" dirty="0">
                <a:latin typeface="Avenir Book" panose="02000503020000020003" pitchFamily="2" charset="0"/>
              </a:rPr>
              <a:t>Limited ability to capture fine-grained transaction characteristic</a:t>
            </a:r>
          </a:p>
          <a:p>
            <a:endParaRPr lang="en-US" dirty="0">
              <a:latin typeface="Avenir Book" panose="02000503020000020003" pitchFamily="2" charset="0"/>
            </a:endParaRPr>
          </a:p>
          <a:p>
            <a:pPr marL="342900" indent="-342900">
              <a:buFont typeface="+mj-lt"/>
              <a:buAutoNum type="arabicPeriod"/>
            </a:pPr>
            <a:r>
              <a:rPr lang="en-US" dirty="0">
                <a:latin typeface="Avenir Book" panose="02000503020000020003" pitchFamily="2" charset="0"/>
              </a:rPr>
              <a:t>Node embeddings</a:t>
            </a:r>
          </a:p>
          <a:p>
            <a:pPr marL="742950" lvl="1" indent="-285750">
              <a:buFont typeface="Arial" panose="020B0604020202020204" pitchFamily="34" charset="0"/>
              <a:buChar char="•"/>
            </a:pPr>
            <a:r>
              <a:rPr lang="en-US" dirty="0">
                <a:latin typeface="Avenir Book" panose="02000503020000020003" pitchFamily="2" charset="0"/>
              </a:rPr>
              <a:t>Represented cards and merchants in a low-dimensional space </a:t>
            </a:r>
            <a:r>
              <a:rPr lang="en-US" dirty="0" err="1">
                <a:latin typeface="Avenir Book" panose="02000503020000020003" pitchFamily="2" charset="0"/>
              </a:rPr>
              <a:t>ie</a:t>
            </a:r>
            <a:r>
              <a:rPr lang="en-US" dirty="0">
                <a:latin typeface="Avenir Book" panose="02000503020000020003" pitchFamily="2" charset="0"/>
              </a:rPr>
              <a:t> making them feature less.</a:t>
            </a:r>
          </a:p>
          <a:p>
            <a:pPr marL="742950" lvl="1" indent="-285750">
              <a:buFont typeface="Arial" panose="020B0604020202020204" pitchFamily="34" charset="0"/>
              <a:buChar char="•"/>
            </a:pPr>
            <a:r>
              <a:rPr lang="en-US" dirty="0">
                <a:latin typeface="Avenir Book" panose="02000503020000020003" pitchFamily="2" charset="0"/>
              </a:rPr>
              <a:t>Captured inherent properties and behaviors</a:t>
            </a:r>
          </a:p>
        </p:txBody>
      </p:sp>
      <p:sp>
        <p:nvSpPr>
          <p:cNvPr id="6" name="TextBox 5">
            <a:extLst>
              <a:ext uri="{FF2B5EF4-FFF2-40B4-BE49-F238E27FC236}">
                <a16:creationId xmlns:a16="http://schemas.microsoft.com/office/drawing/2014/main" id="{9059A7A3-F124-1F74-3552-9848EE84F11D}"/>
              </a:ext>
            </a:extLst>
          </p:cNvPr>
          <p:cNvSpPr txBox="1"/>
          <p:nvPr/>
        </p:nvSpPr>
        <p:spPr>
          <a:xfrm>
            <a:off x="624782" y="406549"/>
            <a:ext cx="10081318" cy="238760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5400" kern="1200" dirty="0">
                <a:solidFill>
                  <a:schemeClr val="accent4"/>
                </a:solidFill>
                <a:latin typeface="Avenir Book" panose="02000503020000020003" pitchFamily="2" charset="0"/>
                <a:ea typeface="+mj-ea"/>
                <a:cs typeface="+mj-cs"/>
              </a:rPr>
              <a:t>Other Architecture Explored</a:t>
            </a:r>
          </a:p>
        </p:txBody>
      </p:sp>
    </p:spTree>
    <p:extLst>
      <p:ext uri="{BB962C8B-B14F-4D97-AF65-F5344CB8AC3E}">
        <p14:creationId xmlns:p14="http://schemas.microsoft.com/office/powerpoint/2010/main" val="222418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470340" y="2329862"/>
            <a:ext cx="6452715" cy="1938992"/>
          </a:xfrm>
          <a:prstGeom prst="rect">
            <a:avLst/>
          </a:prstGeom>
          <a:noFill/>
        </p:spPr>
        <p:txBody>
          <a:bodyPr wrap="square" rtlCol="0">
            <a:spAutoFit/>
          </a:bodyPr>
          <a:lstStyle/>
          <a:p>
            <a:pPr defTabSz="914400"/>
            <a:r>
              <a:rPr lang="en-US" sz="6000" dirty="0">
                <a:solidFill>
                  <a:srgbClr val="FFFF00"/>
                </a:solidFill>
                <a:latin typeface="Avenir Book" panose="02000503020000020003" pitchFamily="2" charset="0"/>
              </a:rPr>
              <a:t>Classical Machine Learning Models</a:t>
            </a:r>
            <a:r>
              <a:rPr lang="en-US" sz="4800" b="1" dirty="0">
                <a:solidFill>
                  <a:srgbClr val="FFE300"/>
                </a:solidFill>
                <a:latin typeface="Avenir Book" panose="02000503020000020003" pitchFamily="2" charset="0"/>
              </a:rPr>
              <a:t>.</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04</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969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B58375E-C655-A5D6-9C89-A5D96EA25C21}"/>
              </a:ext>
            </a:extLst>
          </p:cNvPr>
          <p:cNvSpPr txBox="1"/>
          <p:nvPr/>
        </p:nvSpPr>
        <p:spPr>
          <a:xfrm>
            <a:off x="254262" y="548640"/>
            <a:ext cx="4187846" cy="543153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kern="1200" dirty="0">
                <a:solidFill>
                  <a:schemeClr val="accent2"/>
                </a:solidFill>
                <a:latin typeface="Avenir Book" panose="02000503020000020003" pitchFamily="2" charset="0"/>
                <a:ea typeface="+mj-ea"/>
                <a:cs typeface="+mj-cs"/>
              </a:rPr>
              <a:t>Traditional Machine Learning Models Used.</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extBox 7">
            <a:extLst>
              <a:ext uri="{FF2B5EF4-FFF2-40B4-BE49-F238E27FC236}">
                <a16:creationId xmlns:a16="http://schemas.microsoft.com/office/drawing/2014/main" id="{38DA2E6A-E6B3-2696-568C-238AC0B1C0EB}"/>
              </a:ext>
            </a:extLst>
          </p:cNvPr>
          <p:cNvGraphicFramePr/>
          <p:nvPr>
            <p:extLst>
              <p:ext uri="{D42A27DB-BD31-4B8C-83A1-F6EECF244321}">
                <p14:modId xmlns:p14="http://schemas.microsoft.com/office/powerpoint/2010/main" val="3030818341"/>
              </p:ext>
            </p:extLst>
          </p:nvPr>
        </p:nvGraphicFramePr>
        <p:xfrm>
          <a:off x="5126418" y="569592"/>
          <a:ext cx="6811320" cy="5428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30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252BFE11-EBFA-9139-0D02-0AE0E062D160}"/>
              </a:ext>
            </a:extLst>
          </p:cNvPr>
          <p:cNvGraphicFramePr/>
          <p:nvPr>
            <p:extLst>
              <p:ext uri="{D42A27DB-BD31-4B8C-83A1-F6EECF244321}">
                <p14:modId xmlns:p14="http://schemas.microsoft.com/office/powerpoint/2010/main" val="1084249903"/>
              </p:ext>
            </p:extLst>
          </p:nvPr>
        </p:nvGraphicFramePr>
        <p:xfrm>
          <a:off x="501445" y="993082"/>
          <a:ext cx="11189110" cy="4871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40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604812" y="2274838"/>
            <a:ext cx="6443742" cy="2308324"/>
          </a:xfrm>
          <a:prstGeom prst="rect">
            <a:avLst/>
          </a:prstGeom>
          <a:noFill/>
        </p:spPr>
        <p:txBody>
          <a:bodyPr wrap="square" rtlCol="0">
            <a:spAutoFit/>
          </a:bodyPr>
          <a:lstStyle/>
          <a:p>
            <a:pPr algn="ctr" defTabSz="914400"/>
            <a:r>
              <a:rPr lang="en-US" sz="7200" dirty="0">
                <a:solidFill>
                  <a:srgbClr val="FFE300"/>
                </a:solidFill>
                <a:latin typeface="Avenir Book" panose="02000503020000020003" pitchFamily="2" charset="0"/>
              </a:rPr>
              <a:t>Deep Learning Models</a:t>
            </a:r>
            <a:r>
              <a:rPr lang="en-US" sz="6000" b="1" dirty="0">
                <a:solidFill>
                  <a:srgbClr val="FFE300"/>
                </a:solidFill>
                <a:latin typeface="Avenir Book" panose="02000503020000020003" pitchFamily="2" charset="0"/>
              </a:rPr>
              <a:t>.</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05</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8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AC290E-D3FF-7C5A-01FA-87D277F521A1}"/>
              </a:ext>
            </a:extLst>
          </p:cNvPr>
          <p:cNvSpPr txBox="1"/>
          <p:nvPr/>
        </p:nvSpPr>
        <p:spPr>
          <a:xfrm>
            <a:off x="793660" y="2599509"/>
            <a:ext cx="10143668" cy="3955649"/>
          </a:xfrm>
          <a:prstGeom prst="rect">
            <a:avLst/>
          </a:prstGeom>
        </p:spPr>
        <p:txBody>
          <a:bodyPr vert="horz" lIns="91440" tIns="45720" rIns="91440" bIns="45720" rtlCol="0" anchor="ctr">
            <a:normAutofit/>
          </a:bodyPr>
          <a:lstStyle/>
          <a:p>
            <a:pPr marL="285750" indent="-228600" defTabSz="914400">
              <a:spcAft>
                <a:spcPts val="600"/>
              </a:spcAft>
              <a:buFont typeface="Arial" panose="020B0604020202020204" pitchFamily="34" charset="0"/>
              <a:buChar char="•"/>
            </a:pPr>
            <a:r>
              <a:rPr lang="en-US" sz="2000" dirty="0">
                <a:latin typeface="Avenir Book" panose="02000503020000020003" pitchFamily="2" charset="0"/>
              </a:rPr>
              <a:t> CNN: Convolutional Neural Networks, widely used for image classification tasks, leveraging convolutional layers to automatically extract hierarchical features from input data and achieve superior performance in visual recognition tasks.</a:t>
            </a:r>
          </a:p>
          <a:p>
            <a:pPr marL="285750" indent="-228600" defTabSz="914400">
              <a:spcAft>
                <a:spcPts val="600"/>
              </a:spcAft>
              <a:buFont typeface="Arial" panose="020B0604020202020204" pitchFamily="34" charset="0"/>
              <a:buChar char="•"/>
            </a:pPr>
            <a:r>
              <a:rPr lang="en-US" sz="2000" dirty="0">
                <a:latin typeface="Avenir Book" panose="02000503020000020003" pitchFamily="2" charset="0"/>
              </a:rPr>
              <a:t>LSTM: Long Short-Term Memory networks, a type of recurrent neural network (RNN) equipped with memory cells capable of capturing long-range dependencies in sequential data, commonly applied in natural language processing and time series forecasting tasks.</a:t>
            </a:r>
          </a:p>
          <a:p>
            <a:pPr marL="285750" indent="-228600" defTabSz="914400">
              <a:spcAft>
                <a:spcPts val="600"/>
              </a:spcAft>
              <a:buFont typeface="Arial" panose="020B0604020202020204" pitchFamily="34" charset="0"/>
              <a:buChar char="•"/>
            </a:pPr>
            <a:r>
              <a:rPr lang="en-US" sz="2000" dirty="0">
                <a:latin typeface="Avenir Book" panose="02000503020000020003" pitchFamily="2" charset="0"/>
              </a:rPr>
              <a:t>CNN-LSTM: A hybrid neural network architecture combining convolutional and recurrent layers, adept at processing both spatial and temporal information, often utilized in tasks involving sequential data with spatial dependencies, such as video analysis and sensor data processing.</a:t>
            </a:r>
          </a:p>
        </p:txBody>
      </p:sp>
      <p:sp>
        <p:nvSpPr>
          <p:cNvPr id="7" name="TextBox 6">
            <a:extLst>
              <a:ext uri="{FF2B5EF4-FFF2-40B4-BE49-F238E27FC236}">
                <a16:creationId xmlns:a16="http://schemas.microsoft.com/office/drawing/2014/main" id="{184F884D-36C1-05BC-E19D-4CDB4F003739}"/>
              </a:ext>
            </a:extLst>
          </p:cNvPr>
          <p:cNvSpPr txBox="1"/>
          <p:nvPr/>
        </p:nvSpPr>
        <p:spPr>
          <a:xfrm>
            <a:off x="793660" y="391977"/>
            <a:ext cx="10791519" cy="1408176"/>
          </a:xfrm>
          <a:prstGeom prst="rect">
            <a:avLst/>
          </a:prstGeom>
        </p:spPr>
        <p:txBody>
          <a:bodyPr vert="horz" lIns="91440" tIns="45720" rIns="91440" bIns="45720" rtlCol="0" anchor="ctr">
            <a:normAutofit/>
          </a:bodyPr>
          <a:lstStyle/>
          <a:p>
            <a:pPr defTabSz="914400">
              <a:spcAft>
                <a:spcPts val="600"/>
              </a:spcAft>
            </a:pPr>
            <a:r>
              <a:rPr lang="en-US" sz="5400" dirty="0">
                <a:solidFill>
                  <a:schemeClr val="accent4"/>
                </a:solidFill>
                <a:latin typeface="Avenir Book" panose="02000503020000020003" pitchFamily="2" charset="0"/>
              </a:rPr>
              <a:t>Deep Learning Models Used</a:t>
            </a:r>
            <a:r>
              <a:rPr lang="en-US" sz="4400" b="1" dirty="0">
                <a:solidFill>
                  <a:schemeClr val="accent4"/>
                </a:solidFill>
                <a:latin typeface="Avenir Book" panose="02000503020000020003" pitchFamily="2" charset="0"/>
              </a:rPr>
              <a:t>.</a:t>
            </a:r>
          </a:p>
        </p:txBody>
      </p:sp>
    </p:spTree>
    <p:extLst>
      <p:ext uri="{BB962C8B-B14F-4D97-AF65-F5344CB8AC3E}">
        <p14:creationId xmlns:p14="http://schemas.microsoft.com/office/powerpoint/2010/main" val="1061348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604814" y="2274838"/>
            <a:ext cx="5726576" cy="2308324"/>
          </a:xfrm>
          <a:prstGeom prst="rect">
            <a:avLst/>
          </a:prstGeom>
          <a:noFill/>
        </p:spPr>
        <p:txBody>
          <a:bodyPr wrap="square" rtlCol="0">
            <a:spAutoFit/>
          </a:bodyPr>
          <a:lstStyle/>
          <a:p>
            <a:pPr algn="ctr" defTabSz="914400"/>
            <a:r>
              <a:rPr lang="en-US" sz="7200" dirty="0">
                <a:solidFill>
                  <a:srgbClr val="FFFF00"/>
                </a:solidFill>
                <a:latin typeface="Avenir Book" panose="02000503020000020003" pitchFamily="2" charset="0"/>
              </a:rPr>
              <a:t>Experimental Setup</a:t>
            </a:r>
            <a:r>
              <a:rPr lang="en-US" sz="6000" b="1" dirty="0">
                <a:solidFill>
                  <a:srgbClr val="FFE300"/>
                </a:solidFill>
                <a:latin typeface="Avenir Book" panose="02000503020000020003" pitchFamily="2" charset="0"/>
              </a:rPr>
              <a:t>.</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06</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92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A2740093-B9BA-F2FB-9CF7-9B5E7C6353DD}"/>
              </a:ext>
            </a:extLst>
          </p:cNvPr>
          <p:cNvSpPr txBox="1"/>
          <p:nvPr/>
        </p:nvSpPr>
        <p:spPr>
          <a:xfrm>
            <a:off x="1467465" y="622249"/>
            <a:ext cx="10515600" cy="5355764"/>
          </a:xfrm>
          <a:prstGeom prst="rect">
            <a:avLst/>
          </a:prstGeom>
        </p:spPr>
        <p:txBody>
          <a:bodyPr vert="horz" lIns="91440" tIns="45720" rIns="91440" bIns="45720" rtlCol="0">
            <a:normAutofit fontScale="77500" lnSpcReduction="20000"/>
          </a:bodyPr>
          <a:lstStyle/>
          <a:p>
            <a:pPr defTabSz="914400">
              <a:lnSpc>
                <a:spcPct val="90000"/>
              </a:lnSpc>
              <a:spcAft>
                <a:spcPts val="600"/>
              </a:spcAft>
            </a:pPr>
            <a:r>
              <a:rPr lang="en-US" sz="2600" b="1" dirty="0">
                <a:solidFill>
                  <a:schemeClr val="accent4"/>
                </a:solidFill>
                <a:latin typeface="Avenir Book" panose="02000503020000020003" pitchFamily="2" charset="0"/>
              </a:rPr>
              <a:t>Evaluation Metrics</a:t>
            </a:r>
          </a:p>
          <a:p>
            <a:pPr indent="-228600" defTabSz="914400">
              <a:lnSpc>
                <a:spcPct val="120000"/>
              </a:lnSpc>
              <a:spcAft>
                <a:spcPts val="600"/>
              </a:spcAft>
              <a:buFont typeface="Arial" panose="020B0604020202020204" pitchFamily="34" charset="0"/>
              <a:buChar char="•"/>
            </a:pPr>
            <a:endParaRPr lang="en-US" sz="1000" dirty="0">
              <a:latin typeface="Avenir Book" panose="02000503020000020003" pitchFamily="2" charset="0"/>
            </a:endParaRPr>
          </a:p>
          <a:p>
            <a:pPr marL="285750"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Due to the highly imbalanced nature of the dataset, the following metrics are used to assess model performance: </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F1 Score: Harmonic mean of precision and recall, providing a balanced measure of model accuracy</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Recall: Measures the proportion of actual anomalies correctly identified by the model</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Precision: Indicates the proportion of predicted anomalies that are actually true anomalies</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AUC-PR (Area Under the Precision-Recall Curve): Summarizes the trade-off between precision and recall at different classification thresholds, suitable for imbalanced datasets</a:t>
            </a:r>
          </a:p>
          <a:p>
            <a:pPr defTabSz="914400">
              <a:lnSpc>
                <a:spcPct val="90000"/>
              </a:lnSpc>
              <a:spcAft>
                <a:spcPts val="600"/>
              </a:spcAft>
            </a:pPr>
            <a:endParaRPr lang="en-US" sz="1000" dirty="0">
              <a:latin typeface="Avenir Book" panose="02000503020000020003" pitchFamily="2" charset="0"/>
            </a:endParaRPr>
          </a:p>
          <a:p>
            <a:pPr defTabSz="914400">
              <a:lnSpc>
                <a:spcPct val="90000"/>
              </a:lnSpc>
              <a:spcAft>
                <a:spcPts val="600"/>
              </a:spcAft>
            </a:pPr>
            <a:r>
              <a:rPr lang="en-US" sz="2300" b="1" dirty="0">
                <a:solidFill>
                  <a:schemeClr val="accent4"/>
                </a:solidFill>
                <a:latin typeface="Avenir Book" panose="02000503020000020003" pitchFamily="2" charset="0"/>
              </a:rPr>
              <a:t>Machine Specifications</a:t>
            </a:r>
          </a:p>
          <a:p>
            <a:pPr indent="-228600" defTabSz="914400">
              <a:lnSpc>
                <a:spcPct val="90000"/>
              </a:lnSpc>
              <a:spcAft>
                <a:spcPts val="600"/>
              </a:spcAft>
              <a:buFont typeface="Arial" panose="020B0604020202020204" pitchFamily="34" charset="0"/>
              <a:buChar char="•"/>
            </a:pPr>
            <a:endParaRPr lang="en-US" sz="1000" dirty="0">
              <a:latin typeface="Avenir Book" panose="02000503020000020003" pitchFamily="2" charset="0"/>
            </a:endParaRPr>
          </a:p>
          <a:p>
            <a:pPr marL="285750"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Amazon EC2 g5.2xlarge instance </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GPU: 1 x NVIDIA A10G Tensor Core GPU</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GPU Memory: 24 GB GDDR6</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vCPUs: 8</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Memory: 32 GB</a:t>
            </a:r>
          </a:p>
          <a:p>
            <a:pPr marL="742950" lvl="1"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Storage: 50 GB</a:t>
            </a:r>
          </a:p>
          <a:p>
            <a:pPr marL="285750"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GPU specifications enable faster training and inference times for deep learning models</a:t>
            </a:r>
          </a:p>
          <a:p>
            <a:pPr marL="57150" defTabSz="914400">
              <a:lnSpc>
                <a:spcPct val="90000"/>
              </a:lnSpc>
              <a:spcAft>
                <a:spcPts val="600"/>
              </a:spcAft>
            </a:pPr>
            <a:endParaRPr lang="en-US" sz="1000" dirty="0">
              <a:latin typeface="Avenir Book" panose="02000503020000020003" pitchFamily="2" charset="0"/>
            </a:endParaRPr>
          </a:p>
          <a:p>
            <a:pPr defTabSz="914400">
              <a:lnSpc>
                <a:spcPct val="90000"/>
              </a:lnSpc>
              <a:spcAft>
                <a:spcPts val="600"/>
              </a:spcAft>
            </a:pPr>
            <a:r>
              <a:rPr lang="en-US" sz="2300" b="1" dirty="0">
                <a:solidFill>
                  <a:schemeClr val="accent4"/>
                </a:solidFill>
                <a:latin typeface="Avenir Book" panose="02000503020000020003" pitchFamily="2" charset="0"/>
              </a:rPr>
              <a:t>Train-Test Split Strategy</a:t>
            </a:r>
          </a:p>
          <a:p>
            <a:pPr indent="-228600" defTabSz="914400">
              <a:lnSpc>
                <a:spcPct val="90000"/>
              </a:lnSpc>
              <a:spcAft>
                <a:spcPts val="600"/>
              </a:spcAft>
              <a:buFont typeface="Arial" panose="020B0604020202020204" pitchFamily="34" charset="0"/>
              <a:buChar char="•"/>
            </a:pPr>
            <a:endParaRPr lang="en-US" sz="1400" dirty="0">
              <a:latin typeface="Avenir Book" panose="02000503020000020003" pitchFamily="2" charset="0"/>
            </a:endParaRPr>
          </a:p>
          <a:p>
            <a:pPr marL="285750"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Stratified sampling is applied using the '</a:t>
            </a:r>
            <a:r>
              <a:rPr lang="en-US" sz="1400" dirty="0" err="1">
                <a:latin typeface="Avenir Book" panose="02000503020000020003" pitchFamily="2" charset="0"/>
              </a:rPr>
              <a:t>is_fraud</a:t>
            </a:r>
            <a:r>
              <a:rPr lang="en-US" sz="1400" dirty="0">
                <a:latin typeface="Avenir Book" panose="02000503020000020003" pitchFamily="2" charset="0"/>
              </a:rPr>
              <a:t>' label to ensure that the class distribution is preserved in both the training and testing sets</a:t>
            </a:r>
          </a:p>
          <a:p>
            <a:pPr marL="285750" indent="-228600" defTabSz="914400">
              <a:lnSpc>
                <a:spcPct val="120000"/>
              </a:lnSpc>
              <a:spcAft>
                <a:spcPts val="600"/>
              </a:spcAft>
              <a:buFont typeface="Arial" panose="020B0604020202020204" pitchFamily="34" charset="0"/>
              <a:buChar char="•"/>
            </a:pPr>
            <a:r>
              <a:rPr lang="en-US" sz="1400" dirty="0">
                <a:latin typeface="Avenir Book" panose="02000503020000020003" pitchFamily="2" charset="0"/>
              </a:rPr>
              <a:t>This strategy helps maintain the imbalanced nature of the dataset during model training and evaluation</a:t>
            </a:r>
          </a:p>
        </p:txBody>
      </p:sp>
    </p:spTree>
    <p:extLst>
      <p:ext uri="{BB962C8B-B14F-4D97-AF65-F5344CB8AC3E}">
        <p14:creationId xmlns:p14="http://schemas.microsoft.com/office/powerpoint/2010/main" val="313822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id="{2D0BB70E-DC78-3F6D-BE58-413DAFAA1FB8}"/>
              </a:ext>
            </a:extLst>
          </p:cNvPr>
          <p:cNvSpPr/>
          <p:nvPr/>
        </p:nvSpPr>
        <p:spPr>
          <a:xfrm>
            <a:off x="6357842" y="-28575"/>
            <a:ext cx="45719" cy="6378079"/>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FFE300"/>
            </a:solidFill>
            <a:prstDash val="solid"/>
            <a:miter/>
          </a:ln>
        </p:spPr>
        <p:txBody>
          <a:bodyPr rtlCol="0" anchor="ctr"/>
          <a:lstStyle/>
          <a:p>
            <a:endParaRPr lang="en-US">
              <a:solidFill>
                <a:srgbClr val="FFE300"/>
              </a:solidFill>
              <a:latin typeface="Avenir Book" panose="02000503020000020003" pitchFamily="2" charset="0"/>
            </a:endParaRPr>
          </a:p>
        </p:txBody>
      </p:sp>
      <p:sp>
        <p:nvSpPr>
          <p:cNvPr id="4" name="Freeform: Shape 6">
            <a:extLst>
              <a:ext uri="{FF2B5EF4-FFF2-40B4-BE49-F238E27FC236}">
                <a16:creationId xmlns:a16="http://schemas.microsoft.com/office/drawing/2014/main" id="{BCCA10CA-CF63-21EB-3612-AB0A491CABCA}"/>
              </a:ext>
            </a:extLst>
          </p:cNvPr>
          <p:cNvSpPr/>
          <p:nvPr/>
        </p:nvSpPr>
        <p:spPr>
          <a:xfrm>
            <a:off x="-7239" y="0"/>
            <a:ext cx="4124325" cy="6858000"/>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FFE300"/>
          </a:solidFill>
          <a:ln w="9525" cap="flat">
            <a:noFill/>
            <a:prstDash val="solid"/>
            <a:miter/>
          </a:ln>
        </p:spPr>
        <p:txBody>
          <a:bodyPr rtlCol="0" anchor="ctr"/>
          <a:lstStyle/>
          <a:p>
            <a:endParaRPr lang="en-US" dirty="0">
              <a:solidFill>
                <a:srgbClr val="FFFF00"/>
              </a:solidFill>
              <a:highlight>
                <a:srgbClr val="FFFF00"/>
              </a:highlight>
              <a:latin typeface="Avenir Book" panose="02000503020000020003" pitchFamily="2" charset="0"/>
            </a:endParaRPr>
          </a:p>
        </p:txBody>
      </p:sp>
      <p:sp>
        <p:nvSpPr>
          <p:cNvPr id="6" name="Freeform: Shape 7">
            <a:extLst>
              <a:ext uri="{FF2B5EF4-FFF2-40B4-BE49-F238E27FC236}">
                <a16:creationId xmlns:a16="http://schemas.microsoft.com/office/drawing/2014/main" id="{0C6BDD06-C427-331B-7834-2B4CD6FAD279}"/>
              </a:ext>
            </a:extLst>
          </p:cNvPr>
          <p:cNvSpPr/>
          <p:nvPr/>
        </p:nvSpPr>
        <p:spPr>
          <a:xfrm>
            <a:off x="6250642" y="389998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E300"/>
          </a:solidFill>
          <a:ln w="9525" cap="flat">
            <a:noFill/>
            <a:prstDash val="solid"/>
            <a:miter/>
          </a:ln>
        </p:spPr>
        <p:txBody>
          <a:bodyPr rtlCol="0" anchor="ctr"/>
          <a:lstStyle/>
          <a:p>
            <a:endParaRPr lang="en-US">
              <a:solidFill>
                <a:srgbClr val="FFE300"/>
              </a:solidFill>
              <a:latin typeface="Avenir Book" panose="02000503020000020003" pitchFamily="2" charset="0"/>
            </a:endParaRPr>
          </a:p>
        </p:txBody>
      </p:sp>
      <p:sp>
        <p:nvSpPr>
          <p:cNvPr id="7" name="Freeform: Shape 8">
            <a:extLst>
              <a:ext uri="{FF2B5EF4-FFF2-40B4-BE49-F238E27FC236}">
                <a16:creationId xmlns:a16="http://schemas.microsoft.com/office/drawing/2014/main" id="{C46BEE4F-68C5-9EFD-B957-2DCF05079187}"/>
              </a:ext>
            </a:extLst>
          </p:cNvPr>
          <p:cNvSpPr/>
          <p:nvPr/>
        </p:nvSpPr>
        <p:spPr>
          <a:xfrm>
            <a:off x="6279736" y="3063137"/>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FF00"/>
          </a:solidFill>
          <a:ln w="9525" cap="flat">
            <a:noFill/>
            <a:prstDash val="solid"/>
            <a:miter/>
          </a:ln>
        </p:spPr>
        <p:txBody>
          <a:bodyPr rtlCol="0" anchor="ctr"/>
          <a:lstStyle/>
          <a:p>
            <a:endParaRPr lang="en-US">
              <a:latin typeface="Avenir Book" panose="02000503020000020003" pitchFamily="2" charset="0"/>
            </a:endParaRPr>
          </a:p>
        </p:txBody>
      </p:sp>
      <p:sp>
        <p:nvSpPr>
          <p:cNvPr id="8" name="Freeform: Shape 9">
            <a:extLst>
              <a:ext uri="{FF2B5EF4-FFF2-40B4-BE49-F238E27FC236}">
                <a16:creationId xmlns:a16="http://schemas.microsoft.com/office/drawing/2014/main" id="{F5D8245C-04AA-73EB-19E8-59C820F9CD29}"/>
              </a:ext>
            </a:extLst>
          </p:cNvPr>
          <p:cNvSpPr/>
          <p:nvPr/>
        </p:nvSpPr>
        <p:spPr>
          <a:xfrm>
            <a:off x="6260021" y="2179592"/>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E300"/>
          </a:solidFill>
          <a:ln w="9525" cap="flat">
            <a:noFill/>
            <a:prstDash val="solid"/>
            <a:miter/>
          </a:ln>
        </p:spPr>
        <p:txBody>
          <a:bodyPr rtlCol="0" anchor="ctr"/>
          <a:lstStyle/>
          <a:p>
            <a:endParaRPr lang="en-US">
              <a:solidFill>
                <a:srgbClr val="FFE300"/>
              </a:solidFill>
              <a:latin typeface="Avenir Book" panose="02000503020000020003" pitchFamily="2" charset="0"/>
            </a:endParaRPr>
          </a:p>
        </p:txBody>
      </p:sp>
      <p:sp>
        <p:nvSpPr>
          <p:cNvPr id="9" name="Freeform: Shape 10">
            <a:extLst>
              <a:ext uri="{FF2B5EF4-FFF2-40B4-BE49-F238E27FC236}">
                <a16:creationId xmlns:a16="http://schemas.microsoft.com/office/drawing/2014/main" id="{C7B94E4B-EAA8-2B16-18E2-E582E87A5FDC}"/>
              </a:ext>
            </a:extLst>
          </p:cNvPr>
          <p:cNvSpPr/>
          <p:nvPr/>
        </p:nvSpPr>
        <p:spPr>
          <a:xfrm>
            <a:off x="6260021" y="132577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FF00"/>
          </a:solidFill>
          <a:ln w="9525" cap="flat">
            <a:noFill/>
            <a:prstDash val="solid"/>
            <a:miter/>
          </a:ln>
        </p:spPr>
        <p:txBody>
          <a:bodyPr rtlCol="0" anchor="ctr"/>
          <a:lstStyle/>
          <a:p>
            <a:endParaRPr lang="en-US">
              <a:latin typeface="Avenir Book" panose="02000503020000020003" pitchFamily="2" charset="0"/>
            </a:endParaRPr>
          </a:p>
        </p:txBody>
      </p:sp>
      <p:sp>
        <p:nvSpPr>
          <p:cNvPr id="11" name="TextBox 10">
            <a:extLst>
              <a:ext uri="{FF2B5EF4-FFF2-40B4-BE49-F238E27FC236}">
                <a16:creationId xmlns:a16="http://schemas.microsoft.com/office/drawing/2014/main" id="{9C46C585-4404-E086-7C91-9F01238EE7D5}"/>
              </a:ext>
            </a:extLst>
          </p:cNvPr>
          <p:cNvSpPr txBox="1"/>
          <p:nvPr/>
        </p:nvSpPr>
        <p:spPr>
          <a:xfrm>
            <a:off x="5590097" y="404255"/>
            <a:ext cx="641823" cy="523220"/>
          </a:xfrm>
          <a:prstGeom prst="rect">
            <a:avLst/>
          </a:prstGeom>
          <a:noFill/>
        </p:spPr>
        <p:txBody>
          <a:bodyPr wrap="square" rtlCol="0">
            <a:spAutoFit/>
          </a:bodyPr>
          <a:lstStyle/>
          <a:p>
            <a:pPr algn="ctr"/>
            <a:r>
              <a:rPr lang="en-US" sz="2800" b="1" dirty="0">
                <a:solidFill>
                  <a:srgbClr val="FFE300"/>
                </a:solidFill>
                <a:latin typeface="Avenir Book" panose="02000503020000020003" pitchFamily="2" charset="0"/>
              </a:rPr>
              <a:t>01</a:t>
            </a:r>
          </a:p>
        </p:txBody>
      </p:sp>
      <p:sp>
        <p:nvSpPr>
          <p:cNvPr id="12" name="TextBox 11">
            <a:extLst>
              <a:ext uri="{FF2B5EF4-FFF2-40B4-BE49-F238E27FC236}">
                <a16:creationId xmlns:a16="http://schemas.microsoft.com/office/drawing/2014/main" id="{6864CC8F-FEA9-B77A-E777-9AA3628E6FEA}"/>
              </a:ext>
            </a:extLst>
          </p:cNvPr>
          <p:cNvSpPr txBox="1"/>
          <p:nvPr/>
        </p:nvSpPr>
        <p:spPr>
          <a:xfrm>
            <a:off x="6507671" y="474765"/>
            <a:ext cx="3171203" cy="369332"/>
          </a:xfrm>
          <a:prstGeom prst="rect">
            <a:avLst/>
          </a:prstGeom>
          <a:noFill/>
        </p:spPr>
        <p:txBody>
          <a:bodyPr wrap="square" rtlCol="0">
            <a:spAutoFit/>
          </a:bodyPr>
          <a:lstStyle/>
          <a:p>
            <a:r>
              <a:rPr lang="en-US" dirty="0">
                <a:solidFill>
                  <a:srgbClr val="FFE300"/>
                </a:solidFill>
                <a:latin typeface="Avenir Book" panose="02000503020000020003" pitchFamily="2" charset="0"/>
              </a:rPr>
              <a:t>Introduction</a:t>
            </a:r>
          </a:p>
        </p:txBody>
      </p:sp>
      <p:sp>
        <p:nvSpPr>
          <p:cNvPr id="13" name="TextBox 12">
            <a:extLst>
              <a:ext uri="{FF2B5EF4-FFF2-40B4-BE49-F238E27FC236}">
                <a16:creationId xmlns:a16="http://schemas.microsoft.com/office/drawing/2014/main" id="{62B60A65-0EC9-DA1E-348E-0C149C926EBF}"/>
              </a:ext>
            </a:extLst>
          </p:cNvPr>
          <p:cNvSpPr txBox="1"/>
          <p:nvPr/>
        </p:nvSpPr>
        <p:spPr>
          <a:xfrm>
            <a:off x="5600751" y="1220942"/>
            <a:ext cx="641823" cy="523220"/>
          </a:xfrm>
          <a:prstGeom prst="rect">
            <a:avLst/>
          </a:prstGeom>
          <a:solidFill>
            <a:schemeClr val="bg1"/>
          </a:solidFill>
        </p:spPr>
        <p:txBody>
          <a:bodyPr wrap="square" rtlCol="0">
            <a:spAutoFit/>
          </a:bodyPr>
          <a:lstStyle/>
          <a:p>
            <a:pPr algn="ctr"/>
            <a:r>
              <a:rPr lang="en-US" sz="2800" b="1" dirty="0">
                <a:solidFill>
                  <a:srgbClr val="FFFF00"/>
                </a:solidFill>
                <a:latin typeface="Avenir Book" panose="02000503020000020003" pitchFamily="2" charset="0"/>
              </a:rPr>
              <a:t>02</a:t>
            </a:r>
          </a:p>
        </p:txBody>
      </p:sp>
      <p:sp>
        <p:nvSpPr>
          <p:cNvPr id="14" name="TextBox 13">
            <a:extLst>
              <a:ext uri="{FF2B5EF4-FFF2-40B4-BE49-F238E27FC236}">
                <a16:creationId xmlns:a16="http://schemas.microsoft.com/office/drawing/2014/main" id="{6C52D91A-7252-C12B-49CE-556487E676A3}"/>
              </a:ext>
            </a:extLst>
          </p:cNvPr>
          <p:cNvSpPr txBox="1"/>
          <p:nvPr/>
        </p:nvSpPr>
        <p:spPr>
          <a:xfrm>
            <a:off x="6507671" y="1255727"/>
            <a:ext cx="3171203" cy="369332"/>
          </a:xfrm>
          <a:prstGeom prst="rect">
            <a:avLst/>
          </a:prstGeom>
          <a:solidFill>
            <a:schemeClr val="bg1"/>
          </a:solidFill>
        </p:spPr>
        <p:txBody>
          <a:bodyPr wrap="square" rtlCol="0">
            <a:spAutoFit/>
          </a:bodyPr>
          <a:lstStyle/>
          <a:p>
            <a:r>
              <a:rPr lang="en-US" dirty="0">
                <a:solidFill>
                  <a:srgbClr val="FFFF00"/>
                </a:solidFill>
                <a:latin typeface="Avenir Book" panose="02000503020000020003" pitchFamily="2" charset="0"/>
              </a:rPr>
              <a:t>Dataset and Preprocessing </a:t>
            </a:r>
          </a:p>
        </p:txBody>
      </p:sp>
      <p:sp>
        <p:nvSpPr>
          <p:cNvPr id="15" name="TextBox 14">
            <a:extLst>
              <a:ext uri="{FF2B5EF4-FFF2-40B4-BE49-F238E27FC236}">
                <a16:creationId xmlns:a16="http://schemas.microsoft.com/office/drawing/2014/main" id="{36E43B68-0365-5D02-6997-F1ABD43DB8F0}"/>
              </a:ext>
            </a:extLst>
          </p:cNvPr>
          <p:cNvSpPr txBox="1"/>
          <p:nvPr/>
        </p:nvSpPr>
        <p:spPr>
          <a:xfrm>
            <a:off x="5584251" y="2100623"/>
            <a:ext cx="641823" cy="523220"/>
          </a:xfrm>
          <a:prstGeom prst="rect">
            <a:avLst/>
          </a:prstGeom>
          <a:noFill/>
        </p:spPr>
        <p:txBody>
          <a:bodyPr wrap="square" rtlCol="0">
            <a:spAutoFit/>
          </a:bodyPr>
          <a:lstStyle/>
          <a:p>
            <a:pPr algn="ctr"/>
            <a:r>
              <a:rPr lang="en-US" sz="2800" b="1" dirty="0">
                <a:solidFill>
                  <a:srgbClr val="FFE300"/>
                </a:solidFill>
                <a:latin typeface="Avenir Book" panose="02000503020000020003" pitchFamily="2" charset="0"/>
              </a:rPr>
              <a:t>03</a:t>
            </a:r>
          </a:p>
        </p:txBody>
      </p:sp>
      <p:sp>
        <p:nvSpPr>
          <p:cNvPr id="16" name="TextBox 15">
            <a:extLst>
              <a:ext uri="{FF2B5EF4-FFF2-40B4-BE49-F238E27FC236}">
                <a16:creationId xmlns:a16="http://schemas.microsoft.com/office/drawing/2014/main" id="{043E5C78-6DCD-EF26-DB90-005A8E0D78EF}"/>
              </a:ext>
            </a:extLst>
          </p:cNvPr>
          <p:cNvSpPr txBox="1"/>
          <p:nvPr/>
        </p:nvSpPr>
        <p:spPr>
          <a:xfrm>
            <a:off x="6507671" y="2140099"/>
            <a:ext cx="3795487" cy="369332"/>
          </a:xfrm>
          <a:prstGeom prst="rect">
            <a:avLst/>
          </a:prstGeom>
          <a:noFill/>
        </p:spPr>
        <p:txBody>
          <a:bodyPr wrap="square" rtlCol="0">
            <a:spAutoFit/>
          </a:bodyPr>
          <a:lstStyle/>
          <a:p>
            <a:r>
              <a:rPr lang="en-US" dirty="0">
                <a:solidFill>
                  <a:srgbClr val="FFE300"/>
                </a:solidFill>
                <a:latin typeface="Avenir Book" panose="02000503020000020003" pitchFamily="2" charset="0"/>
              </a:rPr>
              <a:t>Graph Neural Networks (GNNs) </a:t>
            </a:r>
          </a:p>
        </p:txBody>
      </p:sp>
      <p:sp>
        <p:nvSpPr>
          <p:cNvPr id="17" name="TextBox 16">
            <a:extLst>
              <a:ext uri="{FF2B5EF4-FFF2-40B4-BE49-F238E27FC236}">
                <a16:creationId xmlns:a16="http://schemas.microsoft.com/office/drawing/2014/main" id="{FC1BE9EE-5BCE-22E7-9763-72D576E129CF}"/>
              </a:ext>
            </a:extLst>
          </p:cNvPr>
          <p:cNvSpPr txBox="1"/>
          <p:nvPr/>
        </p:nvSpPr>
        <p:spPr>
          <a:xfrm>
            <a:off x="5584251" y="2979878"/>
            <a:ext cx="641823" cy="523220"/>
          </a:xfrm>
          <a:prstGeom prst="rect">
            <a:avLst/>
          </a:prstGeom>
          <a:solidFill>
            <a:schemeClr val="bg1"/>
          </a:solidFill>
        </p:spPr>
        <p:txBody>
          <a:bodyPr wrap="square" rtlCol="0">
            <a:spAutoFit/>
          </a:bodyPr>
          <a:lstStyle/>
          <a:p>
            <a:pPr algn="ctr"/>
            <a:r>
              <a:rPr lang="en-US" sz="2800" b="1">
                <a:solidFill>
                  <a:srgbClr val="FFFF00"/>
                </a:solidFill>
                <a:latin typeface="Avenir Book" panose="02000503020000020003" pitchFamily="2" charset="0"/>
              </a:rPr>
              <a:t>04</a:t>
            </a:r>
            <a:endParaRPr lang="en-US" sz="2800" b="1" dirty="0">
              <a:solidFill>
                <a:srgbClr val="FFFF00"/>
              </a:solidFill>
              <a:latin typeface="Avenir Book" panose="02000503020000020003" pitchFamily="2" charset="0"/>
            </a:endParaRPr>
          </a:p>
        </p:txBody>
      </p:sp>
      <p:sp>
        <p:nvSpPr>
          <p:cNvPr id="18" name="TextBox 17">
            <a:extLst>
              <a:ext uri="{FF2B5EF4-FFF2-40B4-BE49-F238E27FC236}">
                <a16:creationId xmlns:a16="http://schemas.microsoft.com/office/drawing/2014/main" id="{164FEAD6-D549-32F9-3B45-5A1124BB5B08}"/>
              </a:ext>
            </a:extLst>
          </p:cNvPr>
          <p:cNvSpPr txBox="1"/>
          <p:nvPr/>
        </p:nvSpPr>
        <p:spPr>
          <a:xfrm>
            <a:off x="6507671" y="3018102"/>
            <a:ext cx="4050757" cy="369332"/>
          </a:xfrm>
          <a:prstGeom prst="rect">
            <a:avLst/>
          </a:prstGeom>
          <a:solidFill>
            <a:schemeClr val="bg1"/>
          </a:solidFill>
        </p:spPr>
        <p:txBody>
          <a:bodyPr wrap="square" rtlCol="0">
            <a:spAutoFit/>
          </a:bodyPr>
          <a:lstStyle/>
          <a:p>
            <a:r>
              <a:rPr lang="en-US" dirty="0">
                <a:solidFill>
                  <a:srgbClr val="FFFF00"/>
                </a:solidFill>
                <a:latin typeface="Avenir Book" panose="02000503020000020003" pitchFamily="2" charset="0"/>
              </a:rPr>
              <a:t>Classical Machine Learning Models </a:t>
            </a:r>
          </a:p>
        </p:txBody>
      </p:sp>
      <p:sp>
        <p:nvSpPr>
          <p:cNvPr id="19" name="TextBox 18">
            <a:extLst>
              <a:ext uri="{FF2B5EF4-FFF2-40B4-BE49-F238E27FC236}">
                <a16:creationId xmlns:a16="http://schemas.microsoft.com/office/drawing/2014/main" id="{92F6C395-D070-D032-5E6F-209E052546D6}"/>
              </a:ext>
            </a:extLst>
          </p:cNvPr>
          <p:cNvSpPr txBox="1"/>
          <p:nvPr/>
        </p:nvSpPr>
        <p:spPr>
          <a:xfrm>
            <a:off x="1221595" y="3044280"/>
            <a:ext cx="2060179" cy="707886"/>
          </a:xfrm>
          <a:prstGeom prst="rect">
            <a:avLst/>
          </a:prstGeom>
          <a:noFill/>
        </p:spPr>
        <p:txBody>
          <a:bodyPr wrap="none" rtlCol="0">
            <a:spAutoFit/>
          </a:bodyPr>
          <a:lstStyle/>
          <a:p>
            <a:pPr algn="ctr"/>
            <a:r>
              <a:rPr lang="en-US" sz="4000" dirty="0">
                <a:solidFill>
                  <a:schemeClr val="bg1"/>
                </a:solidFill>
                <a:latin typeface="Avenir Light" panose="020B0402020203020204" pitchFamily="34" charset="77"/>
              </a:rPr>
              <a:t>Agenda</a:t>
            </a:r>
            <a:endParaRPr lang="en-US" sz="3200" dirty="0">
              <a:solidFill>
                <a:schemeClr val="bg1"/>
              </a:solidFill>
              <a:latin typeface="Avenir Light" panose="020B0402020203020204" pitchFamily="34" charset="77"/>
            </a:endParaRPr>
          </a:p>
        </p:txBody>
      </p:sp>
      <p:sp>
        <p:nvSpPr>
          <p:cNvPr id="20" name="Freeform: Shape 8">
            <a:extLst>
              <a:ext uri="{FF2B5EF4-FFF2-40B4-BE49-F238E27FC236}">
                <a16:creationId xmlns:a16="http://schemas.microsoft.com/office/drawing/2014/main" id="{5E6E3FF8-E9FA-E0E2-23FA-70FF200C12BA}"/>
              </a:ext>
            </a:extLst>
          </p:cNvPr>
          <p:cNvSpPr/>
          <p:nvPr/>
        </p:nvSpPr>
        <p:spPr>
          <a:xfrm>
            <a:off x="6267267" y="63495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FF00"/>
          </a:solidFill>
          <a:ln w="9525" cap="flat">
            <a:noFill/>
            <a:prstDash val="solid"/>
            <a:miter/>
          </a:ln>
        </p:spPr>
        <p:txBody>
          <a:bodyPr rtlCol="0" anchor="ctr"/>
          <a:lstStyle/>
          <a:p>
            <a:endParaRPr lang="en-US">
              <a:latin typeface="Avenir Book" panose="02000503020000020003" pitchFamily="2" charset="0"/>
            </a:endParaRPr>
          </a:p>
        </p:txBody>
      </p:sp>
      <p:sp>
        <p:nvSpPr>
          <p:cNvPr id="21" name="TextBox 20">
            <a:extLst>
              <a:ext uri="{FF2B5EF4-FFF2-40B4-BE49-F238E27FC236}">
                <a16:creationId xmlns:a16="http://schemas.microsoft.com/office/drawing/2014/main" id="{BF2CAF68-4CD2-B00C-0472-046CE05507F1}"/>
              </a:ext>
            </a:extLst>
          </p:cNvPr>
          <p:cNvSpPr txBox="1"/>
          <p:nvPr/>
        </p:nvSpPr>
        <p:spPr>
          <a:xfrm>
            <a:off x="5584251" y="3777238"/>
            <a:ext cx="641823" cy="523220"/>
          </a:xfrm>
          <a:prstGeom prst="rect">
            <a:avLst/>
          </a:prstGeom>
          <a:noFill/>
        </p:spPr>
        <p:txBody>
          <a:bodyPr wrap="square" rtlCol="0">
            <a:spAutoFit/>
          </a:bodyPr>
          <a:lstStyle/>
          <a:p>
            <a:pPr algn="ctr"/>
            <a:r>
              <a:rPr lang="en-US" sz="2800" b="1" dirty="0">
                <a:solidFill>
                  <a:srgbClr val="FFE300"/>
                </a:solidFill>
                <a:latin typeface="Avenir Book" panose="02000503020000020003" pitchFamily="2" charset="0"/>
              </a:rPr>
              <a:t>05</a:t>
            </a:r>
          </a:p>
        </p:txBody>
      </p:sp>
      <p:sp>
        <p:nvSpPr>
          <p:cNvPr id="22" name="TextBox 21">
            <a:extLst>
              <a:ext uri="{FF2B5EF4-FFF2-40B4-BE49-F238E27FC236}">
                <a16:creationId xmlns:a16="http://schemas.microsoft.com/office/drawing/2014/main" id="{4F616A7F-126F-3622-E80C-8B02E97C6394}"/>
              </a:ext>
            </a:extLst>
          </p:cNvPr>
          <p:cNvSpPr txBox="1"/>
          <p:nvPr/>
        </p:nvSpPr>
        <p:spPr>
          <a:xfrm>
            <a:off x="6494136" y="3854182"/>
            <a:ext cx="3171203" cy="369332"/>
          </a:xfrm>
          <a:prstGeom prst="rect">
            <a:avLst/>
          </a:prstGeom>
          <a:noFill/>
        </p:spPr>
        <p:txBody>
          <a:bodyPr wrap="square" rtlCol="0">
            <a:spAutoFit/>
          </a:bodyPr>
          <a:lstStyle/>
          <a:p>
            <a:r>
              <a:rPr lang="en-US" dirty="0">
                <a:solidFill>
                  <a:srgbClr val="FFE300"/>
                </a:solidFill>
                <a:latin typeface="Avenir Book" panose="02000503020000020003" pitchFamily="2" charset="0"/>
              </a:rPr>
              <a:t>Deep Learning Models </a:t>
            </a:r>
          </a:p>
        </p:txBody>
      </p:sp>
      <p:sp>
        <p:nvSpPr>
          <p:cNvPr id="24" name="TextBox 23">
            <a:extLst>
              <a:ext uri="{FF2B5EF4-FFF2-40B4-BE49-F238E27FC236}">
                <a16:creationId xmlns:a16="http://schemas.microsoft.com/office/drawing/2014/main" id="{3479BC99-E91F-AF86-DC1C-360A81306D53}"/>
              </a:ext>
            </a:extLst>
          </p:cNvPr>
          <p:cNvSpPr txBox="1"/>
          <p:nvPr/>
        </p:nvSpPr>
        <p:spPr>
          <a:xfrm>
            <a:off x="6507671" y="4610717"/>
            <a:ext cx="6109854" cy="369332"/>
          </a:xfrm>
          <a:prstGeom prst="rect">
            <a:avLst/>
          </a:prstGeom>
          <a:noFill/>
        </p:spPr>
        <p:txBody>
          <a:bodyPr wrap="square">
            <a:spAutoFit/>
          </a:bodyPr>
          <a:lstStyle/>
          <a:p>
            <a:r>
              <a:rPr lang="en-US" dirty="0">
                <a:solidFill>
                  <a:srgbClr val="FFFF00"/>
                </a:solidFill>
                <a:latin typeface="Avenir Book" panose="02000503020000020003" pitchFamily="2" charset="0"/>
              </a:rPr>
              <a:t>Experimental Setup </a:t>
            </a:r>
          </a:p>
        </p:txBody>
      </p:sp>
      <p:sp>
        <p:nvSpPr>
          <p:cNvPr id="26" name="TextBox 25">
            <a:extLst>
              <a:ext uri="{FF2B5EF4-FFF2-40B4-BE49-F238E27FC236}">
                <a16:creationId xmlns:a16="http://schemas.microsoft.com/office/drawing/2014/main" id="{B8C2A636-7E7B-85F1-8784-2D3350661A05}"/>
              </a:ext>
            </a:extLst>
          </p:cNvPr>
          <p:cNvSpPr txBox="1"/>
          <p:nvPr/>
        </p:nvSpPr>
        <p:spPr>
          <a:xfrm>
            <a:off x="6507671" y="5473741"/>
            <a:ext cx="6109854" cy="369332"/>
          </a:xfrm>
          <a:prstGeom prst="rect">
            <a:avLst/>
          </a:prstGeom>
          <a:noFill/>
        </p:spPr>
        <p:txBody>
          <a:bodyPr wrap="square">
            <a:spAutoFit/>
          </a:bodyPr>
          <a:lstStyle/>
          <a:p>
            <a:r>
              <a:rPr lang="en-US" dirty="0">
                <a:solidFill>
                  <a:srgbClr val="FFE300"/>
                </a:solidFill>
                <a:latin typeface="Avenir Book" panose="02000503020000020003" pitchFamily="2" charset="0"/>
              </a:rPr>
              <a:t>Results and Discussion </a:t>
            </a:r>
          </a:p>
        </p:txBody>
      </p:sp>
      <p:sp>
        <p:nvSpPr>
          <p:cNvPr id="28" name="TextBox 27">
            <a:extLst>
              <a:ext uri="{FF2B5EF4-FFF2-40B4-BE49-F238E27FC236}">
                <a16:creationId xmlns:a16="http://schemas.microsoft.com/office/drawing/2014/main" id="{841E7A90-44A6-202C-6212-D823FA9EAFF1}"/>
              </a:ext>
            </a:extLst>
          </p:cNvPr>
          <p:cNvSpPr txBox="1"/>
          <p:nvPr/>
        </p:nvSpPr>
        <p:spPr>
          <a:xfrm>
            <a:off x="6512858" y="6285543"/>
            <a:ext cx="6109854" cy="369332"/>
          </a:xfrm>
          <a:prstGeom prst="rect">
            <a:avLst/>
          </a:prstGeom>
          <a:noFill/>
        </p:spPr>
        <p:txBody>
          <a:bodyPr wrap="square">
            <a:spAutoFit/>
          </a:bodyPr>
          <a:lstStyle/>
          <a:p>
            <a:r>
              <a:rPr lang="en-US" dirty="0">
                <a:solidFill>
                  <a:srgbClr val="FFFF00"/>
                </a:solidFill>
                <a:latin typeface="Avenir Book" panose="02000503020000020003" pitchFamily="2" charset="0"/>
              </a:rPr>
              <a:t>Conclusion</a:t>
            </a:r>
          </a:p>
        </p:txBody>
      </p:sp>
      <p:sp>
        <p:nvSpPr>
          <p:cNvPr id="29" name="Freeform: Shape 8">
            <a:extLst>
              <a:ext uri="{FF2B5EF4-FFF2-40B4-BE49-F238E27FC236}">
                <a16:creationId xmlns:a16="http://schemas.microsoft.com/office/drawing/2014/main" id="{D5D9B1D1-48B6-84D9-9932-546B588F2366}"/>
              </a:ext>
            </a:extLst>
          </p:cNvPr>
          <p:cNvSpPr/>
          <p:nvPr/>
        </p:nvSpPr>
        <p:spPr>
          <a:xfrm>
            <a:off x="6250642" y="467006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FF00"/>
          </a:solidFill>
          <a:ln w="9525" cap="flat">
            <a:noFill/>
            <a:prstDash val="solid"/>
            <a:miter/>
          </a:ln>
        </p:spPr>
        <p:txBody>
          <a:bodyPr rtlCol="0" anchor="ctr"/>
          <a:lstStyle/>
          <a:p>
            <a:endParaRPr lang="en-US">
              <a:latin typeface="Avenir Book" panose="02000503020000020003" pitchFamily="2" charset="0"/>
            </a:endParaRPr>
          </a:p>
        </p:txBody>
      </p:sp>
      <p:sp>
        <p:nvSpPr>
          <p:cNvPr id="30" name="Freeform: Shape 7">
            <a:extLst>
              <a:ext uri="{FF2B5EF4-FFF2-40B4-BE49-F238E27FC236}">
                <a16:creationId xmlns:a16="http://schemas.microsoft.com/office/drawing/2014/main" id="{C705EBC8-B3E4-9EB9-CD58-099E312D26DB}"/>
              </a:ext>
            </a:extLst>
          </p:cNvPr>
          <p:cNvSpPr/>
          <p:nvPr/>
        </p:nvSpPr>
        <p:spPr>
          <a:xfrm>
            <a:off x="6260850" y="5561052"/>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E300"/>
          </a:solidFill>
          <a:ln w="9525" cap="flat">
            <a:noFill/>
            <a:prstDash val="solid"/>
            <a:miter/>
          </a:ln>
        </p:spPr>
        <p:txBody>
          <a:bodyPr rtlCol="0" anchor="ctr"/>
          <a:lstStyle/>
          <a:p>
            <a:endParaRPr lang="en-US">
              <a:solidFill>
                <a:srgbClr val="FFE300"/>
              </a:solidFill>
              <a:latin typeface="Avenir Book" panose="02000503020000020003" pitchFamily="2" charset="0"/>
            </a:endParaRPr>
          </a:p>
        </p:txBody>
      </p:sp>
      <p:sp>
        <p:nvSpPr>
          <p:cNvPr id="31" name="Freeform: Shape 9">
            <a:extLst>
              <a:ext uri="{FF2B5EF4-FFF2-40B4-BE49-F238E27FC236}">
                <a16:creationId xmlns:a16="http://schemas.microsoft.com/office/drawing/2014/main" id="{1A04B67E-1D09-1500-98CA-C16CF467894F}"/>
              </a:ext>
            </a:extLst>
          </p:cNvPr>
          <p:cNvSpPr/>
          <p:nvPr/>
        </p:nvSpPr>
        <p:spPr>
          <a:xfrm>
            <a:off x="6257841" y="53215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E300"/>
          </a:solidFill>
          <a:ln w="9525" cap="flat">
            <a:noFill/>
            <a:prstDash val="solid"/>
            <a:miter/>
          </a:ln>
        </p:spPr>
        <p:txBody>
          <a:bodyPr rtlCol="0" anchor="ctr"/>
          <a:lstStyle/>
          <a:p>
            <a:endParaRPr lang="en-US">
              <a:solidFill>
                <a:srgbClr val="FFE300"/>
              </a:solidFill>
              <a:latin typeface="Avenir Book" panose="02000503020000020003" pitchFamily="2" charset="0"/>
            </a:endParaRPr>
          </a:p>
        </p:txBody>
      </p:sp>
      <p:sp>
        <p:nvSpPr>
          <p:cNvPr id="32" name="TextBox 31">
            <a:extLst>
              <a:ext uri="{FF2B5EF4-FFF2-40B4-BE49-F238E27FC236}">
                <a16:creationId xmlns:a16="http://schemas.microsoft.com/office/drawing/2014/main" id="{D22A4677-502B-720E-A2AE-646D0BB5BEA0}"/>
              </a:ext>
            </a:extLst>
          </p:cNvPr>
          <p:cNvSpPr txBox="1"/>
          <p:nvPr/>
        </p:nvSpPr>
        <p:spPr>
          <a:xfrm>
            <a:off x="5604129" y="4532281"/>
            <a:ext cx="641823" cy="523220"/>
          </a:xfrm>
          <a:prstGeom prst="rect">
            <a:avLst/>
          </a:prstGeom>
          <a:noFill/>
        </p:spPr>
        <p:txBody>
          <a:bodyPr wrap="square" rtlCol="0">
            <a:spAutoFit/>
          </a:bodyPr>
          <a:lstStyle/>
          <a:p>
            <a:pPr algn="ctr"/>
            <a:r>
              <a:rPr lang="en-US" sz="2800" b="1" dirty="0">
                <a:solidFill>
                  <a:srgbClr val="FFFF00"/>
                </a:solidFill>
                <a:latin typeface="Avenir Book" panose="02000503020000020003" pitchFamily="2" charset="0"/>
              </a:rPr>
              <a:t>06</a:t>
            </a:r>
          </a:p>
        </p:txBody>
      </p:sp>
      <p:sp>
        <p:nvSpPr>
          <p:cNvPr id="33" name="TextBox 32">
            <a:extLst>
              <a:ext uri="{FF2B5EF4-FFF2-40B4-BE49-F238E27FC236}">
                <a16:creationId xmlns:a16="http://schemas.microsoft.com/office/drawing/2014/main" id="{CAC826C7-C992-4CD3-1030-68DFBCD6856C}"/>
              </a:ext>
            </a:extLst>
          </p:cNvPr>
          <p:cNvSpPr txBox="1"/>
          <p:nvPr/>
        </p:nvSpPr>
        <p:spPr>
          <a:xfrm>
            <a:off x="5573739" y="5423267"/>
            <a:ext cx="641823" cy="523220"/>
          </a:xfrm>
          <a:prstGeom prst="rect">
            <a:avLst/>
          </a:prstGeom>
          <a:noFill/>
        </p:spPr>
        <p:txBody>
          <a:bodyPr wrap="square" rtlCol="0">
            <a:spAutoFit/>
          </a:bodyPr>
          <a:lstStyle/>
          <a:p>
            <a:pPr algn="ctr"/>
            <a:r>
              <a:rPr lang="en-US" sz="2800" b="1" dirty="0">
                <a:solidFill>
                  <a:srgbClr val="FFE300"/>
                </a:solidFill>
                <a:latin typeface="Avenir Book" panose="02000503020000020003" pitchFamily="2" charset="0"/>
              </a:rPr>
              <a:t>07</a:t>
            </a:r>
          </a:p>
        </p:txBody>
      </p:sp>
      <p:sp>
        <p:nvSpPr>
          <p:cNvPr id="34" name="TextBox 33">
            <a:extLst>
              <a:ext uri="{FF2B5EF4-FFF2-40B4-BE49-F238E27FC236}">
                <a16:creationId xmlns:a16="http://schemas.microsoft.com/office/drawing/2014/main" id="{2742B7EF-7F56-FEC9-F68C-ABA4DA3A507E}"/>
              </a:ext>
            </a:extLst>
          </p:cNvPr>
          <p:cNvSpPr txBox="1"/>
          <p:nvPr/>
        </p:nvSpPr>
        <p:spPr>
          <a:xfrm>
            <a:off x="5606722" y="6217361"/>
            <a:ext cx="641823" cy="523220"/>
          </a:xfrm>
          <a:prstGeom prst="rect">
            <a:avLst/>
          </a:prstGeom>
          <a:noFill/>
        </p:spPr>
        <p:txBody>
          <a:bodyPr wrap="square" rtlCol="0">
            <a:spAutoFit/>
          </a:bodyPr>
          <a:lstStyle/>
          <a:p>
            <a:pPr algn="ctr"/>
            <a:r>
              <a:rPr lang="en-US" sz="2800" b="1" dirty="0">
                <a:solidFill>
                  <a:srgbClr val="FFFF00"/>
                </a:solidFill>
                <a:latin typeface="Avenir Book" panose="02000503020000020003" pitchFamily="2" charset="0"/>
              </a:rPr>
              <a:t>08</a:t>
            </a:r>
          </a:p>
        </p:txBody>
      </p:sp>
    </p:spTree>
    <p:extLst>
      <p:ext uri="{BB962C8B-B14F-4D97-AF65-F5344CB8AC3E}">
        <p14:creationId xmlns:p14="http://schemas.microsoft.com/office/powerpoint/2010/main" val="3115604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561916" y="2274838"/>
            <a:ext cx="5303308" cy="2308324"/>
          </a:xfrm>
          <a:prstGeom prst="rect">
            <a:avLst/>
          </a:prstGeom>
          <a:noFill/>
        </p:spPr>
        <p:txBody>
          <a:bodyPr wrap="square" rtlCol="0">
            <a:spAutoFit/>
          </a:bodyPr>
          <a:lstStyle/>
          <a:p>
            <a:pPr algn="ctr" defTabSz="914400"/>
            <a:r>
              <a:rPr lang="en-US" sz="7200" dirty="0">
                <a:solidFill>
                  <a:srgbClr val="FFE300"/>
                </a:solidFill>
                <a:latin typeface="Avenir Book" panose="02000503020000020003" pitchFamily="2" charset="0"/>
              </a:rPr>
              <a:t>Results and Discussion</a:t>
            </a:r>
            <a:r>
              <a:rPr lang="en-US" sz="6000" b="1" dirty="0">
                <a:solidFill>
                  <a:srgbClr val="FFE300"/>
                </a:solidFill>
                <a:latin typeface="Avenir Book" panose="02000503020000020003" pitchFamily="2" charset="0"/>
              </a:rPr>
              <a:t>.</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07</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75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E5337A7-7F54-4A28-FEDB-ECFF5526482B}"/>
              </a:ext>
            </a:extLst>
          </p:cNvPr>
          <p:cNvSpPr txBox="1"/>
          <p:nvPr/>
        </p:nvSpPr>
        <p:spPr>
          <a:xfrm>
            <a:off x="477981" y="1122363"/>
            <a:ext cx="402336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kern="1200" dirty="0">
                <a:solidFill>
                  <a:schemeClr val="accent2"/>
                </a:solidFill>
                <a:latin typeface="Avenir Book" panose="02000503020000020003" pitchFamily="2" charset="0"/>
                <a:ea typeface="+mj-ea"/>
                <a:cs typeface="+mj-cs"/>
              </a:rPr>
              <a:t>Results.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table of numbers and symbols&#10;&#10;Description automatically generated with medium confidence">
            <a:extLst>
              <a:ext uri="{FF2B5EF4-FFF2-40B4-BE49-F238E27FC236}">
                <a16:creationId xmlns:a16="http://schemas.microsoft.com/office/drawing/2014/main" id="{55DEA25A-8884-9552-DB61-70F177D0DF1E}"/>
              </a:ext>
            </a:extLst>
          </p:cNvPr>
          <p:cNvPicPr>
            <a:picLocks noChangeAspect="1"/>
          </p:cNvPicPr>
          <p:nvPr/>
        </p:nvPicPr>
        <p:blipFill>
          <a:blip r:embed="rId2"/>
          <a:stretch>
            <a:fillRect/>
          </a:stretch>
        </p:blipFill>
        <p:spPr>
          <a:xfrm>
            <a:off x="4864608" y="1145421"/>
            <a:ext cx="6846363" cy="4415904"/>
          </a:xfrm>
          <a:prstGeom prst="rect">
            <a:avLst/>
          </a:prstGeom>
        </p:spPr>
      </p:pic>
    </p:spTree>
    <p:extLst>
      <p:ext uri="{BB962C8B-B14F-4D97-AF65-F5344CB8AC3E}">
        <p14:creationId xmlns:p14="http://schemas.microsoft.com/office/powerpoint/2010/main" val="251974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of a graph&#10;&#10;Description automatically generated">
            <a:extLst>
              <a:ext uri="{FF2B5EF4-FFF2-40B4-BE49-F238E27FC236}">
                <a16:creationId xmlns:a16="http://schemas.microsoft.com/office/drawing/2014/main" id="{3E2997B1-B46B-7327-9CF1-C25DB8AB797C}"/>
              </a:ext>
            </a:extLst>
          </p:cNvPr>
          <p:cNvPicPr>
            <a:picLocks noChangeAspect="1"/>
          </p:cNvPicPr>
          <p:nvPr/>
        </p:nvPicPr>
        <p:blipFill>
          <a:blip r:embed="rId2"/>
          <a:stretch>
            <a:fillRect/>
          </a:stretch>
        </p:blipFill>
        <p:spPr>
          <a:xfrm>
            <a:off x="1233804" y="321734"/>
            <a:ext cx="3873560" cy="2905170"/>
          </a:xfrm>
          <a:prstGeom prst="rect">
            <a:avLst/>
          </a:prstGeom>
        </p:spPr>
      </p:pic>
      <p:pic>
        <p:nvPicPr>
          <p:cNvPr id="3" name="Picture 2" descr="A graph of different colored lines&#10;&#10;Description automatically generated">
            <a:extLst>
              <a:ext uri="{FF2B5EF4-FFF2-40B4-BE49-F238E27FC236}">
                <a16:creationId xmlns:a16="http://schemas.microsoft.com/office/drawing/2014/main" id="{323F39DD-106F-FC82-2A3A-E5ADB7AF2B3A}"/>
              </a:ext>
            </a:extLst>
          </p:cNvPr>
          <p:cNvPicPr>
            <a:picLocks noChangeAspect="1"/>
          </p:cNvPicPr>
          <p:nvPr/>
        </p:nvPicPr>
        <p:blipFill>
          <a:blip r:embed="rId3"/>
          <a:stretch>
            <a:fillRect/>
          </a:stretch>
        </p:blipFill>
        <p:spPr>
          <a:xfrm>
            <a:off x="1330209" y="3631096"/>
            <a:ext cx="3680747" cy="2760560"/>
          </a:xfrm>
          <a:prstGeom prst="rect">
            <a:avLst/>
          </a:prstGeom>
        </p:spPr>
      </p:pic>
      <p:sp>
        <p:nvSpPr>
          <p:cNvPr id="23" name="Rectangle 22">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line&#10;&#10;Description automatically generated">
            <a:extLst>
              <a:ext uri="{FF2B5EF4-FFF2-40B4-BE49-F238E27FC236}">
                <a16:creationId xmlns:a16="http://schemas.microsoft.com/office/drawing/2014/main" id="{D5A178DB-FBB3-56CE-AA6E-C69D80A31DF7}"/>
              </a:ext>
            </a:extLst>
          </p:cNvPr>
          <p:cNvPicPr>
            <a:picLocks noChangeAspect="1"/>
          </p:cNvPicPr>
          <p:nvPr/>
        </p:nvPicPr>
        <p:blipFill>
          <a:blip r:embed="rId4"/>
          <a:stretch>
            <a:fillRect/>
          </a:stretch>
        </p:blipFill>
        <p:spPr>
          <a:xfrm>
            <a:off x="6308034" y="1321659"/>
            <a:ext cx="5426764" cy="4070072"/>
          </a:xfrm>
          <a:prstGeom prst="rect">
            <a:avLst/>
          </a:prstGeom>
        </p:spPr>
      </p:pic>
    </p:spTree>
    <p:extLst>
      <p:ext uri="{BB962C8B-B14F-4D97-AF65-F5344CB8AC3E}">
        <p14:creationId xmlns:p14="http://schemas.microsoft.com/office/powerpoint/2010/main" val="890592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490197" y="2828835"/>
            <a:ext cx="4980852" cy="1200329"/>
          </a:xfrm>
          <a:prstGeom prst="rect">
            <a:avLst/>
          </a:prstGeom>
          <a:noFill/>
        </p:spPr>
        <p:txBody>
          <a:bodyPr wrap="none" rtlCol="0">
            <a:spAutoFit/>
          </a:bodyPr>
          <a:lstStyle/>
          <a:p>
            <a:pPr algn="ctr" defTabSz="914400"/>
            <a:r>
              <a:rPr lang="en-US" sz="7200" dirty="0">
                <a:solidFill>
                  <a:srgbClr val="FFFF00"/>
                </a:solidFill>
                <a:latin typeface="Avenir Book" panose="02000503020000020003" pitchFamily="2" charset="0"/>
              </a:rPr>
              <a:t>Conclusion</a:t>
            </a:r>
            <a:r>
              <a:rPr lang="en-US" sz="6000" b="1" dirty="0">
                <a:solidFill>
                  <a:srgbClr val="FFE300"/>
                </a:solidFill>
                <a:latin typeface="Avenir Book" panose="02000503020000020003" pitchFamily="2" charset="0"/>
              </a:rPr>
              <a:t>.</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08</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854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EEDDEB-98CA-E814-68B5-1C0CA3C65FA3}"/>
              </a:ext>
            </a:extLst>
          </p:cNvPr>
          <p:cNvSpPr txBox="1"/>
          <p:nvPr/>
        </p:nvSpPr>
        <p:spPr>
          <a:xfrm>
            <a:off x="431800" y="612844"/>
            <a:ext cx="11468100" cy="5447645"/>
          </a:xfrm>
          <a:prstGeom prst="rect">
            <a:avLst/>
          </a:prstGeom>
          <a:noFill/>
        </p:spPr>
        <p:txBody>
          <a:bodyPr wrap="square">
            <a:spAutoFit/>
          </a:bodyPr>
          <a:lstStyle/>
          <a:p>
            <a:r>
              <a:rPr lang="en-US" sz="2800" dirty="0">
                <a:solidFill>
                  <a:srgbClr val="FFE300"/>
                </a:solidFill>
                <a:latin typeface="Avenir Book" panose="02000503020000020003" pitchFamily="2" charset="0"/>
              </a:rPr>
              <a:t>Key Findings</a:t>
            </a:r>
          </a:p>
          <a:p>
            <a:endParaRPr lang="en-US" dirty="0">
              <a:latin typeface="Avenir Book" panose="02000503020000020003" pitchFamily="2" charset="0"/>
            </a:endParaRPr>
          </a:p>
          <a:p>
            <a:pPr marL="285750" indent="-285750">
              <a:buFont typeface="Arial" panose="020B0604020202020204" pitchFamily="34" charset="0"/>
              <a:buChar char="•"/>
            </a:pPr>
            <a:r>
              <a:rPr lang="en-US" dirty="0">
                <a:latin typeface="Avenir Book" panose="02000503020000020003" pitchFamily="2" charset="0"/>
              </a:rPr>
              <a:t>Our proposed Graph Neural Network (GNN) model outperformed all other models, achieving an impressive F1 score of 0.78 for anomaly detection in financial transactions.</a:t>
            </a:r>
          </a:p>
          <a:p>
            <a:pPr marL="285750" indent="-285750">
              <a:buFont typeface="Arial" panose="020B0604020202020204" pitchFamily="34" charset="0"/>
              <a:buChar char="•"/>
            </a:pPr>
            <a:r>
              <a:rPr lang="en-US" dirty="0">
                <a:latin typeface="Avenir Book" panose="02000503020000020003" pitchFamily="2" charset="0"/>
              </a:rPr>
              <a:t>The heterogeneous graph framework introduced in this study addresses the limitations of existing graph representations in transactional networks by placing transaction nodes at the center and incorporating learnable parameters for card and merchant ID nodes.</a:t>
            </a:r>
          </a:p>
          <a:p>
            <a:pPr marL="285750" indent="-285750">
              <a:buFont typeface="Arial" panose="020B0604020202020204" pitchFamily="34" charset="0"/>
              <a:buChar char="•"/>
            </a:pPr>
            <a:r>
              <a:rPr lang="en-US" dirty="0">
                <a:latin typeface="Avenir Book" panose="02000503020000020003" pitchFamily="2" charset="0"/>
              </a:rPr>
              <a:t>The effectiveness of GNNs in this context highlights their potential for various applications, including fraud detection, recommendation systems, and beyond.</a:t>
            </a:r>
          </a:p>
          <a:p>
            <a:endParaRPr lang="en-US" dirty="0">
              <a:latin typeface="Avenir Book" panose="02000503020000020003" pitchFamily="2" charset="0"/>
            </a:endParaRPr>
          </a:p>
          <a:p>
            <a:r>
              <a:rPr lang="en-US" sz="2800" dirty="0">
                <a:solidFill>
                  <a:srgbClr val="FFE300"/>
                </a:solidFill>
                <a:latin typeface="Avenir Book" panose="02000503020000020003" pitchFamily="2" charset="0"/>
              </a:rPr>
              <a:t>Future Research Directions</a:t>
            </a:r>
          </a:p>
          <a:p>
            <a:endParaRPr lang="en-US" dirty="0">
              <a:latin typeface="Avenir Book" panose="02000503020000020003" pitchFamily="2" charset="0"/>
            </a:endParaRPr>
          </a:p>
          <a:p>
            <a:pPr marL="285750" indent="-285750">
              <a:buFont typeface="Arial" panose="020B0604020202020204" pitchFamily="34" charset="0"/>
              <a:buChar char="•"/>
            </a:pPr>
            <a:r>
              <a:rPr lang="en-US" dirty="0">
                <a:latin typeface="Avenir Book" panose="02000503020000020003" pitchFamily="2" charset="0"/>
              </a:rPr>
              <a:t>Incorporating sampling strategies and edge weights into the heterogeneous graph framework presents a promising avenue for future work, offering opportunities to improve scalability, efficiency, and predictive performance in transactional network analysis and related domains.</a:t>
            </a:r>
          </a:p>
          <a:p>
            <a:pPr marL="285750" indent="-285750">
              <a:buFont typeface="Arial" panose="020B0604020202020204" pitchFamily="34" charset="0"/>
              <a:buChar char="•"/>
            </a:pPr>
            <a:r>
              <a:rPr lang="en-US" dirty="0">
                <a:latin typeface="Avenir Book" panose="02000503020000020003" pitchFamily="2" charset="0"/>
              </a:rPr>
              <a:t>Integrating attention mechanisms into the heterogeneous graph can enhance the model's ability to capture complex relationships by allowing nodes to focus on relevant neighbors during message passing.</a:t>
            </a:r>
          </a:p>
          <a:p>
            <a:endParaRPr lang="en-US" dirty="0">
              <a:latin typeface="Avenir Book" panose="02000503020000020003" pitchFamily="2" charset="0"/>
            </a:endParaRPr>
          </a:p>
        </p:txBody>
      </p:sp>
    </p:spTree>
    <p:extLst>
      <p:ext uri="{BB962C8B-B14F-4D97-AF65-F5344CB8AC3E}">
        <p14:creationId xmlns:p14="http://schemas.microsoft.com/office/powerpoint/2010/main" val="177205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604812" y="2828835"/>
            <a:ext cx="5627887" cy="1200329"/>
          </a:xfrm>
          <a:prstGeom prst="rect">
            <a:avLst/>
          </a:prstGeom>
          <a:noFill/>
        </p:spPr>
        <p:txBody>
          <a:bodyPr wrap="none" rtlCol="0">
            <a:spAutoFit/>
          </a:bodyPr>
          <a:lstStyle/>
          <a:p>
            <a:pPr algn="ctr" defTabSz="914400"/>
            <a:r>
              <a:rPr lang="en-US" sz="7200" b="1" dirty="0">
                <a:solidFill>
                  <a:srgbClr val="FFE300"/>
                </a:solidFill>
                <a:latin typeface="Avenir Book" panose="02000503020000020003" pitchFamily="2" charset="0"/>
              </a:rPr>
              <a:t>Introduction</a:t>
            </a:r>
            <a:r>
              <a:rPr lang="en-US" sz="6000" b="1" dirty="0">
                <a:solidFill>
                  <a:srgbClr val="FFE300"/>
                </a:solidFill>
                <a:latin typeface="Avenir Book" panose="02000503020000020003" pitchFamily="2" charset="0"/>
              </a:rPr>
              <a:t>.</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01</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79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4" name="Title 3">
            <a:extLst>
              <a:ext uri="{FF2B5EF4-FFF2-40B4-BE49-F238E27FC236}">
                <a16:creationId xmlns:a16="http://schemas.microsoft.com/office/drawing/2014/main" id="{00FB41B0-4DC0-E62A-36BA-A1B83B0BFB2E}"/>
              </a:ext>
            </a:extLst>
          </p:cNvPr>
          <p:cNvSpPr>
            <a:spLocks noGrp="1"/>
          </p:cNvSpPr>
          <p:nvPr>
            <p:ph type="ctrTitle"/>
          </p:nvPr>
        </p:nvSpPr>
        <p:spPr>
          <a:xfrm>
            <a:off x="514359" y="673770"/>
            <a:ext cx="4032165" cy="2414488"/>
          </a:xfrm>
        </p:spPr>
        <p:txBody>
          <a:bodyPr vert="horz" lIns="91440" tIns="45720" rIns="91440" bIns="45720" rtlCol="0" anchor="t">
            <a:normAutofit/>
          </a:bodyPr>
          <a:lstStyle/>
          <a:p>
            <a:pPr algn="l"/>
            <a:r>
              <a:rPr lang="en-US" sz="5400" kern="1200" dirty="0">
                <a:solidFill>
                  <a:schemeClr val="bg1"/>
                </a:solidFill>
                <a:latin typeface="Avenir Book" panose="02000503020000020003" pitchFamily="2" charset="0"/>
              </a:rPr>
              <a:t>Background &amp; Purpose.</a:t>
            </a:r>
          </a:p>
        </p:txBody>
      </p:sp>
      <p:sp>
        <p:nvSpPr>
          <p:cNvPr id="5" name="Subtitle 4">
            <a:extLst>
              <a:ext uri="{FF2B5EF4-FFF2-40B4-BE49-F238E27FC236}">
                <a16:creationId xmlns:a16="http://schemas.microsoft.com/office/drawing/2014/main" id="{3F7BF93A-789D-392B-771A-A5C3E9B16EE5}"/>
              </a:ext>
            </a:extLst>
          </p:cNvPr>
          <p:cNvSpPr>
            <a:spLocks noGrp="1"/>
          </p:cNvSpPr>
          <p:nvPr>
            <p:ph type="subTitle" idx="1"/>
          </p:nvPr>
        </p:nvSpPr>
        <p:spPr>
          <a:xfrm>
            <a:off x="6095999" y="882315"/>
            <a:ext cx="5254754" cy="5294647"/>
          </a:xfrm>
        </p:spPr>
        <p:txBody>
          <a:bodyPr vert="horz" lIns="91440" tIns="45720" rIns="91440" bIns="45720" rtlCol="0">
            <a:normAutofit/>
          </a:bodyPr>
          <a:lstStyle/>
          <a:p>
            <a:pPr indent="-228600" algn="l">
              <a:buFont typeface="Arial" panose="020B0604020202020204" pitchFamily="34" charset="0"/>
              <a:buChar char="•"/>
            </a:pPr>
            <a:endParaRPr lang="en-US" sz="2000" dirty="0">
              <a:latin typeface="Avenir Book" panose="02000503020000020003" pitchFamily="2" charset="0"/>
            </a:endParaRPr>
          </a:p>
          <a:p>
            <a:pPr marL="342900" indent="-228600" algn="l">
              <a:buFont typeface="Arial" panose="020B0604020202020204" pitchFamily="34" charset="0"/>
              <a:buChar char="•"/>
            </a:pPr>
            <a:r>
              <a:rPr lang="en-US" sz="2000" dirty="0">
                <a:latin typeface="Avenir Book" panose="02000503020000020003" pitchFamily="2" charset="0"/>
              </a:rPr>
              <a:t>Financial institutions process millions of transactions daily</a:t>
            </a:r>
          </a:p>
          <a:p>
            <a:pPr marL="342900" indent="-228600" algn="l">
              <a:buFont typeface="Arial" panose="020B0604020202020204" pitchFamily="34" charset="0"/>
              <a:buChar char="•"/>
            </a:pPr>
            <a:r>
              <a:rPr lang="en-US" sz="2000" dirty="0">
                <a:latin typeface="Avenir Book" panose="02000503020000020003" pitchFamily="2" charset="0"/>
              </a:rPr>
              <a:t>Anomalous transactions may indicate fraud, money laundering, or other illicit activities</a:t>
            </a:r>
          </a:p>
          <a:p>
            <a:pPr marL="342900" indent="-228600" algn="l">
              <a:buFont typeface="Arial" panose="020B0604020202020204" pitchFamily="34" charset="0"/>
              <a:buChar char="•"/>
            </a:pPr>
            <a:r>
              <a:rPr lang="en-US" sz="2000" dirty="0">
                <a:latin typeface="Avenir Book" panose="02000503020000020003" pitchFamily="2" charset="0"/>
              </a:rPr>
              <a:t>Timely and accurate detection of anomalies is crucial for financial security</a:t>
            </a:r>
          </a:p>
          <a:p>
            <a:pPr marL="342900" indent="-228600" algn="l">
              <a:buFont typeface="Arial" panose="020B0604020202020204" pitchFamily="34" charset="0"/>
              <a:buChar char="•"/>
            </a:pPr>
            <a:r>
              <a:rPr lang="en-US" sz="2000" dirty="0">
                <a:latin typeface="Avenir Book" panose="02000503020000020003" pitchFamily="2" charset="0"/>
              </a:rPr>
              <a:t>Compare the performance of Graph Neural Networks (GNNs), Classical Machine Learning, and Deep Learning models for anomaly detection in financial transactions</a:t>
            </a:r>
          </a:p>
          <a:p>
            <a:pPr marL="342900" indent="-228600" algn="l">
              <a:buFont typeface="Arial" panose="020B0604020202020204" pitchFamily="34" charset="0"/>
              <a:buChar char="•"/>
            </a:pPr>
            <a:r>
              <a:rPr lang="en-US" sz="2000" dirty="0">
                <a:latin typeface="Avenir Book" panose="02000503020000020003" pitchFamily="2" charset="0"/>
              </a:rPr>
              <a:t>Identify the strengths and weaknesses of each approach</a:t>
            </a:r>
          </a:p>
          <a:p>
            <a:pPr indent="-228600" algn="l">
              <a:buFont typeface="Arial" panose="020B0604020202020204" pitchFamily="34" charset="0"/>
              <a:buChar char="•"/>
            </a:pPr>
            <a:endParaRPr lang="en-US" sz="2000" dirty="0">
              <a:latin typeface="Avenir Book" panose="02000503020000020003" pitchFamily="2" charset="0"/>
            </a:endParaRPr>
          </a:p>
        </p:txBody>
      </p:sp>
      <p:sp>
        <p:nvSpPr>
          <p:cNvPr id="6" name="TextBox 5">
            <a:extLst>
              <a:ext uri="{FF2B5EF4-FFF2-40B4-BE49-F238E27FC236}">
                <a16:creationId xmlns:a16="http://schemas.microsoft.com/office/drawing/2014/main" id="{7C9558B8-2CB2-2E2F-A440-13D56F760304}"/>
              </a:ext>
            </a:extLst>
          </p:cNvPr>
          <p:cNvSpPr txBox="1"/>
          <p:nvPr/>
        </p:nvSpPr>
        <p:spPr>
          <a:xfrm>
            <a:off x="5683624" y="860612"/>
            <a:ext cx="184731" cy="369332"/>
          </a:xfrm>
          <a:prstGeom prst="rect">
            <a:avLst/>
          </a:prstGeom>
          <a:noFill/>
        </p:spPr>
        <p:txBody>
          <a:bodyPr wrap="none" rtlCol="0">
            <a:spAutoFit/>
          </a:bodyPr>
          <a:lstStyle/>
          <a:p>
            <a:endParaRPr lang="en-US" dirty="0">
              <a:latin typeface="Avenir Book" panose="02000503020000020003" pitchFamily="2" charset="0"/>
            </a:endParaRPr>
          </a:p>
        </p:txBody>
      </p:sp>
    </p:spTree>
    <p:extLst>
      <p:ext uri="{BB962C8B-B14F-4D97-AF65-F5344CB8AC3E}">
        <p14:creationId xmlns:p14="http://schemas.microsoft.com/office/powerpoint/2010/main" val="212265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151154F-08A3-3F9D-B738-FBA58AA4E904}"/>
              </a:ext>
            </a:extLst>
          </p:cNvPr>
          <p:cNvSpPr>
            <a:spLocks noGrp="1"/>
          </p:cNvSpPr>
          <p:nvPr>
            <p:ph type="title"/>
          </p:nvPr>
        </p:nvSpPr>
        <p:spPr>
          <a:xfrm>
            <a:off x="399633" y="889583"/>
            <a:ext cx="4261617" cy="2414488"/>
          </a:xfrm>
        </p:spPr>
        <p:txBody>
          <a:bodyPr anchor="t">
            <a:normAutofit/>
          </a:bodyPr>
          <a:lstStyle/>
          <a:p>
            <a:r>
              <a:rPr lang="en-US" sz="5400" dirty="0">
                <a:solidFill>
                  <a:schemeClr val="bg1"/>
                </a:solidFill>
                <a:latin typeface="Avenir Light" panose="020B0402020203020204" pitchFamily="34" charset="77"/>
              </a:rPr>
              <a:t>Challenges &amp; Objectives.</a:t>
            </a:r>
          </a:p>
        </p:txBody>
      </p:sp>
      <p:sp>
        <p:nvSpPr>
          <p:cNvPr id="3" name="Content Placeholder 2">
            <a:extLst>
              <a:ext uri="{FF2B5EF4-FFF2-40B4-BE49-F238E27FC236}">
                <a16:creationId xmlns:a16="http://schemas.microsoft.com/office/drawing/2014/main" id="{234259E0-1151-CE80-F5D0-04441F1EAFA3}"/>
              </a:ext>
            </a:extLst>
          </p:cNvPr>
          <p:cNvSpPr>
            <a:spLocks noGrp="1"/>
          </p:cNvSpPr>
          <p:nvPr>
            <p:ph idx="1"/>
          </p:nvPr>
        </p:nvSpPr>
        <p:spPr>
          <a:xfrm>
            <a:off x="6087035" y="889583"/>
            <a:ext cx="5254754" cy="5294647"/>
          </a:xfrm>
        </p:spPr>
        <p:txBody>
          <a:bodyPr>
            <a:normAutofit lnSpcReduction="10000"/>
          </a:bodyPr>
          <a:lstStyle/>
          <a:p>
            <a:r>
              <a:rPr lang="en-US" sz="2000" dirty="0">
                <a:latin typeface="Avenir Book" panose="02000503020000020003" pitchFamily="2" charset="0"/>
              </a:rPr>
              <a:t>Imbalanced datasets with a low proportion of anomalous transactions </a:t>
            </a:r>
          </a:p>
          <a:p>
            <a:r>
              <a:rPr lang="en-US" sz="2000" dirty="0">
                <a:latin typeface="Avenir Book" panose="02000503020000020003" pitchFamily="2" charset="0"/>
              </a:rPr>
              <a:t>Continuously evolving fraud patterns and techniques </a:t>
            </a:r>
          </a:p>
          <a:p>
            <a:r>
              <a:rPr lang="en-US" sz="2000" dirty="0">
                <a:latin typeface="Avenir Book" panose="02000503020000020003" pitchFamily="2" charset="0"/>
              </a:rPr>
              <a:t>Need for real-time or near-real-time detection </a:t>
            </a:r>
          </a:p>
          <a:p>
            <a:r>
              <a:rPr lang="en-US" sz="2000" dirty="0">
                <a:latin typeface="Avenir Book" panose="02000503020000020003" pitchFamily="2" charset="0"/>
              </a:rPr>
              <a:t>Handling large-scale, high-dimensional, and heterogeneous financial data</a:t>
            </a:r>
          </a:p>
          <a:p>
            <a:r>
              <a:rPr lang="en-US" sz="2000" dirty="0">
                <a:latin typeface="Avenir Book" panose="02000503020000020003" pitchFamily="2" charset="0"/>
              </a:rPr>
              <a:t>Evaluate the effectiveness of GNNs, Classical ML, and Deep Learning models for anomaly detection </a:t>
            </a:r>
          </a:p>
          <a:p>
            <a:r>
              <a:rPr lang="en-US" sz="2000" dirty="0">
                <a:latin typeface="Avenir Book" panose="02000503020000020003" pitchFamily="2" charset="0"/>
              </a:rPr>
              <a:t>Provide insights and recommendations for selecting the most suitable approach based on the study's findings </a:t>
            </a:r>
          </a:p>
          <a:p>
            <a:r>
              <a:rPr lang="en-US" sz="2000" dirty="0">
                <a:latin typeface="Avenir Book" panose="02000503020000020003" pitchFamily="2" charset="0"/>
              </a:rPr>
              <a:t>Contribute to the development of robust and efficient anomaly detection systems in the financial industry</a:t>
            </a:r>
          </a:p>
        </p:txBody>
      </p:sp>
      <p:sp>
        <p:nvSpPr>
          <p:cNvPr id="5" name="TextBox 4">
            <a:extLst>
              <a:ext uri="{FF2B5EF4-FFF2-40B4-BE49-F238E27FC236}">
                <a16:creationId xmlns:a16="http://schemas.microsoft.com/office/drawing/2014/main" id="{677395E2-679D-162A-59F4-70E97C5855C1}"/>
              </a:ext>
            </a:extLst>
          </p:cNvPr>
          <p:cNvSpPr txBox="1"/>
          <p:nvPr/>
        </p:nvSpPr>
        <p:spPr>
          <a:xfrm>
            <a:off x="4490113" y="12283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2359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604810" y="2274838"/>
            <a:ext cx="6165848" cy="2308324"/>
          </a:xfrm>
          <a:prstGeom prst="rect">
            <a:avLst/>
          </a:prstGeom>
          <a:noFill/>
        </p:spPr>
        <p:txBody>
          <a:bodyPr wrap="square" rtlCol="0">
            <a:spAutoFit/>
          </a:bodyPr>
          <a:lstStyle/>
          <a:p>
            <a:r>
              <a:rPr lang="en-US" sz="7200" dirty="0">
                <a:solidFill>
                  <a:srgbClr val="FFFF00"/>
                </a:solidFill>
                <a:latin typeface="Avenir Book" panose="02000503020000020003" pitchFamily="2" charset="0"/>
              </a:rPr>
              <a:t>Dataset and Preprocessing. </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02</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19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FF93A764-462F-82A7-A5E6-DC1E5F8E8831}"/>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accent4"/>
                </a:solidFill>
                <a:latin typeface="Avenir Book" panose="02000503020000020003" pitchFamily="2" charset="0"/>
              </a:rPr>
              <a:t>Dataset Description</a:t>
            </a:r>
          </a:p>
        </p:txBody>
      </p:sp>
      <p:sp>
        <p:nvSpPr>
          <p:cNvPr id="39" name="Rectangle 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D1183F5-A70F-BB79-EEF4-5B22BD621845}"/>
              </a:ext>
            </a:extLst>
          </p:cNvPr>
          <p:cNvSpPr txBox="1"/>
          <p:nvPr/>
        </p:nvSpPr>
        <p:spPr>
          <a:xfrm>
            <a:off x="496917" y="2592423"/>
            <a:ext cx="4530898" cy="3639450"/>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1300" dirty="0">
                <a:latin typeface="Avenir Book" panose="02000503020000020003" pitchFamily="2" charset="0"/>
              </a:rPr>
              <a:t>The </a:t>
            </a:r>
            <a:r>
              <a:rPr lang="en-US" sz="1300" dirty="0" err="1">
                <a:latin typeface="Avenir Book" panose="02000503020000020003" pitchFamily="2" charset="0"/>
              </a:rPr>
              <a:t>Tabformer</a:t>
            </a:r>
            <a:r>
              <a:rPr lang="en-US" sz="1300" dirty="0">
                <a:latin typeface="Avenir Book" panose="02000503020000020003" pitchFamily="2" charset="0"/>
              </a:rPr>
              <a:t> dataset, provided by IBM on their GitHub repository is a synthetic dataset that closely approximates a real-world financial fraud-detection dataset (IBM, 2021). The dataset consists of 24 million unique transactions, involving 6,139 unique cards and 100,343 unique merchants. Among these transactions, 29,757 are labeled as fraudulent, accounting for 0.1% of the total transactions.</a:t>
            </a:r>
          </a:p>
          <a:p>
            <a:pPr marL="285750" indent="-228600" defTabSz="914400">
              <a:lnSpc>
                <a:spcPct val="90000"/>
              </a:lnSpc>
              <a:spcAft>
                <a:spcPts val="600"/>
              </a:spcAft>
              <a:buFont typeface="Arial" panose="020B0604020202020204" pitchFamily="34" charset="0"/>
              <a:buChar char="•"/>
            </a:pPr>
            <a:endParaRPr lang="en-US" sz="1300" dirty="0">
              <a:latin typeface="Avenir Book" panose="02000503020000020003" pitchFamily="2" charset="0"/>
            </a:endParaRPr>
          </a:p>
          <a:p>
            <a:pPr marL="285750" indent="-228600" defTabSz="914400">
              <a:lnSpc>
                <a:spcPct val="90000"/>
              </a:lnSpc>
              <a:spcAft>
                <a:spcPts val="600"/>
              </a:spcAft>
              <a:buFont typeface="Arial" panose="020B0604020202020204" pitchFamily="34" charset="0"/>
              <a:buChar char="•"/>
            </a:pPr>
            <a:r>
              <a:rPr lang="en-US" sz="1300" dirty="0">
                <a:latin typeface="Avenir Book" panose="02000503020000020003" pitchFamily="2" charset="0"/>
              </a:rPr>
              <a:t>The highly imbalanced nature of the </a:t>
            </a:r>
            <a:r>
              <a:rPr lang="en-US" sz="1300" dirty="0" err="1">
                <a:latin typeface="Avenir Book" panose="02000503020000020003" pitchFamily="2" charset="0"/>
              </a:rPr>
              <a:t>Tabformer</a:t>
            </a:r>
            <a:r>
              <a:rPr lang="en-US" sz="1300" dirty="0">
                <a:latin typeface="Avenir Book" panose="02000503020000020003" pitchFamily="2" charset="0"/>
              </a:rPr>
              <a:t> dataset, with a significantly lower proportion of fraudulent transactions compared to legitimate ones, is a common characteristic of real-world fraud detection scenarios. This imbalance poses challenges for anomaly detection models, as they need to effectively identify the rare fraudulent instances while minimizing false positives</a:t>
            </a:r>
          </a:p>
        </p:txBody>
      </p:sp>
      <p:sp>
        <p:nvSpPr>
          <p:cNvPr id="38" name="Rectangle 3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a:extLst>
              <a:ext uri="{FF2B5EF4-FFF2-40B4-BE49-F238E27FC236}">
                <a16:creationId xmlns:a16="http://schemas.microsoft.com/office/drawing/2014/main" id="{C01CD2D1-C56D-FBD1-1546-BC3D0210EF6A}"/>
              </a:ext>
            </a:extLst>
          </p:cNvPr>
          <p:cNvGraphicFramePr>
            <a:graphicFrameLocks noGrp="1"/>
          </p:cNvGraphicFramePr>
          <p:nvPr>
            <p:extLst>
              <p:ext uri="{D42A27DB-BD31-4B8C-83A1-F6EECF244321}">
                <p14:modId xmlns:p14="http://schemas.microsoft.com/office/powerpoint/2010/main" val="2556213183"/>
              </p:ext>
            </p:extLst>
          </p:nvPr>
        </p:nvGraphicFramePr>
        <p:xfrm>
          <a:off x="5524732" y="3515319"/>
          <a:ext cx="6078563" cy="1793658"/>
        </p:xfrm>
        <a:graphic>
          <a:graphicData uri="http://schemas.openxmlformats.org/drawingml/2006/table">
            <a:tbl>
              <a:tblPr firstRow="1" bandRow="1">
                <a:solidFill>
                  <a:schemeClr val="bg1"/>
                </a:solidFill>
              </a:tblPr>
              <a:tblGrid>
                <a:gridCol w="285519">
                  <a:extLst>
                    <a:ext uri="{9D8B030D-6E8A-4147-A177-3AD203B41FA5}">
                      <a16:colId xmlns:a16="http://schemas.microsoft.com/office/drawing/2014/main" val="1567446087"/>
                    </a:ext>
                  </a:extLst>
                </a:gridCol>
                <a:gridCol w="293624">
                  <a:extLst>
                    <a:ext uri="{9D8B030D-6E8A-4147-A177-3AD203B41FA5}">
                      <a16:colId xmlns:a16="http://schemas.microsoft.com/office/drawing/2014/main" val="2892035539"/>
                    </a:ext>
                  </a:extLst>
                </a:gridCol>
                <a:gridCol w="300918">
                  <a:extLst>
                    <a:ext uri="{9D8B030D-6E8A-4147-A177-3AD203B41FA5}">
                      <a16:colId xmlns:a16="http://schemas.microsoft.com/office/drawing/2014/main" val="2076186150"/>
                    </a:ext>
                  </a:extLst>
                </a:gridCol>
                <a:gridCol w="347115">
                  <a:extLst>
                    <a:ext uri="{9D8B030D-6E8A-4147-A177-3AD203B41FA5}">
                      <a16:colId xmlns:a16="http://schemas.microsoft.com/office/drawing/2014/main" val="2861608785"/>
                    </a:ext>
                  </a:extLst>
                </a:gridCol>
                <a:gridCol w="254722">
                  <a:extLst>
                    <a:ext uri="{9D8B030D-6E8A-4147-A177-3AD203B41FA5}">
                      <a16:colId xmlns:a16="http://schemas.microsoft.com/office/drawing/2014/main" val="499995903"/>
                    </a:ext>
                  </a:extLst>
                </a:gridCol>
                <a:gridCol w="324422">
                  <a:extLst>
                    <a:ext uri="{9D8B030D-6E8A-4147-A177-3AD203B41FA5}">
                      <a16:colId xmlns:a16="http://schemas.microsoft.com/office/drawing/2014/main" val="2735635438"/>
                    </a:ext>
                  </a:extLst>
                </a:gridCol>
                <a:gridCol w="433834">
                  <a:extLst>
                    <a:ext uri="{9D8B030D-6E8A-4147-A177-3AD203B41FA5}">
                      <a16:colId xmlns:a16="http://schemas.microsoft.com/office/drawing/2014/main" val="2603825485"/>
                    </a:ext>
                  </a:extLst>
                </a:gridCol>
                <a:gridCol w="543245">
                  <a:extLst>
                    <a:ext uri="{9D8B030D-6E8A-4147-A177-3AD203B41FA5}">
                      <a16:colId xmlns:a16="http://schemas.microsoft.com/office/drawing/2014/main" val="2582412983"/>
                    </a:ext>
                  </a:extLst>
                </a:gridCol>
                <a:gridCol w="993859">
                  <a:extLst>
                    <a:ext uri="{9D8B030D-6E8A-4147-A177-3AD203B41FA5}">
                      <a16:colId xmlns:a16="http://schemas.microsoft.com/office/drawing/2014/main" val="3431051791"/>
                    </a:ext>
                  </a:extLst>
                </a:gridCol>
                <a:gridCol w="461389">
                  <a:extLst>
                    <a:ext uri="{9D8B030D-6E8A-4147-A177-3AD203B41FA5}">
                      <a16:colId xmlns:a16="http://schemas.microsoft.com/office/drawing/2014/main" val="2059696884"/>
                    </a:ext>
                  </a:extLst>
                </a:gridCol>
                <a:gridCol w="461389">
                  <a:extLst>
                    <a:ext uri="{9D8B030D-6E8A-4147-A177-3AD203B41FA5}">
                      <a16:colId xmlns:a16="http://schemas.microsoft.com/office/drawing/2014/main" val="1463169795"/>
                    </a:ext>
                  </a:extLst>
                </a:gridCol>
                <a:gridCol w="347115">
                  <a:extLst>
                    <a:ext uri="{9D8B030D-6E8A-4147-A177-3AD203B41FA5}">
                      <a16:colId xmlns:a16="http://schemas.microsoft.com/office/drawing/2014/main" val="2083130196"/>
                    </a:ext>
                  </a:extLst>
                </a:gridCol>
                <a:gridCol w="300918">
                  <a:extLst>
                    <a:ext uri="{9D8B030D-6E8A-4147-A177-3AD203B41FA5}">
                      <a16:colId xmlns:a16="http://schemas.microsoft.com/office/drawing/2014/main" val="2674114891"/>
                    </a:ext>
                  </a:extLst>
                </a:gridCol>
                <a:gridCol w="283692">
                  <a:extLst>
                    <a:ext uri="{9D8B030D-6E8A-4147-A177-3AD203B41FA5}">
                      <a16:colId xmlns:a16="http://schemas.microsoft.com/office/drawing/2014/main" val="2751052690"/>
                    </a:ext>
                  </a:extLst>
                </a:gridCol>
                <a:gridCol w="446802">
                  <a:extLst>
                    <a:ext uri="{9D8B030D-6E8A-4147-A177-3AD203B41FA5}">
                      <a16:colId xmlns:a16="http://schemas.microsoft.com/office/drawing/2014/main" val="2689114441"/>
                    </a:ext>
                  </a:extLst>
                </a:gridCol>
              </a:tblGrid>
              <a:tr h="298943">
                <a:tc>
                  <a:txBody>
                    <a:bodyPr/>
                    <a:lstStyle/>
                    <a:p>
                      <a:pPr algn="l" fontAlgn="b"/>
                      <a:r>
                        <a:rPr lang="en-US" sz="600" b="0" i="0" u="none" strike="noStrike" cap="none" spc="0">
                          <a:solidFill>
                            <a:schemeClr val="bg1"/>
                          </a:solidFill>
                          <a:effectLst/>
                          <a:latin typeface="Aptos Narrow" panose="020B0004020202020204" pitchFamily="34" charset="0"/>
                        </a:rPr>
                        <a:t>User</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Card</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dirty="0">
                          <a:solidFill>
                            <a:schemeClr val="bg1"/>
                          </a:solidFill>
                          <a:effectLst/>
                          <a:latin typeface="Aptos Narrow" panose="020B0004020202020204" pitchFamily="34" charset="0"/>
                        </a:rPr>
                        <a:t>Year</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Month</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Day</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Time</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Amount</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Use Chip</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dirty="0">
                          <a:solidFill>
                            <a:schemeClr val="bg1"/>
                          </a:solidFill>
                          <a:effectLst/>
                          <a:latin typeface="Aptos Narrow" panose="020B0004020202020204" pitchFamily="34" charset="0"/>
                        </a:rPr>
                        <a:t>Merchant Name</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Merchant City</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Merchant State</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Zip</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MCC</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Errors?</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b"/>
                      <a:r>
                        <a:rPr lang="en-US" sz="600" b="0" i="0" u="none" strike="noStrike" cap="none" spc="0">
                          <a:solidFill>
                            <a:schemeClr val="bg1"/>
                          </a:solidFill>
                          <a:effectLst/>
                          <a:latin typeface="Aptos Narrow" panose="020B0004020202020204" pitchFamily="34" charset="0"/>
                        </a:rPr>
                        <a:t>Is Fraud?</a:t>
                      </a:r>
                    </a:p>
                  </a:txBody>
                  <a:tcPr marL="50654" marR="2850" marT="38965" marB="38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499253976"/>
                  </a:ext>
                </a:extLst>
              </a:tr>
              <a:tr h="298943">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2002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9</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1</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6:21</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$134.09 </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dirty="0">
                          <a:solidFill>
                            <a:schemeClr val="tx1"/>
                          </a:solidFill>
                          <a:effectLst/>
                          <a:latin typeface="Aptos Narrow" panose="020B0004020202020204" pitchFamily="34" charset="0"/>
                        </a:rPr>
                        <a:t>Swipe Transaction</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3527213246127870000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La Verne</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CA</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91750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5300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600" b="0" i="0" u="none" strike="noStrike" cap="none" spc="0">
                        <a:solidFill>
                          <a:schemeClr val="tx1"/>
                        </a:solidFill>
                        <a:effectLst/>
                        <a:latin typeface="Aptos Narrow" panose="020B0004020202020204" pitchFamily="34" charset="0"/>
                      </a:endParaRP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No</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7153639"/>
                  </a:ext>
                </a:extLst>
              </a:tr>
              <a:tr h="298943">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2002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9</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1</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6:42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$38.48 </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Swipe Transaction</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-727612092139916000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Monterey Park</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CA</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91754</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5411</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600" b="0" i="0" u="none" strike="noStrike" cap="none" spc="0">
                        <a:solidFill>
                          <a:schemeClr val="tx1"/>
                        </a:solidFill>
                        <a:effectLst/>
                        <a:latin typeface="Aptos Narrow" panose="020B0004020202020204" pitchFamily="34" charset="0"/>
                      </a:endParaRP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No</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1469328"/>
                  </a:ext>
                </a:extLst>
              </a:tr>
              <a:tr h="298943">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2002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9</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6:22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$120.34 </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Swipe Transaction</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-727612092139916000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Monterey Park</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CA</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91754</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5411</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600" b="0" i="0" u="none" strike="noStrike" cap="none" spc="0">
                        <a:solidFill>
                          <a:schemeClr val="tx1"/>
                        </a:solidFill>
                        <a:effectLst/>
                        <a:latin typeface="Aptos Narrow" panose="020B0004020202020204" pitchFamily="34" charset="0"/>
                      </a:endParaRP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dirty="0">
                          <a:solidFill>
                            <a:schemeClr val="tx1"/>
                          </a:solidFill>
                          <a:effectLst/>
                          <a:latin typeface="Aptos Narrow" panose="020B0004020202020204" pitchFamily="34" charset="0"/>
                        </a:rPr>
                        <a:t>No</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954019"/>
                  </a:ext>
                </a:extLst>
              </a:tr>
              <a:tr h="298943">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2002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9</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17:45</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$128.95 </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Swipe Transaction</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3414527459579100000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Monterey Park</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CA</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91754</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US" sz="600" b="0" i="0" u="none" strike="noStrike" cap="none" spc="0">
                          <a:solidFill>
                            <a:schemeClr val="tx1"/>
                          </a:solidFill>
                          <a:effectLst/>
                          <a:latin typeface="Aptos Narrow" panose="020B0004020202020204" pitchFamily="34" charset="0"/>
                        </a:rPr>
                        <a:t>5651</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600" b="0" i="0" u="none" strike="noStrike" cap="none" spc="0">
                        <a:solidFill>
                          <a:schemeClr val="tx1"/>
                        </a:solidFill>
                        <a:effectLst/>
                        <a:latin typeface="Aptos Narrow" panose="020B0004020202020204" pitchFamily="34" charset="0"/>
                      </a:endParaRP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600" b="0" i="0" u="none" strike="noStrike" cap="none" spc="0">
                          <a:solidFill>
                            <a:schemeClr val="tx1"/>
                          </a:solidFill>
                          <a:effectLst/>
                          <a:latin typeface="Aptos Narrow" panose="020B0004020202020204" pitchFamily="34" charset="0"/>
                        </a:rPr>
                        <a:t>No</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1103796"/>
                  </a:ext>
                </a:extLst>
              </a:tr>
              <a:tr h="298943">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2002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9</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3</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6:23</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$104.71 </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Swipe Transaction</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5817218446178730000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La Verne</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a:solidFill>
                            <a:schemeClr val="tx1"/>
                          </a:solidFill>
                          <a:effectLst/>
                          <a:latin typeface="Aptos Narrow" panose="020B0004020202020204" pitchFamily="34" charset="0"/>
                        </a:rPr>
                        <a:t>CA</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91750</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600" b="0" i="0" u="none" strike="noStrike" cap="none" spc="0">
                          <a:solidFill>
                            <a:schemeClr val="tx1"/>
                          </a:solidFill>
                          <a:effectLst/>
                          <a:latin typeface="Aptos Narrow" panose="020B0004020202020204" pitchFamily="34" charset="0"/>
                        </a:rPr>
                        <a:t>5912</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600" b="0" i="0" u="none" strike="noStrike" cap="none" spc="0">
                        <a:solidFill>
                          <a:schemeClr val="tx1"/>
                        </a:solidFill>
                        <a:effectLst/>
                        <a:latin typeface="Aptos Narrow" panose="020B0004020202020204" pitchFamily="34" charset="0"/>
                      </a:endParaRP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0" i="0" u="none" strike="noStrike" cap="none" spc="0" dirty="0">
                          <a:solidFill>
                            <a:schemeClr val="tx1"/>
                          </a:solidFill>
                          <a:effectLst/>
                          <a:latin typeface="Aptos Narrow" panose="020B0004020202020204" pitchFamily="34" charset="0"/>
                        </a:rPr>
                        <a:t>No</a:t>
                      </a:r>
                    </a:p>
                  </a:txBody>
                  <a:tcPr marL="50654" marR="2850" marT="38965" marB="3896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850616"/>
                  </a:ext>
                </a:extLst>
              </a:tr>
            </a:tbl>
          </a:graphicData>
        </a:graphic>
      </p:graphicFrame>
    </p:spTree>
    <p:extLst>
      <p:ext uri="{BB962C8B-B14F-4D97-AF65-F5344CB8AC3E}">
        <p14:creationId xmlns:p14="http://schemas.microsoft.com/office/powerpoint/2010/main" val="25616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AE795F-69BC-0790-846C-B97DC4B9D099}"/>
              </a:ext>
            </a:extLst>
          </p:cNvPr>
          <p:cNvGraphicFramePr>
            <a:graphicFrameLocks noGrp="1"/>
          </p:cNvGraphicFramePr>
          <p:nvPr>
            <p:extLst>
              <p:ext uri="{D42A27DB-BD31-4B8C-83A1-F6EECF244321}">
                <p14:modId xmlns:p14="http://schemas.microsoft.com/office/powerpoint/2010/main" val="1446042701"/>
              </p:ext>
            </p:extLst>
          </p:nvPr>
        </p:nvGraphicFramePr>
        <p:xfrm>
          <a:off x="838201" y="5465834"/>
          <a:ext cx="11130881" cy="938379"/>
        </p:xfrm>
        <a:graphic>
          <a:graphicData uri="http://schemas.openxmlformats.org/drawingml/2006/table">
            <a:tbl>
              <a:tblPr/>
              <a:tblGrid>
                <a:gridCol w="521666">
                  <a:extLst>
                    <a:ext uri="{9D8B030D-6E8A-4147-A177-3AD203B41FA5}">
                      <a16:colId xmlns:a16="http://schemas.microsoft.com/office/drawing/2014/main" val="3593449833"/>
                    </a:ext>
                  </a:extLst>
                </a:gridCol>
                <a:gridCol w="521666">
                  <a:extLst>
                    <a:ext uri="{9D8B030D-6E8A-4147-A177-3AD203B41FA5}">
                      <a16:colId xmlns:a16="http://schemas.microsoft.com/office/drawing/2014/main" val="1023391132"/>
                    </a:ext>
                  </a:extLst>
                </a:gridCol>
                <a:gridCol w="521666">
                  <a:extLst>
                    <a:ext uri="{9D8B030D-6E8A-4147-A177-3AD203B41FA5}">
                      <a16:colId xmlns:a16="http://schemas.microsoft.com/office/drawing/2014/main" val="2727859379"/>
                    </a:ext>
                  </a:extLst>
                </a:gridCol>
                <a:gridCol w="521666">
                  <a:extLst>
                    <a:ext uri="{9D8B030D-6E8A-4147-A177-3AD203B41FA5}">
                      <a16:colId xmlns:a16="http://schemas.microsoft.com/office/drawing/2014/main" val="2427453793"/>
                    </a:ext>
                  </a:extLst>
                </a:gridCol>
                <a:gridCol w="521666">
                  <a:extLst>
                    <a:ext uri="{9D8B030D-6E8A-4147-A177-3AD203B41FA5}">
                      <a16:colId xmlns:a16="http://schemas.microsoft.com/office/drawing/2014/main" val="1600332957"/>
                    </a:ext>
                  </a:extLst>
                </a:gridCol>
                <a:gridCol w="521666">
                  <a:extLst>
                    <a:ext uri="{9D8B030D-6E8A-4147-A177-3AD203B41FA5}">
                      <a16:colId xmlns:a16="http://schemas.microsoft.com/office/drawing/2014/main" val="1438790354"/>
                    </a:ext>
                  </a:extLst>
                </a:gridCol>
                <a:gridCol w="1337145">
                  <a:extLst>
                    <a:ext uri="{9D8B030D-6E8A-4147-A177-3AD203B41FA5}">
                      <a16:colId xmlns:a16="http://schemas.microsoft.com/office/drawing/2014/main" val="2237332004"/>
                    </a:ext>
                  </a:extLst>
                </a:gridCol>
                <a:gridCol w="671571">
                  <a:extLst>
                    <a:ext uri="{9D8B030D-6E8A-4147-A177-3AD203B41FA5}">
                      <a16:colId xmlns:a16="http://schemas.microsoft.com/office/drawing/2014/main" val="1502649611"/>
                    </a:ext>
                  </a:extLst>
                </a:gridCol>
                <a:gridCol w="559643">
                  <a:extLst>
                    <a:ext uri="{9D8B030D-6E8A-4147-A177-3AD203B41FA5}">
                      <a16:colId xmlns:a16="http://schemas.microsoft.com/office/drawing/2014/main" val="3161272134"/>
                    </a:ext>
                  </a:extLst>
                </a:gridCol>
                <a:gridCol w="559643">
                  <a:extLst>
                    <a:ext uri="{9D8B030D-6E8A-4147-A177-3AD203B41FA5}">
                      <a16:colId xmlns:a16="http://schemas.microsoft.com/office/drawing/2014/main" val="883973381"/>
                    </a:ext>
                  </a:extLst>
                </a:gridCol>
                <a:gridCol w="559643">
                  <a:extLst>
                    <a:ext uri="{9D8B030D-6E8A-4147-A177-3AD203B41FA5}">
                      <a16:colId xmlns:a16="http://schemas.microsoft.com/office/drawing/2014/main" val="2625730605"/>
                    </a:ext>
                  </a:extLst>
                </a:gridCol>
                <a:gridCol w="521666">
                  <a:extLst>
                    <a:ext uri="{9D8B030D-6E8A-4147-A177-3AD203B41FA5}">
                      <a16:colId xmlns:a16="http://schemas.microsoft.com/office/drawing/2014/main" val="1302573189"/>
                    </a:ext>
                  </a:extLst>
                </a:gridCol>
                <a:gridCol w="521666">
                  <a:extLst>
                    <a:ext uri="{9D8B030D-6E8A-4147-A177-3AD203B41FA5}">
                      <a16:colId xmlns:a16="http://schemas.microsoft.com/office/drawing/2014/main" val="1574379610"/>
                    </a:ext>
                  </a:extLst>
                </a:gridCol>
                <a:gridCol w="521666">
                  <a:extLst>
                    <a:ext uri="{9D8B030D-6E8A-4147-A177-3AD203B41FA5}">
                      <a16:colId xmlns:a16="http://schemas.microsoft.com/office/drawing/2014/main" val="133508858"/>
                    </a:ext>
                  </a:extLst>
                </a:gridCol>
                <a:gridCol w="521666">
                  <a:extLst>
                    <a:ext uri="{9D8B030D-6E8A-4147-A177-3AD203B41FA5}">
                      <a16:colId xmlns:a16="http://schemas.microsoft.com/office/drawing/2014/main" val="4154853529"/>
                    </a:ext>
                  </a:extLst>
                </a:gridCol>
                <a:gridCol w="521666">
                  <a:extLst>
                    <a:ext uri="{9D8B030D-6E8A-4147-A177-3AD203B41FA5}">
                      <a16:colId xmlns:a16="http://schemas.microsoft.com/office/drawing/2014/main" val="1266336617"/>
                    </a:ext>
                  </a:extLst>
                </a:gridCol>
                <a:gridCol w="521666">
                  <a:extLst>
                    <a:ext uri="{9D8B030D-6E8A-4147-A177-3AD203B41FA5}">
                      <a16:colId xmlns:a16="http://schemas.microsoft.com/office/drawing/2014/main" val="3324019044"/>
                    </a:ext>
                  </a:extLst>
                </a:gridCol>
                <a:gridCol w="1183244">
                  <a:extLst>
                    <a:ext uri="{9D8B030D-6E8A-4147-A177-3AD203B41FA5}">
                      <a16:colId xmlns:a16="http://schemas.microsoft.com/office/drawing/2014/main" val="4140066201"/>
                    </a:ext>
                  </a:extLst>
                </a:gridCol>
              </a:tblGrid>
              <a:tr h="332729">
                <a:tc>
                  <a:txBody>
                    <a:bodyPr/>
                    <a:lstStyle/>
                    <a:p>
                      <a:pPr algn="l" fontAlgn="b"/>
                      <a:r>
                        <a:rPr lang="en-US" sz="700" b="0" i="0" u="none" strike="noStrike">
                          <a:solidFill>
                            <a:srgbClr val="FFFF00"/>
                          </a:solidFill>
                          <a:effectLst/>
                          <a:latin typeface="Aptos Narrow" panose="020B0004020202020204" pitchFamily="34" charset="0"/>
                        </a:rPr>
                        <a:t>User</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Card</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Year</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Month</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Day</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Amount</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Merchant_Name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Merchant_City</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Merchant_State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Zip</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MCC</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Errors</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Is_Fraud</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Time_hour</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Time_minute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Use_Chip_Chip Transaction</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Use_Chip_Online Transaction</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700" b="0" i="0" u="none" strike="noStrike">
                          <a:solidFill>
                            <a:srgbClr val="FFFF00"/>
                          </a:solidFill>
                          <a:effectLst/>
                          <a:latin typeface="Aptos Narrow" panose="020B0004020202020204" pitchFamily="34" charset="0"/>
                        </a:rPr>
                        <a:t>Use_Chip_Swipe Transaction</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40621"/>
                  </a:ext>
                </a:extLst>
              </a:tr>
              <a:tr h="121130">
                <a:tc>
                  <a:txBody>
                    <a:bodyPr/>
                    <a:lstStyle/>
                    <a:p>
                      <a:pPr algn="r" fontAlgn="b"/>
                      <a:r>
                        <a:rPr lang="en-US" sz="700" b="0" i="0" u="none" strike="noStrike">
                          <a:solidFill>
                            <a:srgbClr val="FFFFFF"/>
                          </a:solidFill>
                          <a:effectLst/>
                          <a:latin typeface="Aptos Narrow" panose="020B0004020202020204" pitchFamily="34" charset="0"/>
                        </a:rPr>
                        <a:t>338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2009</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4</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28.22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1456298770479470000.000000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0.000029</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0.000029</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0.00096632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dirty="0">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25</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TRUE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8278076"/>
                  </a:ext>
                </a:extLst>
              </a:tr>
              <a:tr h="121130">
                <a:tc>
                  <a:txBody>
                    <a:bodyPr/>
                    <a:lstStyle/>
                    <a:p>
                      <a:pPr algn="r" fontAlgn="b"/>
                      <a:r>
                        <a:rPr lang="en-US" sz="700" b="0" i="0" u="none" strike="noStrike">
                          <a:solidFill>
                            <a:srgbClr val="FFFFFF"/>
                          </a:solidFill>
                          <a:effectLst/>
                          <a:latin typeface="Aptos Narrow" panose="020B0004020202020204" pitchFamily="34" charset="0"/>
                        </a:rPr>
                        <a:t>881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2008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46.62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-6161792371494720000.000000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0.000057</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0.000846</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0.007066</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0.000018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0.00096632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34</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TRUE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489491"/>
                  </a:ext>
                </a:extLst>
              </a:tr>
              <a:tr h="121130">
                <a:tc>
                  <a:txBody>
                    <a:bodyPr/>
                    <a:lstStyle/>
                    <a:p>
                      <a:pPr algn="r" fontAlgn="b"/>
                      <a:r>
                        <a:rPr lang="en-US" sz="700" b="0" i="0" u="none" strike="noStrike">
                          <a:solidFill>
                            <a:srgbClr val="FFFFFF"/>
                          </a:solidFill>
                          <a:effectLst/>
                          <a:latin typeface="Aptos Narrow" panose="020B0004020202020204" pitchFamily="34" charset="0"/>
                        </a:rPr>
                        <a:t>271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4</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2011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3</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30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109.73</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7824413107036070000.000000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0.001063</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0.000006</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0.002401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0.00096632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4</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17</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TRUE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8229736"/>
                  </a:ext>
                </a:extLst>
              </a:tr>
              <a:tr h="121130">
                <a:tc>
                  <a:txBody>
                    <a:bodyPr/>
                    <a:lstStyle/>
                    <a:p>
                      <a:pPr algn="r" fontAlgn="b"/>
                      <a:r>
                        <a:rPr lang="en-US" sz="700" b="0" i="0" u="none" strike="noStrike">
                          <a:solidFill>
                            <a:srgbClr val="FFFFFF"/>
                          </a:solidFill>
                          <a:effectLst/>
                          <a:latin typeface="Aptos Narrow" panose="020B0004020202020204" pitchFamily="34" charset="0"/>
                        </a:rPr>
                        <a:t>4</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2002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6</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91.15</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-4317138273541960000.000000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0.000355</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0.000711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0.00096632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15</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TRUE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7307576"/>
                  </a:ext>
                </a:extLst>
              </a:tr>
              <a:tr h="121130">
                <a:tc>
                  <a:txBody>
                    <a:bodyPr/>
                    <a:lstStyle/>
                    <a:p>
                      <a:pPr algn="r" fontAlgn="b"/>
                      <a:r>
                        <a:rPr lang="en-US" sz="700" b="0" i="0" u="none" strike="noStrike">
                          <a:solidFill>
                            <a:srgbClr val="FFFFFF"/>
                          </a:solidFill>
                          <a:effectLst/>
                          <a:latin typeface="Aptos Narrow" panose="020B0004020202020204" pitchFamily="34" charset="0"/>
                        </a:rPr>
                        <a:t>1934</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2019</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63.58</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1459645998148460000.000000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0.000015</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0.000015</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0.000000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0.00096632</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0</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21</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700" b="0" i="0" u="none" strike="noStrike">
                          <a:solidFill>
                            <a:srgbClr val="FFFFFF"/>
                          </a:solidFill>
                          <a:effectLst/>
                          <a:latin typeface="Aptos Narrow" panose="020B0004020202020204" pitchFamily="34" charset="0"/>
                        </a:rPr>
                        <a:t>43</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TRUE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700" b="0" i="0" u="none" strike="noStrike" dirty="0">
                          <a:solidFill>
                            <a:srgbClr val="FFFFFF"/>
                          </a:solidFill>
                          <a:effectLst/>
                          <a:latin typeface="Aptos Narrow" panose="020B0004020202020204" pitchFamily="34" charset="0"/>
                        </a:rPr>
                        <a:t>FALSE</a:t>
                      </a:r>
                    </a:p>
                  </a:txBody>
                  <a:tcPr marL="5678" marR="5678" marT="567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8388873"/>
                  </a:ext>
                </a:extLst>
              </a:tr>
            </a:tbl>
          </a:graphicData>
        </a:graphic>
      </p:graphicFrame>
      <p:sp>
        <p:nvSpPr>
          <p:cNvPr id="8" name="TextBox 7">
            <a:extLst>
              <a:ext uri="{FF2B5EF4-FFF2-40B4-BE49-F238E27FC236}">
                <a16:creationId xmlns:a16="http://schemas.microsoft.com/office/drawing/2014/main" id="{4655BE0A-180A-5F2F-238F-5F6FE036D05A}"/>
              </a:ext>
            </a:extLst>
          </p:cNvPr>
          <p:cNvSpPr txBox="1"/>
          <p:nvPr/>
        </p:nvSpPr>
        <p:spPr>
          <a:xfrm>
            <a:off x="838201" y="603913"/>
            <a:ext cx="5510098" cy="1111073"/>
          </a:xfrm>
          <a:prstGeom prst="rect">
            <a:avLst/>
          </a:prstGeom>
          <a:noFill/>
        </p:spPr>
        <p:txBody>
          <a:bodyPr wrap="square" rtlCol="0">
            <a:spAutoFit/>
          </a:bodyPr>
          <a:lstStyle/>
          <a:p>
            <a:pPr defTabSz="914400">
              <a:lnSpc>
                <a:spcPct val="90000"/>
              </a:lnSpc>
              <a:spcBef>
                <a:spcPct val="0"/>
              </a:spcBef>
              <a:spcAft>
                <a:spcPts val="600"/>
              </a:spcAft>
            </a:pPr>
            <a:r>
              <a:rPr lang="en-US" sz="4800" dirty="0">
                <a:solidFill>
                  <a:schemeClr val="accent4"/>
                </a:solidFill>
                <a:latin typeface="Avenir Book" panose="02000503020000020003" pitchFamily="2" charset="0"/>
                <a:ea typeface="+mj-ea"/>
                <a:cs typeface="+mj-cs"/>
              </a:rPr>
              <a:t>Data Preprocessing</a:t>
            </a:r>
          </a:p>
          <a:p>
            <a:endParaRPr lang="en-US" dirty="0"/>
          </a:p>
        </p:txBody>
      </p:sp>
      <p:sp>
        <p:nvSpPr>
          <p:cNvPr id="10" name="TextBox 9">
            <a:extLst>
              <a:ext uri="{FF2B5EF4-FFF2-40B4-BE49-F238E27FC236}">
                <a16:creationId xmlns:a16="http://schemas.microsoft.com/office/drawing/2014/main" id="{B78FC91D-FDC0-C245-A7ED-7597FAB7BF53}"/>
              </a:ext>
            </a:extLst>
          </p:cNvPr>
          <p:cNvSpPr txBox="1"/>
          <p:nvPr/>
        </p:nvSpPr>
        <p:spPr>
          <a:xfrm>
            <a:off x="838201" y="1690062"/>
            <a:ext cx="11130886" cy="3477875"/>
          </a:xfrm>
          <a:prstGeom prst="rect">
            <a:avLst/>
          </a:prstGeom>
          <a:noFill/>
        </p:spPr>
        <p:txBody>
          <a:bodyPr wrap="square">
            <a:spAutoFit/>
          </a:bodyPr>
          <a:lstStyle/>
          <a:p>
            <a:pPr marL="171450" indent="-171450">
              <a:buFont typeface="Arial" panose="020B0604020202020204" pitchFamily="34" charset="0"/>
              <a:buChar char="•"/>
            </a:pPr>
            <a:r>
              <a:rPr lang="en-US" sz="1100" dirty="0">
                <a:latin typeface="Avenir Book" panose="02000503020000020003" pitchFamily="2" charset="0"/>
              </a:rPr>
              <a:t>The </a:t>
            </a:r>
            <a:r>
              <a:rPr lang="en-US" sz="1100" dirty="0" err="1">
                <a:latin typeface="Avenir Book" panose="02000503020000020003" pitchFamily="2" charset="0"/>
              </a:rPr>
              <a:t>Tabformer</a:t>
            </a:r>
            <a:r>
              <a:rPr lang="en-US" sz="1100" dirty="0">
                <a:latin typeface="Avenir Book" panose="02000503020000020003" pitchFamily="2" charset="0"/>
              </a:rPr>
              <a:t> dataset undergoes several preprocessing steps to ensure data quality and prepare it for the comparative study on anomaly detection models. The preprocessing pipeline is implemented using a custom function called `</a:t>
            </a:r>
            <a:r>
              <a:rPr lang="en-US" sz="1100" dirty="0" err="1">
                <a:latin typeface="Avenir Book" panose="02000503020000020003" pitchFamily="2" charset="0"/>
              </a:rPr>
              <a:t>preprocess_data</a:t>
            </a:r>
            <a:r>
              <a:rPr lang="en-US" sz="1100" dirty="0">
                <a:latin typeface="Avenir Book" panose="02000503020000020003" pitchFamily="2" charset="0"/>
              </a:rPr>
              <a:t>`, which takes the dataset as input along with various parameters to control the preprocessing steps.</a:t>
            </a:r>
          </a:p>
          <a:p>
            <a:pPr marL="171450" indent="-171450">
              <a:buFont typeface="Arial" panose="020B0604020202020204" pitchFamily="34" charset="0"/>
              <a:buChar char="•"/>
            </a:pPr>
            <a:endParaRPr lang="en-US" sz="1100" dirty="0">
              <a:latin typeface="Avenir Book" panose="02000503020000020003" pitchFamily="2" charset="0"/>
            </a:endParaRPr>
          </a:p>
          <a:p>
            <a:pPr marL="171450" indent="-171450">
              <a:buFont typeface="Arial" panose="020B0604020202020204" pitchFamily="34" charset="0"/>
              <a:buChar char="•"/>
            </a:pPr>
            <a:r>
              <a:rPr lang="en-US" sz="1100" dirty="0">
                <a:latin typeface="Avenir Book" panose="02000503020000020003" pitchFamily="2" charset="0"/>
              </a:rPr>
              <a:t>Firstly, the function automatically detects columns with only two unique values and encodes them as binary (0 and 1). This step helps in representing binary features effectively. Next, the columns are converted to numeric data type when possible to ensure consistent data representation across the dataset.</a:t>
            </a:r>
          </a:p>
          <a:p>
            <a:pPr marL="171450" indent="-171450">
              <a:buFont typeface="Arial" panose="020B0604020202020204" pitchFamily="34" charset="0"/>
              <a:buChar char="•"/>
            </a:pPr>
            <a:endParaRPr lang="en-US" sz="1100" dirty="0">
              <a:latin typeface="Avenir Book" panose="02000503020000020003" pitchFamily="2" charset="0"/>
            </a:endParaRPr>
          </a:p>
          <a:p>
            <a:pPr marL="171450" indent="-171450">
              <a:buFont typeface="Arial" panose="020B0604020202020204" pitchFamily="34" charset="0"/>
              <a:buChar char="•"/>
            </a:pPr>
            <a:r>
              <a:rPr lang="en-US" sz="1100" dirty="0">
                <a:latin typeface="Avenir Book" panose="02000503020000020003" pitchFamily="2" charset="0"/>
              </a:rPr>
              <a:t>To handle categorical variables, the non-numeric columns are one-hot encoded, converting them into binary vectors. This encoding technique allows the models to process categorical data effectively. Missing values in the dataset are handled by replacing them with the mode (most frequent value) of each column, ensuring that no data points are lost due to missing information.</a:t>
            </a:r>
          </a:p>
          <a:p>
            <a:pPr marL="171450" indent="-171450">
              <a:buFont typeface="Arial" panose="020B0604020202020204" pitchFamily="34" charset="0"/>
              <a:buChar char="•"/>
            </a:pPr>
            <a:endParaRPr lang="en-US" sz="1100" dirty="0">
              <a:latin typeface="Avenir Book" panose="02000503020000020003" pitchFamily="2" charset="0"/>
            </a:endParaRPr>
          </a:p>
          <a:p>
            <a:pPr marL="171450" indent="-171450">
              <a:buFont typeface="Arial" panose="020B0604020202020204" pitchFamily="34" charset="0"/>
              <a:buChar char="•"/>
            </a:pPr>
            <a:r>
              <a:rPr lang="en-US" sz="1100" dirty="0">
                <a:latin typeface="Avenir Book" panose="02000503020000020003" pitchFamily="2" charset="0"/>
              </a:rPr>
              <a:t>To reduce the dataset's size while maintaining the class distribution, stratified sampling is applied based on the 'Is Fraud?' column. This step helps in creating a representative sample of both fraudulent and non-fraudulent transactions. The 'Time' column, which contains datetime information, is treated separately, and appropriate datetime features are extracted from it.</a:t>
            </a:r>
          </a:p>
          <a:p>
            <a:pPr marL="171450" indent="-171450">
              <a:buFont typeface="Arial" panose="020B0604020202020204" pitchFamily="34" charset="0"/>
              <a:buChar char="•"/>
            </a:pPr>
            <a:endParaRPr lang="en-US" sz="1100" dirty="0">
              <a:latin typeface="Avenir Book" panose="02000503020000020003" pitchFamily="2" charset="0"/>
            </a:endParaRPr>
          </a:p>
          <a:p>
            <a:pPr marL="171450" indent="-171450">
              <a:buFont typeface="Arial" panose="020B0604020202020204" pitchFamily="34" charset="0"/>
              <a:buChar char="•"/>
            </a:pPr>
            <a:r>
              <a:rPr lang="en-US" sz="1100" dirty="0">
                <a:latin typeface="Avenir Book" panose="02000503020000020003" pitchFamily="2" charset="0"/>
              </a:rPr>
              <a:t>Data cleaning is performed on specific columns to ensure data consistency. The 'Amount' column undergoes cleaning to remove any special characters or inconsistencies. Additionally, columns that may not be relevant for anomaly detection, such as 'Card', 'User', and 'Merchant Name', are removed from the dataset.</a:t>
            </a:r>
          </a:p>
          <a:p>
            <a:pPr marL="171450" indent="-171450">
              <a:buFont typeface="Arial" panose="020B0604020202020204" pitchFamily="34" charset="0"/>
              <a:buChar char="•"/>
            </a:pPr>
            <a:endParaRPr lang="en-US" sz="1100" dirty="0">
              <a:latin typeface="Avenir Book" panose="02000503020000020003" pitchFamily="2" charset="0"/>
            </a:endParaRPr>
          </a:p>
          <a:p>
            <a:pPr marL="171450" indent="-171450">
              <a:buFont typeface="Arial" panose="020B0604020202020204" pitchFamily="34" charset="0"/>
              <a:buChar char="•"/>
            </a:pPr>
            <a:r>
              <a:rPr lang="en-US" sz="1100" dirty="0">
                <a:latin typeface="Avenir Book" panose="02000503020000020003" pitchFamily="2" charset="0"/>
              </a:rPr>
              <a:t>Certain columns, including 'Use Chip', 'Merchant City', 'Merchant State', 'Zip', 'MCC', and 'Errors?', are considered as categorical variables and are encoded accordingly. The 'Is Fraud?' column is designated as the target variable for the anomaly detection task.</a:t>
            </a:r>
          </a:p>
        </p:txBody>
      </p:sp>
    </p:spTree>
    <p:extLst>
      <p:ext uri="{BB962C8B-B14F-4D97-AF65-F5344CB8AC3E}">
        <p14:creationId xmlns:p14="http://schemas.microsoft.com/office/powerpoint/2010/main" val="348577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67263-A0BC-B920-C01E-1DD78288235E}"/>
              </a:ext>
            </a:extLst>
          </p:cNvPr>
          <p:cNvSpPr txBox="1"/>
          <p:nvPr/>
        </p:nvSpPr>
        <p:spPr>
          <a:xfrm>
            <a:off x="5828930" y="2274838"/>
            <a:ext cx="5905868" cy="2308324"/>
          </a:xfrm>
          <a:prstGeom prst="rect">
            <a:avLst/>
          </a:prstGeom>
          <a:noFill/>
        </p:spPr>
        <p:txBody>
          <a:bodyPr wrap="square" rtlCol="0">
            <a:spAutoFit/>
          </a:bodyPr>
          <a:lstStyle/>
          <a:p>
            <a:r>
              <a:rPr lang="en-US" sz="7200" dirty="0">
                <a:solidFill>
                  <a:srgbClr val="FFE300"/>
                </a:solidFill>
                <a:latin typeface="Avenir Book" panose="02000503020000020003" pitchFamily="2" charset="0"/>
              </a:rPr>
              <a:t>Graph Neural Networks.</a:t>
            </a:r>
          </a:p>
        </p:txBody>
      </p:sp>
      <p:sp>
        <p:nvSpPr>
          <p:cNvPr id="7" name="TextBox 6">
            <a:extLst>
              <a:ext uri="{FF2B5EF4-FFF2-40B4-BE49-F238E27FC236}">
                <a16:creationId xmlns:a16="http://schemas.microsoft.com/office/drawing/2014/main" id="{D3E84A76-549F-B087-EFD5-E9BEE013FC65}"/>
              </a:ext>
            </a:extLst>
          </p:cNvPr>
          <p:cNvSpPr txBox="1"/>
          <p:nvPr/>
        </p:nvSpPr>
        <p:spPr>
          <a:xfrm>
            <a:off x="1963270" y="2105561"/>
            <a:ext cx="2788023" cy="2646878"/>
          </a:xfrm>
          <a:prstGeom prst="rect">
            <a:avLst/>
          </a:prstGeom>
          <a:noFill/>
        </p:spPr>
        <p:txBody>
          <a:bodyPr wrap="square" rtlCol="0">
            <a:spAutoFit/>
          </a:bodyPr>
          <a:lstStyle/>
          <a:p>
            <a:pPr algn="ctr" defTabSz="914400"/>
            <a:r>
              <a:rPr lang="en-US" sz="16600" b="1" dirty="0">
                <a:solidFill>
                  <a:srgbClr val="FFE300"/>
                </a:solidFill>
                <a:latin typeface="Avenir Book" panose="02000503020000020003" pitchFamily="2" charset="0"/>
              </a:rPr>
              <a:t>03</a:t>
            </a:r>
          </a:p>
        </p:txBody>
      </p:sp>
      <p:cxnSp>
        <p:nvCxnSpPr>
          <p:cNvPr id="9" name="Straight Connector 8">
            <a:extLst>
              <a:ext uri="{FF2B5EF4-FFF2-40B4-BE49-F238E27FC236}">
                <a16:creationId xmlns:a16="http://schemas.microsoft.com/office/drawing/2014/main" id="{359EB41A-0C4A-3E2C-1B24-B378CD141DCC}"/>
              </a:ext>
            </a:extLst>
          </p:cNvPr>
          <p:cNvCxnSpPr/>
          <p:nvPr/>
        </p:nvCxnSpPr>
        <p:spPr>
          <a:xfrm>
            <a:off x="5056095" y="1810870"/>
            <a:ext cx="0" cy="3370730"/>
          </a:xfrm>
          <a:prstGeom prst="line">
            <a:avLst/>
          </a:prstGeom>
          <a:ln>
            <a:solidFill>
              <a:srgbClr val="FFE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936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1741</Words>
  <Application>Microsoft Macintosh PowerPoint</Application>
  <PresentationFormat>Widescreen</PresentationFormat>
  <Paragraphs>347</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Aptos Narrow</vt:lpstr>
      <vt:lpstr>Arial</vt:lpstr>
      <vt:lpstr>Avenir Book</vt:lpstr>
      <vt:lpstr>Avenir Light</vt:lpstr>
      <vt:lpstr>Calibri</vt:lpstr>
      <vt:lpstr>Office Theme</vt:lpstr>
      <vt:lpstr>Detecting Financial Anomalies  GNNs vs. Classical ML vs. Deep Learning</vt:lpstr>
      <vt:lpstr>PowerPoint Presentation</vt:lpstr>
      <vt:lpstr>PowerPoint Presentation</vt:lpstr>
      <vt:lpstr>Background &amp; Purpose.</vt:lpstr>
      <vt:lpstr>Challenges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Financial Anomalies  GNNs vs. Classical ML vs. Deep Learning</dc:title>
  <dc:creator>Chirag Lakhanpal</dc:creator>
  <cp:lastModifiedBy>Chirag Lakhanpal</cp:lastModifiedBy>
  <cp:revision>1</cp:revision>
  <dcterms:created xsi:type="dcterms:W3CDTF">2024-04-30T18:26:26Z</dcterms:created>
  <dcterms:modified xsi:type="dcterms:W3CDTF">2024-04-30T22:01:11Z</dcterms:modified>
</cp:coreProperties>
</file>