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8" r:id="rId9"/>
    <p:sldId id="262" r:id="rId10"/>
    <p:sldId id="263" r:id="rId11"/>
    <p:sldId id="269" r:id="rId12"/>
    <p:sldId id="264" r:id="rId13"/>
    <p:sldId id="266" r:id="rId14"/>
    <p:sldId id="270" r:id="rId15"/>
    <p:sldId id="27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53D0E-C16C-4C01-AC5E-3865B9051C23}" v="3" dt="2024-04-09T20:43:20.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2583 Margasahayam Venkatesh Chirag" userId="346634ac-d8ed-4ee4-8d55-534444c77752" providerId="ADAL" clId="{3E453D0E-C16C-4C01-AC5E-3865B9051C23}"/>
    <pc:docChg chg="undo custSel addSld modSld">
      <pc:chgData name="IMT2022583 Margasahayam Venkatesh Chirag" userId="346634ac-d8ed-4ee4-8d55-534444c77752" providerId="ADAL" clId="{3E453D0E-C16C-4C01-AC5E-3865B9051C23}" dt="2024-04-09T21:01:30.114" v="107" actId="732"/>
      <pc:docMkLst>
        <pc:docMk/>
      </pc:docMkLst>
      <pc:sldChg chg="modSp mod">
        <pc:chgData name="IMT2022583 Margasahayam Venkatesh Chirag" userId="346634ac-d8ed-4ee4-8d55-534444c77752" providerId="ADAL" clId="{3E453D0E-C16C-4C01-AC5E-3865B9051C23}" dt="2024-03-29T19:37:27.467" v="12" actId="20577"/>
        <pc:sldMkLst>
          <pc:docMk/>
          <pc:sldMk cId="4043737824" sldId="257"/>
        </pc:sldMkLst>
        <pc:spChg chg="mod">
          <ac:chgData name="IMT2022583 Margasahayam Venkatesh Chirag" userId="346634ac-d8ed-4ee4-8d55-534444c77752" providerId="ADAL" clId="{3E453D0E-C16C-4C01-AC5E-3865B9051C23}" dt="2024-03-29T19:37:27.467" v="12" actId="20577"/>
          <ac:spMkLst>
            <pc:docMk/>
            <pc:sldMk cId="4043737824" sldId="257"/>
            <ac:spMk id="3" creationId="{A8E9CFF2-3777-4FF4-A759-8491175B0B7C}"/>
          </ac:spMkLst>
        </pc:spChg>
      </pc:sldChg>
      <pc:sldChg chg="addSp delSp modSp mod">
        <pc:chgData name="IMT2022583 Margasahayam Venkatesh Chirag" userId="346634ac-d8ed-4ee4-8d55-534444c77752" providerId="ADAL" clId="{3E453D0E-C16C-4C01-AC5E-3865B9051C23}" dt="2024-04-09T20:57:06.167" v="89" actId="1076"/>
        <pc:sldMkLst>
          <pc:docMk/>
          <pc:sldMk cId="2241403805" sldId="261"/>
        </pc:sldMkLst>
        <pc:picChg chg="add mod">
          <ac:chgData name="IMT2022583 Margasahayam Venkatesh Chirag" userId="346634ac-d8ed-4ee4-8d55-534444c77752" providerId="ADAL" clId="{3E453D0E-C16C-4C01-AC5E-3865B9051C23}" dt="2024-04-09T20:57:06.167" v="89" actId="1076"/>
          <ac:picMkLst>
            <pc:docMk/>
            <pc:sldMk cId="2241403805" sldId="261"/>
            <ac:picMk id="3" creationId="{73285ADD-1769-2E45-F8A6-0670233C65C9}"/>
          </ac:picMkLst>
        </pc:picChg>
        <pc:picChg chg="del">
          <ac:chgData name="IMT2022583 Margasahayam Venkatesh Chirag" userId="346634ac-d8ed-4ee4-8d55-534444c77752" providerId="ADAL" clId="{3E453D0E-C16C-4C01-AC5E-3865B9051C23}" dt="2024-04-09T20:56:45.445" v="82" actId="478"/>
          <ac:picMkLst>
            <pc:docMk/>
            <pc:sldMk cId="2241403805" sldId="261"/>
            <ac:picMk id="5" creationId="{6BCFA54F-81CC-ACB8-8968-A80703D4A8B2}"/>
          </ac:picMkLst>
        </pc:picChg>
      </pc:sldChg>
      <pc:sldChg chg="addSp delSp modSp mod">
        <pc:chgData name="IMT2022583 Margasahayam Venkatesh Chirag" userId="346634ac-d8ed-4ee4-8d55-534444c77752" providerId="ADAL" clId="{3E453D0E-C16C-4C01-AC5E-3865B9051C23}" dt="2024-04-09T21:00:21.973" v="97" actId="1076"/>
        <pc:sldMkLst>
          <pc:docMk/>
          <pc:sldMk cId="2692693237" sldId="263"/>
        </pc:sldMkLst>
        <pc:picChg chg="add mod">
          <ac:chgData name="IMT2022583 Margasahayam Venkatesh Chirag" userId="346634ac-d8ed-4ee4-8d55-534444c77752" providerId="ADAL" clId="{3E453D0E-C16C-4C01-AC5E-3865B9051C23}" dt="2024-04-09T21:00:21.973" v="97" actId="1076"/>
          <ac:picMkLst>
            <pc:docMk/>
            <pc:sldMk cId="2692693237" sldId="263"/>
            <ac:picMk id="3" creationId="{D9DD8BA1-8C3C-0D5E-5F0D-FE143AD8EA08}"/>
          </ac:picMkLst>
        </pc:picChg>
        <pc:picChg chg="del">
          <ac:chgData name="IMT2022583 Margasahayam Venkatesh Chirag" userId="346634ac-d8ed-4ee4-8d55-534444c77752" providerId="ADAL" clId="{3E453D0E-C16C-4C01-AC5E-3865B9051C23}" dt="2024-04-09T21:00:07.800" v="90" actId="478"/>
          <ac:picMkLst>
            <pc:docMk/>
            <pc:sldMk cId="2692693237" sldId="263"/>
            <ac:picMk id="5" creationId="{A404F49D-9661-DDAD-8E61-F6278CC18AE4}"/>
          </ac:picMkLst>
        </pc:picChg>
      </pc:sldChg>
      <pc:sldChg chg="modSp mod">
        <pc:chgData name="IMT2022583 Margasahayam Venkatesh Chirag" userId="346634ac-d8ed-4ee4-8d55-534444c77752" providerId="ADAL" clId="{3E453D0E-C16C-4C01-AC5E-3865B9051C23}" dt="2024-04-09T21:01:30.114" v="107" actId="732"/>
        <pc:sldMkLst>
          <pc:docMk/>
          <pc:sldMk cId="745226660" sldId="266"/>
        </pc:sldMkLst>
        <pc:picChg chg="mod">
          <ac:chgData name="IMT2022583 Margasahayam Venkatesh Chirag" userId="346634ac-d8ed-4ee4-8d55-534444c77752" providerId="ADAL" clId="{3E453D0E-C16C-4C01-AC5E-3865B9051C23}" dt="2024-04-09T21:00:38.150" v="99" actId="1076"/>
          <ac:picMkLst>
            <pc:docMk/>
            <pc:sldMk cId="745226660" sldId="266"/>
            <ac:picMk id="7" creationId="{F57E5D76-2A3C-C953-6F38-48901158728E}"/>
          </ac:picMkLst>
        </pc:picChg>
        <pc:picChg chg="mod modCrop">
          <ac:chgData name="IMT2022583 Margasahayam Venkatesh Chirag" userId="346634ac-d8ed-4ee4-8d55-534444c77752" providerId="ADAL" clId="{3E453D0E-C16C-4C01-AC5E-3865B9051C23}" dt="2024-04-09T21:01:30.114" v="107" actId="732"/>
          <ac:picMkLst>
            <pc:docMk/>
            <pc:sldMk cId="745226660" sldId="266"/>
            <ac:picMk id="43" creationId="{3EB0D2AC-1CB5-34C6-7243-FFC76AE1EAD6}"/>
          </ac:picMkLst>
        </pc:picChg>
        <pc:cxnChg chg="mod">
          <ac:chgData name="IMT2022583 Margasahayam Venkatesh Chirag" userId="346634ac-d8ed-4ee4-8d55-534444c77752" providerId="ADAL" clId="{3E453D0E-C16C-4C01-AC5E-3865B9051C23}" dt="2024-04-09T21:00:54.828" v="102" actId="14100"/>
          <ac:cxnSpMkLst>
            <pc:docMk/>
            <pc:sldMk cId="745226660" sldId="266"/>
            <ac:cxnSpMk id="58" creationId="{5B9C0B38-B484-916F-5383-01B5F067BA1D}"/>
          </ac:cxnSpMkLst>
        </pc:cxnChg>
      </pc:sldChg>
      <pc:sldChg chg="addSp modSp new mod modClrScheme chgLayout">
        <pc:chgData name="IMT2022583 Margasahayam Venkatesh Chirag" userId="346634ac-d8ed-4ee4-8d55-534444c77752" providerId="ADAL" clId="{3E453D0E-C16C-4C01-AC5E-3865B9051C23}" dt="2024-04-09T20:21:57.322" v="36" actId="27636"/>
        <pc:sldMkLst>
          <pc:docMk/>
          <pc:sldMk cId="651672785" sldId="268"/>
        </pc:sldMkLst>
        <pc:spChg chg="add mod">
          <ac:chgData name="IMT2022583 Margasahayam Venkatesh Chirag" userId="346634ac-d8ed-4ee4-8d55-534444c77752" providerId="ADAL" clId="{3E453D0E-C16C-4C01-AC5E-3865B9051C23}" dt="2024-04-09T20:19:54.995" v="29" actId="20577"/>
          <ac:spMkLst>
            <pc:docMk/>
            <pc:sldMk cId="651672785" sldId="268"/>
            <ac:spMk id="2" creationId="{303F72D5-E59D-14F0-2D82-08A41E602602}"/>
          </ac:spMkLst>
        </pc:spChg>
        <pc:spChg chg="add mod">
          <ac:chgData name="IMT2022583 Margasahayam Venkatesh Chirag" userId="346634ac-d8ed-4ee4-8d55-534444c77752" providerId="ADAL" clId="{3E453D0E-C16C-4C01-AC5E-3865B9051C23}" dt="2024-04-09T20:21:57.322" v="36" actId="27636"/>
          <ac:spMkLst>
            <pc:docMk/>
            <pc:sldMk cId="651672785" sldId="268"/>
            <ac:spMk id="3" creationId="{B5B654F3-49C4-ED88-30BB-8669DD2D31B5}"/>
          </ac:spMkLst>
        </pc:spChg>
      </pc:sldChg>
      <pc:sldChg chg="modSp add mod">
        <pc:chgData name="IMT2022583 Margasahayam Venkatesh Chirag" userId="346634ac-d8ed-4ee4-8d55-534444c77752" providerId="ADAL" clId="{3E453D0E-C16C-4C01-AC5E-3865B9051C23}" dt="2024-04-09T20:25:20.809" v="43" actId="27636"/>
        <pc:sldMkLst>
          <pc:docMk/>
          <pc:sldMk cId="371228153" sldId="269"/>
        </pc:sldMkLst>
        <pc:spChg chg="mod">
          <ac:chgData name="IMT2022583 Margasahayam Venkatesh Chirag" userId="346634ac-d8ed-4ee4-8d55-534444c77752" providerId="ADAL" clId="{3E453D0E-C16C-4C01-AC5E-3865B9051C23}" dt="2024-04-09T20:25:20.809" v="43" actId="27636"/>
          <ac:spMkLst>
            <pc:docMk/>
            <pc:sldMk cId="371228153" sldId="269"/>
            <ac:spMk id="3" creationId="{B5B654F3-49C4-ED88-30BB-8669DD2D31B5}"/>
          </ac:spMkLst>
        </pc:spChg>
      </pc:sldChg>
      <pc:sldChg chg="addSp delSp modSp add mod">
        <pc:chgData name="IMT2022583 Margasahayam Venkatesh Chirag" userId="346634ac-d8ed-4ee4-8d55-534444c77752" providerId="ADAL" clId="{3E453D0E-C16C-4C01-AC5E-3865B9051C23}" dt="2024-04-09T20:43:43.269" v="79" actId="27636"/>
        <pc:sldMkLst>
          <pc:docMk/>
          <pc:sldMk cId="3202486625" sldId="270"/>
        </pc:sldMkLst>
        <pc:spChg chg="mod">
          <ac:chgData name="IMT2022583 Margasahayam Venkatesh Chirag" userId="346634ac-d8ed-4ee4-8d55-534444c77752" providerId="ADAL" clId="{3E453D0E-C16C-4C01-AC5E-3865B9051C23}" dt="2024-04-09T20:43:11.376" v="70" actId="20577"/>
          <ac:spMkLst>
            <pc:docMk/>
            <pc:sldMk cId="3202486625" sldId="270"/>
            <ac:spMk id="2" creationId="{303F72D5-E59D-14F0-2D82-08A41E602602}"/>
          </ac:spMkLst>
        </pc:spChg>
        <pc:spChg chg="mod">
          <ac:chgData name="IMT2022583 Margasahayam Venkatesh Chirag" userId="346634ac-d8ed-4ee4-8d55-534444c77752" providerId="ADAL" clId="{3E453D0E-C16C-4C01-AC5E-3865B9051C23}" dt="2024-04-09T20:43:43.269" v="79" actId="27636"/>
          <ac:spMkLst>
            <pc:docMk/>
            <pc:sldMk cId="3202486625" sldId="270"/>
            <ac:spMk id="3" creationId="{B5B654F3-49C4-ED88-30BB-8669DD2D31B5}"/>
          </ac:spMkLst>
        </pc:spChg>
        <pc:spChg chg="add del">
          <ac:chgData name="IMT2022583 Margasahayam Venkatesh Chirag" userId="346634ac-d8ed-4ee4-8d55-534444c77752" providerId="ADAL" clId="{3E453D0E-C16C-4C01-AC5E-3865B9051C23}" dt="2024-04-09T20:43:17.213" v="72" actId="22"/>
          <ac:spMkLst>
            <pc:docMk/>
            <pc:sldMk cId="3202486625" sldId="270"/>
            <ac:spMk id="5" creationId="{5F3183CA-F816-E13C-EB53-114DDFEB1715}"/>
          </ac:spMkLst>
        </pc:spChg>
      </pc:sldChg>
      <pc:sldChg chg="modSp add mod">
        <pc:chgData name="IMT2022583 Margasahayam Venkatesh Chirag" userId="346634ac-d8ed-4ee4-8d55-534444c77752" providerId="ADAL" clId="{3E453D0E-C16C-4C01-AC5E-3865B9051C23}" dt="2024-04-09T20:43:54.899" v="81" actId="27636"/>
        <pc:sldMkLst>
          <pc:docMk/>
          <pc:sldMk cId="998355919" sldId="271"/>
        </pc:sldMkLst>
        <pc:spChg chg="mod">
          <ac:chgData name="IMT2022583 Margasahayam Venkatesh Chirag" userId="346634ac-d8ed-4ee4-8d55-534444c77752" providerId="ADAL" clId="{3E453D0E-C16C-4C01-AC5E-3865B9051C23}" dt="2024-04-09T20:43:26.204" v="77" actId="20577"/>
          <ac:spMkLst>
            <pc:docMk/>
            <pc:sldMk cId="998355919" sldId="271"/>
            <ac:spMk id="2" creationId="{303F72D5-E59D-14F0-2D82-08A41E602602}"/>
          </ac:spMkLst>
        </pc:spChg>
        <pc:spChg chg="mod">
          <ac:chgData name="IMT2022583 Margasahayam Venkatesh Chirag" userId="346634ac-d8ed-4ee4-8d55-534444c77752" providerId="ADAL" clId="{3E453D0E-C16C-4C01-AC5E-3865B9051C23}" dt="2024-04-09T20:43:54.899" v="81" actId="27636"/>
          <ac:spMkLst>
            <pc:docMk/>
            <pc:sldMk cId="998355919" sldId="271"/>
            <ac:spMk id="3" creationId="{B5B654F3-49C4-ED88-30BB-8669DD2D31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Amazon Sales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CHIRAG M V</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7E5D76-2A3C-C953-6F38-48901158728E}"/>
              </a:ext>
            </a:extLst>
          </p:cNvPr>
          <p:cNvPicPr>
            <a:picLocks noChangeAspect="1"/>
          </p:cNvPicPr>
          <p:nvPr/>
        </p:nvPicPr>
        <p:blipFill rotWithShape="1">
          <a:blip r:embed="rId2"/>
          <a:srcRect t="486" b="1720"/>
          <a:stretch/>
        </p:blipFill>
        <p:spPr>
          <a:xfrm>
            <a:off x="625642" y="270587"/>
            <a:ext cx="10650436" cy="5906375"/>
          </a:xfrm>
          <a:prstGeom prst="rect">
            <a:avLst/>
          </a:prstGeom>
        </p:spPr>
      </p:pic>
      <p:pic>
        <p:nvPicPr>
          <p:cNvPr id="43" name="Picture 42">
            <a:extLst>
              <a:ext uri="{FF2B5EF4-FFF2-40B4-BE49-F238E27FC236}">
                <a16:creationId xmlns:a16="http://schemas.microsoft.com/office/drawing/2014/main" id="{3EB0D2AC-1CB5-34C6-7243-FFC76AE1EAD6}"/>
              </a:ext>
            </a:extLst>
          </p:cNvPr>
          <p:cNvPicPr>
            <a:picLocks noChangeAspect="1"/>
          </p:cNvPicPr>
          <p:nvPr/>
        </p:nvPicPr>
        <p:blipFill rotWithShape="1">
          <a:blip r:embed="rId3"/>
          <a:srcRect t="40644" r="5886"/>
          <a:stretch/>
        </p:blipFill>
        <p:spPr>
          <a:xfrm>
            <a:off x="11276079" y="2752530"/>
            <a:ext cx="573800" cy="3025093"/>
          </a:xfrm>
          <a:prstGeom prst="rect">
            <a:avLst/>
          </a:prstGeom>
        </p:spPr>
      </p:pic>
      <p:cxnSp>
        <p:nvCxnSpPr>
          <p:cNvPr id="58" name="Straight Arrow Connector 57">
            <a:extLst>
              <a:ext uri="{FF2B5EF4-FFF2-40B4-BE49-F238E27FC236}">
                <a16:creationId xmlns:a16="http://schemas.microsoft.com/office/drawing/2014/main" id="{5B9C0B38-B484-916F-5383-01B5F067BA1D}"/>
              </a:ext>
            </a:extLst>
          </p:cNvPr>
          <p:cNvCxnSpPr>
            <a:cxnSpLocks/>
          </p:cNvCxnSpPr>
          <p:nvPr/>
        </p:nvCxnSpPr>
        <p:spPr>
          <a:xfrm>
            <a:off x="11268100" y="4553339"/>
            <a:ext cx="0" cy="121298"/>
          </a:xfrm>
          <a:prstGeom prst="straightConnector1">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4522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Explanation(from 2010-2013)</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highlight>
                  <a:srgbClr val="FFFFFF"/>
                </a:highlight>
                <a:latin typeface="Söhne"/>
              </a:rPr>
              <a:t>2010:</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February &amp; June Peaks:</a:t>
            </a:r>
            <a:r>
              <a:rPr lang="en-US" b="0" i="0" dirty="0">
                <a:solidFill>
                  <a:srgbClr val="0D0D0D"/>
                </a:solidFill>
                <a:effectLst/>
                <a:highlight>
                  <a:srgbClr val="FFFFFF"/>
                </a:highlight>
                <a:latin typeface="Söhne"/>
              </a:rPr>
              <a:t> Amazon might have launched significant promotions or introduced popular products during these months. Additionally, in June 2010, Apple released the iPhone 4, which could have led to increased sales of accessories and related products on Amazon.</a:t>
            </a:r>
          </a:p>
          <a:p>
            <a:pPr marL="742950" lvl="1" indent="-285750" algn="l">
              <a:buFont typeface="+mj-lt"/>
              <a:buAutoNum type="arabicPeriod"/>
            </a:pPr>
            <a:r>
              <a:rPr lang="en-US" b="1" i="0" dirty="0">
                <a:solidFill>
                  <a:srgbClr val="0D0D0D"/>
                </a:solidFill>
                <a:effectLst/>
                <a:highlight>
                  <a:srgbClr val="FFFFFF"/>
                </a:highlight>
                <a:latin typeface="Söhne"/>
              </a:rPr>
              <a:t>November &amp; December Peaks:</a:t>
            </a:r>
            <a:r>
              <a:rPr lang="en-US" b="0" i="0" dirty="0">
                <a:solidFill>
                  <a:srgbClr val="0D0D0D"/>
                </a:solidFill>
                <a:effectLst/>
                <a:highlight>
                  <a:srgbClr val="FFFFFF"/>
                </a:highlight>
                <a:latin typeface="Söhne"/>
              </a:rPr>
              <a:t> These months coincide with Black Friday and Cyber Monday, which are major shopping events in the United States. Amazon likely offered substantial discounts and promotions during this period, driving up sales.</a:t>
            </a:r>
          </a:p>
          <a:p>
            <a:pPr algn="l">
              <a:buFont typeface="+mj-lt"/>
              <a:buAutoNum type="arabicPeriod"/>
            </a:pPr>
            <a:r>
              <a:rPr lang="en-US" b="1" i="0" dirty="0">
                <a:solidFill>
                  <a:srgbClr val="0D0D0D"/>
                </a:solidFill>
                <a:effectLst/>
                <a:highlight>
                  <a:srgbClr val="FFFFFF"/>
                </a:highlight>
                <a:latin typeface="Söhne"/>
              </a:rPr>
              <a:t>2011:</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January Peak:</a:t>
            </a:r>
            <a:r>
              <a:rPr lang="en-US" b="0" i="0" dirty="0">
                <a:solidFill>
                  <a:srgbClr val="0D0D0D"/>
                </a:solidFill>
                <a:effectLst/>
                <a:highlight>
                  <a:srgbClr val="FFFFFF"/>
                </a:highlight>
                <a:latin typeface="Söhne"/>
              </a:rPr>
              <a:t> Post-holiday sales and clearance events could have been particularly attractive to consumers looking to make discounted purchases after the holiday season.</a:t>
            </a:r>
          </a:p>
          <a:p>
            <a:pPr marL="742950" lvl="1" indent="-285750" algn="l">
              <a:buFont typeface="+mj-lt"/>
              <a:buAutoNum type="arabicPeriod"/>
            </a:pPr>
            <a:r>
              <a:rPr lang="en-US" b="1" i="0" dirty="0">
                <a:solidFill>
                  <a:srgbClr val="0D0D0D"/>
                </a:solidFill>
                <a:effectLst/>
                <a:highlight>
                  <a:srgbClr val="FFFFFF"/>
                </a:highlight>
                <a:latin typeface="Söhne"/>
              </a:rPr>
              <a:t>November &amp; December Peaks:</a:t>
            </a:r>
            <a:r>
              <a:rPr lang="en-US" b="0" i="0" dirty="0">
                <a:solidFill>
                  <a:srgbClr val="0D0D0D"/>
                </a:solidFill>
                <a:effectLst/>
                <a:highlight>
                  <a:srgbClr val="FFFFFF"/>
                </a:highlight>
                <a:latin typeface="Söhne"/>
              </a:rPr>
              <a:t> Again, these peaks align with the holiday shopping season and the prevalence of Black Friday and Cyber Monday sales.</a:t>
            </a:r>
          </a:p>
          <a:p>
            <a:pPr algn="l">
              <a:buFont typeface="+mj-lt"/>
              <a:buAutoNum type="arabicPeriod"/>
            </a:pPr>
            <a:r>
              <a:rPr lang="en-US" b="1" i="0" dirty="0">
                <a:solidFill>
                  <a:srgbClr val="0D0D0D"/>
                </a:solidFill>
                <a:effectLst/>
                <a:highlight>
                  <a:srgbClr val="FFFFFF"/>
                </a:highlight>
                <a:latin typeface="Söhne"/>
              </a:rPr>
              <a:t>2012:</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February &amp; October Peaks:</a:t>
            </a:r>
            <a:r>
              <a:rPr lang="en-US" b="0" i="0" dirty="0">
                <a:solidFill>
                  <a:srgbClr val="0D0D0D"/>
                </a:solidFill>
                <a:effectLst/>
                <a:highlight>
                  <a:srgbClr val="FFFFFF"/>
                </a:highlight>
                <a:latin typeface="Söhne"/>
              </a:rPr>
              <a:t> Amazon's Kindle Fire tablet was released in November 2011, leading to increased sales of Amazon devices and related accessories in subsequent months. Additionally, October might have seen heightened sales activity in anticipation of the holiday season.</a:t>
            </a:r>
          </a:p>
          <a:p>
            <a:pPr marL="742950" lvl="1" indent="-285750" algn="l">
              <a:buFont typeface="+mj-lt"/>
              <a:buAutoNum type="arabicPeriod"/>
            </a:pPr>
            <a:r>
              <a:rPr lang="en-US" b="1" i="0" dirty="0">
                <a:solidFill>
                  <a:srgbClr val="0D0D0D"/>
                </a:solidFill>
                <a:effectLst/>
                <a:highlight>
                  <a:srgbClr val="FFFFFF"/>
                </a:highlight>
                <a:latin typeface="Söhne"/>
              </a:rPr>
              <a:t>June Peak:</a:t>
            </a:r>
            <a:r>
              <a:rPr lang="en-US" b="0" i="0" dirty="0">
                <a:solidFill>
                  <a:srgbClr val="0D0D0D"/>
                </a:solidFill>
                <a:effectLst/>
                <a:highlight>
                  <a:srgbClr val="FFFFFF"/>
                </a:highlight>
                <a:latin typeface="Söhne"/>
              </a:rPr>
              <a:t> The release of popular books, electronics, or other products might have contributed to increased sales during the summer months.</a:t>
            </a:r>
          </a:p>
          <a:p>
            <a:pPr algn="l">
              <a:buFont typeface="+mj-lt"/>
              <a:buAutoNum type="arabicPeriod"/>
            </a:pPr>
            <a:r>
              <a:rPr lang="en-US" b="1" i="0" dirty="0">
                <a:solidFill>
                  <a:srgbClr val="0D0D0D"/>
                </a:solidFill>
                <a:effectLst/>
                <a:highlight>
                  <a:srgbClr val="FFFFFF"/>
                </a:highlight>
                <a:latin typeface="Söhne"/>
              </a:rPr>
              <a:t>2013:</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August Peak:</a:t>
            </a:r>
            <a:r>
              <a:rPr lang="en-US" b="0" i="0" dirty="0">
                <a:solidFill>
                  <a:srgbClr val="0D0D0D"/>
                </a:solidFill>
                <a:effectLst/>
                <a:highlight>
                  <a:srgbClr val="FFFFFF"/>
                </a:highlight>
                <a:latin typeface="Söhne"/>
              </a:rPr>
              <a:t> In August 2013, Microsoft announced a price cut for its Surface Pro tablets, which could have led to increased sales on Amazon. Additionally, back-to-school shopping and promotions likely boosted sales of school supplies, electronics, and dormitory essentials.</a:t>
            </a:r>
          </a:p>
          <a:p>
            <a:pPr marL="742950" lvl="1" indent="-285750" algn="l">
              <a:buFont typeface="+mj-lt"/>
              <a:buAutoNum type="arabicPeriod"/>
            </a:pPr>
            <a:r>
              <a:rPr lang="en-US" b="1" i="0" dirty="0">
                <a:solidFill>
                  <a:srgbClr val="0D0D0D"/>
                </a:solidFill>
                <a:effectLst/>
                <a:highlight>
                  <a:srgbClr val="FFFFFF"/>
                </a:highlight>
                <a:latin typeface="Söhne"/>
              </a:rPr>
              <a:t>November Peak:</a:t>
            </a:r>
            <a:r>
              <a:rPr lang="en-US" b="0" i="0" dirty="0">
                <a:solidFill>
                  <a:srgbClr val="0D0D0D"/>
                </a:solidFill>
                <a:effectLst/>
                <a:highlight>
                  <a:srgbClr val="FFFFFF"/>
                </a:highlight>
                <a:latin typeface="Söhne"/>
              </a:rPr>
              <a:t> The holiday shopping season began in earnest in November, with Amazon likely offering significant discounts and promotions.</a:t>
            </a:r>
          </a:p>
          <a:p>
            <a:pPr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20248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Explanation(from 2014-2017)</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2014:</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April &amp; May Peaks:</a:t>
            </a:r>
            <a:r>
              <a:rPr lang="en-US" b="0" i="0" dirty="0">
                <a:solidFill>
                  <a:srgbClr val="0D0D0D"/>
                </a:solidFill>
                <a:effectLst/>
                <a:highlight>
                  <a:srgbClr val="FFFFFF"/>
                </a:highlight>
                <a:latin typeface="Söhne"/>
              </a:rPr>
              <a:t> Amazon's Prime Pantry service launched in April 2014, allowing Prime members to purchase groceries and household items with free shipping. This could have contributed to increased sales during these months.</a:t>
            </a:r>
          </a:p>
          <a:p>
            <a:pPr marL="742950" lvl="1" indent="-285750" algn="l">
              <a:buFont typeface="+mj-lt"/>
              <a:buAutoNum type="arabicPeriod"/>
            </a:pPr>
            <a:r>
              <a:rPr lang="en-US" b="1" i="0" dirty="0">
                <a:solidFill>
                  <a:srgbClr val="0D0D0D"/>
                </a:solidFill>
                <a:effectLst/>
                <a:highlight>
                  <a:srgbClr val="FFFFFF"/>
                </a:highlight>
                <a:latin typeface="Söhne"/>
              </a:rPr>
              <a:t>December Peak:</a:t>
            </a:r>
            <a:r>
              <a:rPr lang="en-US" b="0" i="0" dirty="0">
                <a:solidFill>
                  <a:srgbClr val="0D0D0D"/>
                </a:solidFill>
                <a:effectLst/>
                <a:highlight>
                  <a:srgbClr val="FFFFFF"/>
                </a:highlight>
                <a:latin typeface="Söhne"/>
              </a:rPr>
              <a:t> Traditional holiday shopping factors likely drove sales, alongside Amazon's own promotional efforts.</a:t>
            </a:r>
          </a:p>
          <a:p>
            <a:pPr algn="l">
              <a:buFont typeface="+mj-lt"/>
              <a:buAutoNum type="arabicPeriod"/>
            </a:pPr>
            <a:r>
              <a:rPr lang="en-US" b="1" i="0" dirty="0">
                <a:solidFill>
                  <a:srgbClr val="0D0D0D"/>
                </a:solidFill>
                <a:effectLst/>
                <a:highlight>
                  <a:srgbClr val="FFFFFF"/>
                </a:highlight>
                <a:latin typeface="Söhne"/>
              </a:rPr>
              <a:t>2015:</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March Peak:</a:t>
            </a:r>
            <a:r>
              <a:rPr lang="en-US" b="0" i="0" dirty="0">
                <a:solidFill>
                  <a:srgbClr val="0D0D0D"/>
                </a:solidFill>
                <a:effectLst/>
                <a:highlight>
                  <a:srgbClr val="FFFFFF"/>
                </a:highlight>
                <a:latin typeface="Söhne"/>
              </a:rPr>
              <a:t> Apple unveiled the Apple Watch in March 2015, which could have led to increased sales of related accessories on Amazon. Additionally, spring promotions and deals might have contributed to higher sales volumes.</a:t>
            </a:r>
          </a:p>
          <a:p>
            <a:pPr marL="742950" lvl="1" indent="-285750" algn="l">
              <a:buFont typeface="+mj-lt"/>
              <a:buAutoNum type="arabicPeriod"/>
            </a:pPr>
            <a:r>
              <a:rPr lang="en-US" b="1" i="0" dirty="0">
                <a:solidFill>
                  <a:srgbClr val="0D0D0D"/>
                </a:solidFill>
                <a:effectLst/>
                <a:highlight>
                  <a:srgbClr val="FFFFFF"/>
                </a:highlight>
                <a:latin typeface="Söhne"/>
              </a:rPr>
              <a:t>November Peak:</a:t>
            </a:r>
            <a:r>
              <a:rPr lang="en-US" b="0" i="0" dirty="0">
                <a:solidFill>
                  <a:srgbClr val="0D0D0D"/>
                </a:solidFill>
                <a:effectLst/>
                <a:highlight>
                  <a:srgbClr val="FFFFFF"/>
                </a:highlight>
                <a:latin typeface="Söhne"/>
              </a:rPr>
              <a:t> Pre-holiday shopping ramped up, with consumers seeking gifts and taking advantage of Black Friday deals.</a:t>
            </a:r>
          </a:p>
          <a:p>
            <a:pPr algn="l">
              <a:buFont typeface="+mj-lt"/>
              <a:buAutoNum type="arabicPeriod"/>
            </a:pPr>
            <a:r>
              <a:rPr lang="en-US" b="1" i="0" dirty="0">
                <a:solidFill>
                  <a:srgbClr val="0D0D0D"/>
                </a:solidFill>
                <a:effectLst/>
                <a:highlight>
                  <a:srgbClr val="FFFFFF"/>
                </a:highlight>
                <a:latin typeface="Söhne"/>
              </a:rPr>
              <a:t>2016:</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December Spike:</a:t>
            </a:r>
            <a:r>
              <a:rPr lang="en-US" b="0" i="0" dirty="0">
                <a:solidFill>
                  <a:srgbClr val="0D0D0D"/>
                </a:solidFill>
                <a:effectLst/>
                <a:highlight>
                  <a:srgbClr val="FFFFFF"/>
                </a:highlight>
                <a:latin typeface="Söhne"/>
              </a:rPr>
              <a:t> Amazon's Echo devices, particularly the Echo Dot, gained popularity during this time, potentially driving increased sales. Additionally, the convenience of online shopping during the busy holiday season likely contributed to the spike in December sales.</a:t>
            </a:r>
          </a:p>
          <a:p>
            <a:pPr algn="l">
              <a:buFont typeface="+mj-lt"/>
              <a:buAutoNum type="arabicPeriod"/>
            </a:pPr>
            <a:r>
              <a:rPr lang="en-US" b="1" i="0" dirty="0">
                <a:solidFill>
                  <a:srgbClr val="0D0D0D"/>
                </a:solidFill>
                <a:effectLst/>
                <a:highlight>
                  <a:srgbClr val="FFFFFF"/>
                </a:highlight>
                <a:latin typeface="Söhne"/>
              </a:rPr>
              <a:t>2017:</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February &amp; June Peaks:</a:t>
            </a:r>
            <a:r>
              <a:rPr lang="en-US" b="0" i="0" dirty="0">
                <a:solidFill>
                  <a:srgbClr val="0D0D0D"/>
                </a:solidFill>
                <a:effectLst/>
                <a:highlight>
                  <a:srgbClr val="FFFFFF"/>
                </a:highlight>
                <a:latin typeface="Söhne"/>
              </a:rPr>
              <a:t> Amazon's Prime Day, introduced in July 2015, likely contributed to increased sales during both February and June, as Prime members took advantage of exclusive deals and discounts.</a:t>
            </a:r>
          </a:p>
          <a:p>
            <a:pPr marL="742950" lvl="1" indent="-285750" algn="l">
              <a:buFont typeface="+mj-lt"/>
              <a:buAutoNum type="arabicPeriod"/>
            </a:pPr>
            <a:r>
              <a:rPr lang="en-US" b="1" i="0" dirty="0">
                <a:solidFill>
                  <a:srgbClr val="0D0D0D"/>
                </a:solidFill>
                <a:effectLst/>
                <a:highlight>
                  <a:srgbClr val="FFFFFF"/>
                </a:highlight>
                <a:latin typeface="Söhne"/>
              </a:rPr>
              <a:t>January Peak:</a:t>
            </a:r>
            <a:r>
              <a:rPr lang="en-US" b="0" i="0" dirty="0">
                <a:solidFill>
                  <a:srgbClr val="0D0D0D"/>
                </a:solidFill>
                <a:effectLst/>
                <a:highlight>
                  <a:srgbClr val="FFFFFF"/>
                </a:highlight>
                <a:latin typeface="Söhne"/>
              </a:rPr>
              <a:t> The aftermath of the holiday season and returns could have contributed to higher sales volumes as consumers shopped for discounted items.</a:t>
            </a:r>
          </a:p>
          <a:p>
            <a:pPr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99835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4958A0-E5D9-45F8-FCC8-A4A11F2B7BC5}"/>
              </a:ext>
            </a:extLst>
          </p:cNvPr>
          <p:cNvSpPr>
            <a:spLocks noGrp="1"/>
          </p:cNvSpPr>
          <p:nvPr>
            <p:ph type="title"/>
          </p:nvPr>
        </p:nvSpPr>
        <p:spPr>
          <a:xfrm>
            <a:off x="1039177" y="2660984"/>
            <a:ext cx="10113645" cy="1536032"/>
          </a:xfrm>
        </p:spPr>
        <p:txBody>
          <a:bodyPr/>
          <a:lstStyle/>
          <a:p>
            <a:pPr algn="ctr"/>
            <a:r>
              <a:rPr lang="en-IN" sz="6600" dirty="0">
                <a:solidFill>
                  <a:schemeClr val="tx1"/>
                </a:solidFill>
              </a:rPr>
              <a:t>Thank You</a:t>
            </a:r>
          </a:p>
        </p:txBody>
      </p:sp>
    </p:spTree>
    <p:extLst>
      <p:ext uri="{BB962C8B-B14F-4D97-AF65-F5344CB8AC3E}">
        <p14:creationId xmlns:p14="http://schemas.microsoft.com/office/powerpoint/2010/main" val="211037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F07B-426E-1AE3-BB4C-D0FBC2CFC55D}"/>
              </a:ext>
            </a:extLst>
          </p:cNvPr>
          <p:cNvSpPr>
            <a:spLocks noGrp="1"/>
          </p:cNvSpPr>
          <p:nvPr>
            <p:ph type="title"/>
          </p:nvPr>
        </p:nvSpPr>
        <p:spPr/>
        <p:txBody>
          <a:bodyPr/>
          <a:lstStyle/>
          <a:p>
            <a:r>
              <a:rPr lang="en-US" b="0" i="0" dirty="0">
                <a:solidFill>
                  <a:srgbClr val="0D0D0D"/>
                </a:solidFill>
                <a:effectLst/>
                <a:latin typeface="Söhne"/>
              </a:rPr>
              <a:t>Amazon Sales Analysis: Unveiling Trends Across Timeframes</a:t>
            </a:r>
            <a:endParaRPr lang="en-IN" dirty="0"/>
          </a:p>
        </p:txBody>
      </p:sp>
      <p:sp>
        <p:nvSpPr>
          <p:cNvPr id="3" name="Content Placeholder 2">
            <a:extLst>
              <a:ext uri="{FF2B5EF4-FFF2-40B4-BE49-F238E27FC236}">
                <a16:creationId xmlns:a16="http://schemas.microsoft.com/office/drawing/2014/main" id="{CA8F0159-CF1C-C600-8DDB-5F29E1806914}"/>
              </a:ext>
            </a:extLst>
          </p:cNvPr>
          <p:cNvSpPr>
            <a:spLocks noGrp="1"/>
          </p:cNvSpPr>
          <p:nvPr>
            <p:ph idx="1"/>
          </p:nvPr>
        </p:nvSpPr>
        <p:spPr/>
        <p:txBody>
          <a:bodyPr/>
          <a:lstStyle/>
          <a:p>
            <a:pPr algn="l"/>
            <a:r>
              <a:rPr lang="en-US" b="0" i="0" dirty="0">
                <a:solidFill>
                  <a:srgbClr val="0D0D0D"/>
                </a:solidFill>
                <a:effectLst/>
                <a:latin typeface="Söhne"/>
              </a:rPr>
              <a:t>Welcome to the Amazon Sales Analysis presentation, where we delve into the intricacies of sales data on one of the world's largest online retail platforms.</a:t>
            </a:r>
          </a:p>
          <a:p>
            <a:pPr algn="l"/>
            <a:r>
              <a:rPr lang="en-US" b="0" i="0" dirty="0">
                <a:solidFill>
                  <a:srgbClr val="0D0D0D"/>
                </a:solidFill>
                <a:effectLst/>
                <a:latin typeface="Söhne"/>
              </a:rPr>
              <a:t>Today, we'll explore the dynamic landscape of Amazon sales, dissecting trends and uncovering insights at three crucial timeframes: per month, per year, and per yearly month.</a:t>
            </a:r>
          </a:p>
          <a:p>
            <a:pPr algn="l"/>
            <a:r>
              <a:rPr lang="en-US" b="0" i="0" dirty="0">
                <a:solidFill>
                  <a:srgbClr val="0D0D0D"/>
                </a:solidFill>
                <a:effectLst/>
                <a:latin typeface="Söhne"/>
              </a:rPr>
              <a:t>By delving into these different timeframes, we aim to provide a comprehensive understanding of sales patterns, consumer behavior, and market dynamics within the Amazon ecosystem.</a:t>
            </a:r>
          </a:p>
          <a:p>
            <a:pPr algn="l"/>
            <a:r>
              <a:rPr lang="en-US" b="0" i="0" dirty="0">
                <a:solidFill>
                  <a:srgbClr val="0D0D0D"/>
                </a:solidFill>
                <a:effectLst/>
                <a:latin typeface="Söhne"/>
              </a:rPr>
              <a:t>Let's embark on this journey to unravel the story behind the numbers and equip ourselves with actionable insights to optimize our strategies and drive growth on Amazon.</a:t>
            </a:r>
          </a:p>
        </p:txBody>
      </p:sp>
    </p:spTree>
    <p:extLst>
      <p:ext uri="{BB962C8B-B14F-4D97-AF65-F5344CB8AC3E}">
        <p14:creationId xmlns:p14="http://schemas.microsoft.com/office/powerpoint/2010/main" val="269697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33B7-5B5A-AFE3-378C-C86786A29B6B}"/>
              </a:ext>
            </a:extLst>
          </p:cNvPr>
          <p:cNvSpPr>
            <a:spLocks noGrp="1"/>
          </p:cNvSpPr>
          <p:nvPr>
            <p:ph type="title"/>
          </p:nvPr>
        </p:nvSpPr>
        <p:spPr>
          <a:xfrm>
            <a:off x="1039177" y="2020067"/>
            <a:ext cx="10113645" cy="1408933"/>
          </a:xfrm>
        </p:spPr>
        <p:txBody>
          <a:bodyPr/>
          <a:lstStyle/>
          <a:p>
            <a:r>
              <a:rPr lang="en-IN" sz="6600" dirty="0">
                <a:solidFill>
                  <a:schemeClr val="tx1"/>
                </a:solidFill>
              </a:rPr>
              <a:t>Sales trend: Month-wise</a:t>
            </a:r>
          </a:p>
        </p:txBody>
      </p:sp>
    </p:spTree>
    <p:extLst>
      <p:ext uri="{BB962C8B-B14F-4D97-AF65-F5344CB8AC3E}">
        <p14:creationId xmlns:p14="http://schemas.microsoft.com/office/powerpoint/2010/main" val="404483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285ADD-1769-2E45-F8A6-0670233C65C9}"/>
              </a:ext>
            </a:extLst>
          </p:cNvPr>
          <p:cNvPicPr>
            <a:picLocks noChangeAspect="1"/>
          </p:cNvPicPr>
          <p:nvPr/>
        </p:nvPicPr>
        <p:blipFill>
          <a:blip r:embed="rId2"/>
          <a:stretch>
            <a:fillRect/>
          </a:stretch>
        </p:blipFill>
        <p:spPr>
          <a:xfrm>
            <a:off x="830023" y="481985"/>
            <a:ext cx="10531954" cy="5894030"/>
          </a:xfrm>
          <a:prstGeom prst="rect">
            <a:avLst/>
          </a:prstGeom>
        </p:spPr>
      </p:pic>
    </p:spTree>
    <p:extLst>
      <p:ext uri="{BB962C8B-B14F-4D97-AF65-F5344CB8AC3E}">
        <p14:creationId xmlns:p14="http://schemas.microsoft.com/office/powerpoint/2010/main" val="224140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February Spike</a:t>
            </a:r>
            <a:r>
              <a:rPr lang="en-US" b="0" i="0" dirty="0">
                <a:solidFill>
                  <a:srgbClr val="0D0D0D"/>
                </a:solidFill>
                <a:effectLst/>
                <a:highlight>
                  <a:srgbClr val="FFFFFF"/>
                </a:highlight>
                <a:latin typeface="Söhne"/>
              </a:rPr>
              <a:t>: The significant increase in sales in February could be attributed to several factors, such as Valentine's Day promotions, Presidents' Day sales, or the release of new products. Additionally, February often sees increased consumer spending due to tax refunds in some regions.</a:t>
            </a:r>
          </a:p>
          <a:p>
            <a:pPr algn="l">
              <a:buFont typeface="+mj-lt"/>
              <a:buAutoNum type="arabicPeriod"/>
            </a:pPr>
            <a:r>
              <a:rPr lang="en-US" b="1" i="0" dirty="0">
                <a:solidFill>
                  <a:srgbClr val="0D0D0D"/>
                </a:solidFill>
                <a:effectLst/>
                <a:highlight>
                  <a:srgbClr val="FFFFFF"/>
                </a:highlight>
                <a:latin typeface="Söhne"/>
              </a:rPr>
              <a:t>November and December Peaks</a:t>
            </a:r>
            <a:r>
              <a:rPr lang="en-US" b="0" i="0" dirty="0">
                <a:solidFill>
                  <a:srgbClr val="0D0D0D"/>
                </a:solidFill>
                <a:effectLst/>
                <a:highlight>
                  <a:srgbClr val="FFFFFF"/>
                </a:highlight>
                <a:latin typeface="Söhne"/>
              </a:rPr>
              <a:t>: The substantial spikes in sales during November and December are typical due to the holiday season, including events like Black Friday, Cyber Monday, and Christmas shopping. Consumers tend to spend more during these months on gifts and seasonal items.</a:t>
            </a:r>
          </a:p>
          <a:p>
            <a:pPr algn="l">
              <a:buFont typeface="+mj-lt"/>
              <a:buAutoNum type="arabicPeriod"/>
            </a:pPr>
            <a:r>
              <a:rPr lang="en-US" b="1" i="0" dirty="0">
                <a:solidFill>
                  <a:srgbClr val="0D0D0D"/>
                </a:solidFill>
                <a:effectLst/>
                <a:highlight>
                  <a:srgbClr val="FFFFFF"/>
                </a:highlight>
                <a:latin typeface="Söhne"/>
              </a:rPr>
              <a:t>Summer Dip</a:t>
            </a:r>
            <a:r>
              <a:rPr lang="en-US" b="0" i="0" dirty="0">
                <a:solidFill>
                  <a:srgbClr val="0D0D0D"/>
                </a:solidFill>
                <a:effectLst/>
                <a:highlight>
                  <a:srgbClr val="FFFFFF"/>
                </a:highlight>
                <a:latin typeface="Söhne"/>
              </a:rPr>
              <a:t>: There's a noticeable dip in sales during the summer months (June, July, August) compared to other parts of the year. This could be due to factors such as people going on vacations, spending more time outdoors, or allocating less disposable income to shopping during these months.</a:t>
            </a:r>
          </a:p>
          <a:p>
            <a:pPr algn="l">
              <a:buFont typeface="+mj-lt"/>
              <a:buAutoNum type="arabicPeriod"/>
            </a:pPr>
            <a:r>
              <a:rPr lang="en-US" b="1" i="0" dirty="0">
                <a:solidFill>
                  <a:srgbClr val="0D0D0D"/>
                </a:solidFill>
                <a:effectLst/>
                <a:highlight>
                  <a:srgbClr val="FFFFFF"/>
                </a:highlight>
                <a:latin typeface="Söhne"/>
              </a:rPr>
              <a:t>January and April Decreases</a:t>
            </a:r>
            <a:r>
              <a:rPr lang="en-US" b="0" i="0" dirty="0">
                <a:solidFill>
                  <a:srgbClr val="0D0D0D"/>
                </a:solidFill>
                <a:effectLst/>
                <a:highlight>
                  <a:srgbClr val="FFFFFF"/>
                </a:highlight>
                <a:latin typeface="Söhne"/>
              </a:rPr>
              <a:t>: January and April show lower sales compared to adjacent months. January often experiences a post-holiday slump, where consumer spending decreases after the holiday season. In April, there might not be significant shopping events, leading to a slight decrease in sales compared to surrounding months.</a:t>
            </a:r>
          </a:p>
          <a:p>
            <a:pPr algn="l">
              <a:buFont typeface="+mj-lt"/>
              <a:buAutoNum type="arabicPeriod"/>
            </a:pPr>
            <a:r>
              <a:rPr lang="en-US" b="1" i="0" dirty="0">
                <a:solidFill>
                  <a:srgbClr val="0D0D0D"/>
                </a:solidFill>
                <a:effectLst/>
                <a:highlight>
                  <a:srgbClr val="FFFFFF"/>
                </a:highlight>
                <a:latin typeface="Söhne"/>
              </a:rPr>
              <a:t>Consistency in March, May, and October</a:t>
            </a:r>
            <a:r>
              <a:rPr lang="en-US" b="0" i="0" dirty="0">
                <a:solidFill>
                  <a:srgbClr val="0D0D0D"/>
                </a:solidFill>
                <a:effectLst/>
                <a:highlight>
                  <a:srgbClr val="FFFFFF"/>
                </a:highlight>
                <a:latin typeface="Söhne"/>
              </a:rPr>
              <a:t>: These months show relatively consistent sales figures compared to the other months. There may not be specific major shopping events driving sales during these times, resulting in a more stable trend.</a:t>
            </a:r>
          </a:p>
          <a:p>
            <a:pPr algn="l">
              <a:buFont typeface="+mj-lt"/>
              <a:buAutoNum type="arabicPeriod"/>
            </a:pPr>
            <a:r>
              <a:rPr lang="en-US" b="1" i="0" dirty="0">
                <a:solidFill>
                  <a:srgbClr val="0D0D0D"/>
                </a:solidFill>
                <a:effectLst/>
                <a:highlight>
                  <a:srgbClr val="FFFFFF"/>
                </a:highlight>
                <a:latin typeface="Söhne"/>
              </a:rPr>
              <a:t>September and October Sales Trends</a:t>
            </a:r>
            <a:r>
              <a:rPr lang="en-US" b="0" i="0" dirty="0">
                <a:solidFill>
                  <a:srgbClr val="0D0D0D"/>
                </a:solidFill>
                <a:effectLst/>
                <a:highlight>
                  <a:srgbClr val="FFFFFF"/>
                </a:highlight>
                <a:latin typeface="Söhne"/>
              </a:rPr>
              <a:t>: Sales in September (5.39M) typically decrease compared to the summer months due to factors like the conclusion of back-to-school shopping and a post-summer lull. In October (7.66M), sales see a slight increase as consumers may begin early holiday shopping and retailers introduce fall promotions, although it remains lower than peak sales months.</a:t>
            </a:r>
          </a:p>
          <a:p>
            <a:endParaRPr lang="en-IN" dirty="0"/>
          </a:p>
        </p:txBody>
      </p:sp>
    </p:spTree>
    <p:extLst>
      <p:ext uri="{BB962C8B-B14F-4D97-AF65-F5344CB8AC3E}">
        <p14:creationId xmlns:p14="http://schemas.microsoft.com/office/powerpoint/2010/main" val="65167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3327B-5642-6778-678B-B65CE8FDE65A}"/>
              </a:ext>
            </a:extLst>
          </p:cNvPr>
          <p:cNvSpPr>
            <a:spLocks noGrp="1"/>
          </p:cNvSpPr>
          <p:nvPr>
            <p:ph type="title"/>
          </p:nvPr>
        </p:nvSpPr>
        <p:spPr>
          <a:xfrm>
            <a:off x="1039177" y="2374232"/>
            <a:ext cx="10113645" cy="1054768"/>
          </a:xfrm>
        </p:spPr>
        <p:txBody>
          <a:bodyPr/>
          <a:lstStyle/>
          <a:p>
            <a:r>
              <a:rPr lang="en-IN" sz="6600" dirty="0">
                <a:solidFill>
                  <a:schemeClr val="tx1"/>
                </a:solidFill>
              </a:rPr>
              <a:t>Sales trend: Year-wise</a:t>
            </a:r>
          </a:p>
        </p:txBody>
      </p:sp>
    </p:spTree>
    <p:extLst>
      <p:ext uri="{BB962C8B-B14F-4D97-AF65-F5344CB8AC3E}">
        <p14:creationId xmlns:p14="http://schemas.microsoft.com/office/powerpoint/2010/main" val="2344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DD8BA1-8C3C-0D5E-5F0D-FE143AD8EA08}"/>
              </a:ext>
            </a:extLst>
          </p:cNvPr>
          <p:cNvPicPr>
            <a:picLocks noChangeAspect="1"/>
          </p:cNvPicPr>
          <p:nvPr/>
        </p:nvPicPr>
        <p:blipFill>
          <a:blip r:embed="rId2"/>
          <a:stretch>
            <a:fillRect/>
          </a:stretch>
        </p:blipFill>
        <p:spPr>
          <a:xfrm>
            <a:off x="835167" y="475694"/>
            <a:ext cx="10521665" cy="5906612"/>
          </a:xfrm>
          <a:prstGeom prst="rect">
            <a:avLst/>
          </a:prstGeom>
        </p:spPr>
      </p:pic>
    </p:spTree>
    <p:extLst>
      <p:ext uri="{BB962C8B-B14F-4D97-AF65-F5344CB8AC3E}">
        <p14:creationId xmlns:p14="http://schemas.microsoft.com/office/powerpoint/2010/main" val="269269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Market Expansion (2010-2012):</a:t>
            </a:r>
            <a:r>
              <a:rPr lang="en-US" b="0" i="0" dirty="0">
                <a:solidFill>
                  <a:srgbClr val="0D0D0D"/>
                </a:solidFill>
                <a:effectLst/>
                <a:highlight>
                  <a:srgbClr val="FFFFFF"/>
                </a:highlight>
                <a:latin typeface="Söhne"/>
              </a:rPr>
              <a:t> Amazon expanded into new markets, introduced new product categories, attracted more third-party sellers, and expanded its reach globally through aggressive marketing and innovative features like Amazon Prime.</a:t>
            </a:r>
          </a:p>
          <a:p>
            <a:pPr algn="l">
              <a:buFont typeface="+mj-lt"/>
              <a:buAutoNum type="arabicPeriod"/>
            </a:pPr>
            <a:r>
              <a:rPr lang="en-US" b="1" i="0" dirty="0">
                <a:solidFill>
                  <a:srgbClr val="0D0D0D"/>
                </a:solidFill>
                <a:effectLst/>
                <a:highlight>
                  <a:srgbClr val="FFFFFF"/>
                </a:highlight>
                <a:latin typeface="Söhne"/>
              </a:rPr>
              <a:t>Economic Factors (2012-2015 Decline):</a:t>
            </a:r>
            <a:r>
              <a:rPr lang="en-US" b="0" i="0" dirty="0">
                <a:solidFill>
                  <a:srgbClr val="0D0D0D"/>
                </a:solidFill>
                <a:effectLst/>
                <a:highlight>
                  <a:srgbClr val="FFFFFF"/>
                </a:highlight>
                <a:latin typeface="Söhne"/>
              </a:rPr>
              <a:t> Economic downturns and reduced consumer confidence led to lower spending. Increased competition from brick-and-mortar retailers entering e-commerce also impacted sales.</a:t>
            </a:r>
          </a:p>
          <a:p>
            <a:pPr algn="l">
              <a:buFont typeface="+mj-lt"/>
              <a:buAutoNum type="arabicPeriod"/>
            </a:pPr>
            <a:r>
              <a:rPr lang="en-US" b="1" i="0" dirty="0">
                <a:solidFill>
                  <a:srgbClr val="0D0D0D"/>
                </a:solidFill>
                <a:effectLst/>
                <a:highlight>
                  <a:srgbClr val="FFFFFF"/>
                </a:highlight>
                <a:latin typeface="Söhne"/>
              </a:rPr>
              <a:t>Competition and Market Saturation (2012-2015 Decline):</a:t>
            </a:r>
            <a:r>
              <a:rPr lang="en-US" b="0" i="0" dirty="0">
                <a:solidFill>
                  <a:srgbClr val="0D0D0D"/>
                </a:solidFill>
                <a:effectLst/>
                <a:highlight>
                  <a:srgbClr val="FFFFFF"/>
                </a:highlight>
                <a:latin typeface="Söhne"/>
              </a:rPr>
              <a:t> Heightened competition from established and emerging e-commerce players, offering similar products at lower prices, alongside market saturation in certain product categories and regions.</a:t>
            </a:r>
          </a:p>
          <a:p>
            <a:pPr algn="l">
              <a:buFont typeface="+mj-lt"/>
              <a:buAutoNum type="arabicPeriod"/>
            </a:pPr>
            <a:r>
              <a:rPr lang="en-US" b="1" i="0" dirty="0">
                <a:solidFill>
                  <a:srgbClr val="0D0D0D"/>
                </a:solidFill>
                <a:effectLst/>
                <a:highlight>
                  <a:srgbClr val="FFFFFF"/>
                </a:highlight>
                <a:latin typeface="Söhne"/>
              </a:rPr>
              <a:t>Technological Innovations and Infrastructure Investments (2010-2018):</a:t>
            </a:r>
            <a:r>
              <a:rPr lang="en-US" b="0" i="0" dirty="0">
                <a:solidFill>
                  <a:srgbClr val="0D0D0D"/>
                </a:solidFill>
                <a:effectLst/>
                <a:highlight>
                  <a:srgbClr val="FFFFFF"/>
                </a:highlight>
                <a:latin typeface="Söhne"/>
              </a:rPr>
              <a:t> Heavy investments in technology and infrastructure improved operations, reduced shipping times, and enhanced the customer experience with features like one-click ordering and personalized recommendations.</a:t>
            </a:r>
          </a:p>
          <a:p>
            <a:pPr algn="l">
              <a:buFont typeface="+mj-lt"/>
              <a:buAutoNum type="arabicPeriod"/>
            </a:pPr>
            <a:r>
              <a:rPr lang="en-US" b="1" i="0" dirty="0">
                <a:solidFill>
                  <a:srgbClr val="0D0D0D"/>
                </a:solidFill>
                <a:effectLst/>
                <a:highlight>
                  <a:srgbClr val="FFFFFF"/>
                </a:highlight>
                <a:latin typeface="Söhne"/>
              </a:rPr>
              <a:t>Consumer Behavior Shifts (2012-2015 Decline):</a:t>
            </a:r>
            <a:r>
              <a:rPr lang="en-US" b="0" i="0" dirty="0">
                <a:solidFill>
                  <a:srgbClr val="0D0D0D"/>
                </a:solidFill>
                <a:effectLst/>
                <a:highlight>
                  <a:srgbClr val="FFFFFF"/>
                </a:highlight>
                <a:latin typeface="Söhne"/>
              </a:rPr>
              <a:t> Changing demographics and shopping habits, such as the rise of mobile commerce and social shopping, influenced consumer preferences and affected Amazon's sales.</a:t>
            </a:r>
          </a:p>
          <a:p>
            <a:pPr algn="l">
              <a:buFont typeface="+mj-lt"/>
              <a:buAutoNum type="arabicPeriod"/>
            </a:pPr>
            <a:r>
              <a:rPr lang="en-US" b="1" i="0" dirty="0">
                <a:solidFill>
                  <a:srgbClr val="0D0D0D"/>
                </a:solidFill>
                <a:effectLst/>
                <a:highlight>
                  <a:srgbClr val="FFFFFF"/>
                </a:highlight>
                <a:latin typeface="Söhne"/>
              </a:rPr>
              <a:t>Strategic Initiatives and Diversification Efforts (2015-2018 Stabilization):</a:t>
            </a:r>
            <a:r>
              <a:rPr lang="en-US" b="0" i="0" dirty="0">
                <a:solidFill>
                  <a:srgbClr val="0D0D0D"/>
                </a:solidFill>
                <a:effectLst/>
                <a:highlight>
                  <a:srgbClr val="FFFFFF"/>
                </a:highlight>
                <a:latin typeface="Söhne"/>
              </a:rPr>
              <a:t> Amazon diversified its business with initiatives like AWS, Prime Video, and Echo devices, stabilizing sales by broadening revenue streams and offering a wider range of products and services.</a:t>
            </a:r>
          </a:p>
        </p:txBody>
      </p:sp>
    </p:spTree>
    <p:extLst>
      <p:ext uri="{BB962C8B-B14F-4D97-AF65-F5344CB8AC3E}">
        <p14:creationId xmlns:p14="http://schemas.microsoft.com/office/powerpoint/2010/main" val="37122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3327B-5642-6778-678B-B65CE8FDE65A}"/>
              </a:ext>
            </a:extLst>
          </p:cNvPr>
          <p:cNvSpPr>
            <a:spLocks noGrp="1"/>
          </p:cNvSpPr>
          <p:nvPr>
            <p:ph type="title"/>
          </p:nvPr>
        </p:nvSpPr>
        <p:spPr>
          <a:xfrm>
            <a:off x="1540042" y="1347537"/>
            <a:ext cx="9111915" cy="2081463"/>
          </a:xfrm>
        </p:spPr>
        <p:txBody>
          <a:bodyPr/>
          <a:lstStyle/>
          <a:p>
            <a:r>
              <a:rPr lang="en-IN" sz="6600" dirty="0">
                <a:solidFill>
                  <a:schemeClr val="tx1"/>
                </a:solidFill>
              </a:rPr>
              <a:t>Sales trend: Yearly month-wise</a:t>
            </a:r>
          </a:p>
        </p:txBody>
      </p:sp>
    </p:spTree>
    <p:extLst>
      <p:ext uri="{BB962C8B-B14F-4D97-AF65-F5344CB8AC3E}">
        <p14:creationId xmlns:p14="http://schemas.microsoft.com/office/powerpoint/2010/main" val="224353679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{6F201E3A-DBB3-45B6-A05B-97D5C0013993}tf56160789_win32</Template>
  <TotalTime>45</TotalTime>
  <Words>1195</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Söhne</vt:lpstr>
      <vt:lpstr>Custom</vt:lpstr>
      <vt:lpstr>Amazon Sales Report</vt:lpstr>
      <vt:lpstr>Amazon Sales Analysis: Unveiling Trends Across Timeframes</vt:lpstr>
      <vt:lpstr>Sales trend: Month-wise</vt:lpstr>
      <vt:lpstr>PowerPoint Presentation</vt:lpstr>
      <vt:lpstr>Explanation</vt:lpstr>
      <vt:lpstr>Sales trend: Year-wise</vt:lpstr>
      <vt:lpstr>PowerPoint Presentation</vt:lpstr>
      <vt:lpstr>Explanation</vt:lpstr>
      <vt:lpstr>Sales trend: Yearly month-wise</vt:lpstr>
      <vt:lpstr>PowerPoint Presentation</vt:lpstr>
      <vt:lpstr>Explanation(from 2010-2013)</vt:lpstr>
      <vt:lpstr>Explanation(from 2014-2017)</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dc:title>
  <dc:creator>IMT2022583 Margasahayam Venkatesh Chirag</dc:creator>
  <cp:lastModifiedBy>IMT2022583 Margasahayam Venkatesh Chirag</cp:lastModifiedBy>
  <cp:revision>1</cp:revision>
  <dcterms:created xsi:type="dcterms:W3CDTF">2024-03-25T18:43:31Z</dcterms:created>
  <dcterms:modified xsi:type="dcterms:W3CDTF">2024-04-09T21:01:31Z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