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Raleway"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21A5B4-1767-4818-989A-B8487B6B9C7A}">
  <a:tblStyle styleId="{FD21A5B4-1767-4818-989A-B8487B6B9C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f8f8fa29ec_5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f8f8fa29ec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06fae1fd0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06fae1fd0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f8f8fa29ec_4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f8f8fa29ec_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06fae1fd0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06fae1fd0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06fae1fd0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06fae1fd0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f8f8fa29ec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f8f8fa29ec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f8f8fa29ec_4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f8f8fa29ec_4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f8f8fa29ec_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f8f8fa29ec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f8f8fa29ec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f8f8fa29ec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065db3dd31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065db3dd31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065db3dd31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065db3dd31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f8f8fa29ec_4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f8f8fa29ec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f8f8fa29ec_4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f8f8fa29ec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311700" y="744575"/>
            <a:ext cx="8520600" cy="738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CSEN 285 Case Study #1</a:t>
            </a:r>
            <a:endParaRPr/>
          </a:p>
        </p:txBody>
      </p:sp>
      <p:sp>
        <p:nvSpPr>
          <p:cNvPr id="73" name="Google Shape;73;p13"/>
          <p:cNvSpPr txBox="1">
            <a:spLocks noGrp="1"/>
          </p:cNvSpPr>
          <p:nvPr>
            <p:ph type="subTitle" idx="1"/>
          </p:nvPr>
        </p:nvSpPr>
        <p:spPr>
          <a:xfrm>
            <a:off x="311700" y="2211825"/>
            <a:ext cx="8520600" cy="2403000"/>
          </a:xfrm>
          <a:prstGeom prst="rect">
            <a:avLst/>
          </a:prstGeom>
        </p:spPr>
        <p:txBody>
          <a:bodyPr spcFirstLastPara="1" wrap="square" lIns="91425" tIns="91425" rIns="91425" bIns="91425" anchor="b" anchorCtr="0">
            <a:noAutofit/>
          </a:bodyPr>
          <a:lstStyle/>
          <a:p>
            <a:pPr marL="0" lvl="0" indent="0" algn="l" rtl="0">
              <a:lnSpc>
                <a:spcPct val="80000"/>
              </a:lnSpc>
              <a:spcBef>
                <a:spcPts val="0"/>
              </a:spcBef>
              <a:spcAft>
                <a:spcPts val="0"/>
              </a:spcAft>
              <a:buSzPts val="935"/>
              <a:buNone/>
            </a:pPr>
            <a:r>
              <a:rPr lang="en" sz="2500" dirty="0">
                <a:latin typeface="Times New Roman" panose="02020603050405020304" pitchFamily="18" charset="0"/>
                <a:cs typeface="Times New Roman" panose="02020603050405020304" pitchFamily="18" charset="0"/>
              </a:rPr>
              <a:t>Development Plan based on the requirements document given.</a:t>
            </a:r>
            <a:endParaRPr sz="2500" dirty="0">
              <a:latin typeface="Times New Roman" panose="02020603050405020304" pitchFamily="18" charset="0"/>
              <a:cs typeface="Times New Roman" panose="02020603050405020304" pitchFamily="18" charset="0"/>
            </a:endParaRPr>
          </a:p>
          <a:p>
            <a:pPr marL="0" lvl="0" indent="0" algn="l" rtl="0">
              <a:lnSpc>
                <a:spcPct val="80000"/>
              </a:lnSpc>
              <a:spcBef>
                <a:spcPts val="0"/>
              </a:spcBef>
              <a:spcAft>
                <a:spcPts val="0"/>
              </a:spcAft>
              <a:buSzPts val="935"/>
              <a:buNone/>
            </a:pPr>
            <a:endParaRPr sz="2500" dirty="0">
              <a:latin typeface="Times New Roman" panose="02020603050405020304" pitchFamily="18" charset="0"/>
              <a:cs typeface="Times New Roman" panose="02020603050405020304" pitchFamily="18" charset="0"/>
            </a:endParaRPr>
          </a:p>
          <a:p>
            <a:pPr marL="0" lvl="0" indent="0" algn="l" rtl="0">
              <a:lnSpc>
                <a:spcPct val="80000"/>
              </a:lnSpc>
              <a:spcBef>
                <a:spcPts val="0"/>
              </a:spcBef>
              <a:spcAft>
                <a:spcPts val="0"/>
              </a:spcAft>
              <a:buSzPts val="935"/>
              <a:buNone/>
            </a:pPr>
            <a:r>
              <a:rPr lang="en" sz="2500" i="1" dirty="0">
                <a:latin typeface="Times New Roman" panose="02020603050405020304" pitchFamily="18" charset="0"/>
                <a:cs typeface="Times New Roman" panose="02020603050405020304" pitchFamily="18" charset="0"/>
              </a:rPr>
              <a:t>Chirag, Divya, Sam (Yu Cheng Wu), Siddhant</a:t>
            </a:r>
            <a:endParaRPr sz="2500" i="1" dirty="0">
              <a:latin typeface="Times New Roman" panose="02020603050405020304" pitchFamily="18" charset="0"/>
              <a:cs typeface="Times New Roman" panose="02020603050405020304" pitchFamily="18" charset="0"/>
            </a:endParaRPr>
          </a:p>
          <a:p>
            <a:pPr marL="0" lvl="0" indent="0" algn="l" rtl="0">
              <a:lnSpc>
                <a:spcPct val="80000"/>
              </a:lnSpc>
              <a:spcBef>
                <a:spcPts val="0"/>
              </a:spcBef>
              <a:spcAft>
                <a:spcPts val="0"/>
              </a:spcAft>
              <a:buSzPts val="935"/>
              <a:buNone/>
            </a:pPr>
            <a:endParaRPr sz="2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Work Breakdown Structure (cont.)</a:t>
            </a:r>
            <a:endParaRPr/>
          </a:p>
        </p:txBody>
      </p:sp>
      <p:sp>
        <p:nvSpPr>
          <p:cNvPr id="127" name="Google Shape;127;p22"/>
          <p:cNvSpPr txBox="1">
            <a:spLocks noGrp="1"/>
          </p:cNvSpPr>
          <p:nvPr>
            <p:ph type="body" idx="1"/>
          </p:nvPr>
        </p:nvSpPr>
        <p:spPr>
          <a:xfrm>
            <a:off x="2400250" y="1569525"/>
            <a:ext cx="6321600" cy="3000600"/>
          </a:xfrm>
          <a:prstGeom prst="rect">
            <a:avLst/>
          </a:prstGeom>
        </p:spPr>
        <p:txBody>
          <a:bodyPr spcFirstLastPara="1" wrap="square" lIns="91425" tIns="91425" rIns="91425" bIns="91425" anchor="t" anchorCtr="0">
            <a:noAutofit/>
          </a:bodyPr>
          <a:lstStyle/>
          <a:p>
            <a:pPr marL="0" lvl="0" indent="0" algn="l" rtl="0">
              <a:lnSpc>
                <a:spcPct val="85000"/>
              </a:lnSpc>
              <a:spcBef>
                <a:spcPts val="0"/>
              </a:spcBef>
              <a:spcAft>
                <a:spcPts val="0"/>
              </a:spcAft>
              <a:buSzPts val="440"/>
              <a:buNone/>
            </a:pPr>
            <a:r>
              <a:rPr lang="en" sz="1534" b="1" dirty="0"/>
              <a:t>- </a:t>
            </a:r>
            <a:r>
              <a:rPr lang="en" sz="1534" b="1" dirty="0">
                <a:latin typeface="Times New Roman" panose="02020603050405020304" pitchFamily="18" charset="0"/>
                <a:cs typeface="Times New Roman" panose="02020603050405020304" pitchFamily="18" charset="0"/>
              </a:rPr>
              <a:t>Software Development</a:t>
            </a:r>
            <a:endParaRPr sz="1534" b="1" dirty="0">
              <a:latin typeface="Times New Roman" panose="02020603050405020304" pitchFamily="18" charset="0"/>
              <a:cs typeface="Times New Roman" panose="02020603050405020304" pitchFamily="18" charset="0"/>
            </a:endParaRPr>
          </a:p>
          <a:p>
            <a:pPr marL="0" lvl="0" indent="457200" algn="l" rtl="0">
              <a:lnSpc>
                <a:spcPct val="85000"/>
              </a:lnSpc>
              <a:spcBef>
                <a:spcPts val="1200"/>
              </a:spcBef>
              <a:spcAft>
                <a:spcPts val="0"/>
              </a:spcAft>
              <a:buSzPts val="440"/>
              <a:buNone/>
            </a:pPr>
            <a:r>
              <a:rPr lang="en" sz="1534" dirty="0">
                <a:latin typeface="Times New Roman" panose="02020603050405020304" pitchFamily="18" charset="0"/>
                <a:cs typeface="Times New Roman" panose="02020603050405020304" pitchFamily="18" charset="0"/>
              </a:rPr>
              <a:t>Code -&gt; Code Review Minutes -&gt;Update RVM -&gt; Unit test results.</a:t>
            </a:r>
            <a:endParaRPr sz="1534" dirty="0">
              <a:latin typeface="Times New Roman" panose="02020603050405020304" pitchFamily="18" charset="0"/>
              <a:cs typeface="Times New Roman" panose="02020603050405020304" pitchFamily="18" charset="0"/>
            </a:endParaRPr>
          </a:p>
          <a:p>
            <a:pPr marL="457200" lvl="0" indent="0" algn="l" rtl="0">
              <a:lnSpc>
                <a:spcPct val="85000"/>
              </a:lnSpc>
              <a:spcBef>
                <a:spcPts val="1200"/>
              </a:spcBef>
              <a:spcAft>
                <a:spcPts val="0"/>
              </a:spcAft>
              <a:buSzPts val="440"/>
              <a:buNone/>
            </a:pPr>
            <a:r>
              <a:rPr lang="en" sz="1534" b="1" dirty="0">
                <a:latin typeface="Times New Roman" panose="02020603050405020304" pitchFamily="18" charset="0"/>
                <a:cs typeface="Times New Roman" panose="02020603050405020304" pitchFamily="18" charset="0"/>
              </a:rPr>
              <a:t>Deliverable</a:t>
            </a:r>
            <a:r>
              <a:rPr lang="en" sz="1534" dirty="0">
                <a:latin typeface="Times New Roman" panose="02020603050405020304" pitchFamily="18" charset="0"/>
                <a:cs typeface="Times New Roman" panose="02020603050405020304" pitchFamily="18" charset="0"/>
              </a:rPr>
              <a:t>: A fully functional sales system.</a:t>
            </a:r>
            <a:endParaRPr sz="1534" dirty="0">
              <a:latin typeface="Times New Roman" panose="02020603050405020304" pitchFamily="18" charset="0"/>
              <a:cs typeface="Times New Roman" panose="02020603050405020304" pitchFamily="18" charset="0"/>
            </a:endParaRPr>
          </a:p>
          <a:p>
            <a:pPr marL="0" lvl="0" indent="0" algn="l" rtl="0">
              <a:lnSpc>
                <a:spcPct val="85000"/>
              </a:lnSpc>
              <a:spcBef>
                <a:spcPts val="1200"/>
              </a:spcBef>
              <a:spcAft>
                <a:spcPts val="0"/>
              </a:spcAft>
              <a:buClr>
                <a:schemeClr val="dk2"/>
              </a:buClr>
              <a:buSzPts val="440"/>
              <a:buFont typeface="Arial"/>
              <a:buNone/>
            </a:pPr>
            <a:r>
              <a:rPr lang="en" sz="1534" b="1" dirty="0">
                <a:latin typeface="Times New Roman" panose="02020603050405020304" pitchFamily="18" charset="0"/>
                <a:cs typeface="Times New Roman" panose="02020603050405020304" pitchFamily="18" charset="0"/>
              </a:rPr>
              <a:t>-Software Testing</a:t>
            </a:r>
            <a:endParaRPr sz="1534" b="1" dirty="0">
              <a:latin typeface="Times New Roman" panose="02020603050405020304" pitchFamily="18" charset="0"/>
              <a:cs typeface="Times New Roman" panose="02020603050405020304" pitchFamily="18" charset="0"/>
            </a:endParaRPr>
          </a:p>
          <a:p>
            <a:pPr marL="0" lvl="0" indent="0" algn="l" rtl="0">
              <a:lnSpc>
                <a:spcPct val="85000"/>
              </a:lnSpc>
              <a:spcBef>
                <a:spcPts val="1200"/>
              </a:spcBef>
              <a:spcAft>
                <a:spcPts val="0"/>
              </a:spcAft>
              <a:buSzPts val="440"/>
              <a:buNone/>
            </a:pPr>
            <a:r>
              <a:rPr lang="en" sz="1534" dirty="0">
                <a:latin typeface="Times New Roman" panose="02020603050405020304" pitchFamily="18" charset="0"/>
                <a:cs typeface="Times New Roman" panose="02020603050405020304" pitchFamily="18" charset="0"/>
              </a:rPr>
              <a:t>          Test plan -&gt; Test cases -&gt; Test plan review minutes -&gt;Finalize RVM</a:t>
            </a:r>
            <a:endParaRPr sz="1534" dirty="0">
              <a:latin typeface="Times New Roman" panose="02020603050405020304" pitchFamily="18" charset="0"/>
              <a:cs typeface="Times New Roman" panose="02020603050405020304" pitchFamily="18" charset="0"/>
            </a:endParaRPr>
          </a:p>
          <a:p>
            <a:pPr marL="0" lvl="0" indent="457200" algn="l" rtl="0">
              <a:lnSpc>
                <a:spcPct val="85000"/>
              </a:lnSpc>
              <a:spcBef>
                <a:spcPts val="1200"/>
              </a:spcBef>
              <a:spcAft>
                <a:spcPts val="0"/>
              </a:spcAft>
              <a:buSzPts val="440"/>
              <a:buNone/>
            </a:pPr>
            <a:r>
              <a:rPr lang="en" sz="1534" dirty="0">
                <a:latin typeface="Times New Roman" panose="02020603050405020304" pitchFamily="18" charset="0"/>
                <a:cs typeface="Times New Roman" panose="02020603050405020304" pitchFamily="18" charset="0"/>
              </a:rPr>
              <a:t>-&gt;Defect Reports.</a:t>
            </a:r>
            <a:endParaRPr sz="1534" dirty="0">
              <a:latin typeface="Times New Roman" panose="02020603050405020304" pitchFamily="18" charset="0"/>
              <a:cs typeface="Times New Roman" panose="02020603050405020304" pitchFamily="18" charset="0"/>
            </a:endParaRPr>
          </a:p>
          <a:p>
            <a:pPr marL="457200" lvl="0" indent="0" algn="l" rtl="0">
              <a:lnSpc>
                <a:spcPct val="85000"/>
              </a:lnSpc>
              <a:spcBef>
                <a:spcPts val="1200"/>
              </a:spcBef>
              <a:spcAft>
                <a:spcPts val="0"/>
              </a:spcAft>
              <a:buSzPts val="440"/>
              <a:buNone/>
            </a:pPr>
            <a:r>
              <a:rPr lang="en" sz="1534" b="1" dirty="0">
                <a:latin typeface="Times New Roman" panose="02020603050405020304" pitchFamily="18" charset="0"/>
                <a:cs typeface="Times New Roman" panose="02020603050405020304" pitchFamily="18" charset="0"/>
              </a:rPr>
              <a:t>Deliverable</a:t>
            </a:r>
            <a:r>
              <a:rPr lang="en" sz="1534" dirty="0">
                <a:latin typeface="Times New Roman" panose="02020603050405020304" pitchFamily="18" charset="0"/>
                <a:cs typeface="Times New Roman" panose="02020603050405020304" pitchFamily="18" charset="0"/>
              </a:rPr>
              <a:t>: A fully tested system ready for deployment.</a:t>
            </a:r>
            <a:endParaRPr sz="1534" dirty="0">
              <a:latin typeface="Times New Roman" panose="02020603050405020304" pitchFamily="18" charset="0"/>
              <a:cs typeface="Times New Roman" panose="02020603050405020304" pitchFamily="18" charset="0"/>
            </a:endParaRPr>
          </a:p>
          <a:p>
            <a:pPr marL="0" lvl="0" indent="0" algn="l" rtl="0">
              <a:lnSpc>
                <a:spcPct val="85000"/>
              </a:lnSpc>
              <a:spcBef>
                <a:spcPts val="1200"/>
              </a:spcBef>
              <a:spcAft>
                <a:spcPts val="0"/>
              </a:spcAft>
              <a:buSzPts val="440"/>
              <a:buNone/>
            </a:pPr>
            <a:r>
              <a:rPr lang="en" sz="1534" b="1" dirty="0">
                <a:latin typeface="Times New Roman" panose="02020603050405020304" pitchFamily="18" charset="0"/>
                <a:cs typeface="Times New Roman" panose="02020603050405020304" pitchFamily="18" charset="0"/>
              </a:rPr>
              <a:t>-Maintenance</a:t>
            </a:r>
            <a:endParaRPr sz="1534" b="1" dirty="0">
              <a:latin typeface="Times New Roman" panose="02020603050405020304" pitchFamily="18" charset="0"/>
              <a:cs typeface="Times New Roman" panose="02020603050405020304" pitchFamily="18" charset="0"/>
            </a:endParaRPr>
          </a:p>
          <a:p>
            <a:pPr marL="0" lvl="0" indent="0" algn="l" rtl="0">
              <a:lnSpc>
                <a:spcPct val="85000"/>
              </a:lnSpc>
              <a:spcBef>
                <a:spcPts val="1200"/>
              </a:spcBef>
              <a:spcAft>
                <a:spcPts val="1200"/>
              </a:spcAft>
              <a:buClr>
                <a:schemeClr val="dk2"/>
              </a:buClr>
              <a:buSzPts val="440"/>
              <a:buFont typeface="Arial"/>
              <a:buNone/>
            </a:pPr>
            <a:endParaRPr sz="79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Schedule</a:t>
            </a:r>
            <a:endParaRPr/>
          </a:p>
        </p:txBody>
      </p:sp>
      <p:graphicFrame>
        <p:nvGraphicFramePr>
          <p:cNvPr id="133" name="Google Shape;133;p23"/>
          <p:cNvGraphicFramePr/>
          <p:nvPr/>
        </p:nvGraphicFramePr>
        <p:xfrm>
          <a:off x="728850" y="1430625"/>
          <a:ext cx="8237400" cy="2944335"/>
        </p:xfrm>
        <a:graphic>
          <a:graphicData uri="http://schemas.openxmlformats.org/drawingml/2006/table">
            <a:tbl>
              <a:tblPr>
                <a:noFill/>
                <a:tableStyleId>{FD21A5B4-1767-4818-989A-B8487B6B9C7A}</a:tableStyleId>
              </a:tblPr>
              <a:tblGrid>
                <a:gridCol w="2059350">
                  <a:extLst>
                    <a:ext uri="{9D8B030D-6E8A-4147-A177-3AD203B41FA5}">
                      <a16:colId xmlns:a16="http://schemas.microsoft.com/office/drawing/2014/main" val="20000"/>
                    </a:ext>
                  </a:extLst>
                </a:gridCol>
                <a:gridCol w="2046725">
                  <a:extLst>
                    <a:ext uri="{9D8B030D-6E8A-4147-A177-3AD203B41FA5}">
                      <a16:colId xmlns:a16="http://schemas.microsoft.com/office/drawing/2014/main" val="20001"/>
                    </a:ext>
                  </a:extLst>
                </a:gridCol>
                <a:gridCol w="2071975">
                  <a:extLst>
                    <a:ext uri="{9D8B030D-6E8A-4147-A177-3AD203B41FA5}">
                      <a16:colId xmlns:a16="http://schemas.microsoft.com/office/drawing/2014/main" val="20002"/>
                    </a:ext>
                  </a:extLst>
                </a:gridCol>
                <a:gridCol w="2059350">
                  <a:extLst>
                    <a:ext uri="{9D8B030D-6E8A-4147-A177-3AD203B41FA5}">
                      <a16:colId xmlns:a16="http://schemas.microsoft.com/office/drawing/2014/main" val="20003"/>
                    </a:ext>
                  </a:extLst>
                </a:gridCol>
              </a:tblGrid>
              <a:tr h="43275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PHASE</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DURATION</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START DATE</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END DATE</a:t>
                      </a:r>
                      <a:endParaRPr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62475">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Requirement Analysis</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2 Weeks</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August 15 2024</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August 30 2024</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23075">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System Design</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3 Weeks</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September 03 2024</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September 22 2024</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23075">
                <a:tc>
                  <a:txBody>
                    <a:bodyPr/>
                    <a:lstStyle/>
                    <a:p>
                      <a:pPr marL="0" lvl="0" indent="0" algn="ctr" rtl="0">
                        <a:spcBef>
                          <a:spcPts val="0"/>
                        </a:spcBef>
                        <a:spcAft>
                          <a:spcPts val="0"/>
                        </a:spcAft>
                        <a:buClr>
                          <a:schemeClr val="dk2"/>
                        </a:buClr>
                        <a:buSzPts val="1100"/>
                        <a:buFont typeface="Arial"/>
                        <a:buNone/>
                      </a:pPr>
                      <a:r>
                        <a:rPr lang="en">
                          <a:solidFill>
                            <a:schemeClr val="dk2"/>
                          </a:solidFill>
                          <a:latin typeface="Times New Roman"/>
                          <a:ea typeface="Times New Roman"/>
                          <a:cs typeface="Times New Roman"/>
                          <a:sym typeface="Times New Roman"/>
                        </a:rPr>
                        <a:t>System Development</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6 Weeks</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September 23 2024</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October 31 2024</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423075">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System Testing</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7 Weeks</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November 01 2024</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December 20 2024</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423075">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Deployment</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1 Week</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December 23 2024</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December 28 2024</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423075">
                <a:tc>
                  <a:txBody>
                    <a:bodyPr/>
                    <a:lstStyle/>
                    <a:p>
                      <a:pPr marL="0" lvl="0" indent="0" algn="ctr" rtl="0">
                        <a:spcBef>
                          <a:spcPts val="0"/>
                        </a:spcBef>
                        <a:spcAft>
                          <a:spcPts val="0"/>
                        </a:spcAft>
                        <a:buNone/>
                      </a:pPr>
                      <a:r>
                        <a:rPr lang="en">
                          <a:latin typeface="Times New Roman"/>
                          <a:ea typeface="Times New Roman"/>
                          <a:cs typeface="Times New Roman"/>
                          <a:sym typeface="Times New Roman"/>
                        </a:rPr>
                        <a:t>Maintenance</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endParaRPr>
                        <a:latin typeface="Times New Roman"/>
                        <a:ea typeface="Times New Roman"/>
                        <a:cs typeface="Times New Roman"/>
                        <a:sym typeface="Times New Roman"/>
                      </a:endParaRPr>
                    </a:p>
                  </a:txBody>
                  <a:tcPr marL="91425" marR="91425" marT="91425" marB="91425"/>
                </a:tc>
                <a:tc gridSpan="2">
                  <a:txBody>
                    <a:bodyPr/>
                    <a:lstStyle/>
                    <a:p>
                      <a:pPr marL="0" lvl="0" indent="0" algn="ctr" rtl="0">
                        <a:spcBef>
                          <a:spcPts val="0"/>
                        </a:spcBef>
                        <a:spcAft>
                          <a:spcPts val="0"/>
                        </a:spcAft>
                        <a:buNone/>
                      </a:pPr>
                      <a:r>
                        <a:rPr lang="en" i="1">
                          <a:latin typeface="Times New Roman"/>
                          <a:ea typeface="Times New Roman"/>
                          <a:cs typeface="Times New Roman"/>
                          <a:sym typeface="Times New Roman"/>
                        </a:rPr>
                        <a:t>From 2025.</a:t>
                      </a:r>
                      <a:endParaRPr i="1">
                        <a:latin typeface="Times New Roman"/>
                        <a:ea typeface="Times New Roman"/>
                        <a:cs typeface="Times New Roman"/>
                        <a:sym typeface="Times New Roman"/>
                      </a:endParaRPr>
                    </a:p>
                  </a:txBody>
                  <a:tcPr marL="91425" marR="91425" marT="91425" marB="91425"/>
                </a:tc>
                <a:tc hMerge="1">
                  <a:txBody>
                    <a:bodyPr/>
                    <a:lstStyle/>
                    <a:p>
                      <a:endParaRPr lang="en-US"/>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Measurements</a:t>
            </a:r>
            <a:endParaRPr/>
          </a:p>
        </p:txBody>
      </p:sp>
      <p:sp>
        <p:nvSpPr>
          <p:cNvPr id="139" name="Google Shape;139;p24"/>
          <p:cNvSpPr txBox="1">
            <a:spLocks noGrp="1"/>
          </p:cNvSpPr>
          <p:nvPr>
            <p:ph type="body" idx="1"/>
          </p:nvPr>
        </p:nvSpPr>
        <p:spPr>
          <a:xfrm>
            <a:off x="2410100" y="1346475"/>
            <a:ext cx="6321600" cy="3251700"/>
          </a:xfrm>
          <a:prstGeom prst="rect">
            <a:avLst/>
          </a:prstGeom>
        </p:spPr>
        <p:txBody>
          <a:bodyPr spcFirstLastPara="1" wrap="square" lIns="91425" tIns="91425" rIns="91425" bIns="91425" anchor="t" anchorCtr="0">
            <a:normAutofit fontScale="92500" lnSpcReduction="10000"/>
          </a:bodyPr>
          <a:lstStyle/>
          <a:p>
            <a:pPr marL="0" lvl="0" indent="0" algn="just" rtl="0">
              <a:lnSpc>
                <a:spcPct val="150000"/>
              </a:lnSpc>
              <a:spcBef>
                <a:spcPts val="0"/>
              </a:spcBef>
              <a:spcAft>
                <a:spcPts val="0"/>
              </a:spcAft>
              <a:buNone/>
            </a:pPr>
            <a:r>
              <a:rPr lang="en" b="1" i="1" dirty="0">
                <a:latin typeface="Times New Roman" panose="02020603050405020304" pitchFamily="18" charset="0"/>
                <a:cs typeface="Times New Roman" panose="02020603050405020304" pitchFamily="18" charset="0"/>
              </a:rPr>
              <a:t>Weekly Review Meetings-</a:t>
            </a: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0" lvl="0" indent="0" algn="just" rtl="0">
              <a:lnSpc>
                <a:spcPct val="150000"/>
              </a:lnSpc>
              <a:spcBef>
                <a:spcPts val="1200"/>
              </a:spcBef>
              <a:spcAft>
                <a:spcPts val="0"/>
              </a:spcAft>
              <a:buNone/>
            </a:pPr>
            <a:r>
              <a:rPr lang="en" dirty="0">
                <a:latin typeface="Times New Roman" panose="02020603050405020304" pitchFamily="18" charset="0"/>
                <a:cs typeface="Times New Roman" panose="02020603050405020304" pitchFamily="18" charset="0"/>
              </a:rPr>
              <a:t>Conduct weekly meetings to review progress, identify potential improvements, and rectify issues. Highlight and plan through crucial dependencies and resource allocation to prevent conflicts in the future.</a:t>
            </a:r>
            <a:endParaRPr dirty="0">
              <a:latin typeface="Times New Roman" panose="02020603050405020304" pitchFamily="18" charset="0"/>
              <a:cs typeface="Times New Roman" panose="02020603050405020304" pitchFamily="18" charset="0"/>
            </a:endParaRPr>
          </a:p>
          <a:p>
            <a:pPr marL="0" lvl="0" indent="0" algn="just" rtl="0">
              <a:lnSpc>
                <a:spcPct val="150000"/>
              </a:lnSpc>
              <a:spcBef>
                <a:spcPts val="1200"/>
              </a:spcBef>
              <a:spcAft>
                <a:spcPts val="0"/>
              </a:spcAft>
              <a:buNone/>
            </a:pPr>
            <a:r>
              <a:rPr lang="en" b="1" i="1" dirty="0">
                <a:latin typeface="Times New Roman" panose="02020603050405020304" pitchFamily="18" charset="0"/>
                <a:cs typeface="Times New Roman" panose="02020603050405020304" pitchFamily="18" charset="0"/>
              </a:rPr>
              <a:t>Review &amp; Evaluation at each Milestone-</a:t>
            </a: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0" lvl="0" indent="0" algn="just" rtl="0">
              <a:lnSpc>
                <a:spcPct val="150000"/>
              </a:lnSpc>
              <a:spcBef>
                <a:spcPts val="1200"/>
              </a:spcBef>
              <a:spcAft>
                <a:spcPts val="0"/>
              </a:spcAft>
              <a:buNone/>
            </a:pPr>
            <a:r>
              <a:rPr lang="en" dirty="0">
                <a:latin typeface="Times New Roman" panose="02020603050405020304" pitchFamily="18" charset="0"/>
                <a:cs typeface="Times New Roman" panose="02020603050405020304" pitchFamily="18" charset="0"/>
              </a:rPr>
              <a:t>Review the status of the project after each milestone (Ex: delivery of requirement document, delivery of design document). </a:t>
            </a:r>
            <a:endParaRPr dirty="0">
              <a:latin typeface="Times New Roman" panose="02020603050405020304" pitchFamily="18" charset="0"/>
              <a:cs typeface="Times New Roman" panose="02020603050405020304" pitchFamily="18" charset="0"/>
            </a:endParaRPr>
          </a:p>
          <a:p>
            <a:pPr marL="0" lvl="0" indent="0" algn="just" rtl="0">
              <a:lnSpc>
                <a:spcPct val="150000"/>
              </a:lnSpc>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Measurements</a:t>
            </a:r>
            <a:endParaRPr/>
          </a:p>
        </p:txBody>
      </p:sp>
      <p:sp>
        <p:nvSpPr>
          <p:cNvPr id="145" name="Google Shape;145;p25"/>
          <p:cNvSpPr txBox="1">
            <a:spLocks noGrp="1"/>
          </p:cNvSpPr>
          <p:nvPr>
            <p:ph type="body" idx="1"/>
          </p:nvPr>
        </p:nvSpPr>
        <p:spPr>
          <a:xfrm>
            <a:off x="2400250" y="1117875"/>
            <a:ext cx="6321600" cy="3251700"/>
          </a:xfrm>
          <a:prstGeom prst="rect">
            <a:avLst/>
          </a:prstGeom>
        </p:spPr>
        <p:txBody>
          <a:bodyPr spcFirstLastPara="1" wrap="square" lIns="91425" tIns="91425" rIns="91425" bIns="91425" anchor="t" anchorCtr="0">
            <a:normAutofit fontScale="32500" lnSpcReduction="20000"/>
          </a:bodyPr>
          <a:lstStyle/>
          <a:p>
            <a:pPr marL="0" lvl="0" indent="0" algn="just" rtl="0">
              <a:lnSpc>
                <a:spcPct val="150000"/>
              </a:lnSpc>
              <a:spcBef>
                <a:spcPts val="0"/>
              </a:spcBef>
              <a:spcAft>
                <a:spcPts val="0"/>
              </a:spcAft>
              <a:buNone/>
            </a:pPr>
            <a:r>
              <a:rPr lang="en" sz="4636" b="1" i="1" dirty="0">
                <a:latin typeface="Times New Roman" panose="02020603050405020304" pitchFamily="18" charset="0"/>
                <a:cs typeface="Times New Roman" panose="02020603050405020304" pitchFamily="18" charset="0"/>
              </a:rPr>
              <a:t>In-process Metrics- </a:t>
            </a:r>
            <a:endParaRPr sz="4636" b="1" i="1" dirty="0">
              <a:latin typeface="Times New Roman" panose="02020603050405020304" pitchFamily="18" charset="0"/>
              <a:cs typeface="Times New Roman" panose="02020603050405020304" pitchFamily="18" charset="0"/>
            </a:endParaRPr>
          </a:p>
          <a:p>
            <a:pPr marL="0" lvl="0" indent="0" algn="just" rtl="0">
              <a:lnSpc>
                <a:spcPct val="150000"/>
              </a:lnSpc>
              <a:spcBef>
                <a:spcPts val="1200"/>
              </a:spcBef>
              <a:spcAft>
                <a:spcPts val="0"/>
              </a:spcAft>
              <a:buNone/>
            </a:pPr>
            <a:r>
              <a:rPr lang="en" sz="4636" dirty="0">
                <a:latin typeface="Times New Roman" panose="02020603050405020304" pitchFamily="18" charset="0"/>
                <a:cs typeface="Times New Roman" panose="02020603050405020304" pitchFamily="18" charset="0"/>
              </a:rPr>
              <a:t>Resource Availability- Helps track the availability of resources. This can help in being a step ahead in terms of resource allocation and utilization. Further, it helps ensure adequate staffing at all times.</a:t>
            </a:r>
            <a:endParaRPr sz="4636" dirty="0">
              <a:latin typeface="Times New Roman" panose="02020603050405020304" pitchFamily="18" charset="0"/>
              <a:cs typeface="Times New Roman" panose="02020603050405020304" pitchFamily="18" charset="0"/>
            </a:endParaRPr>
          </a:p>
          <a:p>
            <a:pPr marL="0" lvl="0" indent="0" algn="just" rtl="0">
              <a:lnSpc>
                <a:spcPct val="150000"/>
              </a:lnSpc>
              <a:spcBef>
                <a:spcPts val="1200"/>
              </a:spcBef>
              <a:spcAft>
                <a:spcPts val="0"/>
              </a:spcAft>
              <a:buNone/>
            </a:pPr>
            <a:r>
              <a:rPr lang="en" sz="4636" dirty="0">
                <a:latin typeface="Times New Roman" panose="02020603050405020304" pitchFamily="18" charset="0"/>
                <a:cs typeface="Times New Roman" panose="02020603050405020304" pitchFamily="18" charset="0"/>
              </a:rPr>
              <a:t>Percentage of requirements completed- Identify how much of the project scope has been implemented.  This can help identify potential delays.</a:t>
            </a:r>
            <a:endParaRPr dirty="0">
              <a:latin typeface="Times New Roman" panose="02020603050405020304" pitchFamily="18" charset="0"/>
              <a:cs typeface="Times New Roman" panose="02020603050405020304" pitchFamily="18" charset="0"/>
            </a:endParaRPr>
          </a:p>
          <a:p>
            <a:pPr marL="0" lvl="0" indent="0" algn="just" rtl="0">
              <a:lnSpc>
                <a:spcPct val="150000"/>
              </a:lnSpc>
              <a:spcBef>
                <a:spcPts val="1200"/>
              </a:spcBef>
              <a:spcAft>
                <a:spcPts val="12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Measurements</a:t>
            </a:r>
            <a:endParaRPr/>
          </a:p>
        </p:txBody>
      </p:sp>
      <p:sp>
        <p:nvSpPr>
          <p:cNvPr id="151" name="Google Shape;151;p26"/>
          <p:cNvSpPr txBox="1">
            <a:spLocks noGrp="1"/>
          </p:cNvSpPr>
          <p:nvPr>
            <p:ph type="body" idx="1"/>
          </p:nvPr>
        </p:nvSpPr>
        <p:spPr>
          <a:xfrm>
            <a:off x="2410100" y="1346475"/>
            <a:ext cx="6321600" cy="3251700"/>
          </a:xfrm>
          <a:prstGeom prst="rect">
            <a:avLst/>
          </a:prstGeom>
        </p:spPr>
        <p:txBody>
          <a:bodyPr spcFirstLastPara="1" wrap="square" lIns="91425" tIns="91425" rIns="91425" bIns="91425" anchor="t" anchorCtr="0">
            <a:noAutofit/>
          </a:bodyPr>
          <a:lstStyle/>
          <a:p>
            <a:pPr marL="0" lvl="0" indent="0" algn="just" rtl="0">
              <a:lnSpc>
                <a:spcPct val="140000"/>
              </a:lnSpc>
              <a:spcBef>
                <a:spcPts val="0"/>
              </a:spcBef>
              <a:spcAft>
                <a:spcPts val="0"/>
              </a:spcAft>
              <a:buClr>
                <a:schemeClr val="dk2"/>
              </a:buClr>
              <a:buSzPts val="935"/>
              <a:buFont typeface="Arial"/>
              <a:buNone/>
            </a:pPr>
            <a:r>
              <a:rPr lang="en" sz="1475" b="1" i="1" dirty="0">
                <a:latin typeface="Times New Roman" panose="02020603050405020304" pitchFamily="18" charset="0"/>
                <a:cs typeface="Times New Roman" panose="02020603050405020304" pitchFamily="18" charset="0"/>
              </a:rPr>
              <a:t>Efficiency in utilizing resources-</a:t>
            </a:r>
            <a:endParaRPr sz="1475" b="1" i="1" dirty="0">
              <a:latin typeface="Times New Roman" panose="02020603050405020304" pitchFamily="18" charset="0"/>
              <a:cs typeface="Times New Roman" panose="02020603050405020304" pitchFamily="18" charset="0"/>
            </a:endParaRPr>
          </a:p>
          <a:p>
            <a:pPr marL="0" lvl="0" indent="0" algn="just" rtl="0">
              <a:lnSpc>
                <a:spcPct val="140000"/>
              </a:lnSpc>
              <a:spcBef>
                <a:spcPts val="1200"/>
              </a:spcBef>
              <a:spcAft>
                <a:spcPts val="0"/>
              </a:spcAft>
              <a:buSzPts val="935"/>
              <a:buNone/>
            </a:pPr>
            <a:r>
              <a:rPr lang="en" sz="1475" dirty="0">
                <a:latin typeface="Times New Roman" panose="02020603050405020304" pitchFamily="18" charset="0"/>
                <a:cs typeface="Times New Roman" panose="02020603050405020304" pitchFamily="18" charset="0"/>
              </a:rPr>
              <a:t>Tracking efficiency of resource utilization can help establish better roadmap during system development. </a:t>
            </a:r>
            <a:endParaRPr sz="1475" dirty="0">
              <a:latin typeface="Times New Roman" panose="02020603050405020304" pitchFamily="18" charset="0"/>
              <a:cs typeface="Times New Roman" panose="02020603050405020304" pitchFamily="18" charset="0"/>
            </a:endParaRPr>
          </a:p>
          <a:p>
            <a:pPr marL="0" lvl="0" indent="0" algn="just" rtl="0">
              <a:lnSpc>
                <a:spcPct val="140000"/>
              </a:lnSpc>
              <a:spcBef>
                <a:spcPts val="1200"/>
              </a:spcBef>
              <a:spcAft>
                <a:spcPts val="0"/>
              </a:spcAft>
              <a:buSzPts val="935"/>
              <a:buNone/>
            </a:pPr>
            <a:r>
              <a:rPr lang="en" sz="1475" b="1" i="1" dirty="0">
                <a:latin typeface="Times New Roman" panose="02020603050405020304" pitchFamily="18" charset="0"/>
                <a:cs typeface="Times New Roman" panose="02020603050405020304" pitchFamily="18" charset="0"/>
              </a:rPr>
              <a:t>Deliverables-</a:t>
            </a:r>
            <a:endParaRPr sz="1475" b="1" i="1" dirty="0">
              <a:latin typeface="Times New Roman" panose="02020603050405020304" pitchFamily="18" charset="0"/>
              <a:cs typeface="Times New Roman" panose="02020603050405020304" pitchFamily="18" charset="0"/>
            </a:endParaRPr>
          </a:p>
          <a:p>
            <a:pPr marL="0" lvl="0" indent="0" algn="just" rtl="0">
              <a:lnSpc>
                <a:spcPct val="140000"/>
              </a:lnSpc>
              <a:spcBef>
                <a:spcPts val="1200"/>
              </a:spcBef>
              <a:spcAft>
                <a:spcPts val="0"/>
              </a:spcAft>
              <a:buSzPts val="935"/>
              <a:buNone/>
            </a:pPr>
            <a:r>
              <a:rPr lang="en" sz="1475" dirty="0">
                <a:latin typeface="Times New Roman" panose="02020603050405020304" pitchFamily="18" charset="0"/>
                <a:cs typeface="Times New Roman" panose="02020603050405020304" pitchFamily="18" charset="0"/>
              </a:rPr>
              <a:t>Code and other documentations.</a:t>
            </a:r>
            <a:endParaRPr sz="1475" dirty="0">
              <a:latin typeface="Times New Roman" panose="02020603050405020304" pitchFamily="18" charset="0"/>
              <a:cs typeface="Times New Roman" panose="02020603050405020304" pitchFamily="18" charset="0"/>
            </a:endParaRPr>
          </a:p>
          <a:p>
            <a:pPr marL="0" lvl="0" indent="0" algn="just" rtl="0">
              <a:lnSpc>
                <a:spcPct val="140000"/>
              </a:lnSpc>
              <a:spcBef>
                <a:spcPts val="1200"/>
              </a:spcBef>
              <a:spcAft>
                <a:spcPts val="0"/>
              </a:spcAft>
              <a:buSzPts val="935"/>
              <a:buNone/>
            </a:pPr>
            <a:r>
              <a:rPr lang="en" sz="1566" b="1" i="1" dirty="0">
                <a:latin typeface="Times New Roman" panose="02020603050405020304" pitchFamily="18" charset="0"/>
                <a:cs typeface="Times New Roman" panose="02020603050405020304" pitchFamily="18" charset="0"/>
              </a:rPr>
              <a:t>Status Reports-</a:t>
            </a:r>
            <a:endParaRPr sz="1566" b="1" i="1" dirty="0">
              <a:latin typeface="Times New Roman" panose="02020603050405020304" pitchFamily="18" charset="0"/>
              <a:cs typeface="Times New Roman" panose="02020603050405020304" pitchFamily="18" charset="0"/>
            </a:endParaRPr>
          </a:p>
          <a:p>
            <a:pPr marL="0" lvl="0" indent="0" algn="just" rtl="0">
              <a:lnSpc>
                <a:spcPct val="140000"/>
              </a:lnSpc>
              <a:spcBef>
                <a:spcPts val="1200"/>
              </a:spcBef>
              <a:spcAft>
                <a:spcPts val="0"/>
              </a:spcAft>
              <a:buSzPts val="935"/>
              <a:buNone/>
            </a:pPr>
            <a:r>
              <a:rPr lang="en" sz="1475" dirty="0">
                <a:latin typeface="Times New Roman" panose="02020603050405020304" pitchFamily="18" charset="0"/>
                <a:cs typeface="Times New Roman" panose="02020603050405020304" pitchFamily="18" charset="0"/>
              </a:rPr>
              <a:t>Reports summarizing progress, challenges, and next steps.</a:t>
            </a:r>
            <a:endParaRPr sz="1475" dirty="0">
              <a:latin typeface="Times New Roman" panose="02020603050405020304" pitchFamily="18" charset="0"/>
              <a:cs typeface="Times New Roman" panose="02020603050405020304" pitchFamily="18" charset="0"/>
            </a:endParaRPr>
          </a:p>
          <a:p>
            <a:pPr marL="0" lvl="0" indent="0" algn="just" rtl="0">
              <a:lnSpc>
                <a:spcPct val="140000"/>
              </a:lnSpc>
              <a:spcBef>
                <a:spcPts val="1200"/>
              </a:spcBef>
              <a:spcAft>
                <a:spcPts val="1200"/>
              </a:spcAft>
              <a:buClr>
                <a:schemeClr val="dk2"/>
              </a:buClr>
              <a:buSzPts val="935"/>
              <a:buFont typeface="Arial"/>
              <a:buNone/>
            </a:pPr>
            <a:endParaRPr sz="127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79" name="Google Shape;79;p14"/>
          <p:cNvSpPr txBox="1">
            <a:spLocks noGrp="1"/>
          </p:cNvSpPr>
          <p:nvPr>
            <p:ph type="body" idx="1"/>
          </p:nvPr>
        </p:nvSpPr>
        <p:spPr>
          <a:xfrm>
            <a:off x="2410100" y="1058950"/>
            <a:ext cx="6321600" cy="3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latin typeface="Times New Roman" panose="02020603050405020304" pitchFamily="18" charset="0"/>
                <a:cs typeface="Times New Roman" panose="02020603050405020304" pitchFamily="18" charset="0"/>
              </a:rPr>
              <a:t>The company has decided to upgrade the current system in use for tracking sales and records. The present system cannot cope with the increasing numbers related to sales and products. The new system will meet the following expected requirements:</a:t>
            </a:r>
            <a:endParaRPr sz="1600" dirty="0">
              <a:latin typeface="Times New Roman" panose="02020603050405020304" pitchFamily="18" charset="0"/>
              <a:cs typeface="Times New Roman" panose="02020603050405020304" pitchFamily="18" charset="0"/>
            </a:endParaRPr>
          </a:p>
          <a:p>
            <a:pPr marL="457200" lvl="0" indent="-330200" algn="just" rtl="0">
              <a:spcBef>
                <a:spcPts val="1200"/>
              </a:spcBef>
              <a:spcAft>
                <a:spcPts val="0"/>
              </a:spcAft>
              <a:buSzPts val="1600"/>
              <a:buChar char="-"/>
            </a:pPr>
            <a:r>
              <a:rPr lang="en" sz="1600" dirty="0">
                <a:latin typeface="Times New Roman" panose="02020603050405020304" pitchFamily="18" charset="0"/>
                <a:cs typeface="Times New Roman" panose="02020603050405020304" pitchFamily="18" charset="0"/>
              </a:rPr>
              <a:t>Maintain records for around 40 products.</a:t>
            </a:r>
            <a:endParaRPr sz="1600" dirty="0">
              <a:latin typeface="Times New Roman" panose="02020603050405020304" pitchFamily="18" charset="0"/>
              <a:cs typeface="Times New Roman" panose="02020603050405020304" pitchFamily="18" charset="0"/>
            </a:endParaRPr>
          </a:p>
          <a:p>
            <a:pPr marL="457200" lvl="0" indent="-330200" algn="just" rtl="0">
              <a:spcBef>
                <a:spcPts val="0"/>
              </a:spcBef>
              <a:spcAft>
                <a:spcPts val="0"/>
              </a:spcAft>
              <a:buSzPts val="1600"/>
              <a:buChar char="-"/>
            </a:pPr>
            <a:r>
              <a:rPr lang="en" sz="1600" dirty="0">
                <a:latin typeface="Times New Roman" panose="02020603050405020304" pitchFamily="18" charset="0"/>
                <a:cs typeface="Times New Roman" panose="02020603050405020304" pitchFamily="18" charset="0"/>
              </a:rPr>
              <a:t>Accommodate details of 200 salespersons, around 30,00 customers, and the various operations involving them.</a:t>
            </a:r>
            <a:endParaRPr sz="1600" dirty="0">
              <a:latin typeface="Times New Roman" panose="02020603050405020304" pitchFamily="18" charset="0"/>
              <a:cs typeface="Times New Roman" panose="02020603050405020304" pitchFamily="18" charset="0"/>
            </a:endParaRPr>
          </a:p>
          <a:p>
            <a:pPr marL="457200" lvl="0" indent="-330200" algn="just" rtl="0">
              <a:spcBef>
                <a:spcPts val="0"/>
              </a:spcBef>
              <a:spcAft>
                <a:spcPts val="0"/>
              </a:spcAft>
              <a:buSzPts val="1600"/>
              <a:buChar char="-"/>
            </a:pPr>
            <a:r>
              <a:rPr lang="en" sz="1600" dirty="0">
                <a:latin typeface="Times New Roman" panose="02020603050405020304" pitchFamily="18" charset="0"/>
                <a:cs typeface="Times New Roman" panose="02020603050405020304" pitchFamily="18" charset="0"/>
              </a:rPr>
              <a:t>System accessible to warehouse clerks, sales reports by Tony.</a:t>
            </a:r>
            <a:endParaRPr sz="1600" dirty="0">
              <a:latin typeface="Times New Roman" panose="02020603050405020304" pitchFamily="18" charset="0"/>
              <a:cs typeface="Times New Roman" panose="02020603050405020304" pitchFamily="18" charset="0"/>
            </a:endParaRPr>
          </a:p>
          <a:p>
            <a:pPr marL="457200" lvl="0" indent="-330200" algn="just" rtl="0">
              <a:spcBef>
                <a:spcPts val="0"/>
              </a:spcBef>
              <a:spcAft>
                <a:spcPts val="0"/>
              </a:spcAft>
              <a:buSzPts val="1600"/>
              <a:buChar char="-"/>
            </a:pPr>
            <a:r>
              <a:rPr lang="en" sz="1600" dirty="0">
                <a:latin typeface="Times New Roman" panose="02020603050405020304" pitchFamily="18" charset="0"/>
                <a:cs typeface="Times New Roman" panose="02020603050405020304" pitchFamily="18" charset="0"/>
              </a:rPr>
              <a:t>Compatible with IBM computers.</a:t>
            </a:r>
            <a:endParaRPr sz="1600" dirty="0">
              <a:latin typeface="Times New Roman" panose="02020603050405020304" pitchFamily="18" charset="0"/>
              <a:cs typeface="Times New Roman" panose="02020603050405020304" pitchFamily="18" charset="0"/>
            </a:endParaRPr>
          </a:p>
          <a:p>
            <a:pPr marL="457200" lvl="0" indent="-330200" algn="just" rtl="0">
              <a:spcBef>
                <a:spcPts val="0"/>
              </a:spcBef>
              <a:spcAft>
                <a:spcPts val="0"/>
              </a:spcAft>
              <a:buSzPts val="1600"/>
              <a:buChar char="-"/>
            </a:pPr>
            <a:r>
              <a:rPr lang="en" sz="1600" dirty="0">
                <a:latin typeface="Times New Roman" panose="02020603050405020304" pitchFamily="18" charset="0"/>
                <a:cs typeface="Times New Roman" panose="02020603050405020304" pitchFamily="18" charset="0"/>
              </a:rPr>
              <a:t>Quick response times.</a:t>
            </a:r>
            <a:endParaRPr sz="1600" dirty="0">
              <a:latin typeface="Times New Roman" panose="02020603050405020304" pitchFamily="18" charset="0"/>
              <a:cs typeface="Times New Roman" panose="02020603050405020304" pitchFamily="18" charset="0"/>
            </a:endParaRPr>
          </a:p>
          <a:p>
            <a:pPr marL="457200" lvl="0" indent="-330200" algn="just" rtl="0">
              <a:spcBef>
                <a:spcPts val="0"/>
              </a:spcBef>
              <a:spcAft>
                <a:spcPts val="0"/>
              </a:spcAft>
              <a:buSzPts val="1600"/>
              <a:buChar char="-"/>
            </a:pPr>
            <a:r>
              <a:rPr lang="en" sz="1600" dirty="0">
                <a:latin typeface="Times New Roman" panose="02020603050405020304" pitchFamily="18" charset="0"/>
                <a:cs typeface="Times New Roman" panose="02020603050405020304" pitchFamily="18" charset="0"/>
              </a:rPr>
              <a:t>Generate reports of monthly sale totals, products sold/returned, and sales reports per salesperson (available to the individual).</a:t>
            </a:r>
            <a:endParaRPr sz="1600"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Organization </a:t>
            </a:r>
            <a:endParaRPr/>
          </a:p>
        </p:txBody>
      </p:sp>
      <p:sp>
        <p:nvSpPr>
          <p:cNvPr id="85" name="Google Shape;85;p15"/>
          <p:cNvSpPr txBox="1">
            <a:spLocks noGrp="1"/>
          </p:cNvSpPr>
          <p:nvPr>
            <p:ph type="body" idx="1"/>
          </p:nvPr>
        </p:nvSpPr>
        <p:spPr>
          <a:xfrm>
            <a:off x="2410100" y="1214775"/>
            <a:ext cx="6321600" cy="34518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en" b="1" dirty="0">
                <a:latin typeface="Times New Roman" panose="02020603050405020304" pitchFamily="18" charset="0"/>
                <a:cs typeface="Times New Roman" panose="02020603050405020304" pitchFamily="18" charset="0"/>
              </a:rPr>
              <a:t>Tony Carrasco:</a:t>
            </a:r>
            <a:endParaRPr b="1" dirty="0">
              <a:latin typeface="Times New Roman" panose="02020603050405020304" pitchFamily="18" charset="0"/>
              <a:cs typeface="Times New Roman" panose="02020603050405020304" pitchFamily="18" charset="0"/>
            </a:endParaRPr>
          </a:p>
          <a:p>
            <a:pPr marL="457200" lvl="0" indent="0" algn="just" rtl="0">
              <a:spcBef>
                <a:spcPts val="0"/>
              </a:spcBef>
              <a:spcAft>
                <a:spcPts val="0"/>
              </a:spcAft>
              <a:buNone/>
            </a:pPr>
            <a:r>
              <a:rPr lang="en" dirty="0">
                <a:latin typeface="Times New Roman" panose="02020603050405020304" pitchFamily="18" charset="0"/>
                <a:cs typeface="Times New Roman" panose="02020603050405020304" pitchFamily="18" charset="0"/>
              </a:rPr>
              <a:t>Main project supervisor including approval for stages of development, communicator between project participants and upper management.</a:t>
            </a:r>
            <a:endParaRPr dirty="0">
              <a:latin typeface="Times New Roman" panose="02020603050405020304" pitchFamily="18" charset="0"/>
              <a:cs typeface="Times New Roman" panose="02020603050405020304" pitchFamily="18" charset="0"/>
            </a:endParaRPr>
          </a:p>
          <a:p>
            <a:pPr marL="457200" lvl="0" indent="-342900" algn="just" rtl="0">
              <a:spcBef>
                <a:spcPts val="1200"/>
              </a:spcBef>
              <a:spcAft>
                <a:spcPts val="0"/>
              </a:spcAft>
              <a:buSzPts val="1800"/>
              <a:buChar char="-"/>
            </a:pPr>
            <a:r>
              <a:rPr lang="en" b="1" dirty="0">
                <a:latin typeface="Times New Roman" panose="02020603050405020304" pitchFamily="18" charset="0"/>
                <a:cs typeface="Times New Roman" panose="02020603050405020304" pitchFamily="18" charset="0"/>
              </a:rPr>
              <a:t>Alan Scott (VP of R&amp;D):</a:t>
            </a:r>
            <a:endParaRPr b="1" dirty="0">
              <a:latin typeface="Times New Roman" panose="02020603050405020304" pitchFamily="18" charset="0"/>
              <a:cs typeface="Times New Roman" panose="02020603050405020304" pitchFamily="18" charset="0"/>
            </a:endParaRPr>
          </a:p>
          <a:p>
            <a:pPr marL="457200" lvl="0" indent="0" algn="just" rtl="0">
              <a:spcBef>
                <a:spcPts val="0"/>
              </a:spcBef>
              <a:spcAft>
                <a:spcPts val="0"/>
              </a:spcAft>
              <a:buNone/>
            </a:pPr>
            <a:r>
              <a:rPr lang="en" dirty="0">
                <a:latin typeface="Times New Roman" panose="02020603050405020304" pitchFamily="18" charset="0"/>
                <a:cs typeface="Times New Roman" panose="02020603050405020304" pitchFamily="18" charset="0"/>
              </a:rPr>
              <a:t>Final approval for project development.</a:t>
            </a:r>
            <a:endParaRPr dirty="0">
              <a:latin typeface="Times New Roman" panose="02020603050405020304" pitchFamily="18" charset="0"/>
              <a:cs typeface="Times New Roman" panose="02020603050405020304" pitchFamily="18" charset="0"/>
            </a:endParaRPr>
          </a:p>
          <a:p>
            <a:pPr marL="457200" lvl="0" indent="-342900" algn="just" rtl="0">
              <a:spcBef>
                <a:spcPts val="1200"/>
              </a:spcBef>
              <a:spcAft>
                <a:spcPts val="0"/>
              </a:spcAft>
              <a:buSzPts val="1800"/>
              <a:buChar char="-"/>
            </a:pPr>
            <a:r>
              <a:rPr lang="en" b="1" dirty="0">
                <a:latin typeface="Times New Roman" panose="02020603050405020304" pitchFamily="18" charset="0"/>
                <a:cs typeface="Times New Roman" panose="02020603050405020304" pitchFamily="18" charset="0"/>
              </a:rPr>
              <a:t>Warehouse Clerks:</a:t>
            </a:r>
            <a:endParaRPr b="1" dirty="0">
              <a:latin typeface="Times New Roman" panose="02020603050405020304" pitchFamily="18" charset="0"/>
              <a:cs typeface="Times New Roman" panose="02020603050405020304" pitchFamily="18" charset="0"/>
            </a:endParaRPr>
          </a:p>
          <a:p>
            <a:pPr marL="457200" lvl="0" indent="0" algn="just" rtl="0">
              <a:spcBef>
                <a:spcPts val="0"/>
              </a:spcBef>
              <a:spcAft>
                <a:spcPts val="1200"/>
              </a:spcAft>
              <a:buNone/>
            </a:pPr>
            <a:r>
              <a:rPr lang="en" dirty="0">
                <a:latin typeface="Times New Roman" panose="02020603050405020304" pitchFamily="18" charset="0"/>
                <a:cs typeface="Times New Roman" panose="02020603050405020304" pitchFamily="18" charset="0"/>
              </a:rPr>
              <a:t>Users of the system could be recruited to conduct beta testing of the system before it’s rolled out.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Organization (cont.)</a:t>
            </a:r>
            <a:endParaRPr/>
          </a:p>
        </p:txBody>
      </p:sp>
      <p:sp>
        <p:nvSpPr>
          <p:cNvPr id="91" name="Google Shape;91;p16"/>
          <p:cNvSpPr txBox="1">
            <a:spLocks noGrp="1"/>
          </p:cNvSpPr>
          <p:nvPr>
            <p:ph type="body" idx="1"/>
          </p:nvPr>
        </p:nvSpPr>
        <p:spPr>
          <a:xfrm>
            <a:off x="2410100" y="1214775"/>
            <a:ext cx="6321600" cy="35880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en" b="1" dirty="0">
                <a:latin typeface="Times New Roman" panose="02020603050405020304" pitchFamily="18" charset="0"/>
                <a:cs typeface="Times New Roman" panose="02020603050405020304" pitchFamily="18" charset="0"/>
              </a:rPr>
              <a:t>Consultants:</a:t>
            </a:r>
            <a:endParaRPr b="1" dirty="0">
              <a:latin typeface="Times New Roman" panose="02020603050405020304" pitchFamily="18" charset="0"/>
              <a:cs typeface="Times New Roman" panose="02020603050405020304" pitchFamily="18" charset="0"/>
            </a:endParaRPr>
          </a:p>
          <a:p>
            <a:pPr marL="457200" lvl="0" indent="0" algn="just" rtl="0">
              <a:spcBef>
                <a:spcPts val="0"/>
              </a:spcBef>
              <a:spcAft>
                <a:spcPts val="0"/>
              </a:spcAft>
              <a:buNone/>
            </a:pPr>
            <a:r>
              <a:rPr lang="en" dirty="0">
                <a:latin typeface="Times New Roman" panose="02020603050405020304" pitchFamily="18" charset="0"/>
                <a:cs typeface="Times New Roman" panose="02020603050405020304" pitchFamily="18" charset="0"/>
              </a:rPr>
              <a:t>Assist in test planning, identify areas of improvement in the test process, and develop a systems test plan.</a:t>
            </a:r>
            <a:endParaRPr dirty="0">
              <a:latin typeface="Times New Roman" panose="02020603050405020304" pitchFamily="18" charset="0"/>
              <a:cs typeface="Times New Roman" panose="02020603050405020304" pitchFamily="18" charset="0"/>
            </a:endParaRPr>
          </a:p>
          <a:p>
            <a:pPr marL="457200" lvl="0" indent="-342900" algn="just" rtl="0">
              <a:spcBef>
                <a:spcPts val="1200"/>
              </a:spcBef>
              <a:spcAft>
                <a:spcPts val="0"/>
              </a:spcAft>
              <a:buSzPts val="1800"/>
              <a:buChar char="-"/>
            </a:pPr>
            <a:r>
              <a:rPr lang="en" b="1" dirty="0">
                <a:latin typeface="Times New Roman" panose="02020603050405020304" pitchFamily="18" charset="0"/>
                <a:cs typeface="Times New Roman" panose="02020603050405020304" pitchFamily="18" charset="0"/>
              </a:rPr>
              <a:t>Testers (Joe Blank, Mike Brosne, Jon Underwood):</a:t>
            </a:r>
            <a:endParaRPr b="1" dirty="0">
              <a:latin typeface="Times New Roman" panose="02020603050405020304" pitchFamily="18" charset="0"/>
              <a:cs typeface="Times New Roman" panose="02020603050405020304" pitchFamily="18" charset="0"/>
            </a:endParaRPr>
          </a:p>
          <a:p>
            <a:pPr marL="457200" lvl="0" indent="0" algn="just" rtl="0">
              <a:spcBef>
                <a:spcPts val="0"/>
              </a:spcBef>
              <a:spcAft>
                <a:spcPts val="0"/>
              </a:spcAft>
              <a:buNone/>
            </a:pPr>
            <a:r>
              <a:rPr lang="en" dirty="0">
                <a:latin typeface="Times New Roman" panose="02020603050405020304" pitchFamily="18" charset="0"/>
                <a:cs typeface="Times New Roman" panose="02020603050405020304" pitchFamily="18" charset="0"/>
              </a:rPr>
              <a:t>Conduct the testing for the new sales system including unit testing, integration testing, system testing, and regression testing if possible.</a:t>
            </a:r>
            <a:endParaRPr dirty="0">
              <a:latin typeface="Times New Roman" panose="02020603050405020304" pitchFamily="18" charset="0"/>
              <a:cs typeface="Times New Roman" panose="02020603050405020304" pitchFamily="18" charset="0"/>
            </a:endParaRPr>
          </a:p>
          <a:p>
            <a:pPr marL="457200" lvl="0" indent="-342900" algn="just" rtl="0">
              <a:spcBef>
                <a:spcPts val="1200"/>
              </a:spcBef>
              <a:spcAft>
                <a:spcPts val="0"/>
              </a:spcAft>
              <a:buSzPts val="1800"/>
              <a:buChar char="-"/>
            </a:pPr>
            <a:r>
              <a:rPr lang="en" b="1" dirty="0">
                <a:latin typeface="Times New Roman" panose="02020603050405020304" pitchFamily="18" charset="0"/>
                <a:cs typeface="Times New Roman" panose="02020603050405020304" pitchFamily="18" charset="0"/>
              </a:rPr>
              <a:t>Development Team</a:t>
            </a:r>
            <a:endParaRPr b="1" dirty="0">
              <a:latin typeface="Times New Roman" panose="02020603050405020304" pitchFamily="18" charset="0"/>
              <a:cs typeface="Times New Roman" panose="02020603050405020304" pitchFamily="18" charset="0"/>
            </a:endParaRPr>
          </a:p>
          <a:p>
            <a:pPr marL="457200" lvl="0" indent="0" algn="just" rtl="0">
              <a:spcBef>
                <a:spcPts val="0"/>
              </a:spcBef>
              <a:spcAft>
                <a:spcPts val="1200"/>
              </a:spcAft>
              <a:buNone/>
            </a:pPr>
            <a:r>
              <a:rPr lang="en" dirty="0">
                <a:latin typeface="Times New Roman" panose="02020603050405020304" pitchFamily="18" charset="0"/>
                <a:cs typeface="Times New Roman" panose="02020603050405020304" pitchFamily="18" charset="0"/>
              </a:rPr>
              <a:t>Develop the system including all the necessary components, functionality, and user interface.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400250" y="575950"/>
            <a:ext cx="6321600" cy="1019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Risk Analysis &amp; Mitigation Strategies</a:t>
            </a:r>
            <a:endParaRPr sz="1750"/>
          </a:p>
        </p:txBody>
      </p:sp>
      <p:sp>
        <p:nvSpPr>
          <p:cNvPr id="97" name="Google Shape;97;p17"/>
          <p:cNvSpPr txBox="1">
            <a:spLocks noGrp="1"/>
          </p:cNvSpPr>
          <p:nvPr>
            <p:ph type="body" idx="1"/>
          </p:nvPr>
        </p:nvSpPr>
        <p:spPr>
          <a:xfrm>
            <a:off x="2410100" y="1062375"/>
            <a:ext cx="6321600" cy="3766500"/>
          </a:xfrm>
          <a:prstGeom prst="rect">
            <a:avLst/>
          </a:prstGeom>
        </p:spPr>
        <p:txBody>
          <a:bodyPr spcFirstLastPara="1" wrap="square" lIns="91425" tIns="91425" rIns="91425" bIns="91425" anchor="t" anchorCtr="0">
            <a:noAutofit/>
          </a:bodyPr>
          <a:lstStyle/>
          <a:p>
            <a:pPr marL="457200" lvl="0" indent="-336550" algn="just" rtl="0">
              <a:lnSpc>
                <a:spcPct val="115000"/>
              </a:lnSpc>
              <a:spcBef>
                <a:spcPts val="0"/>
              </a:spcBef>
              <a:spcAft>
                <a:spcPts val="0"/>
              </a:spcAft>
              <a:buSzPts val="1700"/>
              <a:buChar char="-"/>
            </a:pPr>
            <a:r>
              <a:rPr lang="en" sz="1700" b="1" dirty="0">
                <a:latin typeface="Times New Roman" panose="02020603050405020304" pitchFamily="18" charset="0"/>
                <a:cs typeface="Times New Roman" panose="02020603050405020304" pitchFamily="18" charset="0"/>
              </a:rPr>
              <a:t>Shortage of time for testing and correction: </a:t>
            </a:r>
            <a:endParaRPr sz="1700" b="1" dirty="0">
              <a:latin typeface="Times New Roman" panose="02020603050405020304" pitchFamily="18" charset="0"/>
              <a:cs typeface="Times New Roman" panose="02020603050405020304" pitchFamily="18" charset="0"/>
            </a:endParaRPr>
          </a:p>
          <a:p>
            <a:pPr marL="457200" lvl="0" indent="0" algn="just" rtl="0">
              <a:lnSpc>
                <a:spcPct val="115000"/>
              </a:lnSpc>
              <a:spcBef>
                <a:spcPts val="0"/>
              </a:spcBef>
              <a:spcAft>
                <a:spcPts val="0"/>
              </a:spcAft>
              <a:buNone/>
            </a:pPr>
            <a:r>
              <a:rPr lang="en" sz="1700" dirty="0">
                <a:latin typeface="Times New Roman" panose="02020603050405020304" pitchFamily="18" charset="0"/>
                <a:cs typeface="Times New Roman" panose="02020603050405020304" pitchFamily="18" charset="0"/>
              </a:rPr>
              <a:t>With the New Year deadline, employees’ holiday schedules could lead to delays in the final release. </a:t>
            </a:r>
            <a:endParaRPr sz="1700" dirty="0">
              <a:latin typeface="Times New Roman" panose="02020603050405020304" pitchFamily="18" charset="0"/>
              <a:cs typeface="Times New Roman" panose="02020603050405020304" pitchFamily="18" charset="0"/>
            </a:endParaRPr>
          </a:p>
          <a:p>
            <a:pPr marL="457200" lvl="0" indent="0" algn="just" rtl="0">
              <a:lnSpc>
                <a:spcPct val="115000"/>
              </a:lnSpc>
              <a:spcBef>
                <a:spcPts val="0"/>
              </a:spcBef>
              <a:spcAft>
                <a:spcPts val="0"/>
              </a:spcAft>
              <a:buNone/>
            </a:pPr>
            <a:r>
              <a:rPr lang="en" sz="1700" b="1" dirty="0">
                <a:latin typeface="Times New Roman" panose="02020603050405020304" pitchFamily="18" charset="0"/>
                <a:cs typeface="Times New Roman" panose="02020603050405020304" pitchFamily="18" charset="0"/>
              </a:rPr>
              <a:t>Mitigation Strategies: </a:t>
            </a:r>
            <a:r>
              <a:rPr lang="en" sz="1700" dirty="0">
                <a:latin typeface="Times New Roman" panose="02020603050405020304" pitchFamily="18" charset="0"/>
                <a:cs typeface="Times New Roman" panose="02020603050405020304" pitchFamily="18" charset="0"/>
              </a:rPr>
              <a:t>Early test planning, Hiring external support, Parallel testing, Developers involvement in testing.</a:t>
            </a:r>
            <a:endParaRPr sz="1700" dirty="0">
              <a:latin typeface="Times New Roman" panose="02020603050405020304" pitchFamily="18" charset="0"/>
              <a:cs typeface="Times New Roman" panose="02020603050405020304" pitchFamily="18" charset="0"/>
            </a:endParaRPr>
          </a:p>
          <a:p>
            <a:pPr marL="457200" lvl="0" indent="-336550" algn="just" rtl="0">
              <a:lnSpc>
                <a:spcPct val="115000"/>
              </a:lnSpc>
              <a:spcBef>
                <a:spcPts val="0"/>
              </a:spcBef>
              <a:spcAft>
                <a:spcPts val="0"/>
              </a:spcAft>
              <a:buSzPts val="1700"/>
              <a:buChar char="-"/>
            </a:pPr>
            <a:r>
              <a:rPr lang="en" sz="1700" b="1" dirty="0">
                <a:latin typeface="Times New Roman" panose="02020603050405020304" pitchFamily="18" charset="0"/>
                <a:cs typeface="Times New Roman" panose="02020603050405020304" pitchFamily="18" charset="0"/>
              </a:rPr>
              <a:t>Regression Testing:</a:t>
            </a:r>
            <a:endParaRPr sz="1700" b="1" dirty="0">
              <a:latin typeface="Times New Roman" panose="02020603050405020304" pitchFamily="18" charset="0"/>
              <a:cs typeface="Times New Roman" panose="02020603050405020304" pitchFamily="18" charset="0"/>
            </a:endParaRPr>
          </a:p>
          <a:p>
            <a:pPr marL="457200" lvl="0" indent="0" algn="just" rtl="0">
              <a:lnSpc>
                <a:spcPct val="115000"/>
              </a:lnSpc>
              <a:spcBef>
                <a:spcPts val="0"/>
              </a:spcBef>
              <a:spcAft>
                <a:spcPts val="0"/>
              </a:spcAft>
              <a:buClr>
                <a:schemeClr val="dk2"/>
              </a:buClr>
              <a:buSzPts val="1100"/>
              <a:buFont typeface="Arial"/>
              <a:buNone/>
            </a:pPr>
            <a:r>
              <a:rPr lang="en" sz="1700" dirty="0">
                <a:latin typeface="Times New Roman" panose="02020603050405020304" pitchFamily="18" charset="0"/>
                <a:cs typeface="Times New Roman" panose="02020603050405020304" pitchFamily="18" charset="0"/>
              </a:rPr>
              <a:t>Integration of the new system into our current internal software system should be tested independently of the main.</a:t>
            </a:r>
            <a:endParaRPr sz="1700" dirty="0">
              <a:latin typeface="Times New Roman" panose="02020603050405020304" pitchFamily="18" charset="0"/>
              <a:cs typeface="Times New Roman" panose="02020603050405020304" pitchFamily="18" charset="0"/>
            </a:endParaRPr>
          </a:p>
          <a:p>
            <a:pPr marL="457200" lvl="0" indent="0" algn="just" rtl="0">
              <a:lnSpc>
                <a:spcPct val="115000"/>
              </a:lnSpc>
              <a:spcBef>
                <a:spcPts val="0"/>
              </a:spcBef>
              <a:spcAft>
                <a:spcPts val="0"/>
              </a:spcAft>
              <a:buClr>
                <a:schemeClr val="dk2"/>
              </a:buClr>
              <a:buSzPts val="1100"/>
              <a:buFont typeface="Arial"/>
              <a:buNone/>
            </a:pPr>
            <a:r>
              <a:rPr lang="en" sz="1700" b="1" dirty="0">
                <a:latin typeface="Times New Roman" panose="02020603050405020304" pitchFamily="18" charset="0"/>
                <a:cs typeface="Times New Roman" panose="02020603050405020304" pitchFamily="18" charset="0"/>
              </a:rPr>
              <a:t>Mitigation Strategies:</a:t>
            </a:r>
            <a:r>
              <a:rPr lang="en" sz="1700" dirty="0">
                <a:latin typeface="Times New Roman" panose="02020603050405020304" pitchFamily="18" charset="0"/>
                <a:cs typeface="Times New Roman" panose="02020603050405020304" pitchFamily="18" charset="0"/>
              </a:rPr>
              <a:t> </a:t>
            </a:r>
            <a:endParaRPr sz="1700" dirty="0">
              <a:latin typeface="Times New Roman" panose="02020603050405020304" pitchFamily="18" charset="0"/>
              <a:cs typeface="Times New Roman" panose="02020603050405020304" pitchFamily="18" charset="0"/>
            </a:endParaRPr>
          </a:p>
          <a:p>
            <a:pPr marL="0" lvl="0" indent="457200" algn="just" rtl="0">
              <a:lnSpc>
                <a:spcPct val="115000"/>
              </a:lnSpc>
              <a:spcBef>
                <a:spcPts val="0"/>
              </a:spcBef>
              <a:spcAft>
                <a:spcPts val="0"/>
              </a:spcAft>
              <a:buClr>
                <a:schemeClr val="dk2"/>
              </a:buClr>
              <a:buSzPts val="1100"/>
              <a:buFont typeface="Arial"/>
              <a:buNone/>
            </a:pPr>
            <a:r>
              <a:rPr lang="en" sz="1700" dirty="0">
                <a:latin typeface="Times New Roman" panose="02020603050405020304" pitchFamily="18" charset="0"/>
                <a:cs typeface="Times New Roman" panose="02020603050405020304" pitchFamily="18" charset="0"/>
              </a:rPr>
              <a:t>Phased Integration, Isolated Testing Environment.</a:t>
            </a:r>
            <a:endParaRPr sz="1900" dirty="0">
              <a:latin typeface="Times New Roman" panose="02020603050405020304" pitchFamily="18" charset="0"/>
              <a:cs typeface="Times New Roman" panose="02020603050405020304" pitchFamily="18" charset="0"/>
            </a:endParaRPr>
          </a:p>
          <a:p>
            <a:pPr marL="685800" lvl="0" indent="0" algn="just" rtl="0">
              <a:lnSpc>
                <a:spcPct val="115000"/>
              </a:lnSpc>
              <a:spcBef>
                <a:spcPts val="0"/>
              </a:spcBef>
              <a:spcAft>
                <a:spcPts val="0"/>
              </a:spcAft>
              <a:buClr>
                <a:schemeClr val="dk2"/>
              </a:buClr>
              <a:buSzPts val="1100"/>
              <a:buFont typeface="Arial"/>
              <a:buNone/>
            </a:pPr>
            <a:endParaRPr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62857"/>
              <a:buFont typeface="Arial"/>
              <a:buNone/>
            </a:pPr>
            <a:r>
              <a:rPr lang="en"/>
              <a:t>Risk Analysis &amp; Mitigation Strategies</a:t>
            </a:r>
            <a:endParaRPr sz="1750"/>
          </a:p>
          <a:p>
            <a:pPr marL="0" lvl="0" indent="0" algn="l" rtl="0">
              <a:spcBef>
                <a:spcPts val="0"/>
              </a:spcBef>
              <a:spcAft>
                <a:spcPts val="0"/>
              </a:spcAft>
              <a:buNone/>
            </a:pPr>
            <a:r>
              <a:rPr lang="en"/>
              <a:t>	</a:t>
            </a:r>
            <a:endParaRPr/>
          </a:p>
        </p:txBody>
      </p:sp>
      <p:sp>
        <p:nvSpPr>
          <p:cNvPr id="103" name="Google Shape;103;p18"/>
          <p:cNvSpPr txBox="1">
            <a:spLocks noGrp="1"/>
          </p:cNvSpPr>
          <p:nvPr>
            <p:ph type="body" idx="1"/>
          </p:nvPr>
        </p:nvSpPr>
        <p:spPr>
          <a:xfrm>
            <a:off x="2410100" y="1062375"/>
            <a:ext cx="6480300" cy="38517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Char char="-"/>
            </a:pPr>
            <a:r>
              <a:rPr lang="en" sz="1700" b="1" dirty="0">
                <a:latin typeface="Times New Roman" panose="02020603050405020304" pitchFamily="18" charset="0"/>
                <a:cs typeface="Times New Roman" panose="02020603050405020304" pitchFamily="18" charset="0"/>
              </a:rPr>
              <a:t>Compatibility and Configuration Management Issues:</a:t>
            </a:r>
            <a:endParaRPr sz="1700" b="1" dirty="0">
              <a:latin typeface="Times New Roman" panose="02020603050405020304" pitchFamily="18" charset="0"/>
              <a:cs typeface="Times New Roman" panose="02020603050405020304" pitchFamily="18" charset="0"/>
            </a:endParaRPr>
          </a:p>
          <a:p>
            <a:pPr marL="457200" lvl="0" indent="0" algn="just" rtl="0">
              <a:lnSpc>
                <a:spcPct val="115000"/>
              </a:lnSpc>
              <a:spcBef>
                <a:spcPts val="0"/>
              </a:spcBef>
              <a:spcAft>
                <a:spcPts val="0"/>
              </a:spcAft>
              <a:buNone/>
            </a:pPr>
            <a:r>
              <a:rPr lang="en" sz="1700" dirty="0">
                <a:latin typeface="Times New Roman" panose="02020603050405020304" pitchFamily="18" charset="0"/>
                <a:cs typeface="Times New Roman" panose="02020603050405020304" pitchFamily="18" charset="0"/>
              </a:rPr>
              <a:t>The IBM PCs each may have different configurations in terms of processors, operating systems, and power. Issues might arise with the Sales System working smoothly on the PCs.</a:t>
            </a:r>
            <a:endParaRPr sz="1700" dirty="0">
              <a:latin typeface="Times New Roman" panose="02020603050405020304" pitchFamily="18" charset="0"/>
              <a:cs typeface="Times New Roman" panose="02020603050405020304" pitchFamily="18" charset="0"/>
            </a:endParaRPr>
          </a:p>
          <a:p>
            <a:pPr marL="457200" lvl="0" indent="0" algn="just" rtl="0">
              <a:lnSpc>
                <a:spcPct val="115000"/>
              </a:lnSpc>
              <a:spcBef>
                <a:spcPts val="0"/>
              </a:spcBef>
              <a:spcAft>
                <a:spcPts val="0"/>
              </a:spcAft>
              <a:buNone/>
            </a:pPr>
            <a:r>
              <a:rPr lang="en" sz="1700" b="1" dirty="0">
                <a:latin typeface="Times New Roman" panose="02020603050405020304" pitchFamily="18" charset="0"/>
                <a:cs typeface="Times New Roman" panose="02020603050405020304" pitchFamily="18" charset="0"/>
              </a:rPr>
              <a:t>Mitigation Strategies:</a:t>
            </a:r>
            <a:endParaRPr sz="1700" dirty="0">
              <a:latin typeface="Times New Roman" panose="02020603050405020304" pitchFamily="18" charset="0"/>
              <a:cs typeface="Times New Roman" panose="02020603050405020304" pitchFamily="18" charset="0"/>
            </a:endParaRPr>
          </a:p>
          <a:p>
            <a:pPr marL="457200" lvl="0" indent="0" algn="just" rtl="0">
              <a:lnSpc>
                <a:spcPct val="115000"/>
              </a:lnSpc>
              <a:spcBef>
                <a:spcPts val="0"/>
              </a:spcBef>
              <a:spcAft>
                <a:spcPts val="0"/>
              </a:spcAft>
              <a:buNone/>
            </a:pPr>
            <a:r>
              <a:rPr lang="en" sz="1700" dirty="0">
                <a:latin typeface="Times New Roman" panose="02020603050405020304" pitchFamily="18" charset="0"/>
                <a:cs typeface="Times New Roman" panose="02020603050405020304" pitchFamily="18" charset="0"/>
              </a:rPr>
              <a:t>Configuration Management Tools, Virtualization Solutions.</a:t>
            </a:r>
            <a:endParaRPr sz="1700" dirty="0">
              <a:latin typeface="Times New Roman" panose="02020603050405020304" pitchFamily="18" charset="0"/>
              <a:cs typeface="Times New Roman" panose="02020603050405020304" pitchFamily="18" charset="0"/>
            </a:endParaRPr>
          </a:p>
          <a:p>
            <a:pPr marL="457200" lvl="0" indent="-336550" algn="just" rtl="0">
              <a:lnSpc>
                <a:spcPct val="115000"/>
              </a:lnSpc>
              <a:spcBef>
                <a:spcPts val="0"/>
              </a:spcBef>
              <a:spcAft>
                <a:spcPts val="0"/>
              </a:spcAft>
              <a:buSzPts val="1700"/>
              <a:buChar char="-"/>
            </a:pPr>
            <a:r>
              <a:rPr lang="en" sz="1700" b="1" dirty="0">
                <a:latin typeface="Times New Roman" panose="02020603050405020304" pitchFamily="18" charset="0"/>
                <a:cs typeface="Times New Roman" panose="02020603050405020304" pitchFamily="18" charset="0"/>
              </a:rPr>
              <a:t>Data Migration:</a:t>
            </a:r>
            <a:endParaRPr sz="1700" b="1" dirty="0">
              <a:latin typeface="Times New Roman" panose="02020603050405020304" pitchFamily="18" charset="0"/>
              <a:cs typeface="Times New Roman" panose="02020603050405020304" pitchFamily="18" charset="0"/>
            </a:endParaRPr>
          </a:p>
          <a:p>
            <a:pPr marL="457200" lvl="0" indent="0" algn="just" rtl="0">
              <a:lnSpc>
                <a:spcPct val="115000"/>
              </a:lnSpc>
              <a:spcBef>
                <a:spcPts val="0"/>
              </a:spcBef>
              <a:spcAft>
                <a:spcPts val="0"/>
              </a:spcAft>
              <a:buNone/>
            </a:pPr>
            <a:r>
              <a:rPr lang="en" sz="1700" dirty="0">
                <a:latin typeface="Times New Roman" panose="02020603050405020304" pitchFamily="18" charset="0"/>
                <a:cs typeface="Times New Roman" panose="02020603050405020304" pitchFamily="18" charset="0"/>
              </a:rPr>
              <a:t>Potential data integrity issues can arise when migrating the data from the old system to the new Sales system.</a:t>
            </a:r>
            <a:endParaRPr sz="1700" dirty="0">
              <a:latin typeface="Times New Roman" panose="02020603050405020304" pitchFamily="18" charset="0"/>
              <a:cs typeface="Times New Roman" panose="02020603050405020304" pitchFamily="18" charset="0"/>
            </a:endParaRPr>
          </a:p>
          <a:p>
            <a:pPr marL="457200" lvl="0" indent="0" algn="just" rtl="0">
              <a:lnSpc>
                <a:spcPct val="115000"/>
              </a:lnSpc>
              <a:spcBef>
                <a:spcPts val="0"/>
              </a:spcBef>
              <a:spcAft>
                <a:spcPts val="0"/>
              </a:spcAft>
              <a:buNone/>
            </a:pPr>
            <a:r>
              <a:rPr lang="en" sz="1700" b="1" dirty="0">
                <a:latin typeface="Times New Roman" panose="02020603050405020304" pitchFamily="18" charset="0"/>
                <a:cs typeface="Times New Roman" panose="02020603050405020304" pitchFamily="18" charset="0"/>
              </a:rPr>
              <a:t>Mitigation Strategies:</a:t>
            </a:r>
            <a:r>
              <a:rPr lang="en" sz="1700" dirty="0">
                <a:latin typeface="Times New Roman" panose="02020603050405020304" pitchFamily="18" charset="0"/>
                <a:cs typeface="Times New Roman" panose="02020603050405020304" pitchFamily="18" charset="0"/>
              </a:rPr>
              <a:t> </a:t>
            </a:r>
            <a:endParaRPr sz="1700" dirty="0">
              <a:latin typeface="Times New Roman" panose="02020603050405020304" pitchFamily="18" charset="0"/>
              <a:cs typeface="Times New Roman" panose="02020603050405020304" pitchFamily="18" charset="0"/>
            </a:endParaRPr>
          </a:p>
          <a:p>
            <a:pPr marL="457200" lvl="0" indent="0" algn="just" rtl="0">
              <a:lnSpc>
                <a:spcPct val="115000"/>
              </a:lnSpc>
              <a:spcBef>
                <a:spcPts val="0"/>
              </a:spcBef>
              <a:spcAft>
                <a:spcPts val="0"/>
              </a:spcAft>
              <a:buNone/>
            </a:pPr>
            <a:r>
              <a:rPr lang="en" sz="1700" dirty="0">
                <a:latin typeface="Times New Roman" panose="02020603050405020304" pitchFamily="18" charset="0"/>
                <a:cs typeface="Times New Roman" panose="02020603050405020304" pitchFamily="18" charset="0"/>
              </a:rPr>
              <a:t>Data Validation/Cleansing, Post-Migration Verification.</a:t>
            </a:r>
            <a:endParaRPr sz="1700" dirty="0">
              <a:latin typeface="Times New Roman" panose="02020603050405020304" pitchFamily="18" charset="0"/>
              <a:cs typeface="Times New Roman" panose="02020603050405020304" pitchFamily="18" charset="0"/>
            </a:endParaRPr>
          </a:p>
          <a:p>
            <a:pPr marL="685800" lvl="0" indent="0" algn="just" rtl="0">
              <a:lnSpc>
                <a:spcPct val="115000"/>
              </a:lnSpc>
              <a:spcBef>
                <a:spcPts val="0"/>
              </a:spcBef>
              <a:spcAft>
                <a:spcPts val="0"/>
              </a:spcAft>
              <a:buClr>
                <a:schemeClr val="dk2"/>
              </a:buClr>
              <a:buSzPts val="1100"/>
              <a:buFont typeface="Arial"/>
              <a:buNone/>
            </a:pPr>
            <a:endParaRPr sz="1700" dirty="0">
              <a:latin typeface="Arial"/>
              <a:ea typeface="Arial"/>
              <a:cs typeface="Arial"/>
              <a:sym typeface="Arial"/>
            </a:endParaRPr>
          </a:p>
          <a:p>
            <a:pPr marL="0" lvl="0" indent="0" algn="l" rtl="0">
              <a:lnSpc>
                <a:spcPct val="115000"/>
              </a:lnSpc>
              <a:spcBef>
                <a:spcPts val="0"/>
              </a:spcBef>
              <a:spcAft>
                <a:spcPts val="120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Risk Analysis &amp; Mitigation Strategies</a:t>
            </a:r>
            <a:endParaRPr sz="1750"/>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09" name="Google Shape;109;p19"/>
          <p:cNvSpPr txBox="1">
            <a:spLocks noGrp="1"/>
          </p:cNvSpPr>
          <p:nvPr>
            <p:ph type="body" idx="1"/>
          </p:nvPr>
        </p:nvSpPr>
        <p:spPr>
          <a:xfrm>
            <a:off x="2333975" y="1062625"/>
            <a:ext cx="6539400" cy="42171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b="1" dirty="0">
                <a:latin typeface="Times New Roman" panose="02020603050405020304" pitchFamily="18" charset="0"/>
                <a:cs typeface="Times New Roman" panose="02020603050405020304" pitchFamily="18" charset="0"/>
              </a:rPr>
              <a:t>Staff Availability:</a:t>
            </a:r>
            <a:endParaRPr sz="1600" b="1" dirty="0">
              <a:latin typeface="Times New Roman" panose="02020603050405020304" pitchFamily="18" charset="0"/>
              <a:cs typeface="Times New Roman" panose="02020603050405020304" pitchFamily="18" charset="0"/>
            </a:endParaRPr>
          </a:p>
          <a:p>
            <a:pPr marL="457200" lvl="0" indent="0" algn="just" rtl="0">
              <a:lnSpc>
                <a:spcPct val="115000"/>
              </a:lnSpc>
              <a:spcBef>
                <a:spcPts val="0"/>
              </a:spcBef>
              <a:spcAft>
                <a:spcPts val="0"/>
              </a:spcAft>
              <a:buNone/>
            </a:pPr>
            <a:r>
              <a:rPr lang="en" sz="1600" dirty="0">
                <a:latin typeface="Times New Roman" panose="02020603050405020304" pitchFamily="18" charset="0"/>
                <a:cs typeface="Times New Roman" panose="02020603050405020304" pitchFamily="18" charset="0"/>
              </a:rPr>
              <a:t>With the target date for the new system expected as the end of Dec 2024, staff availability will be a major issue considering the holiday season. Most employees may offer availability on different dates which could delay the readiness of the system.</a:t>
            </a:r>
            <a:endParaRPr sz="1600" b="1" dirty="0">
              <a:latin typeface="Times New Roman" panose="02020603050405020304" pitchFamily="18" charset="0"/>
              <a:cs typeface="Times New Roman" panose="02020603050405020304" pitchFamily="18" charset="0"/>
            </a:endParaRPr>
          </a:p>
          <a:p>
            <a:pPr marL="457200" lvl="0" indent="0" algn="just" rtl="0">
              <a:lnSpc>
                <a:spcPct val="115000"/>
              </a:lnSpc>
              <a:spcBef>
                <a:spcPts val="0"/>
              </a:spcBef>
              <a:spcAft>
                <a:spcPts val="0"/>
              </a:spcAft>
              <a:buNone/>
            </a:pPr>
            <a:r>
              <a:rPr lang="en" sz="1600" b="1" dirty="0">
                <a:latin typeface="Times New Roman" panose="02020603050405020304" pitchFamily="18" charset="0"/>
                <a:cs typeface="Times New Roman" panose="02020603050405020304" pitchFamily="18" charset="0"/>
              </a:rPr>
              <a:t>Mitigation Strategies:</a:t>
            </a:r>
            <a:r>
              <a:rPr lang="en" sz="1600" dirty="0">
                <a:latin typeface="Times New Roman" panose="02020603050405020304" pitchFamily="18" charset="0"/>
                <a:cs typeface="Times New Roman" panose="02020603050405020304" pitchFamily="18" charset="0"/>
              </a:rPr>
              <a:t> </a:t>
            </a:r>
            <a:endParaRPr sz="1600" dirty="0">
              <a:latin typeface="Times New Roman" panose="02020603050405020304" pitchFamily="18" charset="0"/>
              <a:cs typeface="Times New Roman" panose="02020603050405020304" pitchFamily="18" charset="0"/>
            </a:endParaRPr>
          </a:p>
          <a:p>
            <a:pPr marL="457200" lvl="0" indent="0" algn="just" rtl="0">
              <a:lnSpc>
                <a:spcPct val="115000"/>
              </a:lnSpc>
              <a:spcBef>
                <a:spcPts val="0"/>
              </a:spcBef>
              <a:spcAft>
                <a:spcPts val="0"/>
              </a:spcAft>
              <a:buNone/>
            </a:pPr>
            <a:r>
              <a:rPr lang="en" sz="1600" dirty="0">
                <a:latin typeface="Times New Roman" panose="02020603050405020304" pitchFamily="18" charset="0"/>
                <a:cs typeface="Times New Roman" panose="02020603050405020304" pitchFamily="18" charset="0"/>
              </a:rPr>
              <a:t>Staff will provide their PTO schedule by October 15 for management to plan ahead.</a:t>
            </a:r>
            <a:endParaRPr sz="1600" dirty="0">
              <a:latin typeface="Times New Roman" panose="02020603050405020304" pitchFamily="18" charset="0"/>
              <a:cs typeface="Times New Roman" panose="02020603050405020304" pitchFamily="18" charset="0"/>
            </a:endParaRPr>
          </a:p>
          <a:p>
            <a:pPr marL="457200" lvl="0" indent="-330200" algn="just" rtl="0">
              <a:lnSpc>
                <a:spcPct val="115000"/>
              </a:lnSpc>
              <a:spcBef>
                <a:spcPts val="0"/>
              </a:spcBef>
              <a:spcAft>
                <a:spcPts val="0"/>
              </a:spcAft>
              <a:buSzPts val="1600"/>
              <a:buChar char="-"/>
            </a:pPr>
            <a:r>
              <a:rPr lang="en" sz="1600" b="1" dirty="0">
                <a:latin typeface="Times New Roman" panose="02020603050405020304" pitchFamily="18" charset="0"/>
                <a:cs typeface="Times New Roman" panose="02020603050405020304" pitchFamily="18" charset="0"/>
              </a:rPr>
              <a:t>Staff Readiness:</a:t>
            </a:r>
            <a:endParaRPr sz="1600" b="1" dirty="0">
              <a:latin typeface="Times New Roman" panose="02020603050405020304" pitchFamily="18" charset="0"/>
              <a:cs typeface="Times New Roman" panose="02020603050405020304" pitchFamily="18" charset="0"/>
            </a:endParaRPr>
          </a:p>
          <a:p>
            <a:pPr marL="457200" lvl="0" indent="0" algn="just" rtl="0">
              <a:lnSpc>
                <a:spcPct val="115000"/>
              </a:lnSpc>
              <a:spcBef>
                <a:spcPts val="0"/>
              </a:spcBef>
              <a:spcAft>
                <a:spcPts val="0"/>
              </a:spcAft>
              <a:buNone/>
            </a:pPr>
            <a:r>
              <a:rPr lang="en" sz="1600" dirty="0">
                <a:latin typeface="Times New Roman" panose="02020603050405020304" pitchFamily="18" charset="0"/>
                <a:cs typeface="Times New Roman" panose="02020603050405020304" pitchFamily="18" charset="0"/>
              </a:rPr>
              <a:t>Potential customer/staff complaints should be handled from day 1.</a:t>
            </a:r>
            <a:endParaRPr sz="2200" dirty="0">
              <a:latin typeface="Times New Roman" panose="02020603050405020304" pitchFamily="18" charset="0"/>
              <a:cs typeface="Times New Roman" panose="02020603050405020304" pitchFamily="18" charset="0"/>
            </a:endParaRPr>
          </a:p>
          <a:p>
            <a:pPr marL="457200" lvl="0" indent="0" algn="just" rtl="0">
              <a:lnSpc>
                <a:spcPct val="115000"/>
              </a:lnSpc>
              <a:spcBef>
                <a:spcPts val="0"/>
              </a:spcBef>
              <a:spcAft>
                <a:spcPts val="0"/>
              </a:spcAft>
              <a:buNone/>
            </a:pPr>
            <a:r>
              <a:rPr lang="en" sz="1600" b="1" dirty="0">
                <a:latin typeface="Times New Roman" panose="02020603050405020304" pitchFamily="18" charset="0"/>
                <a:cs typeface="Times New Roman" panose="02020603050405020304" pitchFamily="18" charset="0"/>
              </a:rPr>
              <a:t>Mitigation Strategies:</a:t>
            </a:r>
            <a:r>
              <a:rPr lang="en" sz="1600" dirty="0">
                <a:latin typeface="Times New Roman" panose="02020603050405020304" pitchFamily="18" charset="0"/>
                <a:cs typeface="Times New Roman" panose="02020603050405020304" pitchFamily="18" charset="0"/>
              </a:rPr>
              <a:t> </a:t>
            </a:r>
            <a:endParaRPr sz="1600" dirty="0">
              <a:latin typeface="Times New Roman" panose="02020603050405020304" pitchFamily="18" charset="0"/>
              <a:cs typeface="Times New Roman" panose="02020603050405020304" pitchFamily="18" charset="0"/>
            </a:endParaRPr>
          </a:p>
          <a:p>
            <a:pPr marL="457200" lvl="0" indent="0" algn="just" rtl="0">
              <a:lnSpc>
                <a:spcPct val="115000"/>
              </a:lnSpc>
              <a:spcBef>
                <a:spcPts val="0"/>
              </a:spcBef>
              <a:spcAft>
                <a:spcPts val="0"/>
              </a:spcAft>
              <a:buNone/>
            </a:pPr>
            <a:r>
              <a:rPr lang="en" sz="1600" dirty="0">
                <a:latin typeface="Times New Roman" panose="02020603050405020304" pitchFamily="18" charset="0"/>
                <a:cs typeface="Times New Roman" panose="02020603050405020304" pitchFamily="18" charset="0"/>
              </a:rPr>
              <a:t>Staff training on Beta version.</a:t>
            </a:r>
            <a:endParaRPr sz="1600" dirty="0">
              <a:latin typeface="Times New Roman" panose="02020603050405020304" pitchFamily="18" charset="0"/>
              <a:cs typeface="Times New Roman" panose="02020603050405020304" pitchFamily="18" charset="0"/>
            </a:endParaRPr>
          </a:p>
          <a:p>
            <a:pPr marL="685800" lvl="0" indent="0" algn="just" rtl="0">
              <a:lnSpc>
                <a:spcPct val="150000"/>
              </a:lnSpc>
              <a:spcBef>
                <a:spcPts val="0"/>
              </a:spcBef>
              <a:spcAft>
                <a:spcPts val="0"/>
              </a:spcAft>
              <a:buClr>
                <a:schemeClr val="dk2"/>
              </a:buClr>
              <a:buSzPts val="1100"/>
              <a:buFont typeface="Arial"/>
              <a:buNone/>
            </a:pPr>
            <a:endParaRPr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HW and SW Resources</a:t>
            </a:r>
            <a:endParaRPr/>
          </a:p>
        </p:txBody>
      </p:sp>
      <p:sp>
        <p:nvSpPr>
          <p:cNvPr id="115" name="Google Shape;115;p20"/>
          <p:cNvSpPr txBox="1">
            <a:spLocks noGrp="1"/>
          </p:cNvSpPr>
          <p:nvPr>
            <p:ph type="body" idx="1"/>
          </p:nvPr>
        </p:nvSpPr>
        <p:spPr>
          <a:xfrm>
            <a:off x="2410112" y="1214776"/>
            <a:ext cx="6321600" cy="3002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latin typeface="Times New Roman" panose="02020603050405020304" pitchFamily="18" charset="0"/>
                <a:cs typeface="Times New Roman" panose="02020603050405020304" pitchFamily="18" charset="0"/>
              </a:rPr>
              <a:t>HW: </a:t>
            </a:r>
            <a:endParaRPr b="1" dirty="0">
              <a:latin typeface="Times New Roman" panose="02020603050405020304" pitchFamily="18" charset="0"/>
              <a:cs typeface="Times New Roman" panose="02020603050405020304" pitchFamily="18" charset="0"/>
            </a:endParaRPr>
          </a:p>
          <a:p>
            <a:pPr marL="457200" lvl="0" indent="0" algn="just" rtl="0">
              <a:spcBef>
                <a:spcPts val="0"/>
              </a:spcBef>
              <a:spcAft>
                <a:spcPts val="0"/>
              </a:spcAft>
              <a:buNone/>
            </a:pPr>
            <a:r>
              <a:rPr lang="en" dirty="0">
                <a:latin typeface="Times New Roman" panose="02020603050405020304" pitchFamily="18" charset="0"/>
                <a:cs typeface="Times New Roman" panose="02020603050405020304" pitchFamily="18" charset="0"/>
              </a:rPr>
              <a:t>IBM Mainframe, IBM PCs, and dedicated systems for testing.</a:t>
            </a:r>
            <a:endParaRPr dirty="0">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en" b="1" dirty="0">
                <a:latin typeface="Times New Roman" panose="02020603050405020304" pitchFamily="18" charset="0"/>
                <a:cs typeface="Times New Roman" panose="02020603050405020304" pitchFamily="18" charset="0"/>
              </a:rPr>
              <a:t>SW:</a:t>
            </a:r>
            <a:endParaRPr b="1" dirty="0">
              <a:latin typeface="Times New Roman" panose="02020603050405020304" pitchFamily="18" charset="0"/>
              <a:cs typeface="Times New Roman" panose="02020603050405020304" pitchFamily="18" charset="0"/>
            </a:endParaRPr>
          </a:p>
          <a:p>
            <a:pPr marL="457200" lvl="0" indent="0" algn="just" rtl="0">
              <a:spcBef>
                <a:spcPts val="0"/>
              </a:spcBef>
              <a:spcAft>
                <a:spcPts val="1200"/>
              </a:spcAft>
              <a:buNone/>
            </a:pPr>
            <a:r>
              <a:rPr lang="en" dirty="0">
                <a:latin typeface="Times New Roman" panose="02020603050405020304" pitchFamily="18" charset="0"/>
                <a:cs typeface="Times New Roman" panose="02020603050405020304" pitchFamily="18" charset="0"/>
              </a:rPr>
              <a:t>IDE to program system, version control, testing tools/framework, database management system to handle sales information, and software to generate sales reports.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2410100" y="706875"/>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 Breakdown Structure</a:t>
            </a:r>
            <a:endParaRPr/>
          </a:p>
        </p:txBody>
      </p:sp>
      <p:sp>
        <p:nvSpPr>
          <p:cNvPr id="121" name="Google Shape;121;p21"/>
          <p:cNvSpPr txBox="1">
            <a:spLocks noGrp="1"/>
          </p:cNvSpPr>
          <p:nvPr>
            <p:ph type="body" idx="1"/>
          </p:nvPr>
        </p:nvSpPr>
        <p:spPr>
          <a:xfrm>
            <a:off x="2490650" y="1511975"/>
            <a:ext cx="6321600" cy="3207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88"/>
              <a:buNone/>
            </a:pPr>
            <a:r>
              <a:rPr lang="en" sz="1625" b="1" dirty="0"/>
              <a:t>- </a:t>
            </a:r>
            <a:r>
              <a:rPr lang="en" sz="1625" b="1" dirty="0">
                <a:latin typeface="Times New Roman" panose="02020603050405020304" pitchFamily="18" charset="0"/>
                <a:cs typeface="Times New Roman" panose="02020603050405020304" pitchFamily="18" charset="0"/>
              </a:rPr>
              <a:t>Requirements analysis </a:t>
            </a:r>
            <a:endParaRPr sz="1625" b="1" dirty="0">
              <a:latin typeface="Times New Roman" panose="02020603050405020304" pitchFamily="18" charset="0"/>
              <a:cs typeface="Times New Roman" panose="02020603050405020304" pitchFamily="18" charset="0"/>
            </a:endParaRPr>
          </a:p>
          <a:p>
            <a:pPr marL="0" lvl="0" indent="457200" algn="l" rtl="0">
              <a:lnSpc>
                <a:spcPct val="95000"/>
              </a:lnSpc>
              <a:spcBef>
                <a:spcPts val="1200"/>
              </a:spcBef>
              <a:spcAft>
                <a:spcPts val="0"/>
              </a:spcAft>
              <a:buSzPts val="688"/>
              <a:buNone/>
            </a:pPr>
            <a:r>
              <a:rPr lang="en" sz="1625" dirty="0">
                <a:latin typeface="Times New Roman" panose="02020603050405020304" pitchFamily="18" charset="0"/>
                <a:cs typeface="Times New Roman" panose="02020603050405020304" pitchFamily="18" charset="0"/>
              </a:rPr>
              <a:t>Req document  -&gt; Req Review minutes-&gt; Start RVM.</a:t>
            </a:r>
            <a:endParaRPr sz="1625" dirty="0">
              <a:latin typeface="Times New Roman" panose="02020603050405020304" pitchFamily="18" charset="0"/>
              <a:cs typeface="Times New Roman" panose="02020603050405020304" pitchFamily="18" charset="0"/>
            </a:endParaRPr>
          </a:p>
          <a:p>
            <a:pPr marL="0" lvl="0" indent="0" algn="l" rtl="0">
              <a:lnSpc>
                <a:spcPct val="95000"/>
              </a:lnSpc>
              <a:spcBef>
                <a:spcPts val="1200"/>
              </a:spcBef>
              <a:spcAft>
                <a:spcPts val="0"/>
              </a:spcAft>
              <a:buSzPts val="688"/>
              <a:buNone/>
            </a:pPr>
            <a:r>
              <a:rPr lang="en" sz="1625" b="1" dirty="0">
                <a:latin typeface="Times New Roman" panose="02020603050405020304" pitchFamily="18" charset="0"/>
                <a:cs typeface="Times New Roman" panose="02020603050405020304" pitchFamily="18" charset="0"/>
              </a:rPr>
              <a:t>         Deliverable</a:t>
            </a:r>
            <a:r>
              <a:rPr lang="en" sz="1625" dirty="0">
                <a:latin typeface="Times New Roman" panose="02020603050405020304" pitchFamily="18" charset="0"/>
                <a:cs typeface="Times New Roman" panose="02020603050405020304" pitchFamily="18" charset="0"/>
              </a:rPr>
              <a:t>: Requirements doc draft completed.</a:t>
            </a:r>
            <a:endParaRPr sz="1625" dirty="0">
              <a:latin typeface="Times New Roman" panose="02020603050405020304" pitchFamily="18" charset="0"/>
              <a:cs typeface="Times New Roman" panose="02020603050405020304" pitchFamily="18" charset="0"/>
            </a:endParaRPr>
          </a:p>
          <a:p>
            <a:pPr marL="0" lvl="0" indent="0" algn="l" rtl="0">
              <a:lnSpc>
                <a:spcPct val="95000"/>
              </a:lnSpc>
              <a:spcBef>
                <a:spcPts val="1200"/>
              </a:spcBef>
              <a:spcAft>
                <a:spcPts val="0"/>
              </a:spcAft>
              <a:buSzPts val="688"/>
              <a:buNone/>
            </a:pPr>
            <a:r>
              <a:rPr lang="en" sz="1625" b="1" dirty="0">
                <a:latin typeface="Times New Roman" panose="02020603050405020304" pitchFamily="18" charset="0"/>
                <a:cs typeface="Times New Roman" panose="02020603050405020304" pitchFamily="18" charset="0"/>
              </a:rPr>
              <a:t>- Software design </a:t>
            </a:r>
            <a:endParaRPr sz="1625" b="1" dirty="0">
              <a:latin typeface="Times New Roman" panose="02020603050405020304" pitchFamily="18" charset="0"/>
              <a:cs typeface="Times New Roman" panose="02020603050405020304" pitchFamily="18" charset="0"/>
            </a:endParaRPr>
          </a:p>
          <a:p>
            <a:pPr marL="0" lvl="0" indent="457200" algn="l" rtl="0">
              <a:lnSpc>
                <a:spcPct val="95000"/>
              </a:lnSpc>
              <a:spcBef>
                <a:spcPts val="1200"/>
              </a:spcBef>
              <a:spcAft>
                <a:spcPts val="0"/>
              </a:spcAft>
              <a:buSzPts val="688"/>
              <a:buNone/>
            </a:pPr>
            <a:r>
              <a:rPr lang="en" sz="1625" dirty="0">
                <a:latin typeface="Times New Roman" panose="02020603050405020304" pitchFamily="18" charset="0"/>
                <a:cs typeface="Times New Roman" panose="02020603050405020304" pitchFamily="18" charset="0"/>
              </a:rPr>
              <a:t> Design document -&gt;Design document minutes -&gt; Update RVM.</a:t>
            </a:r>
            <a:endParaRPr sz="1625" dirty="0">
              <a:latin typeface="Times New Roman" panose="02020603050405020304" pitchFamily="18" charset="0"/>
              <a:cs typeface="Times New Roman" panose="02020603050405020304" pitchFamily="18" charset="0"/>
            </a:endParaRPr>
          </a:p>
          <a:p>
            <a:pPr marL="0" lvl="0" indent="457200" algn="l" rtl="0">
              <a:lnSpc>
                <a:spcPct val="95000"/>
              </a:lnSpc>
              <a:spcBef>
                <a:spcPts val="1200"/>
              </a:spcBef>
              <a:spcAft>
                <a:spcPts val="0"/>
              </a:spcAft>
              <a:buSzPts val="688"/>
              <a:buNone/>
            </a:pPr>
            <a:r>
              <a:rPr lang="en" sz="1625" b="1" dirty="0">
                <a:latin typeface="Times New Roman" panose="02020603050405020304" pitchFamily="18" charset="0"/>
                <a:cs typeface="Times New Roman" panose="02020603050405020304" pitchFamily="18" charset="0"/>
              </a:rPr>
              <a:t> Deliverable</a:t>
            </a:r>
            <a:r>
              <a:rPr lang="en" sz="1625" dirty="0">
                <a:latin typeface="Times New Roman" panose="02020603050405020304" pitchFamily="18" charset="0"/>
                <a:cs typeface="Times New Roman" panose="02020603050405020304" pitchFamily="18" charset="0"/>
              </a:rPr>
              <a:t>: Finalizing system design document.</a:t>
            </a:r>
            <a:endParaRPr sz="1625" dirty="0">
              <a:latin typeface="Times New Roman" panose="02020603050405020304" pitchFamily="18" charset="0"/>
              <a:cs typeface="Times New Roman" panose="02020603050405020304" pitchFamily="18" charset="0"/>
            </a:endParaRPr>
          </a:p>
          <a:p>
            <a:pPr marL="0" lvl="0" indent="457200" algn="l" rtl="0">
              <a:lnSpc>
                <a:spcPct val="95000"/>
              </a:lnSpc>
              <a:spcBef>
                <a:spcPts val="1200"/>
              </a:spcBef>
              <a:spcAft>
                <a:spcPts val="0"/>
              </a:spcAft>
              <a:buClr>
                <a:schemeClr val="dk2"/>
              </a:buClr>
              <a:buSzPts val="688"/>
              <a:buFont typeface="Arial"/>
              <a:buNone/>
            </a:pPr>
            <a:endParaRPr sz="1425" dirty="0"/>
          </a:p>
          <a:p>
            <a:pPr marL="0" lvl="0" indent="0" algn="l" rtl="0">
              <a:lnSpc>
                <a:spcPct val="95000"/>
              </a:lnSpc>
              <a:spcBef>
                <a:spcPts val="1200"/>
              </a:spcBef>
              <a:spcAft>
                <a:spcPts val="1200"/>
              </a:spcAft>
              <a:buSzPts val="688"/>
              <a:buNone/>
            </a:pPr>
            <a:endParaRPr sz="1225" b="1" dirty="0"/>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921</Words>
  <Application>Microsoft Office PowerPoint</Application>
  <PresentationFormat>On-screen Show (16:9)</PresentationFormat>
  <Paragraphs>117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Times New Roman</vt:lpstr>
      <vt:lpstr>Lato</vt:lpstr>
      <vt:lpstr>Arial</vt:lpstr>
      <vt:lpstr>Raleway</vt:lpstr>
      <vt:lpstr>Swiss</vt:lpstr>
      <vt:lpstr>CSEN 285 Case Study #1</vt:lpstr>
      <vt:lpstr>Introduction</vt:lpstr>
      <vt:lpstr>Project Organization </vt:lpstr>
      <vt:lpstr>Project Organization (cont.)</vt:lpstr>
      <vt:lpstr>Risk Analysis &amp; Mitigation Strategies</vt:lpstr>
      <vt:lpstr>Risk Analysis &amp; Mitigation Strategies  </vt:lpstr>
      <vt:lpstr>Risk Analysis &amp; Mitigation Strategies  </vt:lpstr>
      <vt:lpstr>HW and SW Resources</vt:lpstr>
      <vt:lpstr>Work Breakdown Structure</vt:lpstr>
      <vt:lpstr>Work Breakdown Structure (cont.)</vt:lpstr>
      <vt:lpstr>Project Schedule</vt:lpstr>
      <vt:lpstr>Measurements</vt:lpstr>
      <vt:lpstr>Measurements</vt:lpstr>
      <vt:lpstr>Measurements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Chirag Radhakrishna</cp:lastModifiedBy>
  <cp:revision>6</cp:revision>
  <dcterms:modified xsi:type="dcterms:W3CDTF">2024-12-14T03:25:51Z</dcterms:modified>
</cp:coreProperties>
</file>