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 Thin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PT Sans Narrow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988EFD-D79E-4F27-8452-9654B2F8E007}">
  <a:tblStyle styleId="{11988EFD-D79E-4F27-8452-9654B2F8E0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Thin-bold.fntdata"/><Relationship Id="rId27" Type="http://schemas.openxmlformats.org/officeDocument/2006/relationships/font" Target="fonts/RobotoThin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Th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obotoThin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RobotoMedium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Medium-italic.fntdata"/><Relationship Id="rId14" Type="http://schemas.openxmlformats.org/officeDocument/2006/relationships/slide" Target="slides/slide8.xml"/><Relationship Id="rId36" Type="http://schemas.openxmlformats.org/officeDocument/2006/relationships/font" Target="fonts/RobotoMedium-bold.fntdata"/><Relationship Id="rId17" Type="http://schemas.openxmlformats.org/officeDocument/2006/relationships/slide" Target="slides/slide11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38" Type="http://schemas.openxmlformats.org/officeDocument/2006/relationships/font" Target="fonts/Roboto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f95b7c70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f95b7c7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f95b7c704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f95b7c704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95b7c704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95b7c704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00ff4d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00ff4d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01d870a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01d870a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f95b7c70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f95b7c70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f95b7c704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f95b7c70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testing phase, the team has identified 4 main areas to cover-primarily test plans, methods, acceptance criteria and follow-up actions.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think of test plans, a number of things came to mind like regression test plans, functional, non-functional, UAT as well as integration test plans.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criteria: user stories in requirements, Product Search and Filtering, entrance exit criteria.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0034f6c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0034f6c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0034f6c9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0034f6c9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0034f6c9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0034f6c9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f95b7c7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f95b7c7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0034f6c9c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0034f6c9c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f95b7c704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f95b7c704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f95b7c704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f95b7c70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f95b7c7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f95b7c7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f95b7c704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f95b7c704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f95b7c70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f95b7c70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95b7c7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95b7c7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f95b7c704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f95b7c704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r>
              <a:rPr lang="en"/>
              <a:t> sprints are time-boxed development cycle during which a cross-functional team works on a specific set of prioritized tasks. At the end of each sprint, sprint reviews are conducted through meetings to </a:t>
            </a:r>
            <a:r>
              <a:rPr lang="en">
                <a:solidFill>
                  <a:schemeClr val="dk1"/>
                </a:solidFill>
              </a:rPr>
              <a:t>demonstrate the work completed as well as </a:t>
            </a:r>
            <a:r>
              <a:rPr lang="en"/>
              <a:t>gather feedback from stakeholders, customers and team members.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known as phase gates, they are decision points that occur at the end of each phase or major milestone. These four gates (explain): serve as quality checkpoints where the project is evaluated before moving on to the next phase, helping to ensure project is on track + meets requirements and standards.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75"/>
            <a:ext cx="72813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for Beliram Parimal Co. Ltd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Model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789000" y="4337025"/>
            <a:ext cx="771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Presenters: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Ruthu Rajendra, Daniel Yang, Samantha Goh, Chirag Radhakrishna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As part of the agile development model adopted, each </a:t>
            </a:r>
            <a:r>
              <a:rPr lang="en" sz="1400"/>
              <a:t>constituent</a:t>
            </a:r>
            <a:r>
              <a:rPr lang="en" sz="1400"/>
              <a:t> of the e-commerce platform is to be implemented as an independent module (service). Each module can interact with the other modules while also being able to provide a functionality or service to each other.</a:t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400"/>
              <a:t>Communication among modules is to be achieved through APIs.</a:t>
            </a:r>
            <a:endParaRPr b="1" i="1"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491750" y="2367900"/>
            <a:ext cx="2524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Platform Architecture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050" y="152400"/>
            <a:ext cx="495181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538950"/>
            <a:ext cx="8585400" cy="4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Security Needs- </a:t>
            </a:r>
            <a:endParaRPr b="1" sz="1600"/>
          </a:p>
          <a:p>
            <a:pPr indent="-330200" lvl="0" marL="1371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Security.</a:t>
            </a:r>
            <a:endParaRPr sz="1600"/>
          </a:p>
          <a:p>
            <a:pPr indent="-33020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Application Security.</a:t>
            </a:r>
            <a:endParaRPr sz="1600"/>
          </a:p>
          <a:p>
            <a:pPr indent="-33020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Operating System Security.</a:t>
            </a:r>
            <a:endParaRPr sz="1600"/>
          </a:p>
          <a:p>
            <a:pPr indent="-33020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Network Security. 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Example: </a:t>
            </a:r>
            <a:endParaRPr i="1"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Data Security requires that customer information including credit card details and other payment information be secure and protected from malicious users / hackers.</a:t>
            </a:r>
            <a:endParaRPr sz="1600"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0" y="0"/>
            <a:ext cx="9144000" cy="50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   </a:t>
            </a:r>
            <a:r>
              <a:rPr b="1" lang="en" sz="1700">
                <a:solidFill>
                  <a:srgbClr val="FF0000"/>
                </a:solidFill>
              </a:rPr>
              <a:t>Design Traceability</a:t>
            </a:r>
            <a:endParaRPr b="1" sz="1700">
              <a:solidFill>
                <a:srgbClr val="FF0000"/>
              </a:solidFill>
            </a:endParaRPr>
          </a:p>
        </p:txBody>
      </p:sp>
      <p:graphicFrame>
        <p:nvGraphicFramePr>
          <p:cNvPr id="187" name="Google Shape;187;p25"/>
          <p:cNvGraphicFramePr/>
          <p:nvPr/>
        </p:nvGraphicFramePr>
        <p:xfrm>
          <a:off x="235750" y="7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{11988EFD-D79E-4F27-8452-9654B2F8E007}</a:tableStyleId>
              </a:tblPr>
              <a:tblGrid>
                <a:gridCol w="4336250"/>
                <a:gridCol w="4336250"/>
              </a:tblGrid>
              <a:tr h="19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Requirement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Design Element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 Catalog: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Display product details (price, images, description &amp; seller information).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Catalog Module: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Separate microservice handling product information storage, 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retrieval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and display. Connected via API to the front-end display.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957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Authentication: 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Secure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login and registration process.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Account Creation / Login Module: 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Handles login, registration, password encryption, and token-based authentication to protect the user-data.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932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Shopping Cart: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Users can add, edit, remove and save items in their respective shopping carts.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Cart Module: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Independent module that maintains cart state per user session. API-based communication to facilitate data flow with the catalog module.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Checkout Process: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Securely process orders and ensure secure payments.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Checkout Module: 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Works with the cart module and payment API. Importance to data protection during payment processing.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0" y="0"/>
            <a:ext cx="9144000" cy="50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   </a:t>
            </a:r>
            <a:r>
              <a:rPr b="1" i="1" lang="en" sz="1700">
                <a:solidFill>
                  <a:srgbClr val="FF0000"/>
                </a:solidFill>
              </a:rPr>
              <a:t>Design Traceability continued…</a:t>
            </a:r>
            <a:endParaRPr b="1" i="1" sz="1700">
              <a:solidFill>
                <a:srgbClr val="FF0000"/>
              </a:solidFill>
            </a:endParaRPr>
          </a:p>
        </p:txBody>
      </p:sp>
      <p:graphicFrame>
        <p:nvGraphicFramePr>
          <p:cNvPr id="194" name="Google Shape;194;p26"/>
          <p:cNvGraphicFramePr/>
          <p:nvPr/>
        </p:nvGraphicFramePr>
        <p:xfrm>
          <a:off x="235750" y="7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{11988EFD-D79E-4F27-8452-9654B2F8E007}</a:tableStyleId>
              </a:tblPr>
              <a:tblGrid>
                <a:gridCol w="4336250"/>
                <a:gridCol w="4336250"/>
              </a:tblGrid>
              <a:tr h="19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Requirement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Design Element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Order Tracking</a:t>
                      </a:r>
                      <a:r>
                        <a:rPr b="1"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Allow users to view order status, order updates, recent orders, and order history.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Order Management Module</a:t>
                      </a: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Manages order state, updates 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status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and provides order history.  Works with inventory database to manage stock levels.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957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Security</a:t>
                      </a:r>
                      <a:r>
                        <a:rPr b="1"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Ensure customer information, especially payment details &amp; data, is secure.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Security Protocols</a:t>
                      </a: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End-to-end encryption for sensitive information including payment details. Compliance with security assurance standards. Firewalls &amp; DDoS Protection for 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network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security.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932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Interface</a:t>
                      </a:r>
                      <a:r>
                        <a:rPr b="1"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Simple, accessible user interface that provides efficient experience with responsive design..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Front-End UI/UX Design</a:t>
                      </a: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Prioritize accessibility and usability. Responsive design that is compatible across multiple devices/platforms.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Scalability &amp; Maintenance</a:t>
                      </a:r>
                      <a:r>
                        <a:rPr b="1"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Readiness to handle potential growth.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Each module/service can scale </a:t>
                      </a: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independently</a:t>
                      </a: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which</a:t>
                      </a:r>
                      <a:r>
                        <a:rPr i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can support increasing market demand.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Development/Implementation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59"/>
              <a:t>Discussion Topics</a:t>
            </a:r>
            <a:r>
              <a:rPr lang="en" sz="1459"/>
              <a:t>:</a:t>
            </a:r>
            <a:endParaRPr sz="1459"/>
          </a:p>
          <a:p>
            <a:pPr indent="-321307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0"/>
              <a:buFont typeface="Arial"/>
              <a:buChar char="●"/>
            </a:pPr>
            <a:r>
              <a:rPr b="1" lang="en" sz="1459"/>
              <a:t>Frameworks/Languages</a:t>
            </a:r>
            <a:r>
              <a:rPr lang="en" sz="1459"/>
              <a:t>: Identify the technologies to be used.</a:t>
            </a:r>
            <a:endParaRPr sz="1459"/>
          </a:p>
          <a:p>
            <a:pPr indent="-32130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Font typeface="Arial"/>
              <a:buChar char="●"/>
            </a:pPr>
            <a:r>
              <a:rPr b="1" lang="en" sz="1459"/>
              <a:t>UI/UX</a:t>
            </a:r>
            <a:r>
              <a:rPr lang="en" sz="1459"/>
              <a:t>: Discuss design considerations and user experience.</a:t>
            </a:r>
            <a:endParaRPr sz="1459"/>
          </a:p>
          <a:p>
            <a:pPr indent="-32130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Font typeface="Arial"/>
              <a:buChar char="●"/>
            </a:pPr>
            <a:r>
              <a:rPr b="1" lang="en" sz="1459"/>
              <a:t>Documentation</a:t>
            </a:r>
            <a:r>
              <a:rPr lang="en" sz="1459"/>
              <a:t>: Outline documentation practices.</a:t>
            </a:r>
            <a:endParaRPr sz="1459"/>
          </a:p>
          <a:p>
            <a:pPr indent="-32130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Font typeface="Arial"/>
              <a:buChar char="●"/>
            </a:pPr>
            <a:r>
              <a:rPr b="1" lang="en" sz="1459"/>
              <a:t>Standardization Procedures</a:t>
            </a:r>
            <a:r>
              <a:rPr lang="en" sz="1459"/>
              <a:t>: Establish procedures to ensure consistency.</a:t>
            </a:r>
            <a:endParaRPr sz="145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59"/>
              <a:t>Sign-off</a:t>
            </a:r>
            <a:r>
              <a:rPr lang="en" sz="1459"/>
              <a:t>:</a:t>
            </a:r>
            <a:endParaRPr sz="1459"/>
          </a:p>
          <a:p>
            <a:pPr indent="-321307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0"/>
              <a:buFont typeface="Open Sans"/>
              <a:buChar char="●"/>
            </a:pPr>
            <a:r>
              <a:rPr lang="en" sz="1459"/>
              <a:t>All discussions and decisions signed off by the lead developer.</a:t>
            </a:r>
            <a:endParaRPr sz="145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59"/>
              <a:t>Work Division</a:t>
            </a:r>
            <a:r>
              <a:rPr lang="en" sz="1459"/>
              <a:t>:</a:t>
            </a:r>
            <a:endParaRPr sz="1459"/>
          </a:p>
          <a:p>
            <a:pPr indent="-321307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0"/>
              <a:buFont typeface="Arial"/>
              <a:buChar char="●"/>
            </a:pPr>
            <a:r>
              <a:rPr lang="en" sz="1459"/>
              <a:t>Split work into </a:t>
            </a:r>
            <a:r>
              <a:rPr b="1" lang="en" sz="1459"/>
              <a:t>Frontend</a:t>
            </a:r>
            <a:r>
              <a:rPr lang="en" sz="1459"/>
              <a:t> and </a:t>
            </a:r>
            <a:r>
              <a:rPr b="1" lang="en" sz="1459"/>
              <a:t>Backend</a:t>
            </a:r>
            <a:r>
              <a:rPr lang="en" sz="1459"/>
              <a:t> components.</a:t>
            </a:r>
            <a:endParaRPr sz="1459"/>
          </a:p>
          <a:p>
            <a:pPr indent="-32130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Font typeface="Arial"/>
              <a:buChar char="●"/>
            </a:pPr>
            <a:r>
              <a:rPr lang="en" sz="1459"/>
              <a:t>Further divided into </a:t>
            </a:r>
            <a:r>
              <a:rPr b="1" lang="en" sz="1459"/>
              <a:t>four parts</a:t>
            </a:r>
            <a:r>
              <a:rPr lang="en" sz="1459"/>
              <a:t> as detailed in the architectural diagram.</a:t>
            </a:r>
            <a:endParaRPr sz="145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95"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grpSp>
        <p:nvGrpSpPr>
          <p:cNvPr id="208" name="Google Shape;208;p28"/>
          <p:cNvGrpSpPr/>
          <p:nvPr/>
        </p:nvGrpSpPr>
        <p:grpSpPr>
          <a:xfrm>
            <a:off x="397813" y="3532275"/>
            <a:ext cx="8340569" cy="717309"/>
            <a:chOff x="1593000" y="2322568"/>
            <a:chExt cx="5957975" cy="643500"/>
          </a:xfrm>
        </p:grpSpPr>
        <p:sp>
          <p:nvSpPr>
            <p:cNvPr id="209" name="Google Shape;209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Follow-up actions (if necessary)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Bug-fix sprints based on user feedback and performance data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Post-release monitoring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Documentation updates, training and knowledge sharing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28"/>
          <p:cNvGrpSpPr/>
          <p:nvPr/>
        </p:nvGrpSpPr>
        <p:grpSpPr>
          <a:xfrm>
            <a:off x="397813" y="2802303"/>
            <a:ext cx="8340569" cy="717309"/>
            <a:chOff x="1593000" y="2322568"/>
            <a:chExt cx="5957975" cy="643500"/>
          </a:xfrm>
        </p:grpSpPr>
        <p:sp>
          <p:nvSpPr>
            <p:cNvPr id="217" name="Google Shape;217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Acceptance Criteria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4387851" y="2323754"/>
              <a:ext cx="3102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Clear definitions for each user story to meet e-commerce standards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Specific conditions that a feature must meet to be considered complete/ready for release. 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Entrance exit criteria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28"/>
          <p:cNvGrpSpPr/>
          <p:nvPr/>
        </p:nvGrpSpPr>
        <p:grpSpPr>
          <a:xfrm>
            <a:off x="397813" y="2072302"/>
            <a:ext cx="8340569" cy="717309"/>
            <a:chOff x="1593000" y="2322568"/>
            <a:chExt cx="5957975" cy="643500"/>
          </a:xfrm>
        </p:grpSpPr>
        <p:sp>
          <p:nvSpPr>
            <p:cNvPr id="225" name="Google Shape;225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Test Methods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Functional testing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Load and stress testing (load balancing)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Security </a:t>
              </a: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 (ie. encryption and data protection)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397826" y="1152535"/>
            <a:ext cx="8340686" cy="907271"/>
            <a:chOff x="1593000" y="2322568"/>
            <a:chExt cx="5958058" cy="643500"/>
          </a:xfrm>
        </p:grpSpPr>
        <p:sp>
          <p:nvSpPr>
            <p:cNvPr id="233" name="Google Shape;233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Test Plans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387859" y="2323748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Regression test plans - ensure new code do not negatively impact existing features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Functional test plans (verify functional requirements), non-functional tests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User Acceptance Test plan (end user requirements), Integration test plan (between modules and external systems)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73225" y="1266325"/>
            <a:ext cx="8659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Maintenance Procedures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</a:rPr>
              <a:t>Bug Fixes</a:t>
            </a:r>
            <a:r>
              <a:rPr lang="en" sz="1600">
                <a:solidFill>
                  <a:srgbClr val="000000"/>
                </a:solidFill>
              </a:rPr>
              <a:t>: Identify and resolve any issues discovered post-launch, ensuring minimal disruption to users.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</a:rPr>
              <a:t>Performance Monitoring</a:t>
            </a:r>
            <a:r>
              <a:rPr lang="en" sz="1600">
                <a:solidFill>
                  <a:srgbClr val="000000"/>
                </a:solidFill>
              </a:rPr>
              <a:t>: Regularly track system performance to identify areas for optimization.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</a:rPr>
              <a:t>Security Patches</a:t>
            </a:r>
            <a:r>
              <a:rPr lang="en" sz="1600">
                <a:solidFill>
                  <a:srgbClr val="000000"/>
                </a:solidFill>
              </a:rPr>
              <a:t>: Implement updates to address vulnerabilities, maintain compliance, and protect user data.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</a:rPr>
              <a:t>Customer Support Feedback Loop</a:t>
            </a:r>
            <a:r>
              <a:rPr lang="en" sz="1600">
                <a:solidFill>
                  <a:srgbClr val="000000"/>
                </a:solidFill>
              </a:rPr>
              <a:t>: Gather and analyze feedback from support teams to prioritize and resolve user-reported issues.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83925" y="1266325"/>
            <a:ext cx="864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Future Enhancements/Versions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</a:rPr>
              <a:t>Feature Roadmap</a:t>
            </a:r>
            <a:r>
              <a:rPr lang="en" sz="1600">
                <a:solidFill>
                  <a:srgbClr val="000000"/>
                </a:solidFill>
              </a:rPr>
              <a:t>: Develop a roadmap for new features or enhancements based on user feedback, competitive analysis, and emerging trends.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</a:rPr>
              <a:t>Versioning Strategy</a:t>
            </a:r>
            <a:r>
              <a:rPr lang="en" sz="1600">
                <a:solidFill>
                  <a:srgbClr val="000000"/>
                </a:solidFill>
              </a:rPr>
              <a:t>: Implement a versioning system to track major updates and ensure clear release communication.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</a:rPr>
              <a:t>Scalability Planning</a:t>
            </a:r>
            <a:r>
              <a:rPr lang="en" sz="1600">
                <a:solidFill>
                  <a:srgbClr val="000000"/>
                </a:solidFill>
              </a:rPr>
              <a:t>: Plan for future growth by optimizing codebase, database, and infrastructure to support increasing user loads.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</a:rPr>
              <a:t>User Experience (UX) Improvements</a:t>
            </a:r>
            <a:r>
              <a:rPr lang="en" sz="1600">
                <a:solidFill>
                  <a:srgbClr val="000000"/>
                </a:solidFill>
              </a:rPr>
              <a:t>: Continuously improve user interfaces and workflows to enhance usability based on analytics and user feedback.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51850" y="1266325"/>
            <a:ext cx="8680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Documentation and Training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</a:rPr>
              <a:t>Maintenance Documentation</a:t>
            </a:r>
            <a:r>
              <a:rPr lang="en" sz="1600">
                <a:solidFill>
                  <a:srgbClr val="000000"/>
                </a:solidFill>
              </a:rPr>
              <a:t>: Maintain a detailed log of updates, fixes, and changes for troubleshooting and team reference.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</a:rPr>
              <a:t>Knowledge Transfer and Training</a:t>
            </a:r>
            <a:r>
              <a:rPr lang="en" sz="1600">
                <a:solidFill>
                  <a:srgbClr val="000000"/>
                </a:solidFill>
              </a:rPr>
              <a:t>: Provide training and resources for support and development teams to manage updates and new features effectively.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Beliram Parimal Co. Ltd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Software Engineering start-up consisting of 50 developers.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company does not have processes in place.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company is developing an E-Commerce platform.</a:t>
            </a:r>
            <a:endParaRPr sz="1600"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3240325" y="2082450"/>
            <a:ext cx="313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AGILE MODEL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Definition</a:t>
            </a:r>
            <a:r>
              <a:rPr lang="en" sz="1500"/>
              <a:t>: Agile is an </a:t>
            </a:r>
            <a:r>
              <a:rPr b="1" lang="en" sz="1500"/>
              <a:t>iterative and flexible approach</a:t>
            </a:r>
            <a:r>
              <a:rPr lang="en" sz="1500"/>
              <a:t> to software development.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Focus</a:t>
            </a:r>
            <a:r>
              <a:rPr lang="en" sz="1500"/>
              <a:t>: Prioritizes </a:t>
            </a:r>
            <a:r>
              <a:rPr b="1" lang="en" sz="1500"/>
              <a:t>customer collaboration, adaptability</a:t>
            </a:r>
            <a:r>
              <a:rPr lang="en" sz="1500"/>
              <a:t>, and </a:t>
            </a:r>
            <a:r>
              <a:rPr b="1" lang="en" sz="1500"/>
              <a:t>rapid delivery</a:t>
            </a:r>
            <a:r>
              <a:rPr lang="en" sz="1500"/>
              <a:t> of functional product increments.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Process</a:t>
            </a:r>
            <a:r>
              <a:rPr lang="en" sz="1500"/>
              <a:t>: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/>
              <a:t>Divides project into sprints</a:t>
            </a:r>
            <a:r>
              <a:rPr lang="en" sz="1500"/>
              <a:t> (short development cycles).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/>
              <a:t>Continuous Feedback</a:t>
            </a:r>
            <a:r>
              <a:rPr lang="en" sz="1500"/>
              <a:t>: Each sprint allows to review progress and provide feedback.</a:t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/>
              <a:t>Self-Organizing Teams</a:t>
            </a:r>
            <a:r>
              <a:rPr lang="en" sz="1500"/>
              <a:t>: Teams work autonomously, with consistent stand-ups to align on progress.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811900" y="8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AGILE MODEL 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81225" y="624750"/>
            <a:ext cx="8839800" cy="4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/>
              <a:t>Fast Adaptation</a:t>
            </a:r>
            <a:r>
              <a:rPr lang="en" sz="5200"/>
              <a:t>:</a:t>
            </a:r>
            <a:endParaRPr sz="5200"/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Startups often face </a:t>
            </a:r>
            <a:r>
              <a:rPr b="1" lang="en" sz="5200"/>
              <a:t>rapidly changing requirements</a:t>
            </a:r>
            <a:r>
              <a:rPr lang="en" sz="5200"/>
              <a:t>. Agile lets us pivot quickly based on new customer needs or market shifts.</a:t>
            </a:r>
            <a:endParaRPr sz="52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/>
              <a:t>Frequent Product Delivery</a:t>
            </a:r>
            <a:r>
              <a:rPr lang="en" sz="5200"/>
              <a:t>:</a:t>
            </a:r>
            <a:endParaRPr sz="5200"/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Agile</a:t>
            </a:r>
            <a:r>
              <a:rPr lang="en" sz="5200"/>
              <a:t> </a:t>
            </a:r>
            <a:r>
              <a:rPr b="1" lang="en" sz="5200"/>
              <a:t>sprint structure</a:t>
            </a:r>
            <a:r>
              <a:rPr lang="en" sz="5200"/>
              <a:t> allows us to release updates regularly, keeping our product evolving and visible to users.</a:t>
            </a:r>
            <a:endParaRPr sz="52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/>
              <a:t>Enhanced Collaboration</a:t>
            </a:r>
            <a:r>
              <a:rPr lang="en" sz="5200"/>
              <a:t>:</a:t>
            </a:r>
            <a:endParaRPr sz="5200"/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With 50 developers, Agile organizes us into </a:t>
            </a:r>
            <a:r>
              <a:rPr b="1" lang="en" sz="5200"/>
              <a:t>small, focused teams</a:t>
            </a:r>
            <a:r>
              <a:rPr lang="en" sz="5200"/>
              <a:t>, promoting teamwork and clear communication.</a:t>
            </a:r>
            <a:endParaRPr sz="52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/>
              <a:t>Improved Quality</a:t>
            </a:r>
            <a:r>
              <a:rPr lang="en" sz="5200"/>
              <a:t>:</a:t>
            </a:r>
            <a:endParaRPr sz="5200"/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5200"/>
              <a:t>Continuous testing and feedback within each sprint help catch issues early, improving product quality with each release.</a:t>
            </a:r>
            <a:endParaRPr sz="52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/>
              <a:t>Customer-Centric</a:t>
            </a:r>
            <a:r>
              <a:rPr lang="en" sz="5200"/>
              <a:t>:</a:t>
            </a:r>
            <a:endParaRPr sz="5200"/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200"/>
              <a:t>Agile involves stakeholders and customers regularly, ensuring our product aligns with </a:t>
            </a:r>
            <a:r>
              <a:rPr b="1" lang="en" sz="5200"/>
              <a:t>real user needs and feedback</a:t>
            </a:r>
            <a:r>
              <a:rPr lang="en" sz="5200"/>
              <a:t>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Phases of SDLC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Requirements Gathering </a:t>
            </a:r>
            <a:r>
              <a:rPr lang="en" sz="1500"/>
              <a:t>- Define business and user needs, focusing on essential e-commerce features like product catalog and checkout.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Sprint Review</a:t>
            </a:r>
            <a:r>
              <a:rPr lang="en" sz="1500"/>
              <a:t> - Review completed features with stakeholders after each sprint, gathering feedback for adjustments.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Design</a:t>
            </a:r>
            <a:r>
              <a:rPr lang="en" sz="1500"/>
              <a:t> - Create </a:t>
            </a:r>
            <a:r>
              <a:rPr lang="en" sz="1500"/>
              <a:t>user flows, layouts, and system architecture to ensure a seamless shopping experience.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Development/Implementation </a:t>
            </a:r>
            <a:r>
              <a:rPr lang="en" sz="1500"/>
              <a:t>- Build and integrate front-end and back-end features, iterating as needed.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Testing</a:t>
            </a:r>
            <a:r>
              <a:rPr lang="en" sz="1500"/>
              <a:t> - Validate functionality, security, and usability, ensuring a smooth and secure checkout process.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Evolution</a:t>
            </a:r>
            <a:r>
              <a:rPr lang="en" sz="1500"/>
              <a:t> - Continuously update and improve the product based on feedback and usage analytics.</a:t>
            </a:r>
            <a:endParaRPr sz="150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59450" y="162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r>
              <a:rPr lang="en"/>
              <a:t>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46625" y="752800"/>
            <a:ext cx="8774400" cy="4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/>
              <a:t>Roles</a:t>
            </a:r>
            <a:endParaRPr b="1" sz="1300" u="sng"/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/>
              <a:t>Project Manager (PM)</a:t>
            </a:r>
            <a:r>
              <a:rPr lang="en" sz="1300"/>
              <a:t>:</a:t>
            </a:r>
            <a:endParaRPr sz="1300"/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</a:pPr>
            <a:r>
              <a:rPr lang="en" sz="1300"/>
              <a:t>Facilitates discussions with stakeholders to gather and clarify requirement specifications.</a:t>
            </a:r>
            <a:endParaRPr sz="13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/>
              <a:t>Stakeholder</a:t>
            </a:r>
            <a:r>
              <a:rPr lang="en" sz="1300"/>
              <a:t>:</a:t>
            </a:r>
            <a:endParaRPr sz="1300"/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</a:pPr>
            <a:r>
              <a:rPr lang="en" sz="1300"/>
              <a:t>Provides input during discussions and has the final say on all requirements due to the small company structure.</a:t>
            </a:r>
            <a:endParaRPr sz="1300"/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</a:pPr>
            <a:r>
              <a:rPr lang="en" sz="1300"/>
              <a:t>Signs off on requirements after review to ensure alignment with business objectives.</a:t>
            </a:r>
            <a:endParaRPr sz="13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/>
              <a:t>Documentation</a:t>
            </a:r>
            <a:endParaRPr b="1" sz="1300" u="sng"/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/>
              <a:t>Comprehensive documentation of requirement specifications will be created to serve as a reference throughout the project lifecycle.</a:t>
            </a:r>
            <a:endParaRPr sz="13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/>
              <a:t>Review Process</a:t>
            </a:r>
            <a:endParaRPr b="1" sz="1300" u="sng"/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/>
              <a:t>Requirements Review</a:t>
            </a:r>
            <a:r>
              <a:rPr lang="en" sz="1300"/>
              <a:t>:</a:t>
            </a:r>
            <a:endParaRPr sz="1300"/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Ensure all requirements are </a:t>
            </a:r>
            <a:r>
              <a:rPr b="1" lang="en" sz="1300"/>
              <a:t>traceable</a:t>
            </a:r>
            <a:r>
              <a:rPr lang="en" sz="1300"/>
              <a:t>: Each requirement can be linked to corresponding design and implementation stages.</a:t>
            </a:r>
            <a:endParaRPr sz="1300"/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Ensure all requirements are </a:t>
            </a:r>
            <a:r>
              <a:rPr b="1" lang="en" sz="1300"/>
              <a:t>testable</a:t>
            </a:r>
            <a:r>
              <a:rPr lang="en" sz="1300"/>
              <a:t>: Each requirement is defined clearly to facilitate verification through testing.</a:t>
            </a:r>
            <a:endParaRPr sz="13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81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16000" y="1062925"/>
            <a:ext cx="86163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Sign-Off Protocol:</a:t>
            </a:r>
            <a:r>
              <a:rPr lang="en" sz="1500"/>
              <a:t> The stakeholders will approve the </a:t>
            </a:r>
            <a:r>
              <a:rPr lang="en" sz="1500"/>
              <a:t>gathered</a:t>
            </a:r>
            <a:r>
              <a:rPr lang="en" sz="1500"/>
              <a:t> requirements ensuring alignment with business goals before proceeding to the next phase.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Documentation</a:t>
            </a:r>
            <a:endParaRPr b="1"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Requirement Document:</a:t>
            </a:r>
            <a:r>
              <a:rPr lang="en" sz="1500"/>
              <a:t> Outlines all functional (features) and non-functional requirements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User Stories and Acceptance Criteria:</a:t>
            </a:r>
            <a:r>
              <a:rPr lang="en" sz="1500"/>
              <a:t> Describes individual feature requirements from an end-user perspective.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Use Case Diagrams:</a:t>
            </a:r>
            <a:r>
              <a:rPr lang="en" sz="1500"/>
              <a:t> Visual representations of system interactions, helping to clarify requirements.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Review and Validation</a:t>
            </a:r>
            <a:endParaRPr b="1"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Traceability:</a:t>
            </a:r>
            <a:r>
              <a:rPr lang="en" sz="1500"/>
              <a:t> Ensure each requirement is linked to business objectives.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Testability:</a:t>
            </a:r>
            <a:r>
              <a:rPr lang="en" sz="1500"/>
              <a:t> Requirements should include criteria that can be objectively tested.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Completeness and Clarity:</a:t>
            </a:r>
            <a:r>
              <a:rPr lang="en" sz="1500"/>
              <a:t> Ensure all requirements are unambiguous and cover all expected functionality.</a:t>
            </a:r>
            <a:endParaRPr sz="1500"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Product Owner</a:t>
            </a:r>
            <a:r>
              <a:rPr lang="en" sz="1600"/>
              <a:t>: Defines product vision and is responsible for representing stakeholders’ interests.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Scrum Master</a:t>
            </a:r>
            <a:r>
              <a:rPr lang="en" sz="1600"/>
              <a:t>: Facilitates Agile processes, manages obstacles and promotes team collaboration.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Development Team</a:t>
            </a:r>
            <a:r>
              <a:rPr lang="en" sz="1600"/>
              <a:t>: Cross </a:t>
            </a:r>
            <a:r>
              <a:rPr lang="en" sz="1600"/>
              <a:t>communication</a:t>
            </a:r>
            <a:r>
              <a:rPr lang="en" sz="1600"/>
              <a:t> between teams is necessary for coding, design (UI), and testing within each sprint.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Stakeholders</a:t>
            </a:r>
            <a:r>
              <a:rPr lang="en" sz="1600"/>
              <a:t>: Involved in sprint reviews, providing feedback and refining product vision.</a:t>
            </a:r>
            <a:endParaRPr sz="1600"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</a:t>
            </a:r>
            <a:r>
              <a:rPr lang="en"/>
              <a:t>review</a:t>
            </a:r>
            <a:r>
              <a:rPr lang="en"/>
              <a:t> 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20275" y="1105700"/>
            <a:ext cx="88605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00"/>
              <a:t>Agile sprints involve conducting development and testing in short cycles. There will be weekly meetings for developers, and meetings with stakeholders will be scheduled upon reaching critical phases.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  <p:grpSp>
        <p:nvGrpSpPr>
          <p:cNvPr id="124" name="Google Shape;124;p21"/>
          <p:cNvGrpSpPr/>
          <p:nvPr/>
        </p:nvGrpSpPr>
        <p:grpSpPr>
          <a:xfrm>
            <a:off x="1087525" y="2241225"/>
            <a:ext cx="1834900" cy="1491450"/>
            <a:chOff x="1083025" y="1860225"/>
            <a:chExt cx="1834900" cy="1491450"/>
          </a:xfrm>
        </p:grpSpPr>
        <p:sp>
          <p:nvSpPr>
            <p:cNvPr id="125" name="Google Shape;125;p21"/>
            <p:cNvSpPr txBox="1"/>
            <p:nvPr/>
          </p:nvSpPr>
          <p:spPr>
            <a:xfrm>
              <a:off x="1171625" y="1860225"/>
              <a:ext cx="1657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Backlog Refinement Gate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1283825" y="261427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Prioritize and finalize the backlog items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21"/>
          <p:cNvGrpSpPr/>
          <p:nvPr/>
        </p:nvGrpSpPr>
        <p:grpSpPr>
          <a:xfrm>
            <a:off x="2796474" y="2231125"/>
            <a:ext cx="1889401" cy="1501550"/>
            <a:chOff x="1083025" y="1850125"/>
            <a:chExt cx="1889401" cy="1501550"/>
          </a:xfrm>
        </p:grpSpPr>
        <p:sp>
          <p:nvSpPr>
            <p:cNvPr id="130" name="Google Shape;130;p21"/>
            <p:cNvSpPr txBox="1"/>
            <p:nvPr/>
          </p:nvSpPr>
          <p:spPr>
            <a:xfrm>
              <a:off x="1285175" y="18501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Sprint Planning Gate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1137626" y="2614275"/>
              <a:ext cx="18348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75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Decide on sprint goals for current sprint (Requirements approval, Design approval, Development completion, testing completion, etc.)</a:t>
              </a:r>
              <a:endParaRPr sz="75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1"/>
          <p:cNvGrpSpPr/>
          <p:nvPr/>
        </p:nvGrpSpPr>
        <p:grpSpPr>
          <a:xfrm>
            <a:off x="4508319" y="2230764"/>
            <a:ext cx="1834900" cy="1492025"/>
            <a:chOff x="1083025" y="1850475"/>
            <a:chExt cx="1834900" cy="1492025"/>
          </a:xfrm>
        </p:grpSpPr>
        <p:sp>
          <p:nvSpPr>
            <p:cNvPr id="135" name="Google Shape;135;p21"/>
            <p:cNvSpPr txBox="1"/>
            <p:nvPr/>
          </p:nvSpPr>
          <p:spPr>
            <a:xfrm>
              <a:off x="1248625" y="185047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Release Planning Gate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1228375" y="260510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Review readiness for release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21"/>
          <p:cNvGrpSpPr/>
          <p:nvPr/>
        </p:nvGrpSpPr>
        <p:grpSpPr>
          <a:xfrm>
            <a:off x="6221583" y="2237103"/>
            <a:ext cx="1834900" cy="1529250"/>
            <a:chOff x="1083025" y="1856825"/>
            <a:chExt cx="1834900" cy="1529250"/>
          </a:xfrm>
        </p:grpSpPr>
        <p:sp>
          <p:nvSpPr>
            <p:cNvPr id="140" name="Google Shape;140;p21"/>
            <p:cNvSpPr txBox="1"/>
            <p:nvPr/>
          </p:nvSpPr>
          <p:spPr>
            <a:xfrm>
              <a:off x="1388225" y="1856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Increment Gate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1227625" y="264867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Accepts or rejects sprint deliverables based on acceptance criteria.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1"/>
          <p:cNvSpPr txBox="1"/>
          <p:nvPr/>
        </p:nvSpPr>
        <p:spPr>
          <a:xfrm>
            <a:off x="240325" y="3868425"/>
            <a:ext cx="923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Stakeholders</a:t>
            </a:r>
            <a:endParaRPr b="1" sz="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20275" y="3573425"/>
            <a:ext cx="923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Product Owner</a:t>
            </a:r>
            <a:endParaRPr b="1"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40325" y="4163413"/>
            <a:ext cx="113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rPr>
              <a:t>Development Team</a:t>
            </a:r>
            <a:endParaRPr b="1" sz="800">
              <a:solidFill>
                <a:srgbClr val="0C57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40325" y="4490900"/>
            <a:ext cx="923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8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Scrum Master</a:t>
            </a:r>
            <a:endParaRPr b="1" sz="8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220275" y="3868425"/>
            <a:ext cx="782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240325" y="4163425"/>
            <a:ext cx="782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311700" y="4490900"/>
            <a:ext cx="782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Green check mark png sticker | Free PNG - rawpixel"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375" y="3620550"/>
            <a:ext cx="215400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 mark png sticker | Free PNG - rawpixel"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675" y="3620550"/>
            <a:ext cx="215400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 mark png sticker | Free PNG - rawpixel"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775" y="3620550"/>
            <a:ext cx="215400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 mark png sticker | Free PNG - rawpixel"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475" y="3596975"/>
            <a:ext cx="215400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 mark png sticker | Free PNG - rawpixel"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675" y="4219463"/>
            <a:ext cx="215400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 mark png sticker | Free PNG - rawpixel"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275" y="4219450"/>
            <a:ext cx="215400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 mark png sticker | Free PNG - rawpixel"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075" y="4567100"/>
            <a:ext cx="215400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 mark png sticker | Free PNG - rawpixel"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075" y="4219463"/>
            <a:ext cx="215400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1370725" y="1872525"/>
            <a:ext cx="6280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Gates are checkpoints to ensure alignment and progress during the product life cycle.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een check mark png sticker | Free PNG - rawpixel"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475" y="4546913"/>
            <a:ext cx="215400" cy="2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