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8" r:id="rId9"/>
    <p:sldId id="282" r:id="rId10"/>
    <p:sldId id="264" r:id="rId11"/>
    <p:sldId id="279" r:id="rId12"/>
    <p:sldId id="265" r:id="rId13"/>
    <p:sldId id="281" r:id="rId14"/>
    <p:sldId id="271" r:id="rId15"/>
    <p:sldId id="276" r:id="rId16"/>
    <p:sldId id="280" r:id="rId17"/>
    <p:sldId id="269" r:id="rId18"/>
    <p:sldId id="270" r:id="rId19"/>
    <p:sldId id="272" r:id="rId20"/>
    <p:sldId id="277" r:id="rId21"/>
    <p:sldId id="274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6744-6D33-47A8-8CC4-DA02687F63B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C00A1-D1B7-4CF3-8DCF-9F63BD122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1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C00A1-D1B7-4CF3-8DCF-9F63BD122FE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2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C00A1-D1B7-4CF3-8DCF-9F63BD122FE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C00A1-D1B7-4CF3-8DCF-9F63BD122FE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0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C00A1-D1B7-4CF3-8DCF-9F63BD122FE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5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A072-DB6B-38B9-9FF0-962410578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0ECA-B294-F197-7998-8559BFA75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473E-C450-73C0-AF5F-6FBE22E4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E024-CF7C-1021-077B-82FE9017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E2549-EC3F-4967-70C4-2ECFF64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CE9B-033D-2738-ADB1-DB8AA411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F5C3-7A26-CE04-6770-187439AA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24F-00EF-299C-B048-109B402D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EAE1-10CE-4D15-4AE0-05ECDD7D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E728-06B8-58C7-06E8-9398FBF3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7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EA5DC-C379-5DAF-10D4-3A5D651D1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E485C-4F2C-6327-1E87-75A55AACC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9962-315B-1E01-DD74-85D33094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0CD2-625E-2C6C-9DDA-44B176E3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E1-AD76-1748-6782-8A7D2AA3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5411-B527-C916-E7A0-0D90BAE2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2669-EAB8-92E6-AB44-9FA02F6A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2616-BF52-7281-973E-A1197E2C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DD59-42CA-B842-592B-B4EFFE64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8412-4C6B-1271-D13C-8BD0710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851F-F39B-B9B4-B90B-03EC015E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242D-FBC2-360F-1D39-DF5032FC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608E-C1DB-BB36-F3AF-4C1A17B5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90BA-FD5C-0E73-A0DB-56A7D7B2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ECB9E-D817-4168-D38E-600E3883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8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7844-EA1A-BEEC-E891-88AF4FBC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61C2-6F86-D68B-126D-252073881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E53C7-DEC9-30AC-0FA0-B19F0405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78B7B-C2DF-FDE2-AF13-320187A3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A7E0-FB69-CB75-C76F-BC8EA4F7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BAFD-2944-ED51-A80E-E68AF3DD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8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3880-6EFB-9CF2-4F6D-5E943826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64261-97AC-028E-DCDF-9690C2AC8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E06CF-20A1-1CC0-28B6-5462B5DD5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758F6-FB21-1981-5939-3241E6AF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F26A2-9324-00F5-C989-5A96327A5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DD864-9D4A-FD5F-9C09-E8EDDCBB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1B44D-F07F-7C48-21C3-9357ACC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DA39B-2E71-C4F5-8F88-1528EA01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2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7690-366F-D24C-642F-D5D76555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8098-5A62-7E06-585E-94BBCA41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9AF6-4F49-2A24-FE1A-2C9BA787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ABDF-708B-E0F7-3CC3-5EACA127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FA7C7-2058-D327-1E1D-5F7B6E75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9805-1D68-307C-A7A9-534F204B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3F6F-B29A-B519-8DC4-BCBC9ECF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6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CBFD-80BD-9058-2633-A2F90310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F9D4-DEB4-914C-BBA8-8FC9B8D4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126E-FD4F-3651-A334-FA333286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4D0FA-8182-E372-AA9D-5D6553F5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BD56-4214-781F-0A87-AD315D35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4ABB-8A41-5C2B-2E02-DD623211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4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B3AC-E0D4-4248-E215-F20A9B05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AA4FE-4AEF-66E9-71B7-C0561DE6D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1C3E-B2BA-2BF9-C6A9-651697BC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AB65-D29D-7371-A2DB-712977AE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59E7-FD3B-4DD8-596F-5F940F6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0DF42-14E6-9E3E-7BEB-8F1DD25B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4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2B157-03B3-3C3A-5831-B05165DF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0E06-4B4B-B2A5-95E3-C8D01B530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467-CB37-48C2-A9E4-2925A69E6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C78F-4160-424E-B5E3-3C7B2552F69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EED7-A1E0-307F-DFFB-FDF2A0D5D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206-B57A-F14E-B8D0-AB541D6F1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B63C-F8D1-4973-9F00-2D818564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2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066F-BB57-5436-C217-917259D35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93" y="1122363"/>
            <a:ext cx="11378153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</a:rPr>
              <a:t>COEN 210 FALL 2023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sz="4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ISA &amp; Datapath: </a:t>
            </a:r>
            <a:r>
              <a:rPr lang="en-IN" sz="40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Searching an Element in an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27B0E-CFC0-490F-96B3-9A5408AA0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Atharva Abhay Bal and Chirag Radhakrishna</a:t>
            </a:r>
          </a:p>
        </p:txBody>
      </p:sp>
    </p:spTree>
    <p:extLst>
      <p:ext uri="{BB962C8B-B14F-4D97-AF65-F5344CB8AC3E}">
        <p14:creationId xmlns:p14="http://schemas.microsoft.com/office/powerpoint/2010/main" val="89135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B95F-AF95-A647-02E6-2EE614CC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-TYPE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EBED-515B-00B1-E965-F4CE6379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for the I-Type Instruction is as follows: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Source Operand [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Destination [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Bits.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6                              6                              6                                            14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CC5617-689F-DE0C-6C0D-4710A0C3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1195"/>
              </p:ext>
            </p:extLst>
          </p:nvPr>
        </p:nvGraphicFramePr>
        <p:xfrm>
          <a:off x="957344" y="4612936"/>
          <a:ext cx="100814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41159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956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9932010"/>
                    </a:ext>
                  </a:extLst>
                </a:gridCol>
                <a:gridCol w="3985444">
                  <a:extLst>
                    <a:ext uri="{9D8B030D-6E8A-4147-A177-3AD203B41FA5}">
                      <a16:colId xmlns:a16="http://schemas.microsoft.com/office/drawing/2014/main" val="202591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4265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58303D-BA26-00C9-8AF6-4E0642EB325A}"/>
              </a:ext>
            </a:extLst>
          </p:cNvPr>
          <p:cNvCxnSpPr>
            <a:cxnSpLocks/>
          </p:cNvCxnSpPr>
          <p:nvPr/>
        </p:nvCxnSpPr>
        <p:spPr>
          <a:xfrm>
            <a:off x="957344" y="5109328"/>
            <a:ext cx="20309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7E0C6-C989-3F1A-D121-AF0539DCE8D8}"/>
              </a:ext>
            </a:extLst>
          </p:cNvPr>
          <p:cNvCxnSpPr>
            <a:cxnSpLocks/>
          </p:cNvCxnSpPr>
          <p:nvPr/>
        </p:nvCxnSpPr>
        <p:spPr>
          <a:xfrm>
            <a:off x="2988297" y="5109328"/>
            <a:ext cx="20309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A6016F-9F71-165F-C75F-77C8C2041D2D}"/>
              </a:ext>
            </a:extLst>
          </p:cNvPr>
          <p:cNvCxnSpPr>
            <a:cxnSpLocks/>
          </p:cNvCxnSpPr>
          <p:nvPr/>
        </p:nvCxnSpPr>
        <p:spPr>
          <a:xfrm>
            <a:off x="5019250" y="5109328"/>
            <a:ext cx="20309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67522-480C-1B5B-1B69-A4D5A83B1220}"/>
              </a:ext>
            </a:extLst>
          </p:cNvPr>
          <p:cNvCxnSpPr>
            <a:cxnSpLocks/>
          </p:cNvCxnSpPr>
          <p:nvPr/>
        </p:nvCxnSpPr>
        <p:spPr>
          <a:xfrm>
            <a:off x="7050203" y="5109328"/>
            <a:ext cx="39885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D57D-96F4-2FAA-9E87-D9DE9BB9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51" y="196462"/>
            <a:ext cx="7476241" cy="7520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I-TYPE INSTRUCTIONS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1E73-066F-4CEA-28B0-4751AF97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117202"/>
            <a:ext cx="11142482" cy="5538121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R23, 40(R20)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 R8, R9, 200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 R17, 100(R19)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62D630-A2D5-F7B1-E9F6-F9970E567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32570"/>
              </p:ext>
            </p:extLst>
          </p:nvPr>
        </p:nvGraphicFramePr>
        <p:xfrm>
          <a:off x="1018095" y="1588260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01C5B2-93FC-440E-645E-FDFFD44CF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78425"/>
              </p:ext>
            </p:extLst>
          </p:nvPr>
        </p:nvGraphicFramePr>
        <p:xfrm>
          <a:off x="1018095" y="3429000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744244-919C-C917-17C3-3A8B0B5EB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36629"/>
              </p:ext>
            </p:extLst>
          </p:nvPr>
        </p:nvGraphicFramePr>
        <p:xfrm>
          <a:off x="1018095" y="5335728"/>
          <a:ext cx="106711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32819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9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9A00-7437-4018-57F4-EBCA78B0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J</a:t>
            </a:r>
            <a:r>
              <a:rPr lang="en-IN" dirty="0">
                <a:latin typeface="Arial Rounded MT Bold" panose="020F0704030504030204" pitchFamily="34" charset="0"/>
              </a:rPr>
              <a:t>-TYPE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5EB0-3A88-976B-498B-E3B9EB5A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for the J-Type Instruction is as follows: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to Jump (Target)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26 Bits.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6                                                            26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1A97A4-737F-32C1-7177-F8113822C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52922"/>
              </p:ext>
            </p:extLst>
          </p:nvPr>
        </p:nvGraphicFramePr>
        <p:xfrm>
          <a:off x="1937732" y="3905926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48">
                  <a:extLst>
                    <a:ext uri="{9D8B030D-6E8A-4147-A177-3AD203B41FA5}">
                      <a16:colId xmlns:a16="http://schemas.microsoft.com/office/drawing/2014/main" val="4049457960"/>
                    </a:ext>
                  </a:extLst>
                </a:gridCol>
                <a:gridCol w="6379852">
                  <a:extLst>
                    <a:ext uri="{9D8B030D-6E8A-4147-A177-3AD203B41FA5}">
                      <a16:colId xmlns:a16="http://schemas.microsoft.com/office/drawing/2014/main" val="756182301"/>
                    </a:ext>
                  </a:extLst>
                </a:gridCol>
              </a:tblGrid>
              <a:tr h="2418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 ADDRESS-T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38279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6639A8-7D63-5A09-9DA1-AA876E181157}"/>
              </a:ext>
            </a:extLst>
          </p:cNvPr>
          <p:cNvCxnSpPr/>
          <p:nvPr/>
        </p:nvCxnSpPr>
        <p:spPr>
          <a:xfrm>
            <a:off x="1937732" y="4383464"/>
            <a:ext cx="1767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BAB57F-9824-E164-4E9A-05E833A014BC}"/>
              </a:ext>
            </a:extLst>
          </p:cNvPr>
          <p:cNvCxnSpPr>
            <a:cxnSpLocks/>
          </p:cNvCxnSpPr>
          <p:nvPr/>
        </p:nvCxnSpPr>
        <p:spPr>
          <a:xfrm>
            <a:off x="3704734" y="4383464"/>
            <a:ext cx="63609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7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D57D-96F4-2FAA-9E87-D9DE9BB9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51" y="196462"/>
            <a:ext cx="7476241" cy="7520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J-TYPE INSTRUCTIONS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1E73-066F-4CEA-28B0-4751AF97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211470"/>
            <a:ext cx="11142482" cy="553812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 BLOCK   (Suppose block is at address 8000)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744244-919C-C917-17C3-3A8B0B5EB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95988"/>
              </p:ext>
            </p:extLst>
          </p:nvPr>
        </p:nvGraphicFramePr>
        <p:xfrm>
          <a:off x="760416" y="1838384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 ADDRESS -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endParaRPr lang="en-IN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4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C7EB-59CC-4E72-A22F-BB45EAE6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</a:t>
            </a:r>
            <a:r>
              <a:rPr lang="en-IN" dirty="0">
                <a:latin typeface="Arial Rounded MT Bold" panose="020F0704030504030204" pitchFamily="34" charset="0"/>
              </a:rPr>
              <a:t>-TYPE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8137-E4FC-6553-92A8-78C5C598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49" y="1430238"/>
            <a:ext cx="10515600" cy="49522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for the L-Type Instruction is as follows: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Source Operand 1[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Source Operand 2 [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RT]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Destination [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Source Operand 3 [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RU]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Bits.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6                     6                         6                         6                         6                     2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44AE94-6EC7-E04B-64F2-9ED4B576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91386"/>
              </p:ext>
            </p:extLst>
          </p:nvPr>
        </p:nvGraphicFramePr>
        <p:xfrm>
          <a:off x="1285449" y="5540883"/>
          <a:ext cx="94611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23">
                  <a:extLst>
                    <a:ext uri="{9D8B030D-6E8A-4147-A177-3AD203B41FA5}">
                      <a16:colId xmlns:a16="http://schemas.microsoft.com/office/drawing/2014/main" val="1874279814"/>
                    </a:ext>
                  </a:extLst>
                </a:gridCol>
                <a:gridCol w="1573031">
                  <a:extLst>
                    <a:ext uri="{9D8B030D-6E8A-4147-A177-3AD203B41FA5}">
                      <a16:colId xmlns:a16="http://schemas.microsoft.com/office/drawing/2014/main" val="1035788426"/>
                    </a:ext>
                  </a:extLst>
                </a:gridCol>
                <a:gridCol w="1696825">
                  <a:extLst>
                    <a:ext uri="{9D8B030D-6E8A-4147-A177-3AD203B41FA5}">
                      <a16:colId xmlns:a16="http://schemas.microsoft.com/office/drawing/2014/main" val="4193612341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1095748088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593045079"/>
                    </a:ext>
                  </a:extLst>
                </a:gridCol>
                <a:gridCol w="1395167">
                  <a:extLst>
                    <a:ext uri="{9D8B030D-6E8A-4147-A177-3AD203B41FA5}">
                      <a16:colId xmlns:a16="http://schemas.microsoft.com/office/drawing/2014/main" val="124961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UNUSED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0426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33AA96-8E26-1EF0-472A-3BBC568066E1}"/>
              </a:ext>
            </a:extLst>
          </p:cNvPr>
          <p:cNvCxnSpPr>
            <a:cxnSpLocks/>
          </p:cNvCxnSpPr>
          <p:nvPr/>
        </p:nvCxnSpPr>
        <p:spPr>
          <a:xfrm>
            <a:off x="1285449" y="6014301"/>
            <a:ext cx="1504885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4277D-C343-1E0E-46A6-CEC509C2512E}"/>
              </a:ext>
            </a:extLst>
          </p:cNvPr>
          <p:cNvCxnSpPr>
            <a:cxnSpLocks/>
          </p:cNvCxnSpPr>
          <p:nvPr/>
        </p:nvCxnSpPr>
        <p:spPr>
          <a:xfrm>
            <a:off x="2790333" y="6014301"/>
            <a:ext cx="154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F1E8C-917D-0186-3654-9280E54F71A8}"/>
              </a:ext>
            </a:extLst>
          </p:cNvPr>
          <p:cNvCxnSpPr>
            <a:cxnSpLocks/>
          </p:cNvCxnSpPr>
          <p:nvPr/>
        </p:nvCxnSpPr>
        <p:spPr>
          <a:xfrm>
            <a:off x="4338333" y="6014301"/>
            <a:ext cx="1692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BC858F-9775-A7C2-BC54-B2F7FB413C52}"/>
              </a:ext>
            </a:extLst>
          </p:cNvPr>
          <p:cNvCxnSpPr>
            <a:cxnSpLocks/>
          </p:cNvCxnSpPr>
          <p:nvPr/>
        </p:nvCxnSpPr>
        <p:spPr>
          <a:xfrm>
            <a:off x="6030333" y="6014301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C6D543-47BD-971C-45D0-E5AF017AE5B6}"/>
              </a:ext>
            </a:extLst>
          </p:cNvPr>
          <p:cNvCxnSpPr>
            <a:cxnSpLocks/>
          </p:cNvCxnSpPr>
          <p:nvPr/>
        </p:nvCxnSpPr>
        <p:spPr>
          <a:xfrm>
            <a:off x="7830333" y="6014301"/>
            <a:ext cx="154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A6084D-8E85-1CB9-6CE0-6D5D9AA694B4}"/>
              </a:ext>
            </a:extLst>
          </p:cNvPr>
          <p:cNvCxnSpPr>
            <a:cxnSpLocks/>
          </p:cNvCxnSpPr>
          <p:nvPr/>
        </p:nvCxnSpPr>
        <p:spPr>
          <a:xfrm>
            <a:off x="9378333" y="6014301"/>
            <a:ext cx="136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9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F155-9DC4-AD27-948D-75022A6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</a:t>
            </a:r>
            <a:r>
              <a:rPr lang="en-IN" dirty="0">
                <a:latin typeface="Arial Rounded MT Bold" panose="020F0704030504030204" pitchFamily="34" charset="0"/>
              </a:rPr>
              <a:t>-TYPE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27E4-0363-4C34-8733-E40C6DD9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09635" cy="4486275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LKNG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Destination, value, start_address, n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value: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element/ or value to be searched.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start_address: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first array element.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 in the array.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 register which will contain the output.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LKNG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404A83-E28D-A20D-98D7-C994C243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50961"/>
              </p:ext>
            </p:extLst>
          </p:nvPr>
        </p:nvGraphicFramePr>
        <p:xfrm>
          <a:off x="1197204" y="4930219"/>
          <a:ext cx="10255584" cy="107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87">
                  <a:extLst>
                    <a:ext uri="{9D8B030D-6E8A-4147-A177-3AD203B41FA5}">
                      <a16:colId xmlns:a16="http://schemas.microsoft.com/office/drawing/2014/main" val="1680985375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164935429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562978622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2448561389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1993715065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452875946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41251900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92503587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1707997535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13511510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1182421735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865630300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000171512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867805596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214085800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833543539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2420944125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626205322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425472416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46104574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54777853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257730581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1595919847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76491290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41272669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50596117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1917260807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40688512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990577711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2894056267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802869872"/>
                    </a:ext>
                  </a:extLst>
                </a:gridCol>
                <a:gridCol w="320487">
                  <a:extLst>
                    <a:ext uri="{9D8B030D-6E8A-4147-A177-3AD203B41FA5}">
                      <a16:colId xmlns:a16="http://schemas.microsoft.com/office/drawing/2014/main" val="3707943018"/>
                    </a:ext>
                  </a:extLst>
                </a:gridCol>
              </a:tblGrid>
              <a:tr h="34615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5652"/>
                  </a:ext>
                </a:extLst>
              </a:tr>
              <a:tr h="34615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11116"/>
                  </a:ext>
                </a:extLst>
              </a:tr>
              <a:tr h="34615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5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0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AFA0-3E23-8F1A-3BC6-4434FA2D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INSTRUCTIONS LIST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5533-5D59-060E-067D-DE088B23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650476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3AE0E7-C72E-FBB5-F664-883528CF6B9C}"/>
              </a:ext>
            </a:extLst>
          </p:cNvPr>
          <p:cNvSpPr txBox="1">
            <a:spLocks/>
          </p:cNvSpPr>
          <p:nvPr/>
        </p:nvSpPr>
        <p:spPr>
          <a:xfrm>
            <a:off x="2488676" y="1825625"/>
            <a:ext cx="1650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BEQ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LKNG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4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6C20-1730-EEA0-CCF9-D6D0611B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ASSEMBLY CODE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C7673E-4A02-97D8-1088-BB228C07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to search for an element in an array: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(LKNG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Destination, value, start_address, 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   LKNG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>
              <a:lnSpc>
                <a:spcPct val="150000"/>
              </a:lnSpc>
            </a:pP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5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5050-243F-8DFC-691F-F31C6C3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ASSUMPTIONS FOR THE LKNG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A4A9-26B1-0538-60E2-3F7EB5C9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LKNG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reads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only instruction in our ISA that reads from the second half of the register file.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register reserved for storing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starting address of the array element (first element).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the value to be searched for.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6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685B-8DA0-88E3-4CD4-979BFC65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232" y="2468519"/>
            <a:ext cx="7295535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DATAPATH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9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ADC9-31DA-575A-0B81-1FC2C752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D08D-2D01-567E-9044-9A024C43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(ISA)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 &amp; ASSUMPTIONS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CYCLES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0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25F6C1A-7D47-2031-FD21-EE8B07B2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0904" y="0"/>
            <a:ext cx="8790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6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F050-A03A-D6EC-FA19-D91DA6E5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CLOCK CYCLES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312F4-77FE-4C1D-67E1-B0D9D7773085}"/>
              </a:ext>
            </a:extLst>
          </p:cNvPr>
          <p:cNvCxnSpPr/>
          <p:nvPr/>
        </p:nvCxnSpPr>
        <p:spPr>
          <a:xfrm>
            <a:off x="3723587" y="2073897"/>
            <a:ext cx="15365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A216F0C-87E8-CECA-7BD1-044ECCF99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774721"/>
              </p:ext>
            </p:extLst>
          </p:nvPr>
        </p:nvGraphicFramePr>
        <p:xfrm>
          <a:off x="838200" y="2801620"/>
          <a:ext cx="10515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43118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653354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574511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99710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0885868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95554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Cycle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919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6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LKNG Destination, value, start_address, 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IN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lang="en-IN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</a:t>
                      </a:r>
                      <a:endParaRPr lang="en-IN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endParaRPr lang="en-IN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2733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31D2EC-626C-A1EE-E19E-915D067F0BF5}"/>
              </a:ext>
            </a:extLst>
          </p:cNvPr>
          <p:cNvCxnSpPr/>
          <p:nvPr/>
        </p:nvCxnSpPr>
        <p:spPr>
          <a:xfrm>
            <a:off x="7927942" y="2073897"/>
            <a:ext cx="246039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2E6E59-89A4-4226-5709-800A82F3FDFE}"/>
              </a:ext>
            </a:extLst>
          </p:cNvPr>
          <p:cNvCxnSpPr/>
          <p:nvPr/>
        </p:nvCxnSpPr>
        <p:spPr>
          <a:xfrm>
            <a:off x="7993930" y="3044858"/>
            <a:ext cx="23944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9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7A58-A842-5D96-F71F-3A9A000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CONTROL SIGNALS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896CD3-5795-A2E9-F896-9F5A858AE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053950"/>
              </p:ext>
            </p:extLst>
          </p:nvPr>
        </p:nvGraphicFramePr>
        <p:xfrm>
          <a:off x="2" y="1690688"/>
          <a:ext cx="12191998" cy="45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2664904203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3712859550"/>
                    </a:ext>
                  </a:extLst>
                </a:gridCol>
                <a:gridCol w="386499">
                  <a:extLst>
                    <a:ext uri="{9D8B030D-6E8A-4147-A177-3AD203B41FA5}">
                      <a16:colId xmlns:a16="http://schemas.microsoft.com/office/drawing/2014/main" val="1719879820"/>
                    </a:ext>
                  </a:extLst>
                </a:gridCol>
                <a:gridCol w="386499">
                  <a:extLst>
                    <a:ext uri="{9D8B030D-6E8A-4147-A177-3AD203B41FA5}">
                      <a16:colId xmlns:a16="http://schemas.microsoft.com/office/drawing/2014/main" val="4261858242"/>
                    </a:ext>
                  </a:extLst>
                </a:gridCol>
                <a:gridCol w="952107">
                  <a:extLst>
                    <a:ext uri="{9D8B030D-6E8A-4147-A177-3AD203B41FA5}">
                      <a16:colId xmlns:a16="http://schemas.microsoft.com/office/drawing/2014/main" val="1063595989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2291528859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1901064439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323244129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1661443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47279904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968383507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776174344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1683837181"/>
                    </a:ext>
                  </a:extLst>
                </a:gridCol>
                <a:gridCol w="1040089">
                  <a:extLst>
                    <a:ext uri="{9D8B030D-6E8A-4147-A177-3AD203B41FA5}">
                      <a16:colId xmlns:a16="http://schemas.microsoft.com/office/drawing/2014/main" val="108784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RegDST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MemWrite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MemToReg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PcSRC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1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(100000)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9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 (100001)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4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 (100010)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0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(100011)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0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(100100)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4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(100101)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0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8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4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LKNG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6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4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DCB0-3EC5-C927-0931-618F8AA6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5C63-E045-D926-DFAF-A51CF56B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Time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Cycles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+ (N-1) = N + 4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(N+4)/1 = N+4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[2 * (N+4)] 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1/(Execution Time)</a:t>
            </a:r>
          </a:p>
        </p:txBody>
      </p:sp>
    </p:spTree>
    <p:extLst>
      <p:ext uri="{BB962C8B-B14F-4D97-AF65-F5344CB8AC3E}">
        <p14:creationId xmlns:p14="http://schemas.microsoft.com/office/powerpoint/2010/main" val="144052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51AA-BA14-31B3-E24A-D5B2F66F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B9B1-7550-5E02-7863-C57AFC12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Instruction Set Architecture and a pipeline implementation of the architecture.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unsorted array A = [a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….. a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and a value v.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= k if a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v; else output = 0.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0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55BE-F4E7-356E-7746-53625107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C3BD-6554-EC51-5DBB-D53645D8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Length is exactly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register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2’s complement is assumed.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delays for individual components are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beforehand.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file is divided into 2 halves of 32 registers each.</a:t>
            </a:r>
          </a:p>
        </p:txBody>
      </p:sp>
    </p:spTree>
    <p:extLst>
      <p:ext uri="{BB962C8B-B14F-4D97-AF65-F5344CB8AC3E}">
        <p14:creationId xmlns:p14="http://schemas.microsoft.com/office/powerpoint/2010/main" val="302250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82152-01A2-5E46-6E0C-574EE39E6D85}"/>
              </a:ext>
            </a:extLst>
          </p:cNvPr>
          <p:cNvSpPr txBox="1"/>
          <p:nvPr/>
        </p:nvSpPr>
        <p:spPr>
          <a:xfrm>
            <a:off x="311084" y="2582945"/>
            <a:ext cx="1154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Rounded MT Bold" panose="020F0704030504030204" pitchFamily="34" charset="0"/>
              </a:rPr>
              <a:t>INSTRUCTION SET ARCHITECTURE</a:t>
            </a:r>
          </a:p>
          <a:p>
            <a:pPr algn="ctr"/>
            <a:r>
              <a:rPr lang="en-IN" sz="4800" dirty="0">
                <a:latin typeface="Arial Rounded MT Bold" panose="020F0704030504030204" pitchFamily="34" charset="0"/>
              </a:rPr>
              <a:t>(ISA)</a:t>
            </a:r>
          </a:p>
        </p:txBody>
      </p:sp>
    </p:spTree>
    <p:extLst>
      <p:ext uri="{BB962C8B-B14F-4D97-AF65-F5344CB8AC3E}">
        <p14:creationId xmlns:p14="http://schemas.microsoft.com/office/powerpoint/2010/main" val="491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30F3-C5EB-60CF-0302-FA744477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D6EC-D614-B66E-3C0C-CDD4AB24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registers. Each register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D4B7C8-8115-C2D8-C876-DEE51E566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79683"/>
              </p:ext>
            </p:extLst>
          </p:nvPr>
        </p:nvGraphicFramePr>
        <p:xfrm>
          <a:off x="8772165" y="2347595"/>
          <a:ext cx="139935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57">
                  <a:extLst>
                    <a:ext uri="{9D8B030D-6E8A-4147-A177-3AD203B41FA5}">
                      <a16:colId xmlns:a16="http://schemas.microsoft.com/office/drawing/2014/main" val="1306081969"/>
                    </a:ext>
                  </a:extLst>
                </a:gridCol>
              </a:tblGrid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77190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65515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111778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98089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79378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97098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87551"/>
                  </a:ext>
                </a:extLst>
              </a:tr>
              <a:tr h="44265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DD1-CDF8-E44B-50B6-102BE284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R-TYPE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64021-5C38-7F48-6A28-C44C1B18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for the R-Type Instruction is as follows: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Source Operand 1[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Source Operand 2 [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Destination [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 6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Amount: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Bits.</a:t>
            </a: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OPCODE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RT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6                           6                       6                       6                    2                      6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B92D8E-B6B6-C0CE-FA88-AB4C6C747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27306"/>
              </p:ext>
            </p:extLst>
          </p:nvPr>
        </p:nvGraphicFramePr>
        <p:xfrm>
          <a:off x="1636074" y="5182314"/>
          <a:ext cx="79174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34">
                  <a:extLst>
                    <a:ext uri="{9D8B030D-6E8A-4147-A177-3AD203B41FA5}">
                      <a16:colId xmlns:a16="http://schemas.microsoft.com/office/drawing/2014/main" val="1256678954"/>
                    </a:ext>
                  </a:extLst>
                </a:gridCol>
                <a:gridCol w="1358334">
                  <a:extLst>
                    <a:ext uri="{9D8B030D-6E8A-4147-A177-3AD203B41FA5}">
                      <a16:colId xmlns:a16="http://schemas.microsoft.com/office/drawing/2014/main" val="3446865731"/>
                    </a:ext>
                  </a:extLst>
                </a:gridCol>
                <a:gridCol w="1358334">
                  <a:extLst>
                    <a:ext uri="{9D8B030D-6E8A-4147-A177-3AD203B41FA5}">
                      <a16:colId xmlns:a16="http://schemas.microsoft.com/office/drawing/2014/main" val="3238170268"/>
                    </a:ext>
                  </a:extLst>
                </a:gridCol>
                <a:gridCol w="1358334">
                  <a:extLst>
                    <a:ext uri="{9D8B030D-6E8A-4147-A177-3AD203B41FA5}">
                      <a16:colId xmlns:a16="http://schemas.microsoft.com/office/drawing/2014/main" val="227108442"/>
                    </a:ext>
                  </a:extLst>
                </a:gridCol>
                <a:gridCol w="1045706">
                  <a:extLst>
                    <a:ext uri="{9D8B030D-6E8A-4147-A177-3AD203B41FA5}">
                      <a16:colId xmlns:a16="http://schemas.microsoft.com/office/drawing/2014/main" val="2118059632"/>
                    </a:ext>
                  </a:extLst>
                </a:gridCol>
                <a:gridCol w="1438428">
                  <a:extLst>
                    <a:ext uri="{9D8B030D-6E8A-4147-A177-3AD203B41FA5}">
                      <a16:colId xmlns:a16="http://schemas.microsoft.com/office/drawing/2014/main" val="1699403816"/>
                    </a:ext>
                  </a:extLst>
                </a:gridCol>
              </a:tblGrid>
              <a:tr h="34556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5778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BD7613-EA69-DDC3-A88E-53A915CD2CDB}"/>
              </a:ext>
            </a:extLst>
          </p:cNvPr>
          <p:cNvCxnSpPr/>
          <p:nvPr/>
        </p:nvCxnSpPr>
        <p:spPr>
          <a:xfrm>
            <a:off x="1636074" y="5703217"/>
            <a:ext cx="13710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C0CE7E-7655-3654-CA49-02A26529D4AF}"/>
              </a:ext>
            </a:extLst>
          </p:cNvPr>
          <p:cNvCxnSpPr/>
          <p:nvPr/>
        </p:nvCxnSpPr>
        <p:spPr>
          <a:xfrm>
            <a:off x="3007151" y="5703217"/>
            <a:ext cx="13710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2F0860-2E9B-4DB9-AB19-B8899CDF03F0}"/>
              </a:ext>
            </a:extLst>
          </p:cNvPr>
          <p:cNvCxnSpPr/>
          <p:nvPr/>
        </p:nvCxnSpPr>
        <p:spPr>
          <a:xfrm>
            <a:off x="4378228" y="5703217"/>
            <a:ext cx="13710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A0D75-F8AB-7A6E-C613-FB2FFFA929EA}"/>
              </a:ext>
            </a:extLst>
          </p:cNvPr>
          <p:cNvCxnSpPr/>
          <p:nvPr/>
        </p:nvCxnSpPr>
        <p:spPr>
          <a:xfrm>
            <a:off x="5749305" y="5703217"/>
            <a:ext cx="13710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86B1A3-FA98-5573-6AE7-2FCD20373F8E}"/>
              </a:ext>
            </a:extLst>
          </p:cNvPr>
          <p:cNvCxnSpPr>
            <a:cxnSpLocks/>
          </p:cNvCxnSpPr>
          <p:nvPr/>
        </p:nvCxnSpPr>
        <p:spPr>
          <a:xfrm>
            <a:off x="7120382" y="5703217"/>
            <a:ext cx="10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46F78-FE99-DCF4-1948-17ACFF8B2769}"/>
              </a:ext>
            </a:extLst>
          </p:cNvPr>
          <p:cNvCxnSpPr/>
          <p:nvPr/>
        </p:nvCxnSpPr>
        <p:spPr>
          <a:xfrm>
            <a:off x="8128382" y="5703217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9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D57D-96F4-2FAA-9E87-D9DE9BB9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51" y="196462"/>
            <a:ext cx="7476241" cy="7520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R-TYPE INSTRUCTIONS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1E73-066F-4CEA-28B0-4751AF97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117202"/>
            <a:ext cx="11142482" cy="5538121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R13, R12, R11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R14, R13, R16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R8, R19, R20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62D630-A2D5-F7B1-E9F6-F9970E567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33997"/>
              </p:ext>
            </p:extLst>
          </p:nvPr>
        </p:nvGraphicFramePr>
        <p:xfrm>
          <a:off x="1018095" y="1522272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01C5B2-93FC-440E-645E-FDFFD44CF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39958"/>
              </p:ext>
            </p:extLst>
          </p:nvPr>
        </p:nvGraphicFramePr>
        <p:xfrm>
          <a:off x="1018095" y="3429000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744244-919C-C917-17C3-3A8B0B5EB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15174"/>
              </p:ext>
            </p:extLst>
          </p:nvPr>
        </p:nvGraphicFramePr>
        <p:xfrm>
          <a:off x="1018095" y="5335728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2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D57D-96F4-2FAA-9E87-D9DE9BB9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51" y="196462"/>
            <a:ext cx="7476241" cy="7520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R-TYPE INSTRUCTIONS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1E73-066F-4CEA-28B0-4751AF97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117202"/>
            <a:ext cx="11142482" cy="5538121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R23, R22, R24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R25, R17, R18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R18, R19, R15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62D630-A2D5-F7B1-E9F6-F9970E567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05662"/>
              </p:ext>
            </p:extLst>
          </p:nvPr>
        </p:nvGraphicFramePr>
        <p:xfrm>
          <a:off x="1018095" y="1522272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01C5B2-93FC-440E-645E-FDFFD44CF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08769"/>
              </p:ext>
            </p:extLst>
          </p:nvPr>
        </p:nvGraphicFramePr>
        <p:xfrm>
          <a:off x="1018095" y="3429000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744244-919C-C917-17C3-3A8B0B5EB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06639"/>
              </p:ext>
            </p:extLst>
          </p:nvPr>
        </p:nvGraphicFramePr>
        <p:xfrm>
          <a:off x="1018095" y="5335728"/>
          <a:ext cx="1067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1942110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13088324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4549399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87927315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2711360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78028225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84557261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87243354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6450640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09224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495222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0622472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96746312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82078266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8270623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2658458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775126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75897057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5114854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457633668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95685227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062910543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11530815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09095331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3606310510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45746720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51183150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97967059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57868569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1362361334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763064671"/>
                    </a:ext>
                  </a:extLst>
                </a:gridCol>
                <a:gridCol w="333474">
                  <a:extLst>
                    <a:ext uri="{9D8B030D-6E8A-4147-A177-3AD203B41FA5}">
                      <a16:colId xmlns:a16="http://schemas.microsoft.com/office/drawing/2014/main" val="210918420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98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2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772</TotalTime>
  <Words>1402</Words>
  <Application>Microsoft Office PowerPoint</Application>
  <PresentationFormat>Widescreen</PresentationFormat>
  <Paragraphs>907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Times New Roman</vt:lpstr>
      <vt:lpstr>Office Theme</vt:lpstr>
      <vt:lpstr>COEN 210 FALL 2023 ISA &amp; Datapath: Searching an Element in an Array</vt:lpstr>
      <vt:lpstr>TABLE OF CONTENTS</vt:lpstr>
      <vt:lpstr>AIM</vt:lpstr>
      <vt:lpstr>ASSUMPTIONS</vt:lpstr>
      <vt:lpstr>PowerPoint Presentation</vt:lpstr>
      <vt:lpstr>REGISTERS</vt:lpstr>
      <vt:lpstr>R-TYPE</vt:lpstr>
      <vt:lpstr>R-TYPE INSTRUCTIONS</vt:lpstr>
      <vt:lpstr>R-TYPE INSTRUCTIONS</vt:lpstr>
      <vt:lpstr>I-TYPE</vt:lpstr>
      <vt:lpstr>I-TYPE INSTRUCTIONS</vt:lpstr>
      <vt:lpstr>J-TYPE</vt:lpstr>
      <vt:lpstr>J-TYPE INSTRUCTIONS</vt:lpstr>
      <vt:lpstr>L-TYPE</vt:lpstr>
      <vt:lpstr>L-TYPE INSTRUCTIONS</vt:lpstr>
      <vt:lpstr>INSTRUCTIONS LIST</vt:lpstr>
      <vt:lpstr>ASSEMBLY CODE</vt:lpstr>
      <vt:lpstr>ASSUMPTIONS FOR THE LKNG INSTRUCTION</vt:lpstr>
      <vt:lpstr>DATAPATH</vt:lpstr>
      <vt:lpstr>PowerPoint Presentation</vt:lpstr>
      <vt:lpstr>CLOCK CYCLES</vt:lpstr>
      <vt:lpstr>CONTROL SIGNALS</vt:lpstr>
      <vt:lpstr>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210 FALL 2023</dc:title>
  <dc:creator>Chirag Radhakrishna</dc:creator>
  <cp:lastModifiedBy>Chirag Radhakrishna</cp:lastModifiedBy>
  <cp:revision>109</cp:revision>
  <dcterms:created xsi:type="dcterms:W3CDTF">2023-11-05T00:32:05Z</dcterms:created>
  <dcterms:modified xsi:type="dcterms:W3CDTF">2023-11-28T00:40:34Z</dcterms:modified>
</cp:coreProperties>
</file>