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6" r:id="rId2"/>
    <p:sldId id="257" r:id="rId3"/>
    <p:sldId id="305" r:id="rId4"/>
    <p:sldId id="308" r:id="rId5"/>
    <p:sldId id="310" r:id="rId6"/>
    <p:sldId id="311" r:id="rId7"/>
    <p:sldId id="316" r:id="rId8"/>
    <p:sldId id="312" r:id="rId9"/>
    <p:sldId id="313" r:id="rId10"/>
    <p:sldId id="317" r:id="rId11"/>
    <p:sldId id="318" r:id="rId12"/>
    <p:sldId id="314" r:id="rId13"/>
    <p:sldId id="306" r:id="rId14"/>
    <p:sldId id="307" r:id="rId15"/>
    <p:sldId id="309" r:id="rId16"/>
    <p:sldId id="315" r:id="rId17"/>
    <p:sldId id="320" r:id="rId18"/>
    <p:sldId id="321" r:id="rId19"/>
    <p:sldId id="322" r:id="rId20"/>
    <p:sldId id="323" r:id="rId21"/>
    <p:sldId id="324" r:id="rId22"/>
    <p:sldId id="326" r:id="rId23"/>
    <p:sldId id="325" r:id="rId24"/>
    <p:sldId id="328" r:id="rId25"/>
    <p:sldId id="329" r:id="rId26"/>
    <p:sldId id="327" r:id="rId27"/>
    <p:sldId id="330" r:id="rId28"/>
    <p:sldId id="331" r:id="rId29"/>
    <p:sldId id="332" r:id="rId30"/>
    <p:sldId id="333" r:id="rId31"/>
    <p:sldId id="334" r:id="rId32"/>
    <p:sldId id="344" r:id="rId33"/>
    <p:sldId id="345" r:id="rId34"/>
    <p:sldId id="346" r:id="rId35"/>
    <p:sldId id="347" r:id="rId36"/>
    <p:sldId id="348" r:id="rId37"/>
    <p:sldId id="335" r:id="rId38"/>
    <p:sldId id="336" r:id="rId39"/>
    <p:sldId id="337" r:id="rId40"/>
    <p:sldId id="340" r:id="rId41"/>
    <p:sldId id="342" r:id="rId42"/>
    <p:sldId id="34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018"/>
    <a:srgbClr val="0FD9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0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5B0B8-35F6-4491-BBA5-EE5649B2647D}" type="datetimeFigureOut">
              <a:rPr lang="en-US" smtClean="0"/>
              <a:pPr/>
              <a:t>3/27/2015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0AF1A-BD21-4A30-8277-743F33FC2E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AF1A-BD21-4A30-8277-743F33FC2ED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AF1A-BD21-4A30-8277-743F33FC2EDE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AF1A-BD21-4A30-8277-743F33FC2EDE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AF1A-BD21-4A30-8277-743F33FC2ED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AF1A-BD21-4A30-8277-743F33FC2EDE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AF1A-BD21-4A30-8277-743F33FC2EDE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AF1A-BD21-4A30-8277-743F33FC2EDE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AF1A-BD21-4A30-8277-743F33FC2EDE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AF1A-BD21-4A30-8277-743F33FC2EDE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AF1A-BD21-4A30-8277-743F33FC2EDE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AF1A-BD21-4A30-8277-743F33FC2EDE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707CF81-D35A-461C-80A5-DAD30ADBAE21}" type="datetimeFigureOut">
              <a:rPr lang="en-US" smtClean="0"/>
              <a:pPr/>
              <a:t>3/27/2015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12ACF4C-25A9-4A49-B47B-7B9BBBCAC7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CF81-D35A-461C-80A5-DAD30ADBAE21}" type="datetimeFigureOut">
              <a:rPr lang="en-US" smtClean="0"/>
              <a:pPr/>
              <a:t>3/27/2015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CF4C-25A9-4A49-B47B-7B9BBBCAC7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CF81-D35A-461C-80A5-DAD30ADBAE21}" type="datetimeFigureOut">
              <a:rPr lang="en-US" smtClean="0"/>
              <a:pPr/>
              <a:t>3/27/2015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CF4C-25A9-4A49-B47B-7B9BBBCAC7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07CF81-D35A-461C-80A5-DAD30ADBAE21}" type="datetimeFigureOut">
              <a:rPr lang="en-US" smtClean="0"/>
              <a:pPr/>
              <a:t>3/27/2015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2ACF4C-25A9-4A49-B47B-7B9BBBCAC7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707CF81-D35A-461C-80A5-DAD30ADBAE21}" type="datetimeFigureOut">
              <a:rPr lang="en-US" smtClean="0"/>
              <a:pPr/>
              <a:t>3/27/2015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12ACF4C-25A9-4A49-B47B-7B9BBBCAC7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CF81-D35A-461C-80A5-DAD30ADBAE21}" type="datetimeFigureOut">
              <a:rPr lang="en-US" smtClean="0"/>
              <a:pPr/>
              <a:t>3/27/2015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CF4C-25A9-4A49-B47B-7B9BBBCAC7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CF81-D35A-461C-80A5-DAD30ADBAE21}" type="datetimeFigureOut">
              <a:rPr lang="en-US" smtClean="0"/>
              <a:pPr/>
              <a:t>3/27/2015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CF4C-25A9-4A49-B47B-7B9BBBCAC7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07CF81-D35A-461C-80A5-DAD30ADBAE21}" type="datetimeFigureOut">
              <a:rPr lang="en-US" smtClean="0"/>
              <a:pPr/>
              <a:t>3/27/2015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2ACF4C-25A9-4A49-B47B-7B9BBBCAC7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CF81-D35A-461C-80A5-DAD30ADBAE21}" type="datetimeFigureOut">
              <a:rPr lang="en-US" smtClean="0"/>
              <a:pPr/>
              <a:t>3/27/2015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CF4C-25A9-4A49-B47B-7B9BBBCAC7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07CF81-D35A-461C-80A5-DAD30ADBAE21}" type="datetimeFigureOut">
              <a:rPr lang="en-US" smtClean="0"/>
              <a:pPr/>
              <a:t>3/27/2015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2ACF4C-25A9-4A49-B47B-7B9BBBCAC7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07CF81-D35A-461C-80A5-DAD30ADBAE21}" type="datetimeFigureOut">
              <a:rPr lang="en-US" smtClean="0"/>
              <a:pPr/>
              <a:t>3/27/2015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2ACF4C-25A9-4A49-B47B-7B9BBBCAC7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707CF81-D35A-461C-80A5-DAD30ADBAE21}" type="datetimeFigureOut">
              <a:rPr lang="en-US" smtClean="0"/>
              <a:pPr/>
              <a:t>3/27/2015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2ACF4C-25A9-4A49-B47B-7B9BBBCAC74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918" y="1963266"/>
            <a:ext cx="7143800" cy="18943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XML </a:t>
            </a:r>
            <a:br>
              <a:rPr lang="en-US" sz="2800" dirty="0" smtClean="0"/>
            </a:br>
            <a:r>
              <a:rPr lang="en-US" sz="2800" dirty="0" smtClean="0"/>
              <a:t>( </a:t>
            </a:r>
            <a:r>
              <a:rPr lang="en-IN" sz="2800" dirty="0" smtClean="0"/>
              <a:t>Extensible </a:t>
            </a:r>
            <a:r>
              <a:rPr lang="en-IN" sz="2800" dirty="0" err="1" smtClean="0"/>
              <a:t>Markup</a:t>
            </a:r>
            <a:r>
              <a:rPr lang="en-IN" sz="2800" dirty="0" smtClean="0"/>
              <a:t> Language )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5000636"/>
            <a:ext cx="7000892" cy="1214446"/>
          </a:xfrm>
        </p:spPr>
        <p:txBody>
          <a:bodyPr>
            <a:normAutofit/>
          </a:bodyPr>
          <a:lstStyle/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6540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XML  Tree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857232"/>
            <a:ext cx="8115328" cy="56167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dirty="0" smtClean="0"/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&lt;?xml version="1.0" encoding="ISO-8859-1"?&gt;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&lt;bookstore&gt;</a:t>
            </a:r>
            <a:br>
              <a:rPr lang="en-IN" dirty="0" smtClean="0"/>
            </a:br>
            <a:r>
              <a:rPr lang="en-IN" dirty="0" smtClean="0"/>
              <a:t>  &lt;book category="COOKING"&gt;</a:t>
            </a:r>
            <a:br>
              <a:rPr lang="en-IN" dirty="0" smtClean="0"/>
            </a:br>
            <a:r>
              <a:rPr lang="en-IN" dirty="0" smtClean="0"/>
              <a:t>    &lt;title </a:t>
            </a:r>
            <a:r>
              <a:rPr lang="en-IN" dirty="0" err="1" smtClean="0"/>
              <a:t>lang</a:t>
            </a:r>
            <a:r>
              <a:rPr lang="en-IN" dirty="0" smtClean="0"/>
              <a:t>="en"&gt;Everyday Italian&lt;/title&gt;</a:t>
            </a:r>
            <a:br>
              <a:rPr lang="en-IN" dirty="0" smtClean="0"/>
            </a:br>
            <a:r>
              <a:rPr lang="en-IN" dirty="0" smtClean="0"/>
              <a:t>    &lt;author&gt;</a:t>
            </a:r>
            <a:r>
              <a:rPr lang="en-IN" dirty="0" err="1" smtClean="0"/>
              <a:t>Giada</a:t>
            </a:r>
            <a:r>
              <a:rPr lang="en-IN" dirty="0" smtClean="0"/>
              <a:t> De </a:t>
            </a:r>
            <a:r>
              <a:rPr lang="en-IN" dirty="0" err="1" smtClean="0"/>
              <a:t>Laurentiis</a:t>
            </a:r>
            <a:r>
              <a:rPr lang="en-IN" dirty="0" smtClean="0"/>
              <a:t>&lt;/author&gt;</a:t>
            </a:r>
            <a:br>
              <a:rPr lang="en-IN" dirty="0" smtClean="0"/>
            </a:br>
            <a:r>
              <a:rPr lang="en-IN" dirty="0" smtClean="0"/>
              <a:t>    &lt;year&gt;2005&lt;/year&gt;</a:t>
            </a:r>
            <a:br>
              <a:rPr lang="en-IN" dirty="0" smtClean="0"/>
            </a:br>
            <a:r>
              <a:rPr lang="en-IN" dirty="0" smtClean="0"/>
              <a:t>    &lt;price&gt;30.00&lt;/price&gt;</a:t>
            </a:r>
            <a:br>
              <a:rPr lang="en-IN" dirty="0" smtClean="0"/>
            </a:br>
            <a:r>
              <a:rPr lang="en-IN" dirty="0" smtClean="0"/>
              <a:t>  &lt;/book&gt;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&lt;/bookstore&gt;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6540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XML  Tree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85720" y="958846"/>
            <a:ext cx="8143931" cy="5541988"/>
          </a:xfr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6540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XML 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857232"/>
            <a:ext cx="8186766" cy="561672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	&lt;?xml version="1.0" encoding="iso-8859-1"?&gt; &lt;message&gt; </a:t>
            </a:r>
          </a:p>
          <a:p>
            <a:pPr>
              <a:buNone/>
            </a:pPr>
            <a:r>
              <a:rPr lang="en-IN" dirty="0" smtClean="0"/>
              <a:t>	&lt;email&gt; </a:t>
            </a:r>
          </a:p>
          <a:p>
            <a:pPr>
              <a:buNone/>
            </a:pPr>
            <a:r>
              <a:rPr lang="en-IN" dirty="0" smtClean="0"/>
              <a:t>	&lt;header&gt; </a:t>
            </a:r>
          </a:p>
          <a:p>
            <a:pPr>
              <a:buNone/>
            </a:pPr>
            <a:r>
              <a:rPr lang="en-IN" dirty="0" smtClean="0"/>
              <a:t>	&lt;sender&gt;me@ischool.utexas.edu&lt;/sender&gt; &lt;recipient&gt;you@ischool.utexas.edu&lt;/recipient&gt; </a:t>
            </a:r>
          </a:p>
          <a:p>
            <a:pPr>
              <a:buNone/>
            </a:pPr>
            <a:r>
              <a:rPr lang="en-IN" dirty="0" smtClean="0"/>
              <a:t>	&lt;/header&gt; &lt;subject&gt;Re: XML &lt;/subject&gt; &lt;text&gt;I'm working on my XML project right now. &lt;/text&gt; </a:t>
            </a:r>
          </a:p>
          <a:p>
            <a:pPr>
              <a:buNone/>
            </a:pPr>
            <a:r>
              <a:rPr lang="en-IN" dirty="0" smtClean="0"/>
              <a:t>	&lt;/email&gt; </a:t>
            </a:r>
          </a:p>
          <a:p>
            <a:pPr>
              <a:buNone/>
            </a:pPr>
            <a:r>
              <a:rPr lang="en-IN" dirty="0" smtClean="0"/>
              <a:t>	&lt;/message&gt;</a:t>
            </a:r>
          </a:p>
          <a:p>
            <a:pPr lvl="1"/>
            <a:r>
              <a:rPr lang="en-IN" dirty="0" smtClean="0"/>
              <a:t>assign an attribute to the elements &lt;email&gt; indicating whether that document was a reply to a previous message.</a:t>
            </a:r>
          </a:p>
          <a:p>
            <a:pPr lvl="1"/>
            <a:r>
              <a:rPr lang="en-IN" dirty="0" smtClean="0"/>
              <a:t>&lt;email reply="yes"&gt;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29600" cy="642921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</a:rPr>
              <a:t>XML vs. HTML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4375" y="1214422"/>
          <a:ext cx="7786742" cy="511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71"/>
                <a:gridCol w="3893371"/>
              </a:tblGrid>
              <a:tr h="602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 smtClean="0"/>
                        <a:t>XML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 smtClean="0"/>
                        <a:t> HTML</a:t>
                      </a:r>
                      <a:endParaRPr lang="en-IN" sz="2000" dirty="0"/>
                    </a:p>
                  </a:txBody>
                  <a:tcPr/>
                </a:tc>
              </a:tr>
              <a:tr h="7232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 smtClean="0"/>
                        <a:t>XML is</a:t>
                      </a:r>
                      <a:r>
                        <a:rPr lang="en-US" sz="2000" baseline="0" dirty="0" smtClean="0"/>
                        <a:t> designed to store and carry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 smtClean="0"/>
                        <a:t>HTML is designed to display data</a:t>
                      </a:r>
                      <a:endParaRPr lang="en-IN" sz="2000" dirty="0"/>
                    </a:p>
                  </a:txBody>
                  <a:tcPr/>
                </a:tc>
              </a:tr>
              <a:tr h="7232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 smtClean="0"/>
                        <a:t>XML focus on what data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 smtClean="0"/>
                        <a:t>HTML focus on how data look</a:t>
                      </a:r>
                      <a:endParaRPr lang="en-IN" sz="2000" dirty="0"/>
                    </a:p>
                  </a:txBody>
                  <a:tcPr/>
                </a:tc>
              </a:tr>
              <a:tr h="136253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Ex:      &lt;Student&gt;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           &lt;ID&gt;</a:t>
                      </a:r>
                      <a:r>
                        <a:rPr lang="en-US" sz="2000" baseline="0" dirty="0" smtClean="0"/>
                        <a:t> 1 &lt;/ID&gt;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/>
                        <a:t>           &lt;Name&gt; </a:t>
                      </a:r>
                      <a:r>
                        <a:rPr lang="en-US" sz="2000" baseline="0" dirty="0" err="1" smtClean="0"/>
                        <a:t>abc</a:t>
                      </a:r>
                      <a:r>
                        <a:rPr lang="en-US" sz="2000" baseline="0" dirty="0" smtClean="0"/>
                        <a:t> &lt;/Name&gt;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           &lt;City&gt; xyz &lt;/City&gt;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           &lt;/Student&gt;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Ex:      &lt;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&gt;    1</a:t>
                      </a:r>
                      <a:r>
                        <a:rPr lang="en-US" sz="2000" baseline="0" dirty="0" smtClean="0"/>
                        <a:t>      &lt;/</a:t>
                      </a:r>
                      <a:r>
                        <a:rPr lang="en-US" sz="2000" baseline="0" dirty="0" err="1" smtClean="0"/>
                        <a:t>i</a:t>
                      </a:r>
                      <a:r>
                        <a:rPr lang="en-US" sz="2000" baseline="0" dirty="0" smtClean="0"/>
                        <a:t>&gt;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           &lt;b&gt;   </a:t>
                      </a:r>
                      <a:r>
                        <a:rPr lang="en-US" sz="2000" dirty="0" err="1" smtClean="0"/>
                        <a:t>abc</a:t>
                      </a:r>
                      <a:r>
                        <a:rPr lang="en-US" sz="2000" dirty="0" smtClean="0"/>
                        <a:t>  &lt;/b&gt;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/>
                        <a:t>           &lt;b&gt;   xyz  &lt;/b&gt;</a:t>
                      </a:r>
                      <a:endParaRPr lang="en-IN" sz="2000" dirty="0"/>
                    </a:p>
                  </a:txBody>
                  <a:tcPr/>
                </a:tc>
              </a:tr>
              <a:tr h="7232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Extensible</a:t>
                      </a:r>
                      <a:r>
                        <a:rPr lang="en-US" sz="2000" baseline="0" dirty="0" smtClean="0"/>
                        <a:t> set of Tags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Fixed Set of Tags</a:t>
                      </a:r>
                      <a:endParaRPr lang="en-IN" sz="2000" dirty="0"/>
                    </a:p>
                  </a:txBody>
                  <a:tcPr/>
                </a:tc>
              </a:tr>
              <a:tr h="723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Allows multiple output forms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Single presentation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</a:rPr>
              <a:t>Use of XML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115328" cy="53578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Describe contents of document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Exchange data between applications or organizations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Data extracted from database can be preserved with original information and it can be used more than one application or organization in different ways</a:t>
            </a:r>
          </a:p>
          <a:p>
            <a:pPr algn="just">
              <a:buNone/>
            </a:pPr>
            <a:r>
              <a:rPr lang="en-IN" sz="2000" b="1" dirty="0" smtClean="0"/>
              <a:t>	</a:t>
            </a:r>
            <a:endParaRPr lang="en-IN" sz="22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Advantages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3578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Language independent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A Program written in one language can generate a XML which can be parsed by program written in another language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OS independent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XML document is plain text and has tree structure which is powerful to express complex data and simple to understand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IN" sz="2200" dirty="0" smtClean="0"/>
              <a:t>Simplifies Data Sharing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Namespaces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35785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In XML, element names are defined by the developer, which may results into conflict when trying to mix XML documents from different XML applications having same element name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XML data has to be exchanged between organizations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Same tag name may have different meaning in different organizations causing confusion on exchanged documents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Specifying a unique string as an element name avoids confusion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200" dirty="0" smtClean="0"/>
              <a:t>		 Better solution: use </a:t>
            </a:r>
            <a:r>
              <a:rPr lang="en-IN" sz="2200" dirty="0" err="1" smtClean="0"/>
              <a:t>uniquename:elementname</a:t>
            </a:r>
            <a:endParaRPr lang="en-IN" sz="22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Avoid using long unique names all over document by using XML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200" dirty="0" smtClean="0"/>
              <a:t>	Namespaces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IN" sz="22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Namespaces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200" dirty="0" smtClean="0"/>
              <a:t>	</a:t>
            </a:r>
            <a:r>
              <a:rPr lang="en-US" sz="2200" b="1" dirty="0" smtClean="0"/>
              <a:t>HTML table information</a:t>
            </a:r>
          </a:p>
          <a:p>
            <a:pPr lvl="1" algn="just">
              <a:buNone/>
            </a:pPr>
            <a:r>
              <a:rPr lang="en-US" sz="1800" dirty="0" smtClean="0"/>
              <a:t>	&lt;table&gt; &lt;</a:t>
            </a:r>
            <a:r>
              <a:rPr lang="en-US" sz="1800" dirty="0" err="1" smtClean="0"/>
              <a:t>tr</a:t>
            </a:r>
            <a:r>
              <a:rPr lang="en-US" sz="1800" dirty="0" smtClean="0"/>
              <a:t>&gt; &lt;td&gt; data &lt;/td&gt; &lt;/</a:t>
            </a:r>
            <a:r>
              <a:rPr lang="en-US" sz="1800" dirty="0" err="1" smtClean="0"/>
              <a:t>tr</a:t>
            </a:r>
            <a:r>
              <a:rPr lang="en-US" sz="1800" dirty="0" smtClean="0"/>
              <a:t>&gt; &lt;table&gt;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b="1" dirty="0" smtClean="0"/>
              <a:t>Information about table</a:t>
            </a:r>
          </a:p>
          <a:p>
            <a:pPr>
              <a:buNone/>
            </a:pPr>
            <a:r>
              <a:rPr lang="en-US" sz="2200" dirty="0" smtClean="0"/>
              <a:t>	&lt;table&gt;</a:t>
            </a:r>
          </a:p>
          <a:p>
            <a:pPr>
              <a:buNone/>
            </a:pPr>
            <a:r>
              <a:rPr lang="en-US" sz="2200" dirty="0" smtClean="0"/>
              <a:t>		&lt;name&gt; student &lt;/name&gt;</a:t>
            </a:r>
          </a:p>
          <a:p>
            <a:pPr>
              <a:buNone/>
            </a:pPr>
            <a:r>
              <a:rPr lang="en-US" sz="2200" dirty="0" smtClean="0"/>
              <a:t>		&lt;width&gt; 100 &lt;/width&gt;</a:t>
            </a:r>
          </a:p>
          <a:p>
            <a:pPr>
              <a:buNone/>
            </a:pPr>
            <a:r>
              <a:rPr lang="en-US" sz="2200" dirty="0" smtClean="0"/>
              <a:t>	&lt;/table&gt;</a:t>
            </a:r>
            <a:endParaRPr lang="en-IN" sz="1800" dirty="0" smtClean="0"/>
          </a:p>
          <a:p>
            <a:pPr lvl="1" algn="just">
              <a:buNone/>
            </a:pPr>
            <a:endParaRPr lang="en-US" sz="2200" dirty="0" smtClean="0"/>
          </a:p>
          <a:p>
            <a:pPr lvl="1" algn="just">
              <a:buNone/>
            </a:pPr>
            <a:r>
              <a:rPr lang="en-US" sz="2200" dirty="0" smtClean="0"/>
              <a:t>	When two fragments are added with same name, parser will not how to handle this difference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Solving name conflicts using prefix</a:t>
            </a:r>
          </a:p>
          <a:p>
            <a:pPr>
              <a:buNone/>
            </a:pPr>
            <a:r>
              <a:rPr lang="en-US" dirty="0" smtClean="0"/>
              <a:t>	&lt;t1:table&gt;</a:t>
            </a:r>
          </a:p>
          <a:p>
            <a:pPr>
              <a:buNone/>
            </a:pPr>
            <a:r>
              <a:rPr lang="en-US" dirty="0" smtClean="0"/>
              <a:t>		&lt;t1:tr&gt;</a:t>
            </a:r>
          </a:p>
          <a:p>
            <a:pPr>
              <a:buNone/>
            </a:pPr>
            <a:r>
              <a:rPr lang="en-US" dirty="0" smtClean="0"/>
              <a:t>		&lt;t1:td&gt; data &lt;/t1:td&gt;</a:t>
            </a:r>
          </a:p>
          <a:p>
            <a:pPr>
              <a:buNone/>
            </a:pPr>
            <a:r>
              <a:rPr lang="en-US" dirty="0" smtClean="0"/>
              <a:t>		&lt;/t1:tr&gt;</a:t>
            </a:r>
          </a:p>
          <a:p>
            <a:pPr>
              <a:buNone/>
            </a:pPr>
            <a:r>
              <a:rPr lang="en-US" dirty="0" smtClean="0"/>
              <a:t>	&lt;t1:table&gt;</a:t>
            </a:r>
          </a:p>
          <a:p>
            <a:pPr lvl="1" algn="just"/>
            <a:endParaRPr lang="en-US" sz="17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Namespaces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	</a:t>
            </a:r>
            <a:r>
              <a:rPr lang="en-US" sz="2000" dirty="0" smtClean="0"/>
              <a:t>&lt;t2:table&gt;</a:t>
            </a:r>
          </a:p>
          <a:p>
            <a:pPr>
              <a:buNone/>
            </a:pPr>
            <a:r>
              <a:rPr lang="en-US" sz="2000" dirty="0" smtClean="0"/>
              <a:t>		&lt;t2:name&gt; student &lt;/t2:name&gt;</a:t>
            </a:r>
          </a:p>
          <a:p>
            <a:pPr>
              <a:buNone/>
            </a:pPr>
            <a:r>
              <a:rPr lang="en-US" sz="2000" dirty="0" smtClean="0"/>
              <a:t>		&lt;t2:name&gt; width &lt;/t2:name&gt;</a:t>
            </a:r>
          </a:p>
          <a:p>
            <a:pPr>
              <a:buNone/>
            </a:pPr>
            <a:r>
              <a:rPr lang="en-US" sz="2000" dirty="0" smtClean="0"/>
              <a:t>	&lt;/t2:table&gt;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When prefix is used in XML file, namespace for the prefix must be defined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The namespace is defined by the </a:t>
            </a:r>
            <a:r>
              <a:rPr lang="en-IN" sz="2200" b="1" dirty="0" err="1" smtClean="0"/>
              <a:t>xmlns</a:t>
            </a:r>
            <a:r>
              <a:rPr lang="en-IN" sz="2200" b="1" dirty="0" smtClean="0"/>
              <a:t> </a:t>
            </a:r>
            <a:r>
              <a:rPr lang="en-IN" sz="2200" dirty="0" smtClean="0"/>
              <a:t>attribute in the start tag of an element.</a:t>
            </a: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Syntax: </a:t>
            </a:r>
            <a:r>
              <a:rPr lang="en-IN" sz="2200" b="1" dirty="0" err="1" smtClean="0"/>
              <a:t>xmlns:prefix</a:t>
            </a:r>
            <a:r>
              <a:rPr lang="en-IN" sz="2200" b="1" dirty="0" smtClean="0"/>
              <a:t>="URI"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Uniform Resource Identifier (URI)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A Uniform Resource Identifier (URI) is a string of characters which identifies an Internet Resource.</a:t>
            </a:r>
          </a:p>
          <a:p>
            <a:pPr>
              <a:buNone/>
            </a:pPr>
            <a:r>
              <a:rPr lang="en-IN" sz="2000" dirty="0" smtClean="0"/>
              <a:t>	</a:t>
            </a:r>
            <a:endParaRPr lang="en-US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Namespaces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/>
              <a:t>	</a:t>
            </a:r>
            <a:r>
              <a:rPr lang="en-IN" sz="2000" dirty="0" smtClean="0"/>
              <a:t>&lt;</a:t>
            </a:r>
            <a:r>
              <a:rPr lang="en-IN" sz="2000" dirty="0" err="1" smtClean="0"/>
              <a:t>mytable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b="1" dirty="0" smtClean="0"/>
              <a:t>&lt;t1:table xmlns:t1="http://</a:t>
            </a:r>
            <a:r>
              <a:rPr lang="pt-BR" sz="2000" b="1" dirty="0" smtClean="0"/>
              <a:t> www.w3.org/TR/html4 /</a:t>
            </a:r>
            <a:r>
              <a:rPr lang="en-IN" sz="2000" b="1" dirty="0" smtClean="0"/>
              <a:t>"&gt;</a:t>
            </a:r>
            <a:br>
              <a:rPr lang="en-IN" sz="2000" b="1" dirty="0" smtClean="0"/>
            </a:br>
            <a:r>
              <a:rPr lang="en-IN" sz="2000" dirty="0" smtClean="0"/>
              <a:t>  &lt;t1:tr&gt;</a:t>
            </a:r>
            <a:br>
              <a:rPr lang="en-IN" sz="2000" dirty="0" smtClean="0"/>
            </a:br>
            <a:r>
              <a:rPr lang="en-IN" sz="2000" dirty="0" smtClean="0"/>
              <a:t>    &lt;t1:td&gt;student&lt;/t1:td&gt;</a:t>
            </a:r>
            <a:br>
              <a:rPr lang="en-IN" sz="2000" dirty="0" smtClean="0"/>
            </a:br>
            <a:r>
              <a:rPr lang="en-IN" sz="2000" dirty="0" smtClean="0"/>
              <a:t>    &lt;t1:td&gt;width&lt;/t1:td&gt;</a:t>
            </a:r>
            <a:br>
              <a:rPr lang="en-IN" sz="2000" dirty="0" smtClean="0"/>
            </a:br>
            <a:r>
              <a:rPr lang="en-IN" sz="2000" dirty="0" smtClean="0"/>
              <a:t>  &lt;/t1:tr&gt;</a:t>
            </a:r>
            <a:br>
              <a:rPr lang="en-IN" sz="2000" dirty="0" smtClean="0"/>
            </a:br>
            <a:r>
              <a:rPr lang="en-IN" sz="2000" dirty="0" smtClean="0"/>
              <a:t>&lt;/t1:table&gt;</a:t>
            </a:r>
            <a:br>
              <a:rPr lang="en-IN" sz="2000" dirty="0" smtClean="0"/>
            </a:br>
            <a:r>
              <a:rPr lang="en-IN" sz="2000" dirty="0" smtClean="0"/>
              <a:t>&lt;/</a:t>
            </a:r>
            <a:r>
              <a:rPr lang="en-IN" sz="2000" dirty="0" err="1" smtClean="0"/>
              <a:t>mytable</a:t>
            </a:r>
            <a:r>
              <a:rPr lang="en-IN" sz="2000" dirty="0" smtClean="0"/>
              <a:t>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pt-BR" sz="2000" dirty="0" smtClean="0"/>
              <a:t>	Another way to specify prefix is as follows:</a:t>
            </a:r>
          </a:p>
          <a:p>
            <a:endParaRPr lang="pt-BR" sz="1600" dirty="0" smtClean="0"/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b="1" dirty="0" smtClean="0"/>
              <a:t>&lt;root xmlns:t1=http://www.w3.org/TR/html4/&gt;</a:t>
            </a:r>
            <a:br>
              <a:rPr lang="pt-BR" sz="2000" b="1" dirty="0" smtClean="0"/>
            </a:br>
            <a:r>
              <a:rPr lang="pt-BR" sz="2000" dirty="0" smtClean="0"/>
              <a:t>&lt;mytable&gt;</a:t>
            </a:r>
            <a:br>
              <a:rPr lang="pt-BR" sz="2000" dirty="0" smtClean="0"/>
            </a:br>
            <a:r>
              <a:rPr lang="pt-BR" sz="2000" dirty="0" smtClean="0"/>
              <a:t>&lt;t1:table&gt;</a:t>
            </a:r>
            <a:br>
              <a:rPr lang="pt-BR" sz="2000" dirty="0" smtClean="0"/>
            </a:br>
            <a:r>
              <a:rPr lang="pt-BR" sz="2000" dirty="0" smtClean="0"/>
              <a:t>  &lt;t1:tr&gt;</a:t>
            </a:r>
            <a:br>
              <a:rPr lang="pt-BR" sz="2000" dirty="0" smtClean="0"/>
            </a:br>
            <a:r>
              <a:rPr lang="pt-BR" sz="2000" dirty="0" smtClean="0"/>
              <a:t>    &lt;t1:td&gt;student&lt;/t1:td&gt;</a:t>
            </a:r>
            <a:br>
              <a:rPr lang="pt-BR" sz="2000" dirty="0" smtClean="0"/>
            </a:br>
            <a:r>
              <a:rPr lang="pt-BR" sz="2000" dirty="0" smtClean="0"/>
              <a:t>    &lt;t1:td&gt;width&lt;/t1:td&gt;</a:t>
            </a:r>
            <a:br>
              <a:rPr lang="pt-BR" sz="2000" dirty="0" smtClean="0"/>
            </a:br>
            <a:r>
              <a:rPr lang="pt-BR" sz="2000" dirty="0" smtClean="0"/>
              <a:t>  &lt;/t1:tr&gt;</a:t>
            </a:r>
            <a:br>
              <a:rPr lang="pt-BR" sz="2000" dirty="0" smtClean="0"/>
            </a:br>
            <a:r>
              <a:rPr lang="pt-BR" sz="2000" dirty="0" smtClean="0"/>
              <a:t>&lt;/t1:table&gt;</a:t>
            </a:r>
          </a:p>
          <a:p>
            <a:pPr>
              <a:buNone/>
            </a:pPr>
            <a:r>
              <a:rPr lang="pt-BR" sz="2000" dirty="0" smtClean="0"/>
              <a:t>	&lt;/mytable&gt;</a:t>
            </a:r>
          </a:p>
          <a:p>
            <a:endParaRPr lang="en-IN" sz="2000" dirty="0" smtClean="0"/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6540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Introduction to XML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857232"/>
            <a:ext cx="8429684" cy="578647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IN" sz="2200" dirty="0" smtClean="0"/>
              <a:t>XML (Extensible </a:t>
            </a:r>
            <a:r>
              <a:rPr lang="en-IN" sz="2200" dirty="0" err="1" smtClean="0"/>
              <a:t>Markup</a:t>
            </a:r>
            <a:r>
              <a:rPr lang="en-IN" sz="2200" dirty="0" smtClean="0"/>
              <a:t> Language) is a standard for creating </a:t>
            </a:r>
            <a:r>
              <a:rPr lang="en-IN" sz="2200" dirty="0" err="1" smtClean="0"/>
              <a:t>markup</a:t>
            </a:r>
            <a:r>
              <a:rPr lang="en-IN" sz="2200" dirty="0" smtClean="0"/>
              <a:t> languages which describe the structure of data.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IN" sz="2200" dirty="0" smtClean="0"/>
              <a:t>XML is a mark up language like HTML where  tags are not predefined, define your own tags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IN" sz="2200" dirty="0" smtClean="0"/>
              <a:t>It is like SGML (Standard Generalized </a:t>
            </a:r>
            <a:r>
              <a:rPr lang="en-IN" sz="2200" dirty="0" err="1" smtClean="0"/>
              <a:t>Markup</a:t>
            </a:r>
            <a:r>
              <a:rPr lang="en-IN" sz="2200" dirty="0" smtClean="0"/>
              <a:t> Language) in that it is a meta-language, or a language for describing languages.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IN" sz="2200" dirty="0" smtClean="0"/>
              <a:t>XML Defines content structure - how content is stored and categorized. </a:t>
            </a:r>
          </a:p>
          <a:p>
            <a:pPr algn="just">
              <a:buNone/>
            </a:pP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 DTD 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XML document must be well formed and correct in syntax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Two ways to check whether document follows specific order and structure:</a:t>
            </a:r>
          </a:p>
          <a:p>
            <a:pPr lvl="1" algn="just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DTD</a:t>
            </a:r>
          </a:p>
          <a:p>
            <a:pPr lvl="1" algn="just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Schema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IN" sz="2000" dirty="0" smtClean="0"/>
              <a:t>DTD - Set of rules defining relationships within a document 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IN" sz="2000" dirty="0" smtClean="0"/>
              <a:t>The purpose of a DTD is to define the structure of an XML document in terms of elements, tags, attributes, entity. 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XML allows to create own DTD for applications, which gives you complete control over the process of checking content and structure of XML documents created for that application.</a:t>
            </a:r>
            <a:endParaRPr lang="en-IN" sz="2000" b="1" dirty="0" smtClean="0"/>
          </a:p>
          <a:p>
            <a:pPr algn="just">
              <a:lnSpc>
                <a:spcPct val="150000"/>
              </a:lnSpc>
              <a:buClr>
                <a:srgbClr val="7030A0"/>
              </a:buClr>
              <a:buNone/>
            </a:pPr>
            <a:endParaRPr lang="en-IN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XML DTD (cont…)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424128"/>
            <a:ext cx="7643866" cy="421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2910" y="785794"/>
            <a:ext cx="7858180" cy="1417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When creating a DTD, you need to define all the elements and attributes you'll have in the XML documents.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syntax to remember when creating DTDs are the following:</a:t>
            </a:r>
            <a:endParaRPr lang="en-IN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XML DTD (cont…)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IN" sz="2000" dirty="0" smtClean="0"/>
              <a:t>Elements are declared in the following manner:</a:t>
            </a:r>
          </a:p>
          <a:p>
            <a:pPr>
              <a:lnSpc>
                <a:spcPct val="150000"/>
              </a:lnSpc>
              <a:buClr>
                <a:srgbClr val="7030A0"/>
              </a:buClr>
              <a:buNone/>
            </a:pPr>
            <a:r>
              <a:rPr lang="en-IN" sz="2000" dirty="0" smtClean="0"/>
              <a:t>	&lt;!ELEMENT </a:t>
            </a:r>
            <a:r>
              <a:rPr lang="en-IN" sz="2000" dirty="0" err="1" smtClean="0"/>
              <a:t>elementName</a:t>
            </a:r>
            <a:r>
              <a:rPr lang="en-IN" sz="2000" dirty="0" smtClean="0"/>
              <a:t> ( </a:t>
            </a:r>
            <a:r>
              <a:rPr lang="en-IN" sz="2000" dirty="0" err="1" smtClean="0"/>
              <a:t>elementParts</a:t>
            </a:r>
            <a:r>
              <a:rPr lang="en-IN" sz="2000" dirty="0" smtClean="0"/>
              <a:t> ) &gt;</a:t>
            </a:r>
          </a:p>
          <a:p>
            <a:pPr>
              <a:lnSpc>
                <a:spcPct val="150000"/>
              </a:lnSpc>
              <a:buClr>
                <a:srgbClr val="7030A0"/>
              </a:buClr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 &lt;!ELEMENT message ( email | letter ) &gt; </a:t>
            </a:r>
          </a:p>
          <a:p>
            <a:pPr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IN" sz="2000" dirty="0" smtClean="0"/>
              <a:t>Attributes are declared like this:</a:t>
            </a:r>
          </a:p>
          <a:p>
            <a:pPr>
              <a:lnSpc>
                <a:spcPct val="150000"/>
              </a:lnSpc>
              <a:buClr>
                <a:srgbClr val="7030A0"/>
              </a:buClr>
              <a:buNone/>
            </a:pPr>
            <a:r>
              <a:rPr lang="en-IN" sz="2000" dirty="0" smtClean="0"/>
              <a:t>	&lt;!ATTLIST </a:t>
            </a:r>
            <a:r>
              <a:rPr lang="en-IN" sz="2000" dirty="0" err="1" smtClean="0"/>
              <a:t>elementName</a:t>
            </a:r>
            <a:r>
              <a:rPr lang="en-IN" sz="2000" dirty="0" smtClean="0"/>
              <a:t> </a:t>
            </a:r>
            <a:r>
              <a:rPr lang="en-IN" sz="2000" dirty="0" err="1" smtClean="0"/>
              <a:t>attributeName</a:t>
            </a:r>
            <a:r>
              <a:rPr lang="en-IN" sz="2000" dirty="0" smtClean="0"/>
              <a:t> </a:t>
            </a:r>
            <a:r>
              <a:rPr lang="en-IN" sz="2000" dirty="0" err="1" smtClean="0"/>
              <a:t>attributeType</a:t>
            </a:r>
            <a:r>
              <a:rPr lang="en-IN" sz="2000" dirty="0" smtClean="0"/>
              <a:t> </a:t>
            </a:r>
            <a:r>
              <a:rPr lang="en-IN" sz="2000" dirty="0" err="1" smtClean="0"/>
              <a:t>attributeDefault</a:t>
            </a:r>
            <a:r>
              <a:rPr lang="en-IN" sz="2000" dirty="0" smtClean="0"/>
              <a:t> &gt;</a:t>
            </a:r>
          </a:p>
          <a:p>
            <a:pPr>
              <a:lnSpc>
                <a:spcPct val="150000"/>
              </a:lnSpc>
              <a:buClr>
                <a:srgbClr val="7030A0"/>
              </a:buClr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 &lt;!ATTLIST letter reply ( yes | no ) "no" &gt; 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DTD can be declared in XML document in two ways:</a:t>
            </a:r>
          </a:p>
          <a:p>
            <a:pPr lvl="1"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Internal</a:t>
            </a:r>
          </a:p>
          <a:p>
            <a:pPr lvl="1"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External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XML DTD (cont…)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Internal DTD</a:t>
            </a:r>
          </a:p>
          <a:p>
            <a:pPr>
              <a:buNone/>
            </a:pPr>
            <a:r>
              <a:rPr lang="en-IN" sz="2000" dirty="0" smtClean="0"/>
              <a:t>	&lt;!DOCTYPE </a:t>
            </a:r>
            <a:r>
              <a:rPr lang="en-IN" sz="2000" dirty="0" err="1" smtClean="0"/>
              <a:t>rootElement</a:t>
            </a:r>
            <a:r>
              <a:rPr lang="en-IN" sz="2000" dirty="0" smtClean="0"/>
              <a:t> [ </a:t>
            </a:r>
          </a:p>
          <a:p>
            <a:pPr>
              <a:buNone/>
            </a:pPr>
            <a:r>
              <a:rPr lang="en-IN" sz="2000" dirty="0" smtClean="0"/>
              <a:t>	Element and attribute declarations go here between the brackets 			         ]&gt; 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Clr>
                <a:srgbClr val="7030A0"/>
              </a:buClr>
              <a:buNone/>
            </a:pPr>
            <a:r>
              <a:rPr lang="en-US" sz="2000" dirty="0" smtClean="0"/>
              <a:t>	&lt;?xml version=“1.0” ?&gt;</a:t>
            </a:r>
          </a:p>
          <a:p>
            <a:pPr lvl="1">
              <a:buClr>
                <a:srgbClr val="7030A0"/>
              </a:buClr>
              <a:buNone/>
            </a:pPr>
            <a:r>
              <a:rPr lang="en-US" sz="2000" dirty="0" smtClean="0"/>
              <a:t>	&lt;!DOCTYPE mail [</a:t>
            </a:r>
          </a:p>
          <a:p>
            <a:pPr lvl="1">
              <a:buClr>
                <a:srgbClr val="7030A0"/>
              </a:buClr>
              <a:buNone/>
            </a:pPr>
            <a:r>
              <a:rPr lang="en-US" sz="2000" dirty="0" smtClean="0"/>
              <a:t>	&lt;!Element mail (to, from, title, message)&gt;</a:t>
            </a:r>
          </a:p>
          <a:p>
            <a:pPr lvl="1">
              <a:buClr>
                <a:srgbClr val="7030A0"/>
              </a:buClr>
              <a:buNone/>
            </a:pPr>
            <a:r>
              <a:rPr lang="en-US" sz="2000" dirty="0" smtClean="0"/>
              <a:t>	]&gt;</a:t>
            </a:r>
            <a:endParaRPr lang="en-IN" sz="2000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External DTD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IN" sz="2000" dirty="0" smtClean="0"/>
              <a:t>	&lt;!DOCTYPE </a:t>
            </a:r>
            <a:r>
              <a:rPr lang="en-IN" sz="2000" dirty="0" err="1" smtClean="0"/>
              <a:t>RootElementName</a:t>
            </a:r>
            <a:r>
              <a:rPr lang="en-IN" sz="2000" dirty="0" smtClean="0"/>
              <a:t> SYSTEM "</a:t>
            </a:r>
            <a:r>
              <a:rPr lang="en-IN" sz="2000" dirty="0" err="1" smtClean="0"/>
              <a:t>DTDfileLocation</a:t>
            </a:r>
            <a:r>
              <a:rPr lang="en-IN" sz="2000" dirty="0" smtClean="0"/>
              <a:t>"&gt; 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IN" sz="2000" dirty="0" smtClean="0"/>
              <a:t>	SYSTEM in the DTD declaration can be replaced by PUBLIC if the DTD is available via the Internet. 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IN" sz="2000" dirty="0" smtClean="0"/>
              <a:t>	&lt;!DOCTYPE message SYSTEM "message.dtd"&gt;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XML DTD (cont…)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PCDATA - Parsed Character Data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Parsed Character Data (PCDATA) is a term used about text data that will be parsed by the XML parser.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CDATA - (Unparsed) Character Data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Everything inside a CDATA section is ignored by the parse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Characters like "&lt;" and "&amp;" are illegal in XML elements. To avoid errors code can be defined as CDATA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A CDATA section starts with "</a:t>
            </a:r>
            <a:r>
              <a:rPr lang="en-IN" sz="2000" b="1" dirty="0" smtClean="0"/>
              <a:t>&lt;![CDATA[</a:t>
            </a:r>
            <a:r>
              <a:rPr lang="en-IN" sz="2000" dirty="0" smtClean="0"/>
              <a:t>" and ends with "</a:t>
            </a:r>
            <a:r>
              <a:rPr lang="en-IN" sz="2000" b="1" dirty="0" smtClean="0"/>
              <a:t>]]&gt;</a:t>
            </a:r>
            <a:r>
              <a:rPr lang="en-IN" sz="2000" dirty="0" smtClean="0"/>
              <a:t>".</a:t>
            </a: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dirty="0" smtClean="0"/>
              <a:t>A CDATA section cannot contain the string "]]&gt;". </a:t>
            </a: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dirty="0" smtClean="0"/>
              <a:t>Nested CDATA sections are not allowed.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None/>
            </a:pPr>
            <a:endParaRPr lang="en-IN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XML DTD (cont…)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 marL="274320" lvl="1" algn="just">
              <a:lnSpc>
                <a:spcPct val="150000"/>
              </a:lnSpc>
              <a:spcBef>
                <a:spcPts val="6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dirty="0" smtClean="0"/>
              <a:t>The "]]&gt;" that marks the end of the CDATA section cannot contain spaces or line breaks. </a:t>
            </a:r>
          </a:p>
          <a:p>
            <a:pPr>
              <a:buNone/>
            </a:pPr>
            <a:r>
              <a:rPr lang="en-US" b="1" dirty="0" smtClean="0"/>
              <a:t>External DTD</a:t>
            </a:r>
          </a:p>
          <a:p>
            <a:pPr>
              <a:buFont typeface="Arial" charset="0"/>
              <a:buNone/>
            </a:pPr>
            <a:r>
              <a:rPr lang="en-US" dirty="0" smtClean="0"/>
              <a:t>	&lt;?xml version=“1.0”?&gt;</a:t>
            </a:r>
          </a:p>
          <a:p>
            <a:pPr>
              <a:buFont typeface="Arial" charset="0"/>
              <a:buNone/>
            </a:pPr>
            <a:r>
              <a:rPr lang="en-US" dirty="0" smtClean="0"/>
              <a:t>	&lt;!DOCTYPE mail SYSTEM “mail.dtd”&gt;</a:t>
            </a:r>
          </a:p>
          <a:p>
            <a:pPr>
              <a:buFont typeface="Arial" charset="0"/>
              <a:buNone/>
            </a:pPr>
            <a:r>
              <a:rPr lang="en-US" dirty="0" smtClean="0"/>
              <a:t>	&lt;mail&gt;</a:t>
            </a:r>
          </a:p>
          <a:p>
            <a:pPr>
              <a:buFont typeface="Arial" charset="0"/>
              <a:buNone/>
            </a:pPr>
            <a:r>
              <a:rPr lang="en-US" dirty="0" smtClean="0"/>
              <a:t>		&lt;to&gt; </a:t>
            </a:r>
            <a:r>
              <a:rPr lang="en-US" dirty="0" err="1" smtClean="0"/>
              <a:t>abc</a:t>
            </a:r>
            <a:r>
              <a:rPr lang="en-US" dirty="0" smtClean="0"/>
              <a:t> &lt;/to&gt;</a:t>
            </a:r>
          </a:p>
          <a:p>
            <a:pPr>
              <a:buFont typeface="Arial" charset="0"/>
              <a:buNone/>
            </a:pPr>
            <a:r>
              <a:rPr lang="en-US" dirty="0" smtClean="0"/>
              <a:t>		&lt;from&gt; xyz &lt;/from&gt;</a:t>
            </a:r>
          </a:p>
          <a:p>
            <a:pPr>
              <a:buFont typeface="Arial" charset="0"/>
              <a:buNone/>
            </a:pPr>
            <a:r>
              <a:rPr lang="en-US" dirty="0" smtClean="0"/>
              <a:t>		&lt;title&gt; mail title &lt;/title&gt;</a:t>
            </a:r>
          </a:p>
          <a:p>
            <a:pPr>
              <a:buFont typeface="Arial" charset="0"/>
              <a:buNone/>
            </a:pPr>
            <a:r>
              <a:rPr lang="en-US" dirty="0" smtClean="0"/>
              <a:t>		&lt;message&gt; simple message &lt;/message&gt;</a:t>
            </a:r>
          </a:p>
          <a:p>
            <a:pPr>
              <a:buFont typeface="Arial" charset="0"/>
              <a:buNone/>
            </a:pPr>
            <a:r>
              <a:rPr lang="en-US" dirty="0" smtClean="0"/>
              <a:t>	&lt;/mail&gt;</a:t>
            </a:r>
            <a:endParaRPr lang="en-IN" dirty="0" smtClean="0"/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endParaRPr lang="en-IN" dirty="0" smtClean="0"/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endParaRPr lang="en-IN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XML DTD (cont…) - Example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When creating a DTD for our message XML files, we would have something like this: </a:t>
            </a:r>
          </a:p>
          <a:p>
            <a:pPr>
              <a:buNone/>
            </a:pPr>
            <a:r>
              <a:rPr lang="en-IN" sz="2000" dirty="0" smtClean="0"/>
              <a:t>	&lt;!ELEMENT message ( email | letter ) &gt; </a:t>
            </a:r>
          </a:p>
          <a:p>
            <a:pPr>
              <a:buNone/>
            </a:pPr>
            <a:r>
              <a:rPr lang="en-IN" sz="2000" dirty="0" smtClean="0"/>
              <a:t>	&lt;!ELEMENT letter ( letterhead, text ) &gt; </a:t>
            </a:r>
          </a:p>
          <a:p>
            <a:pPr>
              <a:buNone/>
            </a:pPr>
            <a:r>
              <a:rPr lang="en-IN" sz="2000" dirty="0" smtClean="0"/>
              <a:t>	&lt;!ELEMENT email (header, subject?, text+) &gt; </a:t>
            </a:r>
          </a:p>
          <a:p>
            <a:pPr>
              <a:buNone/>
            </a:pPr>
            <a:r>
              <a:rPr lang="en-IN" sz="2000" dirty="0" smtClean="0"/>
              <a:t>	&lt;!ATTLIST letter reply ( yes | no ) "no" &gt; </a:t>
            </a:r>
          </a:p>
          <a:p>
            <a:pPr>
              <a:buNone/>
            </a:pPr>
            <a:r>
              <a:rPr lang="en-IN" sz="2000" dirty="0" smtClean="0"/>
              <a:t>	&lt;!ATTLIST email reply ( yes | no ) "no" &gt; </a:t>
            </a:r>
          </a:p>
          <a:p>
            <a:pPr>
              <a:buNone/>
            </a:pPr>
            <a:r>
              <a:rPr lang="en-IN" sz="2000" dirty="0" smtClean="0"/>
              <a:t>	&lt;!ELEMENT header ( sender, recipient*, date?) &gt; </a:t>
            </a:r>
          </a:p>
          <a:p>
            <a:pPr>
              <a:buNone/>
            </a:pPr>
            <a:r>
              <a:rPr lang="en-IN" sz="2000" dirty="0" smtClean="0"/>
              <a:t>	&lt;!ELEMENT subject ( #PCDATA) &gt; </a:t>
            </a:r>
          </a:p>
          <a:p>
            <a:pPr>
              <a:buNone/>
            </a:pPr>
            <a:r>
              <a:rPr lang="en-IN" sz="2000" dirty="0" smtClean="0"/>
              <a:t>	&lt;!ELEMENT letterhead ( sender, recipient*, date ) &gt; &lt;!ELEMENT sender ( #PCDATA ) &gt; </a:t>
            </a:r>
          </a:p>
          <a:p>
            <a:pPr>
              <a:buNone/>
            </a:pPr>
            <a:r>
              <a:rPr lang="en-IN" sz="2000" dirty="0" smtClean="0"/>
              <a:t>	&lt;!ELEMENT recipient ( #PCDATA ) &gt; </a:t>
            </a:r>
          </a:p>
          <a:p>
            <a:pPr>
              <a:buNone/>
            </a:pPr>
            <a:r>
              <a:rPr lang="en-IN" sz="2000" dirty="0" smtClean="0"/>
              <a:t>	&lt;!ELEMENT date ( #PCDATA ) &gt; </a:t>
            </a:r>
          </a:p>
          <a:p>
            <a:pPr>
              <a:buNone/>
            </a:pPr>
            <a:r>
              <a:rPr lang="en-IN" sz="2000" dirty="0" smtClean="0"/>
              <a:t>	&lt;!ELEMENT text ( #PCDATA | salutation )* &gt; </a:t>
            </a:r>
          </a:p>
          <a:p>
            <a:pPr>
              <a:buNone/>
            </a:pPr>
            <a:r>
              <a:rPr lang="en-IN" sz="2000" dirty="0" smtClean="0"/>
              <a:t>	&lt;!ELEMENT salutation ( #PCDATA ) &gt;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XML DTD (cont…) - Example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2938" y="714356"/>
            <a:ext cx="8072466" cy="5929332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XML Schema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US" sz="2000" dirty="0" smtClean="0"/>
              <a:t>X</a:t>
            </a:r>
            <a:r>
              <a:rPr lang="en-IN" sz="2000" dirty="0" smtClean="0"/>
              <a:t>ML schema is a description of the structure and rules of  a document must satisfy for an XML document type. 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It also includes the formal declaration of the elements that make up a document. 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If XML file does not obey the syntax of its associated DTD or Schema, it is not valid. </a:t>
            </a:r>
          </a:p>
          <a:p>
            <a:pPr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XML Schema is a more sophisticated schema language which</a:t>
            </a:r>
          </a:p>
          <a:p>
            <a:pPr>
              <a:lnSpc>
                <a:spcPct val="150000"/>
              </a:lnSpc>
              <a:buClr>
                <a:srgbClr val="7030A0"/>
              </a:buClr>
              <a:buSzPct val="100000"/>
              <a:buNone/>
            </a:pPr>
            <a:r>
              <a:rPr lang="en-IN" sz="2000" dirty="0" smtClean="0"/>
              <a:t>	addresses the drawbacks of DTDs.</a:t>
            </a:r>
          </a:p>
          <a:p>
            <a:pPr>
              <a:lnSpc>
                <a:spcPct val="150000"/>
              </a:lnSpc>
              <a:buClr>
                <a:srgbClr val="7030A0"/>
              </a:buClr>
              <a:buSzPct val="100000"/>
              <a:buNone/>
            </a:pPr>
            <a:r>
              <a:rPr lang="en-US" sz="2000" dirty="0" smtClean="0"/>
              <a:t>	XML Schema Supports</a:t>
            </a:r>
          </a:p>
          <a:p>
            <a:pPr lvl="2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1600" dirty="0" smtClean="0"/>
              <a:t>Type of values     (integer, string, etc )</a:t>
            </a:r>
          </a:p>
          <a:p>
            <a:pPr lvl="2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1600" dirty="0" err="1" smtClean="0"/>
              <a:t>Userdefined</a:t>
            </a:r>
            <a:r>
              <a:rPr lang="en-IN" sz="1600" dirty="0" smtClean="0"/>
              <a:t>, </a:t>
            </a:r>
            <a:r>
              <a:rPr lang="en-IN" sz="1600" dirty="0" err="1" smtClean="0"/>
              <a:t>comlex</a:t>
            </a:r>
            <a:r>
              <a:rPr lang="en-IN" sz="1600" dirty="0" smtClean="0"/>
              <a:t> types</a:t>
            </a:r>
          </a:p>
          <a:p>
            <a:pPr lvl="2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1600" dirty="0" smtClean="0"/>
              <a:t>Many more features, including uniqueness and foreign key constraints, inheritance</a:t>
            </a:r>
          </a:p>
          <a:p>
            <a:pPr>
              <a:lnSpc>
                <a:spcPct val="150000"/>
              </a:lnSpc>
              <a:buNone/>
            </a:pPr>
            <a:endParaRPr lang="en-IN" sz="2000" dirty="0" smtClean="0"/>
          </a:p>
          <a:p>
            <a:pPr algn="just"/>
            <a:endParaRPr lang="en-IN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XML Schema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XML Schema is itself specified in XML syntax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XML Scheme is integrated with namespaces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XML Schema is significantly more complicated than DTDs.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dirty="0" smtClean="0"/>
              <a:t>Schema Element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&lt;name&gt;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firstname</a:t>
            </a:r>
            <a:r>
              <a:rPr lang="en-US" dirty="0" smtClean="0"/>
              <a:t>&gt; </a:t>
            </a:r>
            <a:r>
              <a:rPr lang="en-US" dirty="0" err="1" smtClean="0"/>
              <a:t>abc</a:t>
            </a:r>
            <a:r>
              <a:rPr lang="en-US" dirty="0" smtClean="0"/>
              <a:t> &lt;/</a:t>
            </a:r>
            <a:r>
              <a:rPr lang="en-US" dirty="0" err="1" smtClean="0"/>
              <a:t>firstname</a:t>
            </a:r>
            <a:r>
              <a:rPr lang="en-US" dirty="0" smtClean="0"/>
              <a:t>&gt;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lastname</a:t>
            </a:r>
            <a:r>
              <a:rPr lang="en-US" dirty="0" smtClean="0"/>
              <a:t>&gt; </a:t>
            </a:r>
            <a:r>
              <a:rPr lang="en-US" dirty="0" err="1" smtClean="0"/>
              <a:t>abc</a:t>
            </a:r>
            <a:r>
              <a:rPr lang="en-US" dirty="0" smtClean="0"/>
              <a:t> &lt;/</a:t>
            </a:r>
            <a:r>
              <a:rPr lang="en-US" dirty="0" err="1" smtClean="0"/>
              <a:t>lastname</a:t>
            </a:r>
            <a:r>
              <a:rPr lang="en-US" dirty="0" smtClean="0"/>
              <a:t>&gt;</a:t>
            </a:r>
            <a:endParaRPr lang="en-IN" dirty="0" smtClean="0"/>
          </a:p>
          <a:p>
            <a:pPr lvl="1">
              <a:buFont typeface="Arial" charset="0"/>
              <a:buNone/>
            </a:pPr>
            <a:r>
              <a:rPr lang="en-US" dirty="0" smtClean="0"/>
              <a:t>&lt;/name&gt;</a:t>
            </a:r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name=“</a:t>
            </a:r>
            <a:r>
              <a:rPr lang="en-US" dirty="0" err="1" smtClean="0"/>
              <a:t>firstname</a:t>
            </a:r>
            <a:r>
              <a:rPr lang="en-US" dirty="0" smtClean="0"/>
              <a:t>” type=? /&gt;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name=“</a:t>
            </a:r>
            <a:r>
              <a:rPr lang="en-US" dirty="0" err="1" smtClean="0"/>
              <a:t>lastname</a:t>
            </a:r>
            <a:r>
              <a:rPr lang="en-US" dirty="0" smtClean="0"/>
              <a:t>” type=? /&gt;</a:t>
            </a:r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endParaRPr lang="en-IN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6540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Introduction to XML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857232"/>
            <a:ext cx="8429684" cy="578647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IN" sz="2200" dirty="0" smtClean="0"/>
              <a:t>XML can be transformed into a number of desired formats like HTML.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Transformation can be done using XSLT or software programs. XSLT stands for extensible </a:t>
            </a:r>
            <a:r>
              <a:rPr lang="en-IN" sz="2200" dirty="0" err="1" smtClean="0"/>
              <a:t>Stylesheet</a:t>
            </a:r>
            <a:r>
              <a:rPr lang="en-IN" sz="2200" dirty="0" smtClean="0"/>
              <a:t> Language Transformation.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It is a language that allows Developers to take an XML source file and transform it into another text-based output format.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The ability to specify new tags, and to create nested tag structures make XML a great way to exchange </a:t>
            </a:r>
            <a:r>
              <a:rPr lang="en-IN" sz="2200" b="1" dirty="0" smtClean="0"/>
              <a:t>data, not just documents.</a:t>
            </a:r>
            <a:endParaRPr lang="en-IN" sz="2200" dirty="0" smtClean="0"/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XML Schema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Element Type</a:t>
            </a:r>
          </a:p>
          <a:p>
            <a:pPr lvl="1"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err="1" smtClean="0"/>
              <a:t>xs:string</a:t>
            </a:r>
            <a:endParaRPr lang="en-US" dirty="0" smtClean="0"/>
          </a:p>
          <a:p>
            <a:pPr lvl="1"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err="1" smtClean="0"/>
              <a:t>xs:decimal</a:t>
            </a:r>
            <a:endParaRPr lang="en-US" dirty="0" smtClean="0"/>
          </a:p>
          <a:p>
            <a:pPr lvl="1"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err="1" smtClean="0"/>
              <a:t>xs:integer</a:t>
            </a:r>
            <a:endParaRPr lang="en-US" dirty="0" smtClean="0"/>
          </a:p>
          <a:p>
            <a:pPr lvl="1"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err="1" smtClean="0"/>
              <a:t>xs:boolean</a:t>
            </a:r>
            <a:endParaRPr lang="en-US" dirty="0" smtClean="0"/>
          </a:p>
          <a:p>
            <a:pPr lvl="1"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err="1" smtClean="0"/>
              <a:t>xs:date</a:t>
            </a:r>
            <a:endParaRPr lang="en-US" dirty="0" smtClean="0"/>
          </a:p>
          <a:p>
            <a:pPr lvl="1"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err="1" smtClean="0"/>
              <a:t>xs:time</a:t>
            </a:r>
            <a:endParaRPr lang="en-US" dirty="0" smtClean="0"/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name=“</a:t>
            </a:r>
            <a:r>
              <a:rPr lang="en-US" dirty="0" err="1" smtClean="0"/>
              <a:t>firstname</a:t>
            </a:r>
            <a:r>
              <a:rPr lang="en-US" dirty="0" smtClean="0"/>
              <a:t>” type=“</a:t>
            </a:r>
            <a:r>
              <a:rPr lang="en-US" dirty="0" err="1" smtClean="0"/>
              <a:t>xs:string</a:t>
            </a:r>
            <a:r>
              <a:rPr lang="en-US" dirty="0" smtClean="0"/>
              <a:t>” /&gt;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name=“</a:t>
            </a:r>
            <a:r>
              <a:rPr lang="en-US" dirty="0" err="1" smtClean="0"/>
              <a:t>lastname</a:t>
            </a:r>
            <a:r>
              <a:rPr lang="en-US" dirty="0" smtClean="0"/>
              <a:t>” type=“</a:t>
            </a:r>
            <a:r>
              <a:rPr lang="en-US" dirty="0" err="1" smtClean="0"/>
              <a:t>xs:string</a:t>
            </a:r>
            <a:r>
              <a:rPr lang="en-US" dirty="0" smtClean="0"/>
              <a:t>” /&gt;</a:t>
            </a:r>
          </a:p>
          <a:p>
            <a:pPr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US" dirty="0" smtClean="0"/>
              <a:t> Schema Attribute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lang</a:t>
            </a:r>
            <a:r>
              <a:rPr lang="en-US" dirty="0" smtClean="0"/>
              <a:t>=“</a:t>
            </a:r>
            <a:r>
              <a:rPr lang="en-US" dirty="0" err="1" smtClean="0"/>
              <a:t>english</a:t>
            </a:r>
            <a:r>
              <a:rPr lang="en-US" dirty="0" smtClean="0"/>
              <a:t>”&gt; </a:t>
            </a:r>
            <a:r>
              <a:rPr lang="en-US" dirty="0" err="1" smtClean="0"/>
              <a:t>abc</a:t>
            </a:r>
            <a:r>
              <a:rPr lang="en-US" dirty="0" smtClean="0"/>
              <a:t> &lt;/</a:t>
            </a:r>
            <a:r>
              <a:rPr lang="en-US" dirty="0" err="1" smtClean="0"/>
              <a:t>firstname</a:t>
            </a:r>
            <a:r>
              <a:rPr lang="en-US" dirty="0" smtClean="0"/>
              <a:t>&gt;</a:t>
            </a:r>
          </a:p>
          <a:p>
            <a:pPr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US" dirty="0" smtClean="0"/>
              <a:t> Schema Definition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xs:attribute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r>
              <a:rPr lang="en-US" dirty="0" smtClean="0"/>
              <a:t>=“</a:t>
            </a:r>
            <a:r>
              <a:rPr lang="en-US" dirty="0" err="1" smtClean="0"/>
              <a:t>lang</a:t>
            </a:r>
            <a:r>
              <a:rPr lang="en-US" dirty="0" smtClean="0"/>
              <a:t>” type=“</a:t>
            </a:r>
            <a:r>
              <a:rPr lang="en-US" dirty="0" err="1" smtClean="0"/>
              <a:t>xs:string</a:t>
            </a:r>
            <a:r>
              <a:rPr lang="en-US" dirty="0" smtClean="0"/>
              <a:t>” /&gt; </a:t>
            </a:r>
          </a:p>
          <a:p>
            <a:pPr lvl="1">
              <a:buFont typeface="Arial" charset="0"/>
              <a:buNone/>
            </a:pPr>
            <a:endParaRPr lang="en-IN" dirty="0" smtClean="0"/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XML Schema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  <a:defRPr/>
            </a:pPr>
            <a:r>
              <a:rPr lang="en-US" sz="2000" dirty="0" smtClean="0"/>
              <a:t>‘fixed’ attribute in schema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xs:attribute</a:t>
            </a:r>
            <a:r>
              <a:rPr lang="en-US" sz="2000" dirty="0" smtClean="0"/>
              <a:t>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=“</a:t>
            </a:r>
            <a:r>
              <a:rPr lang="en-US" sz="2000" dirty="0" err="1" smtClean="0"/>
              <a:t>lang</a:t>
            </a:r>
            <a:r>
              <a:rPr lang="en-US" sz="2000" dirty="0" smtClean="0"/>
              <a:t>” type=“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”  fixed=“English” /&gt; 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  <a:defRPr/>
            </a:pPr>
            <a:r>
              <a:rPr lang="en-US" sz="2000" dirty="0" smtClean="0"/>
              <a:t>‘default’ attribute in schema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xs:attribute</a:t>
            </a:r>
            <a:r>
              <a:rPr lang="en-US" sz="2000" dirty="0" smtClean="0"/>
              <a:t>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=“</a:t>
            </a:r>
            <a:r>
              <a:rPr lang="en-US" sz="2000" dirty="0" err="1" smtClean="0"/>
              <a:t>lang</a:t>
            </a:r>
            <a:r>
              <a:rPr lang="en-US" sz="2000" dirty="0" smtClean="0"/>
              <a:t>” type=“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”  default=“English” /&gt; 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Schema attribute can be optional or required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xs:attribute</a:t>
            </a:r>
            <a:r>
              <a:rPr lang="en-US" sz="2000" dirty="0" smtClean="0"/>
              <a:t>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=“</a:t>
            </a:r>
            <a:r>
              <a:rPr lang="en-US" sz="2000" dirty="0" err="1" smtClean="0"/>
              <a:t>lang</a:t>
            </a:r>
            <a:r>
              <a:rPr lang="en-US" sz="2000" dirty="0" smtClean="0"/>
              <a:t>” type=“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”  use=“optional” /&gt; </a:t>
            </a:r>
          </a:p>
          <a:p>
            <a:pPr marL="342900" lvl="1" indent="-342900" algn="just">
              <a:lnSpc>
                <a:spcPct val="150000"/>
              </a:lnSpc>
              <a:buClr>
                <a:srgbClr val="7030A0"/>
              </a:buCl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xs:attribute</a:t>
            </a:r>
            <a:r>
              <a:rPr lang="en-US" sz="2000" dirty="0" smtClean="0"/>
              <a:t>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=“</a:t>
            </a:r>
            <a:r>
              <a:rPr lang="en-US" sz="2000" dirty="0" err="1" smtClean="0"/>
              <a:t>lang</a:t>
            </a:r>
            <a:r>
              <a:rPr lang="en-US" sz="2000" dirty="0" smtClean="0"/>
              <a:t>” type=“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” use=“required” /&gt; </a:t>
            </a:r>
          </a:p>
          <a:p>
            <a:pPr lvl="1" algn="just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endParaRPr lang="en-IN" sz="2000" dirty="0" smtClean="0"/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IN" b="1" dirty="0" smtClean="0"/>
              <a:t>XML Validation</a:t>
            </a:r>
            <a:endParaRPr lang="en-IN" b="1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XML with correct syntax is "Well Formed" XML.</a:t>
            </a:r>
          </a:p>
          <a:p>
            <a:pPr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XML validated against a DTD is "Valid" XML.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  <a:buNone/>
            </a:pPr>
            <a:r>
              <a:rPr lang="en-IN" sz="2000" b="1" dirty="0" smtClean="0"/>
              <a:t>Well Formed XML Documents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	A "Well Formed" XML document has correct XML syntax.</a:t>
            </a:r>
          </a:p>
          <a:p>
            <a:pPr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XML documents must have a root element</a:t>
            </a:r>
          </a:p>
          <a:p>
            <a:pPr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XML elements must have a closing tag</a:t>
            </a:r>
          </a:p>
          <a:p>
            <a:pPr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XML tags are case sensitive</a:t>
            </a:r>
          </a:p>
          <a:p>
            <a:pPr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XML elements must be properly nested</a:t>
            </a:r>
          </a:p>
          <a:p>
            <a:pPr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XML attribute values must be quoted</a:t>
            </a:r>
          </a:p>
          <a:p>
            <a:endParaRPr lang="en-IN" sz="2000" dirty="0" smtClean="0"/>
          </a:p>
          <a:p>
            <a:pPr lvl="1" algn="just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endParaRPr lang="en-IN" sz="2000" dirty="0" smtClean="0"/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IN" b="1" dirty="0" smtClean="0"/>
              <a:t>XML Validation</a:t>
            </a:r>
            <a:endParaRPr lang="en-IN" b="1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XML </a:t>
            </a:r>
            <a:r>
              <a:rPr lang="en-IN" sz="2000" dirty="0" err="1" smtClean="0"/>
              <a:t>validator</a:t>
            </a:r>
            <a:r>
              <a:rPr lang="en-IN" sz="2000" dirty="0" smtClean="0"/>
              <a:t> is used to syntax-check your XML.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1" dirty="0" smtClean="0"/>
              <a:t>Syntax-Check Your XML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&lt;?xml version="1.0" ?&gt; 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&lt;note&gt;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&lt;to&gt;</a:t>
            </a:r>
            <a:r>
              <a:rPr lang="en-IN" sz="2000" dirty="0" err="1" smtClean="0"/>
              <a:t>Tove</a:t>
            </a:r>
            <a:r>
              <a:rPr lang="en-IN" sz="2000" dirty="0" smtClean="0"/>
              <a:t>&lt;/to&gt; 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&lt;from&gt;</a:t>
            </a:r>
            <a:r>
              <a:rPr lang="en-IN" sz="2000" dirty="0" err="1" smtClean="0"/>
              <a:t>Jani</a:t>
            </a:r>
            <a:r>
              <a:rPr lang="en-IN" sz="2000" dirty="0" smtClean="0"/>
              <a:t>&lt;/</a:t>
            </a:r>
            <a:r>
              <a:rPr lang="en-IN" sz="2000" dirty="0" err="1" smtClean="0"/>
              <a:t>Ffrom</a:t>
            </a:r>
            <a:r>
              <a:rPr lang="en-IN" sz="2000" dirty="0" smtClean="0"/>
              <a:t>&gt; 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&lt;heading&gt;Reminder&lt;/heading&gt; 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&lt;body&gt;Don't forget me this weekend!&lt;/body&gt; 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&lt;/note&gt;</a:t>
            </a:r>
          </a:p>
          <a:p>
            <a:pPr>
              <a:lnSpc>
                <a:spcPct val="150000"/>
              </a:lnSpc>
              <a:buNone/>
            </a:pPr>
            <a:endParaRPr lang="en-IN" sz="2000" dirty="0" smtClean="0"/>
          </a:p>
          <a:p>
            <a:pPr>
              <a:lnSpc>
                <a:spcPct val="150000"/>
              </a:lnSpc>
              <a:buNone/>
            </a:pPr>
            <a:endParaRPr lang="en-IN" sz="2000" dirty="0" smtClean="0"/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IN" b="1" dirty="0" smtClean="0"/>
              <a:t>XML</a:t>
            </a:r>
            <a:endParaRPr lang="en-IN" b="1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	Viewing XML Files</a:t>
            </a:r>
          </a:p>
          <a:p>
            <a:pPr>
              <a:buNone/>
            </a:pPr>
            <a:r>
              <a:rPr lang="en-IN" sz="2000" dirty="0" smtClean="0"/>
              <a:t>	&lt;?xml version="1.0" encoding="ISO-8859-1"?&gt;</a:t>
            </a:r>
          </a:p>
          <a:p>
            <a:pPr>
              <a:buNone/>
            </a:pPr>
            <a:r>
              <a:rPr lang="en-IN" sz="2000" dirty="0" smtClean="0"/>
              <a:t>	 - &lt;note&gt;</a:t>
            </a:r>
          </a:p>
          <a:p>
            <a:pPr>
              <a:buNone/>
            </a:pPr>
            <a:r>
              <a:rPr lang="en-IN" sz="2000" dirty="0" smtClean="0"/>
              <a:t>	       &lt;to&gt;</a:t>
            </a:r>
            <a:r>
              <a:rPr lang="en-IN" sz="2000" b="1" dirty="0" err="1" smtClean="0"/>
              <a:t>Tove</a:t>
            </a:r>
            <a:r>
              <a:rPr lang="en-IN" sz="2000" dirty="0" smtClean="0"/>
              <a:t>&lt;/to&gt; </a:t>
            </a:r>
          </a:p>
          <a:p>
            <a:pPr>
              <a:buNone/>
            </a:pPr>
            <a:r>
              <a:rPr lang="en-IN" sz="2000" dirty="0" smtClean="0"/>
              <a:t>	       &lt;from&gt;</a:t>
            </a:r>
            <a:r>
              <a:rPr lang="en-IN" sz="2000" b="1" dirty="0" err="1" smtClean="0"/>
              <a:t>Jani</a:t>
            </a:r>
            <a:r>
              <a:rPr lang="en-IN" sz="2000" dirty="0" smtClean="0"/>
              <a:t>&lt;/from&gt; </a:t>
            </a:r>
          </a:p>
          <a:p>
            <a:pPr>
              <a:buNone/>
            </a:pPr>
            <a:r>
              <a:rPr lang="en-IN" sz="2000" dirty="0" smtClean="0"/>
              <a:t>	       &lt;heading&gt;</a:t>
            </a:r>
            <a:r>
              <a:rPr lang="en-IN" sz="2000" b="1" dirty="0" smtClean="0"/>
              <a:t>Reminder</a:t>
            </a:r>
            <a:r>
              <a:rPr lang="en-IN" sz="2000" dirty="0" smtClean="0"/>
              <a:t>&lt;/heading&gt; </a:t>
            </a:r>
          </a:p>
          <a:p>
            <a:pPr>
              <a:buNone/>
            </a:pPr>
            <a:r>
              <a:rPr lang="en-IN" sz="2000" dirty="0" smtClean="0"/>
              <a:t>	       &lt;body&gt;</a:t>
            </a:r>
            <a:r>
              <a:rPr lang="en-IN" sz="2000" b="1" dirty="0" smtClean="0"/>
              <a:t>Don't forget me this weekend!</a:t>
            </a:r>
            <a:r>
              <a:rPr lang="en-IN" sz="2000" dirty="0" smtClean="0"/>
              <a:t>&lt;/body&gt; </a:t>
            </a:r>
          </a:p>
          <a:p>
            <a:pPr>
              <a:buNone/>
            </a:pPr>
            <a:r>
              <a:rPr lang="en-IN" sz="2000" dirty="0" smtClean="0"/>
              <a:t>	   &lt;/note&gt;</a:t>
            </a:r>
          </a:p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r>
              <a:rPr lang="en-IN" sz="2000" dirty="0" smtClean="0"/>
              <a:t>	The XML document will be displayed with </a:t>
            </a:r>
            <a:r>
              <a:rPr lang="en-IN" sz="2000" dirty="0" err="1" smtClean="0"/>
              <a:t>color</a:t>
            </a:r>
            <a:r>
              <a:rPr lang="en-IN" sz="2000" dirty="0" smtClean="0"/>
              <a:t>-coded root and child elements. A plus (+) or minus sign (-) to the left of the elements can be clicked to expand or collapse the element structure.</a:t>
            </a:r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IN" b="1" dirty="0" err="1" smtClean="0"/>
              <a:t>XMLHttpRequest</a:t>
            </a:r>
            <a:r>
              <a:rPr lang="en-IN" b="1" dirty="0" smtClean="0"/>
              <a:t> Object</a:t>
            </a:r>
            <a:endParaRPr lang="en-IN" b="1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The </a:t>
            </a:r>
            <a:r>
              <a:rPr lang="en-IN" sz="2000" dirty="0" err="1" smtClean="0"/>
              <a:t>XMLHttpRequest</a:t>
            </a:r>
            <a:r>
              <a:rPr lang="en-IN" sz="2000" dirty="0" smtClean="0"/>
              <a:t> object is used to exchange data with a server behind the scenes.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Update a web page without reloading the page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Request data from a server after the page has loaded 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Receive data from a server after the page has loaded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  <a:buSzPct val="100000"/>
              <a:buFont typeface="Wingdings" pitchFamily="2" charset="2"/>
              <a:buChar char="Ø"/>
            </a:pPr>
            <a:r>
              <a:rPr lang="en-IN" sz="2000" dirty="0" smtClean="0"/>
              <a:t>Send data to a server in the background</a:t>
            </a:r>
          </a:p>
          <a:p>
            <a:pPr>
              <a:buNone/>
            </a:pPr>
            <a:r>
              <a:rPr lang="en-IN" sz="2000" b="1" dirty="0" smtClean="0"/>
              <a:t>Create an </a:t>
            </a:r>
            <a:r>
              <a:rPr lang="en-IN" sz="2000" b="1" dirty="0" err="1" smtClean="0"/>
              <a:t>XMLHttpRequest</a:t>
            </a:r>
            <a:r>
              <a:rPr lang="en-IN" sz="2000" b="1" dirty="0" smtClean="0"/>
              <a:t> Object</a:t>
            </a:r>
          </a:p>
          <a:p>
            <a:pPr>
              <a:buNone/>
            </a:pPr>
            <a:r>
              <a:rPr lang="en-IN" sz="2000" dirty="0" err="1" smtClean="0"/>
              <a:t>xmlhttp</a:t>
            </a:r>
            <a:r>
              <a:rPr lang="en-IN" sz="2000" dirty="0" smtClean="0"/>
              <a:t>=new </a:t>
            </a:r>
            <a:r>
              <a:rPr lang="en-IN" sz="2000" dirty="0" err="1" smtClean="0"/>
              <a:t>XMLHttpRequest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Old versions of Internet Explorer (IE5 and IE6) uses an ActiveX Object:</a:t>
            </a:r>
          </a:p>
          <a:p>
            <a:pPr>
              <a:buNone/>
            </a:pPr>
            <a:r>
              <a:rPr lang="en-IN" sz="2000" dirty="0" err="1" smtClean="0"/>
              <a:t>xmlhttp</a:t>
            </a:r>
            <a:r>
              <a:rPr lang="en-IN" sz="2000" dirty="0" smtClean="0"/>
              <a:t>=new </a:t>
            </a:r>
            <a:r>
              <a:rPr lang="en-IN" sz="2000" dirty="0" err="1" smtClean="0"/>
              <a:t>ActiveXObject</a:t>
            </a:r>
            <a:r>
              <a:rPr lang="en-IN" sz="2000" dirty="0" smtClean="0"/>
              <a:t>("</a:t>
            </a:r>
            <a:r>
              <a:rPr lang="en-IN" sz="2000" dirty="0" err="1" smtClean="0"/>
              <a:t>Microsoft.XMLHTTP</a:t>
            </a:r>
            <a:r>
              <a:rPr lang="en-IN" sz="2000" dirty="0" smtClean="0"/>
              <a:t>");</a:t>
            </a:r>
          </a:p>
          <a:p>
            <a:pPr>
              <a:buNone/>
            </a:pPr>
            <a:endParaRPr lang="en-IN" sz="2000" dirty="0" smtClean="0"/>
          </a:p>
          <a:p>
            <a:pPr>
              <a:lnSpc>
                <a:spcPct val="150000"/>
              </a:lnSpc>
              <a:buNone/>
            </a:pPr>
            <a:endParaRPr lang="en-IN" sz="2000" dirty="0" smtClean="0"/>
          </a:p>
          <a:p>
            <a:pPr>
              <a:lnSpc>
                <a:spcPct val="150000"/>
              </a:lnSpc>
              <a:buNone/>
            </a:pPr>
            <a:endParaRPr lang="en-IN" sz="2000" dirty="0" smtClean="0"/>
          </a:p>
          <a:p>
            <a:pPr>
              <a:lnSpc>
                <a:spcPct val="150000"/>
              </a:lnSpc>
              <a:buNone/>
            </a:pPr>
            <a:endParaRPr lang="en-IN" sz="2000" dirty="0" smtClean="0"/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IN" b="1" dirty="0" smtClean="0"/>
              <a:t>XML Parser</a:t>
            </a:r>
            <a:endParaRPr lang="en-IN" b="1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	An XML parser converts an XML document into an XML DOM object - which can then be manipulated with JavaScript.</a:t>
            </a:r>
          </a:p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r>
              <a:rPr lang="en-IN" sz="2000" dirty="0" smtClean="0"/>
              <a:t>	if (</a:t>
            </a:r>
            <a:r>
              <a:rPr lang="en-IN" sz="2000" dirty="0" err="1" smtClean="0"/>
              <a:t>window.XMLHttpRequest</a:t>
            </a:r>
            <a:r>
              <a:rPr lang="en-IN" sz="2000" dirty="0" smtClean="0"/>
              <a:t>)</a:t>
            </a:r>
            <a:br>
              <a:rPr lang="en-IN" sz="2000" dirty="0" smtClean="0"/>
            </a:br>
            <a:r>
              <a:rPr lang="en-IN" sz="2000" dirty="0" smtClean="0"/>
              <a:t>  {// code for IE7+, Firefox, Chrome, Opera, Safari</a:t>
            </a:r>
            <a:br>
              <a:rPr lang="en-IN" sz="2000" dirty="0" smtClean="0"/>
            </a:br>
            <a:r>
              <a:rPr lang="en-IN" sz="2000" dirty="0" smtClean="0"/>
              <a:t>  </a:t>
            </a:r>
            <a:r>
              <a:rPr lang="en-IN" sz="2000" dirty="0" err="1" smtClean="0"/>
              <a:t>xmlhttp</a:t>
            </a:r>
            <a:r>
              <a:rPr lang="en-IN" sz="2000" dirty="0" smtClean="0"/>
              <a:t>=new </a:t>
            </a:r>
            <a:r>
              <a:rPr lang="en-IN" sz="2000" dirty="0" err="1" smtClean="0"/>
              <a:t>XMLHttpRequest</a:t>
            </a:r>
            <a:r>
              <a:rPr lang="en-IN" sz="2000" dirty="0" smtClean="0"/>
              <a:t>();</a:t>
            </a:r>
            <a:br>
              <a:rPr lang="en-IN" sz="2000" dirty="0" smtClean="0"/>
            </a:br>
            <a:r>
              <a:rPr lang="en-IN" sz="2000" dirty="0" smtClean="0"/>
              <a:t>  }</a:t>
            </a:r>
            <a:br>
              <a:rPr lang="en-IN" sz="2000" dirty="0" smtClean="0"/>
            </a:br>
            <a:r>
              <a:rPr lang="en-IN" sz="2000" dirty="0" smtClean="0"/>
              <a:t>else</a:t>
            </a:r>
            <a:br>
              <a:rPr lang="en-IN" sz="2000" dirty="0" smtClean="0"/>
            </a:br>
            <a:r>
              <a:rPr lang="en-IN" sz="2000" dirty="0" smtClean="0"/>
              <a:t>  {// code for IE6, IE5</a:t>
            </a:r>
            <a:br>
              <a:rPr lang="en-IN" sz="2000" dirty="0" smtClean="0"/>
            </a:br>
            <a:r>
              <a:rPr lang="en-IN" sz="2000" dirty="0" smtClean="0"/>
              <a:t>  </a:t>
            </a:r>
            <a:r>
              <a:rPr lang="en-IN" sz="2000" dirty="0" err="1" smtClean="0"/>
              <a:t>xmlhttp</a:t>
            </a:r>
            <a:r>
              <a:rPr lang="en-IN" sz="2000" dirty="0" smtClean="0"/>
              <a:t>=new </a:t>
            </a:r>
            <a:r>
              <a:rPr lang="en-IN" sz="2000" dirty="0" err="1" smtClean="0"/>
              <a:t>ActiveXObject</a:t>
            </a:r>
            <a:r>
              <a:rPr lang="en-IN" sz="2000" dirty="0" smtClean="0"/>
              <a:t>("</a:t>
            </a:r>
            <a:r>
              <a:rPr lang="en-IN" sz="2000" dirty="0" err="1" smtClean="0"/>
              <a:t>Microsoft.XMLHTTP</a:t>
            </a:r>
            <a:r>
              <a:rPr lang="en-IN" sz="2000" dirty="0" smtClean="0"/>
              <a:t>");</a:t>
            </a:r>
            <a:br>
              <a:rPr lang="en-IN" sz="2000" dirty="0" smtClean="0"/>
            </a:br>
            <a:r>
              <a:rPr lang="en-IN" sz="2000" dirty="0" smtClean="0"/>
              <a:t>  }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xmlhttp.open</a:t>
            </a:r>
            <a:r>
              <a:rPr lang="en-IN" sz="2000" dirty="0" smtClean="0"/>
              <a:t>("</a:t>
            </a:r>
            <a:r>
              <a:rPr lang="en-IN" sz="2000" dirty="0" err="1" smtClean="0"/>
              <a:t>GET","books.xml”,false</a:t>
            </a:r>
            <a:r>
              <a:rPr lang="en-IN" sz="2000" dirty="0" smtClean="0"/>
              <a:t>);</a:t>
            </a:r>
            <a:br>
              <a:rPr lang="en-IN" sz="2000" dirty="0" smtClean="0"/>
            </a:br>
            <a:r>
              <a:rPr lang="en-IN" sz="2000" dirty="0" err="1" smtClean="0"/>
              <a:t>xmlhttp.send</a:t>
            </a:r>
            <a:r>
              <a:rPr lang="en-IN" sz="2000" dirty="0" smtClean="0"/>
              <a:t>();</a:t>
            </a:r>
            <a:br>
              <a:rPr lang="en-IN" sz="2000" dirty="0" smtClean="0"/>
            </a:br>
            <a:r>
              <a:rPr lang="en-IN" sz="2000" dirty="0" err="1" smtClean="0"/>
              <a:t>xmlDoc</a:t>
            </a:r>
            <a:r>
              <a:rPr lang="en-IN" sz="2000" dirty="0" smtClean="0"/>
              <a:t>=</a:t>
            </a:r>
            <a:r>
              <a:rPr lang="en-IN" sz="2000" dirty="0" err="1" smtClean="0"/>
              <a:t>xmlhttp.responseXML</a:t>
            </a:r>
            <a:r>
              <a:rPr lang="en-IN" sz="2000" dirty="0" smtClean="0"/>
              <a:t>;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IN" sz="2000" b="1" dirty="0" smtClean="0"/>
              <a:t>Note :</a:t>
            </a:r>
            <a:r>
              <a:rPr lang="en-IN" sz="2000" dirty="0" smtClean="0"/>
              <a:t>	</a:t>
            </a:r>
            <a:r>
              <a:rPr lang="en-IN" sz="2000" dirty="0" err="1" smtClean="0"/>
              <a:t>XMLHttpRequest</a:t>
            </a:r>
            <a:r>
              <a:rPr lang="en-IN" sz="2000" dirty="0" smtClean="0"/>
              <a:t> object to behave as AJAX, the </a:t>
            </a:r>
            <a:r>
              <a:rPr lang="en-IN" sz="2000" dirty="0" err="1" smtClean="0"/>
              <a:t>async</a:t>
            </a:r>
            <a:r>
              <a:rPr lang="en-IN" sz="2000" dirty="0" smtClean="0"/>
              <a:t> parameter of the open() method has to be set to true: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  <a:p>
            <a:pPr>
              <a:lnSpc>
                <a:spcPct val="150000"/>
              </a:lnSpc>
              <a:buNone/>
            </a:pPr>
            <a:endParaRPr lang="en-IN" sz="2000" dirty="0" smtClean="0"/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XSL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 XSL = XML Transformation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 err="1" smtClean="0"/>
              <a:t>eXtensible</a:t>
            </a:r>
            <a:r>
              <a:rPr lang="en-US" sz="2000" dirty="0" smtClean="0"/>
              <a:t> Style Language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Transforms XML into HTML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Actually, transforms XML into a tree, then turns that tree into another tree, then outputs that tree as XML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14400" y="5362572"/>
            <a:ext cx="1676400" cy="14240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XML</a:t>
            </a:r>
          </a:p>
          <a:p>
            <a:pPr algn="ctr"/>
            <a:r>
              <a:rPr lang="en-US">
                <a:latin typeface="Arial" charset="0"/>
              </a:rPr>
              <a:t>Source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81400" y="3000372"/>
            <a:ext cx="1676400" cy="14240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XSL</a:t>
            </a:r>
          </a:p>
          <a:p>
            <a:pPr algn="ctr"/>
            <a:r>
              <a:rPr lang="en-US" dirty="0" err="1">
                <a:latin typeface="Arial" charset="0"/>
              </a:rPr>
              <a:t>Stylesheet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72200" y="5362572"/>
            <a:ext cx="1676400" cy="14240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HTML</a:t>
            </a:r>
          </a:p>
          <a:p>
            <a:pPr algn="ctr"/>
            <a:r>
              <a:rPr lang="en-US">
                <a:latin typeface="Arial" charset="0"/>
              </a:rPr>
              <a:t>Output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590800" y="5857892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5857892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538542" y="5362572"/>
            <a:ext cx="1676400" cy="1424014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XSL</a:t>
            </a:r>
          </a:p>
          <a:p>
            <a:pPr algn="ctr"/>
            <a:r>
              <a:rPr lang="en-US">
                <a:latin typeface="Arial" charset="0"/>
              </a:rPr>
              <a:t>Processor</a:t>
            </a:r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 rot="5400000">
            <a:off x="3929078" y="4872050"/>
            <a:ext cx="938186" cy="428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XSL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XSL is a series of rules or templates</a:t>
            </a:r>
          </a:p>
          <a:p>
            <a:pPr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Each template matches an element</a:t>
            </a:r>
          </a:p>
          <a:p>
            <a:pPr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Templates can contain XML commands</a:t>
            </a:r>
          </a:p>
          <a:p>
            <a:pPr>
              <a:lnSpc>
                <a:spcPct val="150000"/>
              </a:lnSpc>
              <a:buClr>
                <a:srgbClr val="7030A0"/>
              </a:buClr>
              <a:buNone/>
            </a:pPr>
            <a:r>
              <a:rPr lang="en-US" sz="2000" b="1" dirty="0" smtClean="0"/>
              <a:t>	XSL Commands: apply-templates</a:t>
            </a:r>
          </a:p>
          <a:p>
            <a:pPr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Main rule: apply-templates</a:t>
            </a:r>
          </a:p>
          <a:p>
            <a:pPr lvl="1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looks for a template match</a:t>
            </a:r>
          </a:p>
          <a:p>
            <a:pPr lvl="1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applies it</a:t>
            </a:r>
          </a:p>
          <a:p>
            <a:pPr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Usually the template calls apply-templates recursively on its children </a:t>
            </a:r>
          </a:p>
          <a:p>
            <a:pPr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If not, then processing stops at that node (but continues for its other siblings that matched this template)</a:t>
            </a:r>
          </a:p>
          <a:p>
            <a:pPr>
              <a:lnSpc>
                <a:spcPct val="150000"/>
              </a:lnSpc>
              <a:buNone/>
            </a:pPr>
            <a:endParaRPr lang="en-US" sz="2000" b="1" dirty="0" smtClean="0"/>
          </a:p>
          <a:p>
            <a:pPr>
              <a:lnSpc>
                <a:spcPct val="150000"/>
              </a:lnSpc>
              <a:buNone/>
            </a:pPr>
            <a:endParaRPr lang="en-US" sz="20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XSL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For a leaf node, output its contents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000" dirty="0" smtClean="0"/>
              <a:t>For a branch node, apply templates (recursively) (including default rule)</a:t>
            </a:r>
          </a:p>
          <a:p>
            <a:pPr>
              <a:lnSpc>
                <a:spcPct val="150000"/>
              </a:lnSpc>
              <a:buClr>
                <a:srgbClr val="7030A0"/>
              </a:buClr>
              <a:buNone/>
            </a:pPr>
            <a:r>
              <a:rPr lang="en-US" sz="2000" b="1" dirty="0" smtClean="0"/>
              <a:t>	Some XSL Commands</a:t>
            </a:r>
          </a:p>
          <a:p>
            <a:pPr>
              <a:lnSpc>
                <a:spcPct val="9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value-of</a:t>
            </a:r>
          </a:p>
          <a:p>
            <a:pPr lvl="1">
              <a:lnSpc>
                <a:spcPct val="9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grabs raw value, good for text elements and attributes</a:t>
            </a:r>
          </a:p>
          <a:p>
            <a:pPr>
              <a:lnSpc>
                <a:spcPct val="9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if</a:t>
            </a:r>
          </a:p>
          <a:p>
            <a:pPr lvl="1">
              <a:lnSpc>
                <a:spcPct val="9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executes conditionally</a:t>
            </a:r>
          </a:p>
          <a:p>
            <a:pPr>
              <a:lnSpc>
                <a:spcPct val="9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number</a:t>
            </a:r>
          </a:p>
          <a:p>
            <a:pPr lvl="1">
              <a:lnSpc>
                <a:spcPct val="9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counts position of element in group</a:t>
            </a:r>
          </a:p>
          <a:p>
            <a:pPr lvl="1">
              <a:lnSpc>
                <a:spcPct val="9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good for ordered list numbering, table of contents, etc.</a:t>
            </a:r>
          </a:p>
          <a:p>
            <a:pPr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endParaRPr lang="en-US" sz="2000" b="1" dirty="0" smtClean="0"/>
          </a:p>
          <a:p>
            <a:pPr>
              <a:lnSpc>
                <a:spcPct val="150000"/>
              </a:lnSpc>
              <a:buNone/>
            </a:pPr>
            <a:endParaRPr lang="en-US" sz="20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6540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Introduction to XML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857232"/>
            <a:ext cx="8429684" cy="57864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DTD: Document Type Definition, a set of rules defining relationships within a document; DTDs can be "internal” or "external”.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 XML Parser: Software that reads XML documents and interprets or "parse" the code according to the XML standard. A parser is needed to perform actions on XML, such as comparing an XML document to a DTD.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XML documents, at a minimum, are made of two parts: the </a:t>
            </a:r>
            <a:r>
              <a:rPr lang="en-IN" sz="2200" dirty="0" err="1" smtClean="0"/>
              <a:t>prolog</a:t>
            </a:r>
            <a:r>
              <a:rPr lang="en-IN" sz="2200" dirty="0" smtClean="0"/>
              <a:t> and the content. The </a:t>
            </a:r>
            <a:r>
              <a:rPr lang="en-IN" sz="2200" dirty="0" err="1" smtClean="0"/>
              <a:t>prolog</a:t>
            </a:r>
            <a:r>
              <a:rPr lang="en-IN" sz="2200" dirty="0" smtClean="0"/>
              <a:t> or head of the document usually contains the administrative metadata about the rest of document. </a:t>
            </a: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XSL conditionals: if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&lt;</a:t>
            </a:r>
            <a:r>
              <a:rPr lang="en-US" sz="2000" dirty="0" err="1" smtClean="0">
                <a:solidFill>
                  <a:srgbClr val="990000"/>
                </a:solidFill>
              </a:rPr>
              <a:t>xsl:if</a:t>
            </a:r>
            <a:r>
              <a:rPr lang="en-US" sz="2000" dirty="0" smtClean="0">
                <a:solidFill>
                  <a:srgbClr val="990000"/>
                </a:solidFill>
              </a:rPr>
              <a:t> test</a:t>
            </a:r>
            <a:r>
              <a:rPr lang="en-US" sz="2000" dirty="0" smtClean="0">
                <a:solidFill>
                  <a:srgbClr val="0000FF"/>
                </a:solidFill>
              </a:rPr>
              <a:t>="author"&gt;</a:t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/>
              <a:t>by </a:t>
            </a:r>
            <a:br>
              <a:rPr lang="en-US" sz="2000" b="1" dirty="0" smtClean="0"/>
            </a:b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 smtClean="0">
                <a:solidFill>
                  <a:srgbClr val="990000"/>
                </a:solidFill>
              </a:rPr>
              <a:t>xsl:apply</a:t>
            </a:r>
            <a:r>
              <a:rPr lang="en-US" sz="2000" dirty="0" smtClean="0">
                <a:solidFill>
                  <a:srgbClr val="990000"/>
                </a:solidFill>
              </a:rPr>
              <a:t>-templates select</a:t>
            </a:r>
            <a:r>
              <a:rPr lang="en-US" sz="2000" dirty="0" smtClean="0">
                <a:solidFill>
                  <a:srgbClr val="0000FF"/>
                </a:solidFill>
              </a:rPr>
              <a:t>="</a:t>
            </a:r>
            <a:r>
              <a:rPr lang="en-US" sz="2000" b="1" dirty="0" smtClean="0"/>
              <a:t>author</a:t>
            </a:r>
            <a:r>
              <a:rPr lang="en-US" sz="2000" dirty="0" smtClean="0">
                <a:solidFill>
                  <a:srgbClr val="0000FF"/>
                </a:solidFill>
              </a:rPr>
              <a:t>" /&gt;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</a:rPr>
              <a:t>&lt;/</a:t>
            </a:r>
            <a:r>
              <a:rPr lang="en-US" sz="2000" dirty="0" err="1" smtClean="0">
                <a:solidFill>
                  <a:srgbClr val="990000"/>
                </a:solidFill>
              </a:rPr>
              <a:t>xsl:if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  <a:endParaRPr lang="en-US" sz="2000" dirty="0" smtClean="0"/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Note: no else (?!?)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XSL </a:t>
            </a:r>
            <a:r>
              <a:rPr lang="en-US" dirty="0" err="1" smtClean="0"/>
              <a:t>Conditonals</a:t>
            </a:r>
            <a:r>
              <a:rPr lang="en-US" dirty="0" smtClean="0"/>
              <a:t>: choose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 smtClean="0">
                <a:solidFill>
                  <a:srgbClr val="990000"/>
                </a:solidFill>
              </a:rPr>
              <a:t>xsl:choose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 smtClean="0">
                <a:solidFill>
                  <a:srgbClr val="990000"/>
                </a:solidFill>
              </a:rPr>
              <a:t>xsl:when</a:t>
            </a:r>
            <a:r>
              <a:rPr lang="en-US" sz="2000" dirty="0" smtClean="0">
                <a:solidFill>
                  <a:srgbClr val="990000"/>
                </a:solidFill>
              </a:rPr>
              <a:t> test</a:t>
            </a:r>
            <a:r>
              <a:rPr lang="en-US" sz="2000" dirty="0" smtClean="0">
                <a:solidFill>
                  <a:srgbClr val="0000FF"/>
                </a:solidFill>
              </a:rPr>
              <a:t>="</a:t>
            </a:r>
            <a:r>
              <a:rPr lang="en-US" sz="2000" b="1" dirty="0" err="1" smtClean="0"/>
              <a:t>url</a:t>
            </a:r>
            <a:r>
              <a:rPr lang="en-US" sz="2000" dirty="0" smtClean="0">
                <a:solidFill>
                  <a:srgbClr val="0000FF"/>
                </a:solidFill>
              </a:rPr>
              <a:t>"&gt;</a:t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>
                <a:solidFill>
                  <a:srgbClr val="0000FF"/>
                </a:solidFill>
              </a:rPr>
              <a:t>  &lt;</a:t>
            </a:r>
            <a:r>
              <a:rPr lang="en-US" sz="2000" dirty="0" smtClean="0">
                <a:solidFill>
                  <a:srgbClr val="990000"/>
                </a:solidFill>
              </a:rPr>
              <a:t>A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href</a:t>
            </a:r>
            <a:r>
              <a:rPr lang="en-US" sz="2000" dirty="0" smtClean="0">
                <a:solidFill>
                  <a:srgbClr val="0000FF"/>
                </a:solidFill>
              </a:rPr>
              <a:t>="{</a:t>
            </a:r>
            <a:r>
              <a:rPr lang="en-US" sz="2000" dirty="0" err="1" smtClean="0">
                <a:solidFill>
                  <a:srgbClr val="0000FF"/>
                </a:solidFill>
              </a:rPr>
              <a:t>url</a:t>
            </a:r>
            <a:r>
              <a:rPr lang="en-US" sz="2000" dirty="0" smtClean="0">
                <a:solidFill>
                  <a:srgbClr val="0000FF"/>
                </a:solidFill>
              </a:rPr>
              <a:t>}"&gt;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/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>
                <a:solidFill>
                  <a:srgbClr val="0000FF"/>
                </a:solidFill>
              </a:rPr>
              <a:t>  &lt;</a:t>
            </a:r>
            <a:r>
              <a:rPr lang="en-US" sz="2000" dirty="0" err="1" smtClean="0">
                <a:solidFill>
                  <a:srgbClr val="990000"/>
                </a:solidFill>
              </a:rPr>
              <a:t>xsl:choose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 smtClean="0">
                <a:solidFill>
                  <a:srgbClr val="990000"/>
                </a:solidFill>
              </a:rPr>
              <a:t>xsl:when</a:t>
            </a:r>
            <a:r>
              <a:rPr lang="en-US" sz="2000" dirty="0" smtClean="0">
                <a:solidFill>
                  <a:srgbClr val="990000"/>
                </a:solidFill>
              </a:rPr>
              <a:t> test</a:t>
            </a:r>
            <a:r>
              <a:rPr lang="en-US" sz="2000" dirty="0" smtClean="0">
                <a:solidFill>
                  <a:srgbClr val="0000FF"/>
                </a:solidFill>
              </a:rPr>
              <a:t>="</a:t>
            </a:r>
            <a:r>
              <a:rPr lang="en-US" sz="2000" b="1" dirty="0" smtClean="0"/>
              <a:t>name</a:t>
            </a:r>
            <a:r>
              <a:rPr lang="en-US" sz="2000" dirty="0" smtClean="0">
                <a:solidFill>
                  <a:srgbClr val="0000FF"/>
                </a:solidFill>
              </a:rPr>
              <a:t>"&gt;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 smtClean="0">
                <a:solidFill>
                  <a:srgbClr val="990000"/>
                </a:solidFill>
              </a:rPr>
              <a:t>xsl:value</a:t>
            </a:r>
            <a:r>
              <a:rPr lang="en-US" sz="2000" dirty="0" smtClean="0">
                <a:solidFill>
                  <a:srgbClr val="990000"/>
                </a:solidFill>
              </a:rPr>
              <a:t>-of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select</a:t>
            </a:r>
            <a:r>
              <a:rPr lang="en-US" sz="2000" dirty="0" smtClean="0">
                <a:solidFill>
                  <a:srgbClr val="0000FF"/>
                </a:solidFill>
              </a:rPr>
              <a:t>="</a:t>
            </a:r>
            <a:r>
              <a:rPr lang="en-US" sz="2000" b="1" dirty="0" smtClean="0"/>
              <a:t>name</a:t>
            </a:r>
            <a:r>
              <a:rPr lang="en-US" sz="2000" dirty="0" smtClean="0">
                <a:solidFill>
                  <a:srgbClr val="0000FF"/>
                </a:solidFill>
              </a:rPr>
              <a:t>" /&gt;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</a:rPr>
              <a:t>&lt;/</a:t>
            </a:r>
            <a:r>
              <a:rPr lang="en-US" sz="2000" dirty="0" err="1" smtClean="0">
                <a:solidFill>
                  <a:srgbClr val="990000"/>
                </a:solidFill>
              </a:rPr>
              <a:t>xsl:when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     </a:t>
            </a: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 smtClean="0">
                <a:solidFill>
                  <a:srgbClr val="990000"/>
                </a:solidFill>
              </a:rPr>
              <a:t>xsl:otherwise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 smtClean="0">
                <a:solidFill>
                  <a:srgbClr val="990000"/>
                </a:solidFill>
              </a:rPr>
              <a:t>xsl:value</a:t>
            </a:r>
            <a:r>
              <a:rPr lang="en-US" sz="2000" dirty="0" smtClean="0">
                <a:solidFill>
                  <a:srgbClr val="990000"/>
                </a:solidFill>
              </a:rPr>
              <a:t>-of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select</a:t>
            </a:r>
            <a:r>
              <a:rPr lang="en-US" sz="2000" dirty="0" smtClean="0">
                <a:solidFill>
                  <a:srgbClr val="0000FF"/>
                </a:solidFill>
              </a:rPr>
              <a:t>="</a:t>
            </a:r>
            <a:r>
              <a:rPr lang="en-US" sz="2000" b="1" dirty="0" err="1" smtClean="0"/>
              <a:t>url</a:t>
            </a:r>
            <a:r>
              <a:rPr lang="en-US" sz="2000" dirty="0" smtClean="0">
                <a:solidFill>
                  <a:srgbClr val="0000FF"/>
                </a:solidFill>
              </a:rPr>
              <a:t>" /&gt;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</a:rPr>
              <a:t>&lt;/</a:t>
            </a:r>
            <a:r>
              <a:rPr lang="en-US" sz="2000" dirty="0" err="1" smtClean="0">
                <a:solidFill>
                  <a:srgbClr val="990000"/>
                </a:solidFill>
              </a:rPr>
              <a:t>xsl:otherwise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</a:rPr>
              <a:t>&lt;/</a:t>
            </a:r>
            <a:r>
              <a:rPr lang="en-US" sz="2000" dirty="0" err="1" smtClean="0">
                <a:solidFill>
                  <a:srgbClr val="990000"/>
                </a:solidFill>
              </a:rPr>
              <a:t>xsl:choose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&lt;/</a:t>
            </a:r>
            <a:r>
              <a:rPr lang="en-US" sz="2000" dirty="0" smtClean="0">
                <a:solidFill>
                  <a:srgbClr val="990000"/>
                </a:solidFill>
              </a:rPr>
              <a:t>A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&lt;/</a:t>
            </a:r>
            <a:r>
              <a:rPr lang="en-US" sz="2000" dirty="0" err="1" smtClean="0">
                <a:solidFill>
                  <a:srgbClr val="990000"/>
                </a:solidFill>
              </a:rPr>
              <a:t>xsl:when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 smtClean="0">
                <a:solidFill>
                  <a:srgbClr val="990000"/>
                </a:solidFill>
              </a:rPr>
              <a:t>xsl:otherwise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 smtClean="0">
                <a:solidFill>
                  <a:srgbClr val="990000"/>
                </a:solidFill>
              </a:rPr>
              <a:t>xsl:value</a:t>
            </a:r>
            <a:r>
              <a:rPr lang="en-US" sz="2000" dirty="0" smtClean="0">
                <a:solidFill>
                  <a:srgbClr val="990000"/>
                </a:solidFill>
              </a:rPr>
              <a:t>-of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select</a:t>
            </a:r>
            <a:r>
              <a:rPr lang="en-US" sz="2000" dirty="0" smtClean="0">
                <a:solidFill>
                  <a:srgbClr val="0000FF"/>
                </a:solidFill>
              </a:rPr>
              <a:t>="</a:t>
            </a:r>
            <a:r>
              <a:rPr lang="en-US" sz="2000" b="1" dirty="0" smtClean="0"/>
              <a:t>name</a:t>
            </a:r>
            <a:r>
              <a:rPr lang="en-US" sz="2000" dirty="0" smtClean="0">
                <a:solidFill>
                  <a:srgbClr val="0000FF"/>
                </a:solidFill>
              </a:rPr>
              <a:t>" /&gt;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&lt;/</a:t>
            </a:r>
            <a:r>
              <a:rPr lang="en-US" sz="2000" dirty="0" err="1" smtClean="0">
                <a:solidFill>
                  <a:srgbClr val="990000"/>
                </a:solidFill>
              </a:rPr>
              <a:t>xsl:otherwise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&lt;/</a:t>
            </a:r>
            <a:r>
              <a:rPr lang="en-US" sz="2000" dirty="0" err="1" smtClean="0">
                <a:solidFill>
                  <a:srgbClr val="990000"/>
                </a:solidFill>
              </a:rPr>
              <a:t>xsl:choose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XSL Looping: for-each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115328" cy="59293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xsl:for</a:t>
            </a:r>
            <a:r>
              <a:rPr lang="en-US" dirty="0" smtClean="0"/>
              <a:t>-each select="chapter"&gt;</a:t>
            </a:r>
            <a:br>
              <a:rPr lang="en-US" dirty="0" smtClean="0"/>
            </a:br>
            <a:r>
              <a:rPr lang="en-US" dirty="0" smtClean="0"/>
              <a:t> &lt;h2&gt;&lt;</a:t>
            </a:r>
            <a:r>
              <a:rPr lang="en-US" dirty="0" err="1" smtClean="0"/>
              <a:t>xsl:value</a:t>
            </a:r>
            <a:r>
              <a:rPr lang="en-US" dirty="0" smtClean="0"/>
              <a:t>-of select="@title"/&gt;</a:t>
            </a:r>
            <a:br>
              <a:rPr lang="en-US" dirty="0" smtClean="0"/>
            </a:br>
            <a:r>
              <a:rPr lang="en-US" dirty="0" smtClean="0"/>
              <a:t> &lt;/h2&gt;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xsl:for</a:t>
            </a:r>
            <a:r>
              <a:rPr lang="en-US" dirty="0" smtClean="0"/>
              <a:t>-each&gt;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6540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Introduction to XML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857232"/>
            <a:ext cx="8429684" cy="57864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It will have information such as what version of XML is used, the character set standard used, and the DTD, either through a link to an external file or internally.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Content is usually divided into two parts, that of the structural </a:t>
            </a:r>
            <a:r>
              <a:rPr lang="en-IN" sz="2200" dirty="0" err="1" smtClean="0"/>
              <a:t>markup</a:t>
            </a:r>
            <a:r>
              <a:rPr lang="en-IN" sz="2200" dirty="0" smtClean="0"/>
              <a:t> and content contained in the </a:t>
            </a:r>
            <a:r>
              <a:rPr lang="en-IN" sz="2200" dirty="0" err="1" smtClean="0"/>
              <a:t>markup</a:t>
            </a:r>
            <a:r>
              <a:rPr lang="en-IN" sz="2200" dirty="0" smtClean="0"/>
              <a:t>, which is usually plain text.</a:t>
            </a:r>
          </a:p>
          <a:p>
            <a:pPr algn="just">
              <a:buNone/>
            </a:pPr>
            <a:r>
              <a:rPr lang="en-IN" sz="2200" dirty="0" smtClean="0"/>
              <a:t>	</a:t>
            </a:r>
            <a:r>
              <a:rPr lang="en-IN" sz="2200" b="1" dirty="0" smtClean="0"/>
              <a:t>&lt;?xml version="1.0" encoding="iso-8859-1"?&gt; </a:t>
            </a:r>
          </a:p>
          <a:p>
            <a:pPr algn="just">
              <a:buNone/>
            </a:pPr>
            <a:endParaRPr lang="en-IN" sz="22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/>
              <a:t>&lt;?xml declares to a processor that this is where the XML document begins.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/>
              <a:t>encoding="iso-8859-1" identifies the standardized character set that is being used to write the </a:t>
            </a:r>
            <a:r>
              <a:rPr lang="en-IN" sz="2200" dirty="0" err="1" smtClean="0"/>
              <a:t>markup</a:t>
            </a:r>
            <a:r>
              <a:rPr lang="en-IN" sz="2200" dirty="0" smtClean="0"/>
              <a:t> and content of the XML.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6540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Working With XML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857232"/>
            <a:ext cx="8429684" cy="57864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The structural </a:t>
            </a:r>
            <a:r>
              <a:rPr lang="en-IN" sz="2000" dirty="0" err="1" smtClean="0"/>
              <a:t>markup</a:t>
            </a:r>
            <a:r>
              <a:rPr lang="en-IN" sz="2000" dirty="0" smtClean="0"/>
              <a:t> consists of elements, attributes, and entities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000" dirty="0" smtClean="0"/>
              <a:t>    Elements have a few particular rules: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000" dirty="0" smtClean="0"/>
              <a:t>1. </a:t>
            </a:r>
            <a:r>
              <a:rPr lang="en-IN" sz="2200" dirty="0" smtClean="0"/>
              <a:t>Element names can be any mixture of characters, with a few exceptions. However, element names are case sensitive 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The characters that are excluded from element names in XML are </a:t>
            </a:r>
            <a:r>
              <a:rPr lang="en-IN" sz="2200" b="1" dirty="0" smtClean="0"/>
              <a:t>&amp;, &lt;, ", and &gt;, </a:t>
            </a:r>
            <a:r>
              <a:rPr lang="en-IN" sz="2200" dirty="0" smtClean="0"/>
              <a:t>which are used by XML to indicate </a:t>
            </a:r>
            <a:r>
              <a:rPr lang="en-IN" sz="2200" dirty="0" err="1" smtClean="0"/>
              <a:t>markup</a:t>
            </a:r>
            <a:r>
              <a:rPr lang="en-IN" sz="2200" dirty="0" smtClean="0"/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The character </a:t>
            </a:r>
            <a:r>
              <a:rPr lang="en-IN" sz="2200" b="1" dirty="0" smtClean="0"/>
              <a:t>: </a:t>
            </a:r>
            <a:r>
              <a:rPr lang="en-IN" sz="2200" dirty="0" smtClean="0"/>
              <a:t>should be avoided as it has been used for special extensions in XML.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&amp;amp;    &amp;           &amp;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lt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;       	&lt;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&amp;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gt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;        &gt;            &amp;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quot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;       “</a:t>
            </a:r>
          </a:p>
          <a:p>
            <a:pPr algn="just">
              <a:lnSpc>
                <a:spcPct val="150000"/>
              </a:lnSpc>
              <a:buNone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6540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Working With XML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857232"/>
            <a:ext cx="8429684" cy="57864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2. XML documents must have a root element</a:t>
            </a:r>
          </a:p>
          <a:p>
            <a:pPr lvl="1">
              <a:buNone/>
            </a:pPr>
            <a:r>
              <a:rPr lang="en-IN" dirty="0" smtClean="0"/>
              <a:t>	&lt;root&gt;</a:t>
            </a:r>
            <a:br>
              <a:rPr lang="en-IN" dirty="0" smtClean="0"/>
            </a:br>
            <a:r>
              <a:rPr lang="en-IN" dirty="0" smtClean="0"/>
              <a:t>  &lt;child&gt;</a:t>
            </a:r>
            <a:br>
              <a:rPr lang="en-IN" dirty="0" smtClean="0"/>
            </a:br>
            <a:r>
              <a:rPr lang="en-IN" dirty="0" smtClean="0"/>
              <a:t>    &lt;</a:t>
            </a:r>
            <a:r>
              <a:rPr lang="en-IN" dirty="0" err="1" smtClean="0"/>
              <a:t>subchild</a:t>
            </a:r>
            <a:r>
              <a:rPr lang="en-IN" dirty="0" smtClean="0"/>
              <a:t>&gt;.....&lt;/</a:t>
            </a:r>
            <a:r>
              <a:rPr lang="en-IN" dirty="0" err="1" smtClean="0"/>
              <a:t>subchild</a:t>
            </a:r>
            <a:r>
              <a:rPr lang="en-IN" dirty="0" smtClean="0"/>
              <a:t>&gt;</a:t>
            </a:r>
            <a:br>
              <a:rPr lang="en-IN" dirty="0" smtClean="0"/>
            </a:br>
            <a:r>
              <a:rPr lang="en-IN" dirty="0" smtClean="0"/>
              <a:t>  &lt;/child&gt;</a:t>
            </a:r>
            <a:br>
              <a:rPr lang="en-IN" dirty="0" smtClean="0"/>
            </a:br>
            <a:r>
              <a:rPr lang="en-IN" dirty="0" smtClean="0"/>
              <a:t>&lt;/root&gt;</a:t>
            </a:r>
          </a:p>
          <a:p>
            <a:pPr>
              <a:buNone/>
            </a:pPr>
            <a:r>
              <a:rPr lang="en-US" sz="2200" dirty="0" smtClean="0"/>
              <a:t>3. XML elements must be properly nested</a:t>
            </a:r>
          </a:p>
          <a:p>
            <a:pPr>
              <a:buNone/>
            </a:pPr>
            <a:r>
              <a:rPr lang="en-IN" dirty="0" smtClean="0"/>
              <a:t>	&lt;b&gt;&lt;</a:t>
            </a:r>
            <a:r>
              <a:rPr lang="en-IN" dirty="0" err="1" smtClean="0"/>
              <a:t>i</a:t>
            </a:r>
            <a:r>
              <a:rPr lang="en-IN" dirty="0" smtClean="0"/>
              <a:t>&gt; bold and italic &lt;/</a:t>
            </a:r>
            <a:r>
              <a:rPr lang="en-IN" dirty="0" err="1" smtClean="0"/>
              <a:t>i</a:t>
            </a:r>
            <a:r>
              <a:rPr lang="en-IN" dirty="0" smtClean="0"/>
              <a:t>&gt;&lt;/b&gt;</a:t>
            </a:r>
          </a:p>
          <a:p>
            <a:pPr>
              <a:buNone/>
            </a:pPr>
            <a:r>
              <a:rPr lang="en-US" sz="2200" dirty="0" smtClean="0"/>
              <a:t>4. White space is preserved</a:t>
            </a:r>
          </a:p>
          <a:p>
            <a:pPr lvl="1">
              <a:buNone/>
            </a:pPr>
            <a:endParaRPr lang="en-US" sz="200" dirty="0" smtClean="0"/>
          </a:p>
          <a:p>
            <a:pPr lvl="1">
              <a:buNone/>
            </a:pPr>
            <a:endParaRPr lang="en-US" sz="200" dirty="0" smtClean="0"/>
          </a:p>
          <a:p>
            <a:pPr lvl="1">
              <a:buNone/>
            </a:pPr>
            <a:endParaRPr lang="en-US" sz="200" dirty="0" smtClean="0"/>
          </a:p>
          <a:p>
            <a:pPr lvl="1">
              <a:buNone/>
            </a:pPr>
            <a:endParaRPr lang="en-US" sz="200" dirty="0" smtClean="0"/>
          </a:p>
          <a:p>
            <a:pPr lvl="1">
              <a:buNone/>
            </a:pPr>
            <a:endParaRPr lang="en-IN" sz="200" dirty="0" smtClean="0"/>
          </a:p>
          <a:p>
            <a:pPr lvl="2"/>
            <a:r>
              <a:rPr lang="en-IN" dirty="0" smtClean="0"/>
              <a:t>HTML: Hello           User</a:t>
            </a:r>
          </a:p>
          <a:p>
            <a:pPr lvl="2"/>
            <a:r>
              <a:rPr lang="en-IN" dirty="0" smtClean="0"/>
              <a:t>Output: Hello User</a:t>
            </a:r>
          </a:p>
          <a:p>
            <a:pPr>
              <a:buNone/>
            </a:pPr>
            <a:r>
              <a:rPr lang="en-IN" sz="2200" dirty="0" smtClean="0"/>
              <a:t>5. </a:t>
            </a:r>
            <a:r>
              <a:rPr lang="en-US" sz="2200" dirty="0" smtClean="0"/>
              <a:t>XML attribute values must be quoted</a:t>
            </a:r>
          </a:p>
          <a:p>
            <a:pPr lvl="1">
              <a:buNone/>
            </a:pPr>
            <a:r>
              <a:rPr lang="en-IN" dirty="0" smtClean="0"/>
              <a:t>	&lt;note name = </a:t>
            </a:r>
            <a:r>
              <a:rPr lang="en-IN" b="1" dirty="0" smtClean="0"/>
              <a:t>“</a:t>
            </a:r>
            <a:r>
              <a:rPr lang="en-IN" dirty="0" smtClean="0"/>
              <a:t> </a:t>
            </a:r>
            <a:r>
              <a:rPr lang="en-IN" dirty="0" err="1" smtClean="0"/>
              <a:t>abc</a:t>
            </a:r>
            <a:r>
              <a:rPr lang="en-IN" dirty="0" smtClean="0"/>
              <a:t> </a:t>
            </a:r>
            <a:r>
              <a:rPr lang="en-IN" b="1" dirty="0" smtClean="0"/>
              <a:t>”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sz="2200" dirty="0" smtClean="0"/>
              <a:t>6. Comments in XML            &lt;!-- comment --&gt; </a:t>
            </a:r>
            <a:endParaRPr lang="en-US" sz="2200" dirty="0" smtClean="0"/>
          </a:p>
          <a:p>
            <a:pPr lvl="1">
              <a:buNone/>
            </a:pPr>
            <a:endParaRPr lang="en-IN" dirty="0" smtClean="0"/>
          </a:p>
          <a:p>
            <a:pPr lvl="1"/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6540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Working With XML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857232"/>
            <a:ext cx="8429684" cy="57864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000" dirty="0" smtClean="0"/>
              <a:t>	</a:t>
            </a:r>
            <a:r>
              <a:rPr lang="en-IN" sz="2200" dirty="0" smtClean="0"/>
              <a:t>7. Elements containing content must have closing and opening tags.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000" dirty="0" smtClean="0"/>
              <a:t>	</a:t>
            </a:r>
            <a:r>
              <a:rPr lang="en-IN" sz="2000" b="1" dirty="0" smtClean="0"/>
              <a:t>&lt;</a:t>
            </a:r>
            <a:r>
              <a:rPr lang="en-IN" sz="2000" b="1" dirty="0" err="1" smtClean="0"/>
              <a:t>elementName</a:t>
            </a:r>
            <a:r>
              <a:rPr lang="en-IN" sz="2000" b="1" dirty="0" smtClean="0"/>
              <a:t>&gt;</a:t>
            </a:r>
            <a:r>
              <a:rPr lang="en-IN" sz="2000" dirty="0" smtClean="0"/>
              <a:t>This is a sample of </a:t>
            </a:r>
            <a:r>
              <a:rPr lang="en-IN" sz="2000" b="1" dirty="0" smtClean="0"/>
              <a:t>&lt;</a:t>
            </a:r>
            <a:r>
              <a:rPr lang="en-IN" sz="2000" b="1" dirty="0" err="1" smtClean="0"/>
              <a:t>anotherElement</a:t>
            </a:r>
            <a:r>
              <a:rPr lang="en-IN" sz="2000" b="1" dirty="0" smtClean="0"/>
              <a:t>&gt; </a:t>
            </a:r>
            <a:r>
              <a:rPr lang="en-IN" sz="2000" dirty="0" smtClean="0"/>
              <a:t>simple XML</a:t>
            </a:r>
            <a:r>
              <a:rPr lang="en-IN" sz="2000" b="1" dirty="0" smtClean="0"/>
              <a:t>&lt;/</a:t>
            </a:r>
            <a:r>
              <a:rPr lang="en-IN" sz="2000" b="1" dirty="0" err="1" smtClean="0"/>
              <a:t>anotherElement</a:t>
            </a:r>
            <a:r>
              <a:rPr lang="en-IN" sz="2000" b="1" dirty="0" smtClean="0"/>
              <a:t>&gt;</a:t>
            </a:r>
            <a:r>
              <a:rPr lang="en-IN" sz="2000" dirty="0" smtClean="0"/>
              <a:t>coding</a:t>
            </a:r>
            <a:r>
              <a:rPr lang="en-IN" sz="2000" b="1" dirty="0" smtClean="0"/>
              <a:t>&lt;/</a:t>
            </a:r>
            <a:r>
              <a:rPr lang="en-IN" sz="2000" b="1" dirty="0" err="1" smtClean="0"/>
              <a:t>elementName</a:t>
            </a:r>
            <a:r>
              <a:rPr lang="en-IN" sz="2000" b="1" dirty="0" smtClean="0"/>
              <a:t>&gt;</a:t>
            </a:r>
            <a:r>
              <a:rPr lang="en-IN" sz="2000" dirty="0" smtClean="0"/>
              <a:t>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sz="2000" dirty="0" smtClean="0"/>
              <a:t>&lt;</a:t>
            </a:r>
            <a:r>
              <a:rPr lang="en-IN" sz="2000" dirty="0" err="1" smtClean="0"/>
              <a:t>elementName</a:t>
            </a:r>
            <a:r>
              <a:rPr lang="en-IN" sz="2000" dirty="0" smtClean="0"/>
              <a:t>&gt; is the parent element. &lt;</a:t>
            </a:r>
            <a:r>
              <a:rPr lang="en-IN" sz="2000" dirty="0" err="1" smtClean="0"/>
              <a:t>anotherElement</a:t>
            </a:r>
            <a:r>
              <a:rPr lang="en-IN" sz="2000" dirty="0" smtClean="0"/>
              <a:t>&gt; is the child of </a:t>
            </a:r>
            <a:r>
              <a:rPr lang="en-IN" sz="2000" dirty="0" err="1" smtClean="0"/>
              <a:t>elementName</a:t>
            </a:r>
            <a:r>
              <a:rPr lang="en-IN" sz="2000" dirty="0" smtClean="0"/>
              <a:t>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sz="2000" dirty="0" smtClean="0"/>
              <a:t>&lt;</a:t>
            </a:r>
            <a:r>
              <a:rPr lang="en-IN" sz="2000" dirty="0" err="1" smtClean="0"/>
              <a:t>elementName</a:t>
            </a:r>
            <a:r>
              <a:rPr lang="en-IN" sz="2000" dirty="0" smtClean="0"/>
              <a:t> </a:t>
            </a:r>
            <a:r>
              <a:rPr lang="en-IN" sz="2000" dirty="0" err="1" smtClean="0"/>
              <a:t>attributeName</a:t>
            </a:r>
            <a:r>
              <a:rPr lang="en-IN" sz="2000" dirty="0" smtClean="0"/>
              <a:t>="</a:t>
            </a:r>
            <a:r>
              <a:rPr lang="en-IN" sz="2000" dirty="0" err="1" smtClean="0"/>
              <a:t>attributeValue</a:t>
            </a:r>
            <a:r>
              <a:rPr lang="en-IN" sz="2000" dirty="0" smtClean="0"/>
              <a:t>" &gt;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000" dirty="0" smtClean="0"/>
              <a:t>	8. </a:t>
            </a:r>
            <a:r>
              <a:rPr lang="en-IN" sz="2200" dirty="0" smtClean="0"/>
              <a:t>Elements without </a:t>
            </a:r>
            <a:r>
              <a:rPr lang="en-IN" sz="2200" dirty="0" err="1" smtClean="0"/>
              <a:t>subelements</a:t>
            </a:r>
            <a:r>
              <a:rPr lang="en-IN" sz="2200" dirty="0" smtClean="0"/>
              <a:t> or text content can be abbreviated by ending the start tag with a /&gt; and deleting the end tag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200" dirty="0" smtClean="0"/>
              <a:t> &lt;account number=“A101”branch=“</a:t>
            </a:r>
            <a:r>
              <a:rPr lang="en-IN" sz="2200" dirty="0" err="1" smtClean="0"/>
              <a:t>Perryridge</a:t>
            </a:r>
            <a:r>
              <a:rPr lang="en-IN" sz="2200" dirty="0" smtClean="0"/>
              <a:t>” balance=“200 /&gt;</a:t>
            </a: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6540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Structure of XML 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324769"/>
            <a:ext cx="8358245" cy="531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1146</TotalTime>
  <Words>1532</Words>
  <Application>Microsoft Office PowerPoint</Application>
  <PresentationFormat>On-screen Show (4:3)</PresentationFormat>
  <Paragraphs>378</Paragraphs>
  <Slides>42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Oriel</vt:lpstr>
      <vt:lpstr>XML  ( Extensible Markup Language ) </vt:lpstr>
      <vt:lpstr>Introduction to XML</vt:lpstr>
      <vt:lpstr>Introduction to XML</vt:lpstr>
      <vt:lpstr>Introduction to XML</vt:lpstr>
      <vt:lpstr>Introduction to XML</vt:lpstr>
      <vt:lpstr>Working With XML</vt:lpstr>
      <vt:lpstr>Working With XML</vt:lpstr>
      <vt:lpstr>Working With XML</vt:lpstr>
      <vt:lpstr>Structure of XML </vt:lpstr>
      <vt:lpstr>XML  Tree</vt:lpstr>
      <vt:lpstr>XML  Tree</vt:lpstr>
      <vt:lpstr>XML Example</vt:lpstr>
      <vt:lpstr>XML vs. HTML</vt:lpstr>
      <vt:lpstr>Use of XML</vt:lpstr>
      <vt:lpstr>Advantages</vt:lpstr>
      <vt:lpstr>Namespaces</vt:lpstr>
      <vt:lpstr>Namespaces</vt:lpstr>
      <vt:lpstr>Namespaces</vt:lpstr>
      <vt:lpstr>Namespaces</vt:lpstr>
      <vt:lpstr>XML DTD </vt:lpstr>
      <vt:lpstr>XML DTD (cont…)</vt:lpstr>
      <vt:lpstr>XML DTD (cont…)</vt:lpstr>
      <vt:lpstr>XML DTD (cont…)</vt:lpstr>
      <vt:lpstr>XML DTD (cont…)</vt:lpstr>
      <vt:lpstr>XML DTD (cont…)</vt:lpstr>
      <vt:lpstr>XML DTD (cont…) - Example</vt:lpstr>
      <vt:lpstr>XML DTD (cont…) - Example</vt:lpstr>
      <vt:lpstr>XML Schema</vt:lpstr>
      <vt:lpstr>XML Schema</vt:lpstr>
      <vt:lpstr>XML Schema</vt:lpstr>
      <vt:lpstr>XML Schema</vt:lpstr>
      <vt:lpstr>XML Validation</vt:lpstr>
      <vt:lpstr>XML Validation</vt:lpstr>
      <vt:lpstr>XML</vt:lpstr>
      <vt:lpstr>XMLHttpRequest Object</vt:lpstr>
      <vt:lpstr>XML Parser</vt:lpstr>
      <vt:lpstr>XSL</vt:lpstr>
      <vt:lpstr>XSL</vt:lpstr>
      <vt:lpstr>XSL</vt:lpstr>
      <vt:lpstr>XSL conditionals: if</vt:lpstr>
      <vt:lpstr>XSL Conditonals: choose</vt:lpstr>
      <vt:lpstr>XSL Looping: for-each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Client Side – HTML</dc:title>
  <dc:creator>JAYESH</dc:creator>
  <cp:lastModifiedBy>win7</cp:lastModifiedBy>
  <cp:revision>193</cp:revision>
  <dcterms:created xsi:type="dcterms:W3CDTF">2011-12-30T18:25:20Z</dcterms:created>
  <dcterms:modified xsi:type="dcterms:W3CDTF">2015-03-27T03:37:55Z</dcterms:modified>
</cp:coreProperties>
</file>