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60" r:id="rId3"/>
    <p:sldId id="262" r:id="rId4"/>
    <p:sldId id="263" r:id="rId5"/>
    <p:sldId id="264" r:id="rId6"/>
    <p:sldId id="265" r:id="rId7"/>
    <p:sldId id="267" r:id="rId8"/>
    <p:sldId id="274" r:id="rId9"/>
    <p:sldId id="272" r:id="rId10"/>
    <p:sldId id="268" r:id="rId11"/>
    <p:sldId id="269" r:id="rId12"/>
    <p:sldId id="270" r:id="rId13"/>
    <p:sldId id="271" r:id="rId14"/>
  </p:sldIdLst>
  <p:sldSz cx="9144000" cy="5143500" type="screen16x9"/>
  <p:notesSz cx="6858000" cy="9144000"/>
  <p:embeddedFontLst>
    <p:embeddedFont>
      <p:font typeface="Wingdings 3" panose="05040102010807070707" pitchFamily="18" charset="2"/>
      <p:regular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Maven Pro" panose="020B0604020202020204" charset="0"/>
      <p:regular r:id="rId21"/>
      <p:bold r:id="rId22"/>
    </p:embeddedFont>
    <p:embeddedFont>
      <p:font typeface="Nunito" panose="020B060402020202020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019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565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pPr marL="0" lvl="0" indent="0" algn="r">
                <a:spcBef>
                  <a:spcPts val="0"/>
                </a:spcBef>
                <a:buNone/>
              </a:pPr>
              <a:t>‹#›</a:t>
            </a:fld>
            <a:endParaRPr lang="en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58589311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pPr marL="0" lvl="0" indent="0" algn="r">
                <a:spcBef>
                  <a:spcPts val="0"/>
                </a:spcBef>
                <a:buNone/>
              </a:pPr>
              <a:t>‹#›</a:t>
            </a:fld>
            <a:endParaRPr lang="en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6752682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pPr marL="0" lvl="0" indent="0" algn="r">
                <a:spcBef>
                  <a:spcPts val="0"/>
                </a:spcBef>
                <a:buNone/>
              </a:pPr>
              <a:t>‹#›</a:t>
            </a:fld>
            <a:endParaRPr lang="en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4124454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pPr marL="0" lvl="0" indent="0" algn="r">
                <a:spcBef>
                  <a:spcPts val="0"/>
                </a:spcBef>
                <a:buNone/>
              </a:pPr>
              <a:t>‹#›</a:t>
            </a:fld>
            <a:endParaRPr lang="en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430597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pPr marL="0" lvl="0" indent="0" algn="r">
                <a:spcBef>
                  <a:spcPts val="0"/>
                </a:spcBef>
                <a:buNone/>
              </a:pPr>
              <a:t>‹#›</a:t>
            </a:fld>
            <a:endParaRPr lang="en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87887989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pPr marL="0" lvl="0" indent="0" algn="r">
                <a:spcBef>
                  <a:spcPts val="0"/>
                </a:spcBef>
                <a:buNone/>
              </a:pPr>
              <a:t>‹#›</a:t>
            </a:fld>
            <a:endParaRPr lang="en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71110314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pPr marL="0" lvl="0" indent="0" algn="r">
                <a:spcBef>
                  <a:spcPts val="0"/>
                </a:spcBef>
                <a:buNone/>
              </a:pPr>
              <a:t>‹#›</a:t>
            </a:fld>
            <a:endParaRPr lang="en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425362935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pPr marL="0" lvl="0" indent="0" algn="r">
                <a:spcBef>
                  <a:spcPts val="0"/>
                </a:spcBef>
                <a:buNone/>
              </a:pPr>
              <a:t>‹#›</a:t>
            </a:fld>
            <a:endParaRPr lang="en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87248174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pPr marL="0" lvl="0" indent="0" algn="r">
                <a:spcBef>
                  <a:spcPts val="0"/>
                </a:spcBef>
                <a:buNone/>
              </a:pPr>
              <a:t>‹#›</a:t>
            </a:fld>
            <a:endParaRPr lang="en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12793932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pPr marL="0" lvl="0" indent="0" algn="r">
                <a:spcBef>
                  <a:spcPts val="0"/>
                </a:spcBef>
                <a:buNone/>
              </a:pPr>
              <a:t>‹#›</a:t>
            </a:fld>
            <a:endParaRPr lang="en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73310289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pPr marL="0" lvl="0" indent="0" algn="r">
                <a:spcBef>
                  <a:spcPts val="0"/>
                </a:spcBef>
                <a:buNone/>
              </a:pPr>
              <a:t>‹#›</a:t>
            </a:fld>
            <a:endParaRPr lang="en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96351776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pPr marL="0" lvl="0" indent="0" algn="r">
                <a:spcBef>
                  <a:spcPts val="0"/>
                </a:spcBef>
                <a:buNone/>
              </a:pPr>
              <a:t>‹#›</a:t>
            </a:fld>
            <a:endParaRPr lang="en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32919187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pPr marL="0" lvl="0" indent="0" algn="r">
                <a:spcBef>
                  <a:spcPts val="0"/>
                </a:spcBef>
                <a:buNone/>
              </a:pPr>
              <a:t>‹#›</a:t>
            </a:fld>
            <a:endParaRPr lang="en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419346103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pPr marL="0" lvl="0" indent="0" algn="r">
                <a:spcBef>
                  <a:spcPts val="0"/>
                </a:spcBef>
                <a:buNone/>
              </a:pPr>
              <a:t>‹#›</a:t>
            </a:fld>
            <a:endParaRPr lang="en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7490008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6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pPr marL="0" lvl="0" indent="0" algn="r">
                <a:spcBef>
                  <a:spcPts val="0"/>
                </a:spcBef>
                <a:buNone/>
              </a:pPr>
              <a:t>‹#›</a:t>
            </a:fld>
            <a:endParaRPr lang="en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0123676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pPr marL="0" lvl="0" indent="0" algn="r">
                <a:spcBef>
                  <a:spcPts val="0"/>
                </a:spcBef>
                <a:buNone/>
              </a:pPr>
              <a:t>‹#›</a:t>
            </a:fld>
            <a:endParaRPr lang="en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07071001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pPr marL="0" lvl="0" indent="0" algn="r">
                <a:spcBef>
                  <a:spcPts val="0"/>
                </a:spcBef>
                <a:buNone/>
              </a:pPr>
              <a:t>‹#›</a:t>
            </a:fld>
            <a:endParaRPr lang="en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4252011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xfrm>
            <a:off x="208125" y="288675"/>
            <a:ext cx="8609400" cy="2614013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-69850" algn="ctr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b="1" dirty="0"/>
              <a:t>ADS PROJECT</a:t>
            </a:r>
            <a:br>
              <a:rPr lang="en-US" sz="4800" dirty="0"/>
            </a:br>
            <a:r>
              <a:rPr lang="en" sz="3000" dirty="0"/>
              <a:t>- Convolutional Neural Network on Semeion            Handwritten Digit Data Set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2F1F60-7C5B-4128-9C07-E3E22F1067D3}"/>
              </a:ext>
            </a:extLst>
          </p:cNvPr>
          <p:cNvSpPr txBox="1"/>
          <p:nvPr/>
        </p:nvSpPr>
        <p:spPr>
          <a:xfrm>
            <a:off x="6624084" y="2902688"/>
            <a:ext cx="1711842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69850" algn="ctr" defTabSz="34290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ts val="1100"/>
            </a:pPr>
            <a:r>
              <a:rPr lang="en-US" sz="3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- Chirag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ctrTitle"/>
          </p:nvPr>
        </p:nvSpPr>
        <p:spPr>
          <a:xfrm>
            <a:off x="340243" y="280435"/>
            <a:ext cx="7838088" cy="446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400" b="1" u="sng" dirty="0"/>
              <a:t>CNN Code </a:t>
            </a:r>
            <a:r>
              <a:rPr lang="en-US" sz="2400" b="1" u="sng" dirty="0"/>
              <a:t>Snippet:</a:t>
            </a:r>
            <a:endParaRPr lang="en" sz="2400" b="1" u="sng" dirty="0"/>
          </a:p>
        </p:txBody>
      </p:sp>
      <p:pic>
        <p:nvPicPr>
          <p:cNvPr id="355" name="Shape 3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50" y="986425"/>
            <a:ext cx="8519251" cy="158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Shape 3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49" y="3535171"/>
            <a:ext cx="8519251" cy="140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354">
            <a:extLst>
              <a:ext uri="{FF2B5EF4-FFF2-40B4-BE49-F238E27FC236}">
                <a16:creationId xmlns:a16="http://schemas.microsoft.com/office/drawing/2014/main" id="{26D2EFFC-7411-4AFF-8756-05944FED428E}"/>
              </a:ext>
            </a:extLst>
          </p:cNvPr>
          <p:cNvSpPr txBox="1">
            <a:spLocks/>
          </p:cNvSpPr>
          <p:nvPr/>
        </p:nvSpPr>
        <p:spPr>
          <a:xfrm>
            <a:off x="340243" y="2830410"/>
            <a:ext cx="7838088" cy="44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" sz="2400" u="sng" dirty="0"/>
              <a:t>CNN </a:t>
            </a:r>
            <a:r>
              <a:rPr lang="en-US" sz="2400" u="sng" dirty="0"/>
              <a:t>Accuracy</a:t>
            </a:r>
            <a:r>
              <a:rPr lang="en" sz="2400" u="sng" dirty="0"/>
              <a:t> </a:t>
            </a:r>
            <a:r>
              <a:rPr lang="en-US" sz="2400" u="sng" dirty="0"/>
              <a:t>Snippet:</a:t>
            </a:r>
            <a:endParaRPr lang="en" sz="2400" u="sng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ctrTitle"/>
          </p:nvPr>
        </p:nvSpPr>
        <p:spPr>
          <a:xfrm>
            <a:off x="640275" y="301699"/>
            <a:ext cx="6621762" cy="510675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600" u="sng" dirty="0"/>
              <a:t>Comparison of Models: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5ED2BC-5B7F-417A-AA5D-069B1F9ED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25" y="1095200"/>
            <a:ext cx="7429483" cy="374660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ctrTitle"/>
          </p:nvPr>
        </p:nvSpPr>
        <p:spPr>
          <a:xfrm>
            <a:off x="754912" y="574626"/>
            <a:ext cx="7586700" cy="446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600" b="1" u="sng" dirty="0"/>
              <a:t>Conclusion: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subTitle" idx="1"/>
          </p:nvPr>
        </p:nvSpPr>
        <p:spPr>
          <a:xfrm>
            <a:off x="531628" y="1020726"/>
            <a:ext cx="7857460" cy="370013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endParaRPr lang="en" sz="2000" dirty="0"/>
          </a:p>
          <a:p>
            <a:pPr marL="457200" lvl="0" indent="-342900" rtl="0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sz="2000" dirty="0"/>
              <a:t>We were able to build an convolutional neural network that can recognize images with an </a:t>
            </a:r>
            <a:r>
              <a:rPr lang="en-US" sz="2000" b="1" dirty="0">
                <a:solidFill>
                  <a:schemeClr val="tx1"/>
                </a:solidFill>
              </a:rPr>
              <a:t>ACCURACY</a:t>
            </a:r>
            <a:r>
              <a:rPr lang="en" sz="2000" dirty="0"/>
              <a:t>of  </a:t>
            </a:r>
            <a:r>
              <a:rPr lang="en" sz="2000" b="1" dirty="0">
                <a:solidFill>
                  <a:schemeClr val="tx1"/>
                </a:solidFill>
              </a:rPr>
              <a:t>95.3%</a:t>
            </a:r>
            <a:r>
              <a:rPr lang="en" sz="2000" dirty="0"/>
              <a:t>  using </a:t>
            </a:r>
            <a:r>
              <a:rPr lang="en" sz="2000" dirty="0">
                <a:solidFill>
                  <a:schemeClr val="tx1"/>
                </a:solidFill>
              </a:rPr>
              <a:t>“</a:t>
            </a:r>
            <a:r>
              <a:rPr lang="en-US" sz="2000" b="1" i="1" dirty="0">
                <a:solidFill>
                  <a:schemeClr val="tx1"/>
                </a:solidFill>
              </a:rPr>
              <a:t>relu”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/>
              <a:t>in </a:t>
            </a:r>
            <a:r>
              <a:rPr lang="en" sz="2000" i="1" dirty="0">
                <a:solidFill>
                  <a:schemeClr val="tx1"/>
                </a:solidFill>
              </a:rPr>
              <a:t>M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" sz="2000" i="1" dirty="0">
                <a:solidFill>
                  <a:schemeClr val="tx1"/>
                </a:solidFill>
              </a:rPr>
              <a:t>Net</a:t>
            </a:r>
            <a:endParaRPr lang="en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ctrTitle"/>
          </p:nvPr>
        </p:nvSpPr>
        <p:spPr>
          <a:xfrm>
            <a:off x="626909" y="143725"/>
            <a:ext cx="4782300" cy="89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3600" b="1" u="sng" dirty="0"/>
              <a:t>Future Scope:</a:t>
            </a:r>
          </a:p>
        </p:txBody>
      </p:sp>
      <p:sp>
        <p:nvSpPr>
          <p:cNvPr id="375" name="Shape 375"/>
          <p:cNvSpPr txBox="1">
            <a:spLocks noGrp="1"/>
          </p:cNvSpPr>
          <p:nvPr>
            <p:ph type="subTitle" idx="1"/>
          </p:nvPr>
        </p:nvSpPr>
        <p:spPr>
          <a:xfrm>
            <a:off x="520994" y="1035625"/>
            <a:ext cx="7899991" cy="3256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12750" lvl="0" indent="-285750" rtl="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" sz="1800" dirty="0"/>
              <a:t>CNN can be implemented using different packages like TensorFlow, Torch and neon (Using Python)</a:t>
            </a:r>
          </a:p>
          <a:p>
            <a:pPr marL="412750" lvl="0" indent="-285750" rtl="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endParaRPr lang="en" sz="1800" dirty="0"/>
          </a:p>
          <a:p>
            <a:pPr marL="412750" lvl="0" indent="-285750" rtl="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" sz="1800" dirty="0"/>
              <a:t>We can implement on bigger data set to see the various results</a:t>
            </a:r>
          </a:p>
          <a:p>
            <a:pPr marL="412750" lvl="0" indent="-285750" rtl="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endParaRPr lang="en" sz="1800" dirty="0"/>
          </a:p>
          <a:p>
            <a:pPr marL="412750" lvl="0" indent="-285750"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r>
              <a:rPr lang="en" sz="1800" dirty="0"/>
              <a:t>We can implement different models likes DBN and </a:t>
            </a:r>
            <a:r>
              <a:rPr lang="en-US" sz="1800" dirty="0"/>
              <a:t>RBM</a:t>
            </a:r>
          </a:p>
          <a:p>
            <a:pPr marL="412750" lvl="0" indent="-285750"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12750" lvl="0" indent="-285750"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sz="1800" dirty="0"/>
              <a:t>We can use GPU for faster computing</a:t>
            </a:r>
          </a:p>
          <a:p>
            <a:pPr marL="457200" lvl="0" indent="-330200">
              <a:spcBef>
                <a:spcPts val="0"/>
              </a:spcBef>
              <a:buSzPts val="1600"/>
              <a:buChar char="●"/>
            </a:pPr>
            <a:endParaRPr lang="en-US" sz="1800" dirty="0"/>
          </a:p>
          <a:p>
            <a:pPr marL="457200" lvl="0" indent="-330200">
              <a:spcBef>
                <a:spcPts val="0"/>
              </a:spcBef>
              <a:buSzPts val="1600"/>
            </a:pPr>
            <a:endParaRPr lang="en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ctrTitle"/>
          </p:nvPr>
        </p:nvSpPr>
        <p:spPr>
          <a:xfrm>
            <a:off x="509099" y="113977"/>
            <a:ext cx="8315923" cy="654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/>
              <a:t>What is C</a:t>
            </a:r>
            <a:r>
              <a:rPr lang="en-US" sz="2400" b="1" dirty="0"/>
              <a:t>onvolutional </a:t>
            </a:r>
            <a:r>
              <a:rPr lang="en" sz="2400" b="1" dirty="0"/>
              <a:t>N</a:t>
            </a:r>
            <a:r>
              <a:rPr lang="en-US" sz="2400" b="1" dirty="0"/>
              <a:t>eural </a:t>
            </a:r>
            <a:r>
              <a:rPr lang="en" sz="2400" b="1" dirty="0"/>
              <a:t>N</a:t>
            </a:r>
            <a:r>
              <a:rPr lang="en-US" sz="2400" b="1" dirty="0"/>
              <a:t>etwork(CNN)</a:t>
            </a:r>
            <a:r>
              <a:rPr lang="en" sz="2400" b="1" dirty="0"/>
              <a:t>?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subTitle" idx="1"/>
          </p:nvPr>
        </p:nvSpPr>
        <p:spPr>
          <a:xfrm>
            <a:off x="509100" y="767975"/>
            <a:ext cx="7494900" cy="3717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" sz="1800" dirty="0"/>
              <a:t>An architecture commonly used for deep learning.They are often used to perform object detection and segmentation</a:t>
            </a:r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tx1"/>
                </a:solidFill>
              </a:rPr>
              <a:t>Characteristics  of CNN</a:t>
            </a:r>
            <a:r>
              <a:rPr lang="en" sz="1800" dirty="0"/>
              <a:t>:</a:t>
            </a:r>
          </a:p>
          <a:p>
            <a:pPr marL="3429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" sz="1800" dirty="0"/>
              <a:t>It eliminates the need for manual feature extraction—the features are learned directly by the CNN</a:t>
            </a:r>
          </a:p>
          <a:p>
            <a:pPr marL="3429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" sz="1800" dirty="0"/>
              <a:t>It produces state-of-the-art recognition results</a:t>
            </a:r>
          </a:p>
          <a:p>
            <a:pPr marL="3429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" sz="1800" dirty="0"/>
              <a:t>CNNs can be retrained for new recognition tasks and allow for building on pre-existing networks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400" dirty="0">
              <a:solidFill>
                <a:schemeClr val="dk2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4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ctrTitle"/>
          </p:nvPr>
        </p:nvSpPr>
        <p:spPr>
          <a:xfrm>
            <a:off x="175260" y="234500"/>
            <a:ext cx="8907779" cy="866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indent="-69850">
              <a:lnSpc>
                <a:spcPct val="115000"/>
              </a:lnSpc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" sz="2400" b="1" u="sng" dirty="0"/>
              <a:t>Three Important feature of C</a:t>
            </a:r>
            <a:r>
              <a:rPr lang="en-US" sz="2400" b="1" u="sng" dirty="0"/>
              <a:t>onvolutional </a:t>
            </a:r>
            <a:r>
              <a:rPr lang="en" sz="2400" b="1" u="sng" dirty="0"/>
              <a:t>N</a:t>
            </a:r>
            <a:r>
              <a:rPr lang="en-US" sz="2400" b="1" u="sng" dirty="0"/>
              <a:t>eural </a:t>
            </a:r>
            <a:r>
              <a:rPr lang="en" sz="2400" b="1" u="sng" dirty="0"/>
              <a:t>N</a:t>
            </a:r>
            <a:r>
              <a:rPr lang="en-US" sz="2400" b="1" u="sng" dirty="0"/>
              <a:t>etwork:</a:t>
            </a:r>
            <a:endParaRPr lang="en" sz="2400" b="1" u="sng" dirty="0"/>
          </a:p>
        </p:txBody>
      </p:sp>
      <p:sp>
        <p:nvSpPr>
          <p:cNvPr id="315" name="Shape 315"/>
          <p:cNvSpPr txBox="1">
            <a:spLocks noGrp="1"/>
          </p:cNvSpPr>
          <p:nvPr>
            <p:ph type="subTitle" idx="1"/>
          </p:nvPr>
        </p:nvSpPr>
        <p:spPr>
          <a:xfrm>
            <a:off x="564900" y="960120"/>
            <a:ext cx="7924500" cy="397868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19100" lvl="0" indent="-342900">
              <a:lnSpc>
                <a:spcPct val="115000"/>
              </a:lnSpc>
              <a:buSzPts val="2400"/>
              <a:buAutoNum type="arabicPeriod"/>
            </a:pPr>
            <a:r>
              <a:rPr lang="en" sz="1800" dirty="0">
                <a:solidFill>
                  <a:schemeClr val="tx1"/>
                </a:solidFill>
              </a:rPr>
              <a:t>Local receptive fields</a:t>
            </a:r>
          </a:p>
          <a:p>
            <a:pPr marL="76200" lvl="0">
              <a:lnSpc>
                <a:spcPct val="115000"/>
              </a:lnSpc>
              <a:buSzPts val="2400"/>
            </a:pPr>
            <a:endParaRPr lang="en" sz="1800" b="1" dirty="0"/>
          </a:p>
          <a:p>
            <a:pPr marL="285750" lvl="0" indent="-285750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" sz="1800" dirty="0"/>
              <a:t>These fields help to create a feature map of the image from the input  layer  </a:t>
            </a:r>
            <a:r>
              <a:rPr lang="en-US" sz="1800" dirty="0"/>
              <a:t>to hidden layer neuron 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</a:pPr>
            <a:r>
              <a:rPr lang="en" sz="1800" dirty="0"/>
              <a:t>-    Convolution is used  to implement this function</a:t>
            </a:r>
          </a:p>
        </p:txBody>
      </p:sp>
      <p:pic>
        <p:nvPicPr>
          <p:cNvPr id="316" name="Shape 3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002" y="3046760"/>
            <a:ext cx="6354403" cy="1892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ctrTitle"/>
          </p:nvPr>
        </p:nvSpPr>
        <p:spPr>
          <a:xfrm>
            <a:off x="345600" y="179300"/>
            <a:ext cx="7599900" cy="892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2.  Shared weights and biases: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subTitle" idx="1"/>
          </p:nvPr>
        </p:nvSpPr>
        <p:spPr>
          <a:xfrm>
            <a:off x="345600" y="976150"/>
            <a:ext cx="8116500" cy="398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 sz="1800" dirty="0"/>
              <a:t>All hidden neurons are detecting the same feature in different regions of image</a:t>
            </a:r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sz="1300" dirty="0">
              <a:solidFill>
                <a:schemeClr val="dk2"/>
              </a:solidFill>
            </a:endParaRPr>
          </a:p>
        </p:txBody>
      </p:sp>
      <p:pic>
        <p:nvPicPr>
          <p:cNvPr id="323" name="Shape 3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63" y="2211572"/>
            <a:ext cx="3560211" cy="2249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Shape 3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7774" y="2211573"/>
            <a:ext cx="3560211" cy="2249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>
          <a:xfrm>
            <a:off x="417200" y="192425"/>
            <a:ext cx="7849200" cy="866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3. Activation and pooling: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subTitle" idx="1"/>
          </p:nvPr>
        </p:nvSpPr>
        <p:spPr>
          <a:xfrm>
            <a:off x="417200" y="827525"/>
            <a:ext cx="7849200" cy="346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Activation step applies transformation function to the output of neuron</a:t>
            </a:r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Pooling reduces the dimension of the image by condensing the output, of the small regions of the neuron to single output</a:t>
            </a:r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This whole process extracts the important features, that the model needs to learn.</a:t>
            </a:r>
          </a:p>
        </p:txBody>
      </p:sp>
      <p:pic>
        <p:nvPicPr>
          <p:cNvPr id="331" name="Shape 3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805" y="3034609"/>
            <a:ext cx="5174707" cy="1916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ctrTitle"/>
          </p:nvPr>
        </p:nvSpPr>
        <p:spPr>
          <a:xfrm>
            <a:off x="640275" y="301700"/>
            <a:ext cx="7586700" cy="446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400" b="1" u="sng" dirty="0"/>
              <a:t>Working of CNN:</a:t>
            </a:r>
          </a:p>
        </p:txBody>
      </p:sp>
      <p:pic>
        <p:nvPicPr>
          <p:cNvPr id="337" name="Shape 3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675" y="997263"/>
            <a:ext cx="7473900" cy="3436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ctrTitle"/>
          </p:nvPr>
        </p:nvSpPr>
        <p:spPr>
          <a:xfrm>
            <a:off x="535937" y="168850"/>
            <a:ext cx="7236463" cy="57895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400" b="1" u="sng" dirty="0"/>
              <a:t>Semeion Handwritten Digit Data Set: 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subTitle" idx="1"/>
          </p:nvPr>
        </p:nvSpPr>
        <p:spPr>
          <a:xfrm>
            <a:off x="535937" y="652107"/>
            <a:ext cx="7531500" cy="4003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• This dataset consists of 1593 records (rows) and 256   </a:t>
            </a:r>
          </a:p>
          <a:p>
            <a:pPr marL="0" lvl="0" indent="-6985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   attributes(columns). </a:t>
            </a:r>
          </a:p>
          <a:p>
            <a:pPr marL="0" lvl="0" indent="-6985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" sz="1800" dirty="0"/>
          </a:p>
          <a:p>
            <a:pPr marL="0" lvl="0" indent="-6985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• Each record represents a handwritten digit, originally   </a:t>
            </a:r>
          </a:p>
          <a:p>
            <a:pPr marL="0" lvl="0" indent="-6985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   scanned with a resolution of 256 grayscale . </a:t>
            </a:r>
          </a:p>
          <a:p>
            <a:pPr marL="0" lvl="0" indent="-6985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" sz="1800" dirty="0"/>
          </a:p>
          <a:p>
            <a:pPr marL="0" lvl="0" indent="-6985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• Each pixel of the each original scanned image was first  </a:t>
            </a:r>
          </a:p>
          <a:p>
            <a:pPr marL="0" lvl="0" indent="-6985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   stretched, and after scaled between 0 and 1.</a:t>
            </a:r>
          </a:p>
          <a:p>
            <a:pPr marL="0" lvl="0" indent="-6985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" sz="1800" dirty="0"/>
          </a:p>
          <a:p>
            <a:pPr marL="0" lvl="0" indent="-6985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• Finally, each binary image was scaled again into a 16x16 </a:t>
            </a:r>
          </a:p>
          <a:p>
            <a:pPr marL="0" lvl="0" indent="-6985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   square box(the final 256 binary attributes).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ctrTitle"/>
          </p:nvPr>
        </p:nvSpPr>
        <p:spPr>
          <a:xfrm>
            <a:off x="640275" y="301700"/>
            <a:ext cx="7586700" cy="446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2400" b="1" u="sng" dirty="0"/>
              <a:t>Data Preparation:</a:t>
            </a:r>
            <a:endParaRPr lang="en" sz="2400" b="1" u="sng" dirty="0"/>
          </a:p>
        </p:txBody>
      </p:sp>
      <p:sp>
        <p:nvSpPr>
          <p:cNvPr id="349" name="Shape 349"/>
          <p:cNvSpPr txBox="1">
            <a:spLocks noGrp="1"/>
          </p:cNvSpPr>
          <p:nvPr>
            <p:ph type="subTitle" idx="1"/>
          </p:nvPr>
        </p:nvSpPr>
        <p:spPr>
          <a:xfrm>
            <a:off x="695425" y="916700"/>
            <a:ext cx="7531500" cy="4003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4BF6D8-C287-4213-9D4A-D4BB96AEB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25" y="833665"/>
            <a:ext cx="7769200" cy="408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77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ctrTitle"/>
          </p:nvPr>
        </p:nvSpPr>
        <p:spPr>
          <a:xfrm>
            <a:off x="640275" y="301700"/>
            <a:ext cx="7586700" cy="446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400" b="1" u="sng" dirty="0"/>
              <a:t>Configuratio</a:t>
            </a:r>
            <a:r>
              <a:rPr lang="en-US" sz="2400" b="1" u="sng" dirty="0"/>
              <a:t>n of Network structure:</a:t>
            </a:r>
            <a:endParaRPr lang="en" sz="2400" b="1" u="sng" dirty="0"/>
          </a:p>
        </p:txBody>
      </p:sp>
      <p:sp>
        <p:nvSpPr>
          <p:cNvPr id="349" name="Shape 349"/>
          <p:cNvSpPr txBox="1">
            <a:spLocks noGrp="1"/>
          </p:cNvSpPr>
          <p:nvPr>
            <p:ph type="subTitle" idx="1"/>
          </p:nvPr>
        </p:nvSpPr>
        <p:spPr>
          <a:xfrm>
            <a:off x="695425" y="916700"/>
            <a:ext cx="7531500" cy="4003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79F1F4-B40D-4A73-B699-E94B81486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25" y="916700"/>
            <a:ext cx="7531500" cy="4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72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1281</TotalTime>
  <Words>376</Words>
  <Application>Microsoft Office PowerPoint</Application>
  <PresentationFormat>On-screen Show (16:9)</PresentationFormat>
  <Paragraphs>48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Wingdings 3</vt:lpstr>
      <vt:lpstr>Century Gothic</vt:lpstr>
      <vt:lpstr>Maven Pro</vt:lpstr>
      <vt:lpstr>Arial</vt:lpstr>
      <vt:lpstr>Nunito</vt:lpstr>
      <vt:lpstr>Ion</vt:lpstr>
      <vt:lpstr>ADS PROJECT - Convolutional Neural Network on Semeion            Handwritten Digit Data Set </vt:lpstr>
      <vt:lpstr>What is Convolutional Neural Network(CNN)?</vt:lpstr>
      <vt:lpstr>Three Important feature of Convolutional Neural Network:</vt:lpstr>
      <vt:lpstr>2.  Shared weights and biases:</vt:lpstr>
      <vt:lpstr>3. Activation and pooling:</vt:lpstr>
      <vt:lpstr>Working of CNN:</vt:lpstr>
      <vt:lpstr>Semeion Handwritten Digit Data Set: </vt:lpstr>
      <vt:lpstr>Data Preparation:</vt:lpstr>
      <vt:lpstr>Configuration of Network structure:</vt:lpstr>
      <vt:lpstr>CNN Code Snippet:</vt:lpstr>
      <vt:lpstr>Comparison of Models:</vt:lpstr>
      <vt:lpstr>Conclusion:</vt:lpstr>
      <vt:lpstr>Future Scope: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 Neural networks on the insurance dataset - - Convolutional Neural Network on Semeion            Handwritten Digit Data Set</dc:title>
  <dc:creator>suprita puned</dc:creator>
  <cp:lastModifiedBy>Chirag</cp:lastModifiedBy>
  <cp:revision>50</cp:revision>
  <dcterms:modified xsi:type="dcterms:W3CDTF">2017-12-17T08:08:04Z</dcterms:modified>
</cp:coreProperties>
</file>