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3" r:id="rId12"/>
    <p:sldId id="260" r:id="rId13"/>
    <p:sldId id="261" r:id="rId14"/>
    <p:sldId id="26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request’s </a:t>
            </a:r>
            <a:r>
              <a:rPr lang="en-US" dirty="0"/>
              <a:t>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3340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request lands in IIS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IIS </a:t>
            </a:r>
            <a:r>
              <a:rPr lang="en-US" dirty="0"/>
              <a:t>routes the request to </a:t>
            </a:r>
            <a:r>
              <a:rPr lang="en-US" dirty="0" smtClean="0"/>
              <a:t>aspnet_isapi.dll (binary component).</a:t>
            </a:r>
            <a:endParaRPr lang="en-US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IIS 5.</a:t>
            </a:r>
            <a:r>
              <a:rPr lang="en-US" i="1" dirty="0"/>
              <a:t>x </a:t>
            </a:r>
            <a:r>
              <a:rPr lang="en-US" dirty="0"/>
              <a:t>is running, IIS asp_isapi.dll routes the request through a pipe to aspnet_wp.exe.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IIS 6.</a:t>
            </a:r>
            <a:r>
              <a:rPr lang="en-US" i="1" dirty="0"/>
              <a:t>x </a:t>
            </a:r>
            <a:r>
              <a:rPr lang="en-US" dirty="0"/>
              <a:t>is running, the request is already in the worker process</a:t>
            </a:r>
            <a:r>
              <a:rPr lang="en-U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/>
              <a:t>packages the request context into an instance of </a:t>
            </a:r>
            <a:r>
              <a:rPr lang="en-US" i="1" dirty="0" err="1" smtClean="0"/>
              <a:t>Httpcontext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/>
              <a:t>pipes the request through an instance of an </a:t>
            </a:r>
            <a:r>
              <a:rPr lang="en-US" i="1" dirty="0" err="1" smtClean="0"/>
              <a:t>HttpApplication</a:t>
            </a:r>
            <a:r>
              <a:rPr lang="en-US" i="1" dirty="0" smtClean="0"/>
              <a:t> </a:t>
            </a:r>
            <a:r>
              <a:rPr lang="en-US" dirty="0"/>
              <a:t>object (or an </a:t>
            </a:r>
            <a:r>
              <a:rPr lang="en-US" i="1" dirty="0" err="1" smtClean="0"/>
              <a:t>HttpApplication</a:t>
            </a:r>
            <a:r>
              <a:rPr lang="en-US" dirty="0" smtClean="0"/>
              <a:t>-derived </a:t>
            </a:r>
            <a:r>
              <a:rPr lang="en-US" dirty="0"/>
              <a:t>object</a:t>
            </a:r>
            <a:r>
              <a:rPr lang="en-US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application object is interested in receiving any of the request preprocessing events, </a:t>
            </a:r>
            <a:r>
              <a:rPr lang="en-US" i="1" dirty="0" err="1" smtClean="0"/>
              <a:t>HttpApplication</a:t>
            </a:r>
            <a:r>
              <a:rPr lang="en-US" i="1" dirty="0" smtClean="0"/>
              <a:t> </a:t>
            </a:r>
            <a:r>
              <a:rPr lang="en-US" dirty="0"/>
              <a:t>fires the events to the application object</a:t>
            </a:r>
            <a:r>
              <a:rPr lang="en-US" dirty="0" smtClean="0"/>
              <a:t>. Any </a:t>
            </a:r>
            <a:r>
              <a:rPr lang="en-US" i="1" dirty="0" err="1" smtClean="0"/>
              <a:t>HttpModules</a:t>
            </a:r>
            <a:r>
              <a:rPr lang="en-US" i="1" dirty="0" smtClean="0"/>
              <a:t> </a:t>
            </a:r>
            <a:r>
              <a:rPr lang="en-US" dirty="0"/>
              <a:t>that have subscribed to these events will receive the notifications as well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Runtime </a:t>
            </a:r>
            <a:r>
              <a:rPr lang="en-US" dirty="0"/>
              <a:t>instantiates a handler and handles the request.</a:t>
            </a:r>
          </a:p>
        </p:txBody>
      </p:sp>
    </p:spTree>
    <p:extLst>
      <p:ext uri="{BB962C8B-B14F-4D97-AF65-F5344CB8AC3E}">
        <p14:creationId xmlns:p14="http://schemas.microsoft.com/office/powerpoint/2010/main" val="1712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IIS 5.</a:t>
            </a:r>
            <a:r>
              <a:rPr lang="en-US" i="1" dirty="0"/>
              <a:t>x </a:t>
            </a:r>
            <a:r>
              <a:rPr lang="en-US" dirty="0"/>
              <a:t>working in concert with ASP.NET.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109"/>
            <a:ext cx="7429500" cy="4467225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03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IIS 6.</a:t>
            </a:r>
            <a:r>
              <a:rPr lang="en-US" i="1" dirty="0"/>
              <a:t>x </a:t>
            </a:r>
            <a:r>
              <a:rPr lang="en-US" dirty="0"/>
              <a:t>working in concert with ASP.NET.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4866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4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7 .x  Request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browser makes a request for a resource on the Web server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HTTP.SYS </a:t>
            </a:r>
            <a:r>
              <a:rPr lang="en-US" dirty="0"/>
              <a:t>picks up the request on the server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HTTP.SYS </a:t>
            </a:r>
            <a:r>
              <a:rPr lang="en-US" dirty="0"/>
              <a:t>uses the WAS to find configuration information to pass on to the WWW Service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WAS passes the configuration information to the WWW Service, which configures HTTP.SYS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WAS </a:t>
            </a:r>
            <a:r>
              <a:rPr lang="en-US" dirty="0"/>
              <a:t>starts a worker process in the application pool for which the request was destined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worker process processes the request and returns the response to HTTP.SYS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HTTP.SYS </a:t>
            </a:r>
            <a:r>
              <a:rPr lang="en-US" dirty="0"/>
              <a:t>sends the response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8564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IIS </a:t>
            </a:r>
            <a:r>
              <a:rPr lang="en-US" dirty="0" smtClean="0"/>
              <a:t>7.</a:t>
            </a:r>
            <a:r>
              <a:rPr lang="en-US" i="1" dirty="0" smtClean="0"/>
              <a:t>x </a:t>
            </a:r>
            <a:r>
              <a:rPr lang="en-US" dirty="0"/>
              <a:t>working in concert with ASP.NET.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53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One </a:t>
            </a:r>
            <a:r>
              <a:rPr lang="en-US" dirty="0"/>
              <a:t>of the primary purposes behind application pooling is to support application isolation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application pooling, you also can govern the security aspects of a Web application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Application </a:t>
            </a:r>
            <a:r>
              <a:rPr lang="en-US" dirty="0"/>
              <a:t>pools operate under the </a:t>
            </a:r>
            <a:r>
              <a:rPr lang="en-US" dirty="0" smtClean="0"/>
              <a:t>Network Service </a:t>
            </a:r>
            <a:r>
              <a:rPr lang="en-US" dirty="0"/>
              <a:t>account by default—which does not have as many access rights as </a:t>
            </a:r>
            <a:r>
              <a:rPr lang="en-US" dirty="0" smtClean="0"/>
              <a:t>Local System </a:t>
            </a:r>
            <a:r>
              <a:rPr lang="en-US" dirty="0"/>
              <a:t>does.</a:t>
            </a:r>
          </a:p>
        </p:txBody>
      </p:sp>
    </p:spTree>
    <p:extLst>
      <p:ext uri="{BB962C8B-B14F-4D97-AF65-F5344CB8AC3E}">
        <p14:creationId xmlns:p14="http://schemas.microsoft.com/office/powerpoint/2010/main" val="2987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/>
              <a:t>ASP.NET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5257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When an end user presses the Return key after typing in a URL, the browser sends an HTTP GET request to the target site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request travels through a series of routers until it finally hits your Web server and is picked up on port 80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ASP.NET works with three versions of IIS: </a:t>
            </a:r>
            <a:endParaRPr lang="en-US" dirty="0" smtClean="0"/>
          </a:p>
          <a:p>
            <a:pPr lvl="1" algn="just"/>
            <a:r>
              <a:rPr lang="en-US" dirty="0" smtClean="0"/>
              <a:t>version </a:t>
            </a:r>
            <a:r>
              <a:rPr lang="en-US" dirty="0"/>
              <a:t>5.</a:t>
            </a:r>
            <a:r>
              <a:rPr lang="en-US" i="1" dirty="0"/>
              <a:t>x </a:t>
            </a:r>
            <a:r>
              <a:rPr lang="en-US" dirty="0"/>
              <a:t>(if you are using the Windows XP Professional operating system), </a:t>
            </a:r>
            <a:endParaRPr lang="en-US" dirty="0" smtClean="0"/>
          </a:p>
          <a:p>
            <a:pPr lvl="1" algn="just"/>
            <a:r>
              <a:rPr lang="en-US" dirty="0" smtClean="0"/>
              <a:t>version </a:t>
            </a:r>
            <a:r>
              <a:rPr lang="en-US" dirty="0"/>
              <a:t>6.</a:t>
            </a:r>
            <a:r>
              <a:rPr lang="en-US" i="1" dirty="0"/>
              <a:t>x </a:t>
            </a:r>
            <a:r>
              <a:rPr lang="en-US" dirty="0"/>
              <a:t>(if you are using the Windows Server 2003 operating system), and </a:t>
            </a:r>
            <a:endParaRPr lang="en-US" dirty="0" smtClean="0"/>
          </a:p>
          <a:p>
            <a:pPr lvl="1" algn="just"/>
            <a:r>
              <a:rPr lang="en-US" dirty="0" smtClean="0"/>
              <a:t>version </a:t>
            </a:r>
            <a:r>
              <a:rPr lang="en-US" dirty="0"/>
              <a:t>7.</a:t>
            </a:r>
            <a:r>
              <a:rPr lang="en-US" i="1" dirty="0"/>
              <a:t>x </a:t>
            </a:r>
            <a:r>
              <a:rPr lang="en-US" dirty="0"/>
              <a:t>(if you are using the Windows Vista, Windows 7, or Windows Server 2008 operating systems</a:t>
            </a:r>
            <a:r>
              <a:rPr lang="en-US" dirty="0" smtClean="0"/>
              <a:t>).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When a request comes in, IIS reads the file name identified in the request and routes the request to the appropriate component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IIS intercepts the request and maps it to the worker process, the request follows a very specific path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3792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>
            <a:normAutofit/>
          </a:bodyPr>
          <a:lstStyle/>
          <a:p>
            <a:r>
              <a:rPr lang="en-US" dirty="0"/>
              <a:t>The IIS 5.</a:t>
            </a:r>
            <a:r>
              <a:rPr lang="en-US" i="1" dirty="0"/>
              <a:t>x </a:t>
            </a:r>
            <a:r>
              <a:rPr lang="en-US" dirty="0"/>
              <a:t>and IIS 6.</a:t>
            </a:r>
            <a:r>
              <a:rPr lang="en-US" i="1" dirty="0"/>
              <a:t>x </a:t>
            </a:r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Once a request comes into the </a:t>
            </a:r>
            <a:r>
              <a:rPr lang="en-US" i="1" dirty="0" err="1"/>
              <a:t>AppDomain</a:t>
            </a:r>
            <a:r>
              <a:rPr lang="en-US" i="1" dirty="0"/>
              <a:t> </a:t>
            </a:r>
            <a:r>
              <a:rPr lang="en-US" dirty="0"/>
              <a:t>managed by the ASP.NET runtime, ASP.NET uses the </a:t>
            </a:r>
            <a:r>
              <a:rPr lang="en-US" i="1" dirty="0" err="1"/>
              <a:t>HttpWorkerRequest</a:t>
            </a:r>
            <a:r>
              <a:rPr lang="en-US" i="1" dirty="0"/>
              <a:t> </a:t>
            </a:r>
            <a:r>
              <a:rPr lang="en-US" dirty="0"/>
              <a:t>class to store the request information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runtime wraps the request’s information in a class named </a:t>
            </a:r>
            <a:r>
              <a:rPr lang="en-US" i="1" dirty="0" err="1"/>
              <a:t>HttpContext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runtime produces an instance of </a:t>
            </a:r>
            <a:r>
              <a:rPr lang="en-US" i="1" dirty="0" err="1"/>
              <a:t>HttpApplication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dirty="0"/>
              <a:t>then fires a number of application-wide events 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These events are also pumped through any </a:t>
            </a:r>
            <a:r>
              <a:rPr lang="en-US" i="1" dirty="0" err="1"/>
              <a:t>HttpModules</a:t>
            </a:r>
            <a:r>
              <a:rPr lang="en-US" i="1" dirty="0"/>
              <a:t> </a:t>
            </a:r>
            <a:r>
              <a:rPr lang="en-US" dirty="0"/>
              <a:t>attached to the pipeline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Finally, ASP.NET figures out what kind of handler is required to handle the request, creates one, and asks the handler to process the request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After the handler deals with the request, ASP.NET fires a number of </a:t>
            </a:r>
            <a:r>
              <a:rPr lang="en-US" dirty="0" err="1"/>
              <a:t>postprocessing</a:t>
            </a:r>
            <a:r>
              <a:rPr lang="en-US" dirty="0"/>
              <a:t> events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7341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HttpApplication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HTTP handlers live for a very short period of time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Imagine in commercial grade project, one  </a:t>
            </a:r>
            <a:r>
              <a:rPr lang="en-US" dirty="0"/>
              <a:t>want to cache data to avoid round-trips to the database</a:t>
            </a:r>
            <a:r>
              <a:rPr lang="en-US" dirty="0" smtClean="0"/>
              <a:t>. You’d </a:t>
            </a:r>
            <a:r>
              <a:rPr lang="en-US" dirty="0"/>
              <a:t>need to store that data in a place where all the HTTP handlers could get to it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i="1" dirty="0" err="1"/>
              <a:t>HttpApplication</a:t>
            </a:r>
            <a:r>
              <a:rPr lang="en-US" i="1" dirty="0"/>
              <a:t> </a:t>
            </a:r>
            <a:r>
              <a:rPr lang="en-US" dirty="0"/>
              <a:t>class exists for that purpose—to act as a rendezvous point for your request processing.</a:t>
            </a:r>
          </a:p>
        </p:txBody>
      </p:sp>
    </p:spTree>
    <p:extLst>
      <p:ext uri="{BB962C8B-B14F-4D97-AF65-F5344CB8AC3E}">
        <p14:creationId xmlns:p14="http://schemas.microsoft.com/office/powerpoint/2010/main" val="4555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HttpContext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i="1" dirty="0" err="1"/>
              <a:t>HttpContext</a:t>
            </a:r>
            <a:r>
              <a:rPr lang="en-US" i="1" dirty="0"/>
              <a:t> </a:t>
            </a:r>
            <a:r>
              <a:rPr lang="en-US" dirty="0"/>
              <a:t>class acts as a central location in which you can access parts of the current request as it travels through the pipeline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Even though the </a:t>
            </a:r>
            <a:r>
              <a:rPr lang="en-US" i="1" dirty="0" err="1"/>
              <a:t>HttpContext</a:t>
            </a:r>
            <a:r>
              <a:rPr lang="en-US" i="1" dirty="0"/>
              <a:t> </a:t>
            </a:r>
            <a:r>
              <a:rPr lang="en-US" dirty="0"/>
              <a:t>components are really just references to other parts of the pipeline, having them available in a single place makes it much easier to manage the request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A reference to the context’s </a:t>
            </a:r>
            <a:r>
              <a:rPr lang="en-US" i="1" dirty="0"/>
              <a:t>Response </a:t>
            </a:r>
            <a:r>
              <a:rPr lang="en-US" dirty="0"/>
              <a:t>object (so that you can send output to the client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reference to the </a:t>
            </a:r>
            <a:r>
              <a:rPr lang="en-US" i="1" dirty="0"/>
              <a:t>Request </a:t>
            </a:r>
            <a:r>
              <a:rPr lang="en-US" dirty="0"/>
              <a:t>object (so that you can find information about the request itself)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reference to the central application itself (so that you can get to the application state)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reference to a per-request dictionary (for storing items for the duration of a request)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reference to the application-wide cache (to store data and avoid round-trips to the database)</a:t>
            </a:r>
          </a:p>
        </p:txBody>
      </p:sp>
    </p:spTree>
    <p:extLst>
      <p:ext uri="{BB962C8B-B14F-4D97-AF65-F5344CB8AC3E}">
        <p14:creationId xmlns:p14="http://schemas.microsoft.com/office/powerpoint/2010/main" val="22761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HttpModules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Although the </a:t>
            </a:r>
            <a:r>
              <a:rPr lang="en-US" i="1" dirty="0"/>
              <a:t>Application </a:t>
            </a:r>
            <a:r>
              <a:rPr lang="en-US" dirty="0"/>
              <a:t>object is suitable for handling application-wide events and data on a small scale, sometimes application-wide tasks need a little heavier machinery</a:t>
            </a:r>
            <a:r>
              <a:rPr lang="en-US" dirty="0" smtClean="0"/>
              <a:t>. </a:t>
            </a:r>
            <a:r>
              <a:rPr lang="en-US" i="1" dirty="0" err="1" smtClean="0"/>
              <a:t>HttpModules</a:t>
            </a:r>
            <a:r>
              <a:rPr lang="en-US" i="1" dirty="0" smtClean="0"/>
              <a:t> </a:t>
            </a:r>
            <a:r>
              <a:rPr lang="en-US" dirty="0"/>
              <a:t>serve that purpose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HttpHandlers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last stop a request makes in the pipeline is at an </a:t>
            </a:r>
            <a:r>
              <a:rPr lang="en-US" i="1" dirty="0" err="1"/>
              <a:t>HttpHandler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request finally reaches the end of the pipeline, ASP.NET consults the configuration file to see whether the particular file name extension is mapped to an </a:t>
            </a:r>
            <a:r>
              <a:rPr lang="en-US" i="1" dirty="0" err="1"/>
              <a:t>HttpHandler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it is, ASP.NET loads the handler and calls the handler’s </a:t>
            </a:r>
            <a:r>
              <a:rPr lang="en-US" i="1" dirty="0" err="1"/>
              <a:t>IHttpHandler.ProcessRequest</a:t>
            </a:r>
            <a:r>
              <a:rPr lang="en-US" i="1" dirty="0"/>
              <a:t> </a:t>
            </a:r>
            <a:r>
              <a:rPr lang="en-US" dirty="0"/>
              <a:t>method to execute the request.</a:t>
            </a:r>
          </a:p>
        </p:txBody>
      </p:sp>
    </p:spTree>
    <p:extLst>
      <p:ext uri="{BB962C8B-B14F-4D97-AF65-F5344CB8AC3E}">
        <p14:creationId xmlns:p14="http://schemas.microsoft.com/office/powerpoint/2010/main" val="16214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890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ASP.NET Architecture</vt:lpstr>
      <vt:lpstr>Application Pool</vt:lpstr>
      <vt:lpstr>ASP.NET Architecture</vt:lpstr>
      <vt:lpstr>The IIS 5.x and IIS 6.x Pipeline</vt:lpstr>
      <vt:lpstr>Pipeline</vt:lpstr>
      <vt:lpstr>The HttpApplication</vt:lpstr>
      <vt:lpstr>The HttpContext</vt:lpstr>
      <vt:lpstr>The HttpModules</vt:lpstr>
      <vt:lpstr>The HttpHandlers</vt:lpstr>
      <vt:lpstr>ASP request’s path </vt:lpstr>
      <vt:lpstr>IIS 5.x working in concert with ASP.NET.</vt:lpstr>
      <vt:lpstr>IIS 6.x working in concert with ASP.NET.</vt:lpstr>
      <vt:lpstr>IIS 7 .x  Request Path</vt:lpstr>
      <vt:lpstr>IIS 7.x working in concert with ASP.NET.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ASP. Net</dc:title>
  <dc:creator>Bhagwant Singh</dc:creator>
  <cp:lastModifiedBy>Pardeep Singh</cp:lastModifiedBy>
  <cp:revision>12</cp:revision>
  <dcterms:created xsi:type="dcterms:W3CDTF">2006-08-16T00:00:00Z</dcterms:created>
  <dcterms:modified xsi:type="dcterms:W3CDTF">2017-09-20T04:02:14Z</dcterms:modified>
</cp:coreProperties>
</file>