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4D5D2-C2B9-41CD-BAE2-E5D5B97840D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7A99B-4B15-490A-9C8B-549E27C0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EB776-5B7C-46A8-ADBE-3258FA291A87}" type="slidenum">
              <a:rPr lang="ar-SA" altLang="en-US"/>
              <a:pPr/>
              <a:t>3</a:t>
            </a:fld>
            <a:endParaRPr lang="en-US" alt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045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7FFE1-4F5E-4608-B8DB-EF8673BE4F39}" type="slidenum">
              <a:rPr lang="ar-SA"/>
              <a:pPr/>
              <a:t>12</a:t>
            </a:fld>
            <a:endParaRPr lang="en-US"/>
          </a:p>
        </p:txBody>
      </p:sp>
      <p:sp>
        <p:nvSpPr>
          <p:cNvPr id="102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ln/>
        </p:spPr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F6708-A6F1-458C-8F43-E6DFD3A2F858}" type="slidenum">
              <a:rPr lang="ar-SA"/>
              <a:pPr/>
              <a:t>13</a:t>
            </a:fld>
            <a:endParaRPr lang="en-US"/>
          </a:p>
        </p:txBody>
      </p:sp>
      <p:sp>
        <p:nvSpPr>
          <p:cNvPr id="103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ln/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DD3B1-FF30-4FD9-8F25-34E68528CFF7}" type="slidenum">
              <a:rPr lang="ar-SA"/>
              <a:pPr/>
              <a:t>14</a:t>
            </a:fld>
            <a:endParaRPr lang="en-US"/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CF083-2475-4D68-8F51-72D9E2A1E44A}" type="slidenum">
              <a:rPr lang="ar-SA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749A5F-8221-4215-B6E5-2503DAE1DBFD}" type="slidenum">
              <a:rPr lang="ar-SA"/>
              <a:pPr/>
              <a:t>16</a:t>
            </a:fld>
            <a:endParaRPr lang="en-US"/>
          </a:p>
        </p:txBody>
      </p:sp>
      <p:sp>
        <p:nvSpPr>
          <p:cNvPr id="106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ln/>
        </p:spPr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9E47B-9516-4D73-906C-F57AF153BE31}" type="slidenum">
              <a:rPr lang="ar-SA"/>
              <a:pPr/>
              <a:t>17</a:t>
            </a:fld>
            <a:endParaRPr lang="en-US"/>
          </a:p>
        </p:txBody>
      </p:sp>
      <p:sp>
        <p:nvSpPr>
          <p:cNvPr id="105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ln/>
        </p:spPr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898DD7-65B0-406A-95CE-5D48DA28DE5B}" type="slidenum">
              <a:rPr lang="ar-SA"/>
              <a:pPr/>
              <a:t>18</a:t>
            </a:fld>
            <a:endParaRPr lang="en-US"/>
          </a:p>
        </p:txBody>
      </p:sp>
      <p:sp>
        <p:nvSpPr>
          <p:cNvPr id="104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ln/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146F9-D80C-4BB4-A642-6911978A5D06}" type="slidenum">
              <a:rPr lang="ar-SA" altLang="en-US"/>
              <a:pPr/>
              <a:t>19</a:t>
            </a:fld>
            <a:endParaRPr lang="en-US" altLang="en-US"/>
          </a:p>
        </p:txBody>
      </p:sp>
      <p:sp>
        <p:nvSpPr>
          <p:cNvPr id="109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954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4BF06-D43C-4E74-9465-C06F0FB343AC}" type="slidenum">
              <a:rPr lang="ar-SA" altLang="en-US"/>
              <a:pPr/>
              <a:t>20</a:t>
            </a:fld>
            <a:endParaRPr lang="en-US" alt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049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CA3AB-E133-449A-8758-31ACDE2824DD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110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10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77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DBB97A-F9D5-4428-A34D-FDAC598F1DA3}" type="slidenum">
              <a:rPr lang="ar-SA" altLang="en-US"/>
              <a:pPr/>
              <a:t>4</a:t>
            </a:fld>
            <a:endParaRPr lang="en-US" altLang="en-US"/>
          </a:p>
        </p:txBody>
      </p:sp>
      <p:sp>
        <p:nvSpPr>
          <p:cNvPr id="100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73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DB9D8-C548-4895-B296-CE4356E4C127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110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95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7B1C1-0B6F-41EA-9104-10307845C6A7}" type="slidenum">
              <a:rPr lang="ar-SA" altLang="en-US"/>
              <a:pPr/>
              <a:t>23</a:t>
            </a:fld>
            <a:endParaRPr lang="en-US" altLang="en-US"/>
          </a:p>
        </p:txBody>
      </p:sp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811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C825C-D1BC-4485-B9FE-FB0F99CAC79F}" type="slidenum">
              <a:rPr lang="ar-SA" altLang="en-US"/>
              <a:pPr/>
              <a:t>24</a:t>
            </a:fld>
            <a:endParaRPr lang="en-US" altLang="en-US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245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421B1-1E42-430B-80DD-0FA9D7CA7C62}" type="slidenum">
              <a:rPr lang="ar-SA" altLang="en-US"/>
              <a:pPr/>
              <a:t>25</a:t>
            </a:fld>
            <a:endParaRPr lang="en-US" altLang="en-US"/>
          </a:p>
        </p:txBody>
      </p:sp>
      <p:sp>
        <p:nvSpPr>
          <p:cNvPr id="109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72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95F57-CD11-4894-8411-F94DF3370429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960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55986-D0CB-405A-9C9B-CA84C638B6AA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28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7BB52-F99C-4181-96EC-7BD73DD477E1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795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7E37A-AC96-430E-B6CC-B93D7FB481E6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00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01ED5-BEBE-4F1B-B337-875E3C39535E}" type="slidenum">
              <a:rPr lang="ar-SA" altLang="en-US"/>
              <a:pPr/>
              <a:t>9</a:t>
            </a:fld>
            <a:endParaRPr lang="en-US" altLang="en-US"/>
          </a:p>
        </p:txBody>
      </p:sp>
      <p:sp>
        <p:nvSpPr>
          <p:cNvPr id="102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038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71A6F-71DC-4ACD-971C-0722D8D6A1C2}" type="slidenum">
              <a:rPr lang="ar-SA" altLang="en-US"/>
              <a:pPr/>
              <a:t>10</a:t>
            </a:fld>
            <a:endParaRPr lang="en-US" altLang="en-US"/>
          </a:p>
        </p:txBody>
      </p:sp>
      <p:sp>
        <p:nvSpPr>
          <p:cNvPr id="102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95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81A01-099A-48E2-8BD5-C59121806F16}" type="slidenum">
              <a:rPr lang="ar-SA" altLang="en-US"/>
              <a:pPr/>
              <a:t>11</a:t>
            </a:fld>
            <a:endParaRPr lang="en-US" altLang="en-US"/>
          </a:p>
        </p:txBody>
      </p:sp>
      <p:sp>
        <p:nvSpPr>
          <p:cNvPr id="102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00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A83-5213-4435-BE55-8876F06CB7E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1B-545F-4834-AA10-3298B9477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4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A83-5213-4435-BE55-8876F06CB7E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1B-545F-4834-AA10-3298B9477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A83-5213-4435-BE55-8876F06CB7E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1B-545F-4834-AA10-3298B9477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4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E8C3326-9479-4048-9CF4-B766E9A6BBC2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122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9873D3E3-BDDB-48E9-927C-E43FC9BC2E76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719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7084C97-E630-45A9-8C33-F319119B0754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94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A83-5213-4435-BE55-8876F06CB7E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1B-545F-4834-AA10-3298B9477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6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A83-5213-4435-BE55-8876F06CB7E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1B-545F-4834-AA10-3298B9477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A83-5213-4435-BE55-8876F06CB7E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1B-545F-4834-AA10-3298B9477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0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A83-5213-4435-BE55-8876F06CB7E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1B-545F-4834-AA10-3298B9477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5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A83-5213-4435-BE55-8876F06CB7E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1B-545F-4834-AA10-3298B9477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2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A83-5213-4435-BE55-8876F06CB7E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1B-545F-4834-AA10-3298B9477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A83-5213-4435-BE55-8876F06CB7E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1B-545F-4834-AA10-3298B9477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7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A83-5213-4435-BE55-8876F06CB7E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21B-545F-4834-AA10-3298B9477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7A83-5213-4435-BE55-8876F06CB7E3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621B-545F-4834-AA10-3298B9477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jpe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jpe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3D transformation</a:t>
            </a:r>
          </a:p>
          <a:p>
            <a:r>
              <a:rPr lang="en-US" dirty="0" smtClean="0"/>
              <a:t>Unit 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</a:rPr>
              <a:t>3D Rotation</a:t>
            </a:r>
          </a:p>
        </p:txBody>
      </p:sp>
      <p:sp>
        <p:nvSpPr>
          <p:cNvPr id="1021956" name="Rectangle 4"/>
          <p:cNvSpPr>
            <a:spLocks noChangeArrowheads="1"/>
          </p:cNvSpPr>
          <p:nvPr/>
        </p:nvSpPr>
        <p:spPr bwMode="auto">
          <a:xfrm>
            <a:off x="1524001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1957" name="Rectangle 5"/>
          <p:cNvSpPr>
            <a:spLocks noChangeArrowheads="1"/>
          </p:cNvSpPr>
          <p:nvPr/>
        </p:nvSpPr>
        <p:spPr bwMode="auto">
          <a:xfrm>
            <a:off x="1524001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1958" name="Rectangle 6"/>
          <p:cNvSpPr>
            <a:spLocks noChangeArrowheads="1"/>
          </p:cNvSpPr>
          <p:nvPr/>
        </p:nvSpPr>
        <p:spPr bwMode="auto">
          <a:xfrm>
            <a:off x="1524001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1964" name="Rectangle 12"/>
          <p:cNvSpPr>
            <a:spLocks noChangeArrowheads="1"/>
          </p:cNvSpPr>
          <p:nvPr/>
        </p:nvSpPr>
        <p:spPr bwMode="auto">
          <a:xfrm>
            <a:off x="1992313" y="1682044"/>
            <a:ext cx="8532812" cy="375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2pPr>
            <a:lvl3pPr marL="1090613" indent="-4191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3pPr>
            <a:lvl4pPr marL="1404938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4pPr>
            <a:lvl5pPr marL="1722438" indent="-3810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5pPr>
            <a:lvl6pPr marL="21796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6pPr>
            <a:lvl7pPr marL="26368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7pPr>
            <a:lvl8pPr marL="30940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8pPr>
            <a:lvl9pPr marL="35512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9pPr>
          </a:lstStyle>
          <a:p>
            <a:pPr marL="0" indent="0"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rotations are specified by a </a:t>
            </a:r>
            <a:r>
              <a:rPr lang="en-US" altLang="en-US" sz="48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rotation axis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 </a:t>
            </a:r>
            <a:r>
              <a:rPr lang="en-US" altLang="en-US" sz="48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two-dimensions there is only one choice of a rotation axis that leaves points in the plane.</a:t>
            </a:r>
            <a:r>
              <a:rPr lang="en-US" altLang="en-US" sz="4000" dirty="0"/>
              <a:t> 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</a:rPr>
              <a:t>3D Rotation</a:t>
            </a:r>
          </a:p>
        </p:txBody>
      </p:sp>
      <p:sp>
        <p:nvSpPr>
          <p:cNvPr id="1024003" name="Rectangle 3"/>
          <p:cNvSpPr>
            <a:spLocks noChangeArrowheads="1"/>
          </p:cNvSpPr>
          <p:nvPr/>
        </p:nvSpPr>
        <p:spPr bwMode="auto">
          <a:xfrm>
            <a:off x="1524001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04" name="Rectangle 4"/>
          <p:cNvSpPr>
            <a:spLocks noChangeArrowheads="1"/>
          </p:cNvSpPr>
          <p:nvPr/>
        </p:nvSpPr>
        <p:spPr bwMode="auto">
          <a:xfrm>
            <a:off x="1524001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05" name="Rectangle 5"/>
          <p:cNvSpPr>
            <a:spLocks noChangeArrowheads="1"/>
          </p:cNvSpPr>
          <p:nvPr/>
        </p:nvSpPr>
        <p:spPr bwMode="auto">
          <a:xfrm>
            <a:off x="1524001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06" name="Rectangle 6"/>
          <p:cNvSpPr>
            <a:spLocks noChangeArrowheads="1"/>
          </p:cNvSpPr>
          <p:nvPr/>
        </p:nvSpPr>
        <p:spPr bwMode="auto">
          <a:xfrm>
            <a:off x="1992313" y="1309511"/>
            <a:ext cx="8788576" cy="391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2pPr>
            <a:lvl3pPr marL="1090613" indent="-4191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3pPr>
            <a:lvl4pPr marL="1404938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4pPr>
            <a:lvl5pPr marL="1722438" indent="-3810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5pPr>
            <a:lvl6pPr marL="21796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6pPr>
            <a:lvl7pPr marL="26368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7pPr>
            <a:lvl8pPr marL="30940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8pPr>
            <a:lvl9pPr marL="35512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9pPr>
          </a:lstStyle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easiest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axes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those that parallel to the coordinate axis.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angles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counterclockwise rotations about a coordinate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axis,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are looking along the positive half of the axis toward the coordinate origin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(According to right hand convention)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010" name="Picture 10" descr="AADGHLJ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5" b="43359"/>
          <a:stretch>
            <a:fillRect/>
          </a:stretch>
        </p:blipFill>
        <p:spPr>
          <a:xfrm>
            <a:off x="1992313" y="4233332"/>
            <a:ext cx="7561262" cy="2507193"/>
          </a:xfrm>
          <a:noFill/>
          <a:ln w="1016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6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Times New Roman" pitchFamily="18" charset="0"/>
              </a:rPr>
              <a:t>Coordinate Axis Rotations</a:t>
            </a:r>
          </a:p>
        </p:txBody>
      </p:sp>
      <p:sp>
        <p:nvSpPr>
          <p:cNvPr id="1028099" name="Rectangle 3"/>
          <p:cNvSpPr>
            <a:spLocks noChangeArrowheads="1"/>
          </p:cNvSpPr>
          <p:nvPr/>
        </p:nvSpPr>
        <p:spPr bwMode="auto">
          <a:xfrm>
            <a:off x="0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8100" name="Rectangle 4"/>
          <p:cNvSpPr>
            <a:spLocks noChangeArrowheads="1"/>
          </p:cNvSpPr>
          <p:nvPr/>
        </p:nvSpPr>
        <p:spPr bwMode="auto">
          <a:xfrm>
            <a:off x="0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8101" name="Rectangle 5"/>
          <p:cNvSpPr>
            <a:spLocks noChangeArrowheads="1"/>
          </p:cNvSpPr>
          <p:nvPr/>
        </p:nvSpPr>
        <p:spPr bwMode="auto">
          <a:xfrm>
            <a:off x="0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8102" name="Rectangle 6"/>
          <p:cNvSpPr>
            <a:spLocks noChangeArrowheads="1"/>
          </p:cNvSpPr>
          <p:nvPr/>
        </p:nvSpPr>
        <p:spPr bwMode="auto">
          <a:xfrm>
            <a:off x="624417" y="1828800"/>
            <a:ext cx="11377083" cy="339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200" b="1" u="none" dirty="0"/>
              <a:t>Z-axis rotation: </a:t>
            </a:r>
            <a:r>
              <a:rPr lang="en-US" sz="2800" u="none" dirty="0"/>
              <a:t>For z axis same as 2D rotation:</a:t>
            </a:r>
          </a:p>
        </p:txBody>
      </p:sp>
      <p:graphicFrame>
        <p:nvGraphicFramePr>
          <p:cNvPr id="10281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430129"/>
              </p:ext>
            </p:extLst>
          </p:nvPr>
        </p:nvGraphicFramePr>
        <p:xfrm>
          <a:off x="471299" y="3163372"/>
          <a:ext cx="4980595" cy="159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4" imgW="2145960" imgH="914400" progId="Equation.3">
                  <p:embed/>
                </p:oleObj>
              </mc:Choice>
              <mc:Fallback>
                <p:oleObj name="Equation" r:id="rId4" imgW="21459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99" y="3163372"/>
                        <a:ext cx="4980595" cy="159076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571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108" name="Picture 12" descr="11-4a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12958" y="3623095"/>
            <a:ext cx="5664200" cy="3025984"/>
          </a:xfrm>
          <a:solidFill>
            <a:srgbClr val="FFFFCC"/>
          </a:solidFill>
          <a:ln w="57150" cap="flat" algn="ctr">
            <a:solidFill>
              <a:srgbClr val="00FFFF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111" name="Rectangle 15"/>
          <p:cNvSpPr>
            <a:spLocks noChangeArrowheads="1"/>
          </p:cNvSpPr>
          <p:nvPr/>
        </p:nvSpPr>
        <p:spPr bwMode="auto">
          <a:xfrm>
            <a:off x="0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81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957600"/>
              </p:ext>
            </p:extLst>
          </p:nvPr>
        </p:nvGraphicFramePr>
        <p:xfrm>
          <a:off x="6239055" y="2483922"/>
          <a:ext cx="36369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7" imgW="876240" imgH="215640" progId="Equation.3">
                  <p:embed/>
                </p:oleObj>
              </mc:Choice>
              <mc:Fallback>
                <p:oleObj name="Equation" r:id="rId7" imgW="876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055" y="2483922"/>
                        <a:ext cx="3636963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112" name="Rectangle 16"/>
          <p:cNvSpPr>
            <a:spLocks noChangeArrowheads="1"/>
          </p:cNvSpPr>
          <p:nvPr/>
        </p:nvSpPr>
        <p:spPr bwMode="auto">
          <a:xfrm>
            <a:off x="0" y="335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9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Times New Roman" pitchFamily="18" charset="0"/>
              </a:rPr>
              <a:t>Coordinate Axis Rotations</a:t>
            </a:r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0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38340" name="Rectangle 4"/>
          <p:cNvSpPr>
            <a:spLocks noChangeArrowheads="1"/>
          </p:cNvSpPr>
          <p:nvPr/>
        </p:nvSpPr>
        <p:spPr bwMode="auto">
          <a:xfrm>
            <a:off x="0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0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38342" name="Rectangle 6"/>
          <p:cNvSpPr>
            <a:spLocks noChangeArrowheads="1"/>
          </p:cNvSpPr>
          <p:nvPr/>
        </p:nvSpPr>
        <p:spPr bwMode="auto">
          <a:xfrm>
            <a:off x="624417" y="1621766"/>
            <a:ext cx="11377083" cy="382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200" u="none" dirty="0"/>
              <a:t>Obtain rotations around other axes through cyclic permutation of coordinate parameters:</a:t>
            </a:r>
          </a:p>
        </p:txBody>
      </p:sp>
      <p:sp>
        <p:nvSpPr>
          <p:cNvPr id="1038348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38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088547"/>
              </p:ext>
            </p:extLst>
          </p:nvPr>
        </p:nvGraphicFramePr>
        <p:xfrm>
          <a:off x="3157328" y="2687382"/>
          <a:ext cx="61039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4" imgW="1002960" imgH="164880" progId="Equation.3">
                  <p:embed/>
                </p:oleObj>
              </mc:Choice>
              <mc:Fallback>
                <p:oleObj name="Equation" r:id="rId4" imgW="10029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328" y="2687382"/>
                        <a:ext cx="6103938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49" name="Rectangle 13"/>
          <p:cNvSpPr>
            <a:spLocks noChangeArrowheads="1"/>
          </p:cNvSpPr>
          <p:nvPr/>
        </p:nvSpPr>
        <p:spPr bwMode="auto">
          <a:xfrm>
            <a:off x="0" y="-227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pic>
        <p:nvPicPr>
          <p:cNvPr id="1038350" name="Picture 14" descr="11-5a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484" y="3532704"/>
            <a:ext cx="11567583" cy="25601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2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Times New Roman" pitchFamily="18" charset="0"/>
              </a:rPr>
              <a:t>Coordinate Axis Rotations</a:t>
            </a:r>
          </a:p>
        </p:txBody>
      </p:sp>
      <p:pic>
        <p:nvPicPr>
          <p:cNvPr id="1042450" name="Picture 18" descr="11-6a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35347" y="3701534"/>
            <a:ext cx="5278967" cy="2897188"/>
          </a:xfrm>
          <a:solidFill>
            <a:srgbClr val="FFFFCC"/>
          </a:solidFill>
          <a:ln w="57150" cap="flat" algn="ctr">
            <a:solidFill>
              <a:srgbClr val="00FF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042447" name="Object 1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07356904"/>
              </p:ext>
            </p:extLst>
          </p:nvPr>
        </p:nvGraphicFramePr>
        <p:xfrm>
          <a:off x="376767" y="2138085"/>
          <a:ext cx="566420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5" imgW="3149280" imgH="1333440" progId="Equation.3">
                  <p:embed/>
                </p:oleObj>
              </mc:Choice>
              <mc:Fallback>
                <p:oleObj name="Equation" r:id="rId5" imgW="314928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67" y="2138085"/>
                        <a:ext cx="5664200" cy="17986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5715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435" name="Rectangle 3"/>
          <p:cNvSpPr>
            <a:spLocks noChangeArrowheads="1"/>
          </p:cNvSpPr>
          <p:nvPr/>
        </p:nvSpPr>
        <p:spPr bwMode="auto">
          <a:xfrm>
            <a:off x="0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2436" name="Rectangle 4"/>
          <p:cNvSpPr>
            <a:spLocks noChangeArrowheads="1"/>
          </p:cNvSpPr>
          <p:nvPr/>
        </p:nvSpPr>
        <p:spPr bwMode="auto">
          <a:xfrm>
            <a:off x="0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2437" name="Rectangle 5"/>
          <p:cNvSpPr>
            <a:spLocks noChangeArrowheads="1"/>
          </p:cNvSpPr>
          <p:nvPr/>
        </p:nvSpPr>
        <p:spPr bwMode="auto">
          <a:xfrm>
            <a:off x="0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2438" name="Rectangle 6"/>
          <p:cNvSpPr>
            <a:spLocks noChangeArrowheads="1"/>
          </p:cNvSpPr>
          <p:nvPr/>
        </p:nvSpPr>
        <p:spPr bwMode="auto">
          <a:xfrm>
            <a:off x="624417" y="1276709"/>
            <a:ext cx="11377083" cy="394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200" b="1" u="none" dirty="0"/>
              <a:t>X-axis rotation:</a:t>
            </a:r>
            <a:endParaRPr lang="en-US" sz="2800" u="none" dirty="0"/>
          </a:p>
        </p:txBody>
      </p:sp>
      <p:sp>
        <p:nvSpPr>
          <p:cNvPr id="1042443" name="Rectangle 11"/>
          <p:cNvSpPr>
            <a:spLocks noChangeArrowheads="1"/>
          </p:cNvSpPr>
          <p:nvPr/>
        </p:nvSpPr>
        <p:spPr bwMode="auto">
          <a:xfrm>
            <a:off x="-336550" y="2668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2444" name="Rectangle 12"/>
          <p:cNvSpPr>
            <a:spLocks noChangeArrowheads="1"/>
          </p:cNvSpPr>
          <p:nvPr/>
        </p:nvSpPr>
        <p:spPr bwMode="auto">
          <a:xfrm>
            <a:off x="0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42452" name="Object 2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51794088"/>
              </p:ext>
            </p:extLst>
          </p:nvPr>
        </p:nvGraphicFramePr>
        <p:xfrm>
          <a:off x="7634767" y="2532063"/>
          <a:ext cx="24590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7" imgW="876240" imgH="228600" progId="Equation.3">
                  <p:embed/>
                </p:oleObj>
              </mc:Choice>
              <mc:Fallback>
                <p:oleObj name="Equation" r:id="rId7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767" y="2532063"/>
                        <a:ext cx="245903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4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Times New Roman" pitchFamily="18" charset="0"/>
              </a:rPr>
              <a:t>Coordinate Axis Rotations</a:t>
            </a:r>
          </a:p>
        </p:txBody>
      </p:sp>
      <p:graphicFrame>
        <p:nvGraphicFramePr>
          <p:cNvPr id="104755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93266386"/>
              </p:ext>
            </p:extLst>
          </p:nvPr>
        </p:nvGraphicFramePr>
        <p:xfrm>
          <a:off x="419899" y="2257147"/>
          <a:ext cx="5664200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4" imgW="3149280" imgH="1333440" progId="Equation.3">
                  <p:embed/>
                </p:oleObj>
              </mc:Choice>
              <mc:Fallback>
                <p:oleObj name="Equation" r:id="rId4" imgW="314928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9" y="2257147"/>
                        <a:ext cx="5664200" cy="17986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571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563" name="Object 1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198435468"/>
              </p:ext>
            </p:extLst>
          </p:nvPr>
        </p:nvGraphicFramePr>
        <p:xfrm>
          <a:off x="7664450" y="2316163"/>
          <a:ext cx="24161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6" imgW="888840" imgH="241200" progId="Equation.3">
                  <p:embed/>
                </p:oleObj>
              </mc:Choice>
              <mc:Fallback>
                <p:oleObj name="Equation" r:id="rId6" imgW="88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450" y="2316163"/>
                        <a:ext cx="241617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557" name="Rectangle 5"/>
          <p:cNvSpPr>
            <a:spLocks noChangeArrowheads="1"/>
          </p:cNvSpPr>
          <p:nvPr/>
        </p:nvSpPr>
        <p:spPr bwMode="auto">
          <a:xfrm>
            <a:off x="0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7558" name="Rectangle 6"/>
          <p:cNvSpPr>
            <a:spLocks noChangeArrowheads="1"/>
          </p:cNvSpPr>
          <p:nvPr/>
        </p:nvSpPr>
        <p:spPr bwMode="auto">
          <a:xfrm>
            <a:off x="0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7559" name="Rectangle 7"/>
          <p:cNvSpPr>
            <a:spLocks noChangeArrowheads="1"/>
          </p:cNvSpPr>
          <p:nvPr/>
        </p:nvSpPr>
        <p:spPr bwMode="auto">
          <a:xfrm>
            <a:off x="0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7560" name="Rectangle 8"/>
          <p:cNvSpPr>
            <a:spLocks noChangeArrowheads="1"/>
          </p:cNvSpPr>
          <p:nvPr/>
        </p:nvSpPr>
        <p:spPr bwMode="auto">
          <a:xfrm>
            <a:off x="624417" y="1544128"/>
            <a:ext cx="11377083" cy="367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200" b="1" u="none" dirty="0"/>
              <a:t>Y-axis rotation:</a:t>
            </a:r>
            <a:endParaRPr lang="en-US" sz="2800" u="none" dirty="0"/>
          </a:p>
        </p:txBody>
      </p:sp>
      <p:sp>
        <p:nvSpPr>
          <p:cNvPr id="1047561" name="Rectangle 9"/>
          <p:cNvSpPr>
            <a:spLocks noChangeArrowheads="1"/>
          </p:cNvSpPr>
          <p:nvPr/>
        </p:nvSpPr>
        <p:spPr bwMode="auto">
          <a:xfrm>
            <a:off x="-336550" y="2668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7562" name="Rectangle 10"/>
          <p:cNvSpPr>
            <a:spLocks noChangeArrowheads="1"/>
          </p:cNvSpPr>
          <p:nvPr/>
        </p:nvSpPr>
        <p:spPr bwMode="auto">
          <a:xfrm>
            <a:off x="0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pic>
        <p:nvPicPr>
          <p:cNvPr id="1047567" name="Picture 15" descr="11-7a"/>
          <p:cNvPicPr>
            <a:picLocks noGrp="1" noChangeAspect="1" noChangeArrowheads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11418" y="3721101"/>
            <a:ext cx="5664200" cy="3003550"/>
          </a:xfrm>
          <a:solidFill>
            <a:srgbClr val="FFFFCC"/>
          </a:solidFill>
          <a:ln w="57150" cap="flat" algn="ctr">
            <a:solidFill>
              <a:srgbClr val="FF00FF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0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Times New Roman" pitchFamily="18" charset="0"/>
              </a:rPr>
              <a:t>General Three Dimensional Rotations</a:t>
            </a:r>
            <a:endParaRPr lang="en-US" sz="4000" b="1" dirty="0">
              <a:latin typeface="Times New Roman" pitchFamily="18" charset="0"/>
            </a:endParaRPr>
          </a:p>
        </p:txBody>
      </p:sp>
      <p:sp>
        <p:nvSpPr>
          <p:cNvPr id="1061891" name="Rectangle 3"/>
          <p:cNvSpPr>
            <a:spLocks noChangeArrowheads="1"/>
          </p:cNvSpPr>
          <p:nvPr/>
        </p:nvSpPr>
        <p:spPr bwMode="auto">
          <a:xfrm>
            <a:off x="0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0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61893" name="Rectangle 5"/>
          <p:cNvSpPr>
            <a:spLocks noChangeArrowheads="1"/>
          </p:cNvSpPr>
          <p:nvPr/>
        </p:nvSpPr>
        <p:spPr bwMode="auto">
          <a:xfrm>
            <a:off x="0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61894" name="Rectangle 6"/>
          <p:cNvSpPr>
            <a:spLocks noChangeArrowheads="1"/>
          </p:cNvSpPr>
          <p:nvPr/>
        </p:nvSpPr>
        <p:spPr bwMode="auto">
          <a:xfrm>
            <a:off x="334433" y="2225615"/>
            <a:ext cx="11667067" cy="321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fa-IR" sz="2800" u="none" dirty="0"/>
          </a:p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IN" sz="2800" u="none" dirty="0"/>
              <a:t>A rotation matrix for any axis that does not coincide with a coordinate axis can be set up as a composite transformation involving combination of translations and the coordinate-axes rotations</a:t>
            </a:r>
            <a:r>
              <a:rPr lang="fa-IR" sz="2800" u="none" dirty="0"/>
              <a:t>:</a:t>
            </a:r>
          </a:p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IN" sz="1400" u="none" dirty="0"/>
          </a:p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AutoNum type="arabicPeriod"/>
            </a:pPr>
            <a:r>
              <a:rPr lang="en-IN" sz="2400" u="none" dirty="0"/>
              <a:t>Translate the object so that the rotation axis passes through the coordinate origin</a:t>
            </a:r>
          </a:p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AutoNum type="arabicPeriod"/>
            </a:pPr>
            <a:r>
              <a:rPr lang="en-IN" sz="2400" u="none" dirty="0"/>
              <a:t>Rotate the object so that the axis rotation coincides with one of the coordinate axes</a:t>
            </a:r>
          </a:p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AutoNum type="arabicPeriod"/>
            </a:pPr>
            <a:r>
              <a:rPr lang="en-IN" sz="2400" u="none" dirty="0"/>
              <a:t>Perform the specified rotation about that coordinate axis</a:t>
            </a:r>
          </a:p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AutoNum type="arabicPeriod"/>
            </a:pPr>
            <a:r>
              <a:rPr lang="en-IN" sz="2400" u="none" dirty="0"/>
              <a:t>Apply inverse rotation axis back to its original orientation</a:t>
            </a:r>
          </a:p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AutoNum type="arabicPeriod"/>
            </a:pPr>
            <a:r>
              <a:rPr lang="en-IN" sz="2400" u="none" dirty="0"/>
              <a:t>Apply the inverse translation to bring the rotation axis back to its original position</a:t>
            </a:r>
          </a:p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AutoNum type="arabicPeriod" startAt="5"/>
            </a:pPr>
            <a:endParaRPr lang="en-US" sz="2400" u="none" dirty="0"/>
          </a:p>
        </p:txBody>
      </p:sp>
      <p:sp>
        <p:nvSpPr>
          <p:cNvPr id="1061895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61897" name="Rectangle 9"/>
          <p:cNvSpPr>
            <a:spLocks noChangeArrowheads="1"/>
          </p:cNvSpPr>
          <p:nvPr/>
        </p:nvSpPr>
        <p:spPr bwMode="auto">
          <a:xfrm>
            <a:off x="0" y="-227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61900" name="Object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960291"/>
              </p:ext>
            </p:extLst>
          </p:nvPr>
        </p:nvGraphicFramePr>
        <p:xfrm>
          <a:off x="1909763" y="1898650"/>
          <a:ext cx="85153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4" imgW="3314520" imgH="253800" progId="Equation.3">
                  <p:embed/>
                </p:oleObj>
              </mc:Choice>
              <mc:Fallback>
                <p:oleObj name="Equation" r:id="rId4" imgW="3314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1898650"/>
                        <a:ext cx="851535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5" name="Rectangle 3"/>
          <p:cNvSpPr>
            <a:spLocks noChangeArrowheads="1"/>
          </p:cNvSpPr>
          <p:nvPr/>
        </p:nvSpPr>
        <p:spPr bwMode="auto">
          <a:xfrm>
            <a:off x="0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52676" name="Rectangle 4"/>
          <p:cNvSpPr>
            <a:spLocks noChangeArrowheads="1"/>
          </p:cNvSpPr>
          <p:nvPr/>
        </p:nvSpPr>
        <p:spPr bwMode="auto">
          <a:xfrm>
            <a:off x="0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52677" name="Rectangle 5"/>
          <p:cNvSpPr>
            <a:spLocks noChangeArrowheads="1"/>
          </p:cNvSpPr>
          <p:nvPr/>
        </p:nvSpPr>
        <p:spPr bwMode="auto">
          <a:xfrm>
            <a:off x="0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52678" name="Rectangle 6"/>
          <p:cNvSpPr>
            <a:spLocks noChangeArrowheads="1"/>
          </p:cNvSpPr>
          <p:nvPr/>
        </p:nvSpPr>
        <p:spPr bwMode="auto">
          <a:xfrm>
            <a:off x="239184" y="655608"/>
            <a:ext cx="11952816" cy="64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800" b="1" u="none" dirty="0"/>
              <a:t>An arbitrary axis</a:t>
            </a:r>
            <a:r>
              <a:rPr lang="en-US" sz="3200" b="1" u="none" dirty="0"/>
              <a:t> </a:t>
            </a:r>
            <a:r>
              <a:rPr lang="en-US" sz="2400" u="none" dirty="0"/>
              <a:t>(with the rotation axis projected onto the</a:t>
            </a:r>
            <a:r>
              <a:rPr lang="en-US" sz="2400" b="1" u="none" dirty="0"/>
              <a:t> </a:t>
            </a:r>
            <a:r>
              <a:rPr lang="en-US" sz="2800" b="1" u="none" dirty="0"/>
              <a:t>Z</a:t>
            </a:r>
            <a:r>
              <a:rPr lang="en-US" sz="2400" b="1" u="none" dirty="0"/>
              <a:t> </a:t>
            </a:r>
            <a:r>
              <a:rPr lang="en-US" sz="2400" u="none" dirty="0"/>
              <a:t>axis):</a:t>
            </a:r>
            <a:endParaRPr lang="en-US" sz="3200" b="1" u="none" dirty="0"/>
          </a:p>
        </p:txBody>
      </p:sp>
      <p:sp>
        <p:nvSpPr>
          <p:cNvPr id="1052679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52680" name="Rectangle 8"/>
          <p:cNvSpPr>
            <a:spLocks noChangeArrowheads="1"/>
          </p:cNvSpPr>
          <p:nvPr/>
        </p:nvSpPr>
        <p:spPr bwMode="auto">
          <a:xfrm>
            <a:off x="0" y="-227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52682" name="Rectangle 10"/>
          <p:cNvSpPr>
            <a:spLocks noChangeArrowheads="1"/>
          </p:cNvSpPr>
          <p:nvPr/>
        </p:nvSpPr>
        <p:spPr bwMode="auto">
          <a:xfrm>
            <a:off x="0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52684" name="Rectangle 12"/>
          <p:cNvSpPr>
            <a:spLocks noChangeArrowheads="1"/>
          </p:cNvSpPr>
          <p:nvPr/>
        </p:nvSpPr>
        <p:spPr bwMode="auto">
          <a:xfrm>
            <a:off x="0" y="33633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52692" name="Rectangle 20"/>
          <p:cNvSpPr>
            <a:spLocks noChangeArrowheads="1"/>
          </p:cNvSpPr>
          <p:nvPr/>
        </p:nvSpPr>
        <p:spPr bwMode="auto">
          <a:xfrm>
            <a:off x="0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526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931607"/>
              </p:ext>
            </p:extLst>
          </p:nvPr>
        </p:nvGraphicFramePr>
        <p:xfrm>
          <a:off x="603250" y="6430963"/>
          <a:ext cx="108426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4" imgW="3314520" imgH="253800" progId="Equation.3">
                  <p:embed/>
                </p:oleObj>
              </mc:Choice>
              <mc:Fallback>
                <p:oleObj name="Equation" r:id="rId4" imgW="3314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6430963"/>
                        <a:ext cx="10842625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693" name="Rectangle 21"/>
          <p:cNvSpPr>
            <a:spLocks noChangeArrowheads="1"/>
          </p:cNvSpPr>
          <p:nvPr/>
        </p:nvSpPr>
        <p:spPr bwMode="auto">
          <a:xfrm>
            <a:off x="0" y="3372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52695" name="Rectangle 23"/>
          <p:cNvSpPr>
            <a:spLocks noGrp="1" noChangeArrowheads="1"/>
          </p:cNvSpPr>
          <p:nvPr>
            <p:ph type="title"/>
          </p:nvPr>
        </p:nvSpPr>
        <p:spPr>
          <a:xfrm>
            <a:off x="609600" y="-14288"/>
            <a:ext cx="10972800" cy="1139826"/>
          </a:xfrm>
          <a:noFill/>
          <a:ln/>
        </p:spPr>
        <p:txBody>
          <a:bodyPr/>
          <a:lstStyle/>
          <a:p>
            <a:pPr algn="ctr"/>
            <a:r>
              <a:rPr lang="en-US" sz="3600" b="1" dirty="0">
                <a:latin typeface="Times New Roman" pitchFamily="18" charset="0"/>
              </a:rPr>
              <a:t>General Three Dimensional Rotations</a:t>
            </a:r>
          </a:p>
        </p:txBody>
      </p:sp>
      <p:graphicFrame>
        <p:nvGraphicFramePr>
          <p:cNvPr id="1052697" name="Object 2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325722"/>
              </p:ext>
            </p:extLst>
          </p:nvPr>
        </p:nvGraphicFramePr>
        <p:xfrm>
          <a:off x="2688167" y="1233577"/>
          <a:ext cx="6680200" cy="5106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Bitmap Image" r:id="rId6" imgW="3161905" imgH="4544059" progId="Paint.Picture">
                  <p:embed/>
                </p:oleObj>
              </mc:Choice>
              <mc:Fallback>
                <p:oleObj name="Bitmap Image" r:id="rId6" imgW="3161905" imgH="45440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167" y="1233577"/>
                        <a:ext cx="6680200" cy="5106898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5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latin typeface="Times New Roman" pitchFamily="18" charset="0"/>
              </a:rPr>
              <a:t>Special </a:t>
            </a:r>
            <a:r>
              <a:rPr lang="en-US" sz="3600" b="1" dirty="0" err="1" smtClean="0">
                <a:latin typeface="Times New Roman" pitchFamily="18" charset="0"/>
              </a:rPr>
              <a:t>CaseThree</a:t>
            </a:r>
            <a:r>
              <a:rPr lang="en-US" sz="3600" b="1" dirty="0" smtClean="0">
                <a:latin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</a:rPr>
              <a:t>Dimensional Rotations</a:t>
            </a:r>
          </a:p>
        </p:txBody>
      </p:sp>
      <p:sp>
        <p:nvSpPr>
          <p:cNvPr id="1040387" name="Rectangle 3"/>
          <p:cNvSpPr>
            <a:spLocks noChangeArrowheads="1"/>
          </p:cNvSpPr>
          <p:nvPr/>
        </p:nvSpPr>
        <p:spPr bwMode="auto">
          <a:xfrm>
            <a:off x="0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0388" name="Rectangle 4"/>
          <p:cNvSpPr>
            <a:spLocks noChangeArrowheads="1"/>
          </p:cNvSpPr>
          <p:nvPr/>
        </p:nvSpPr>
        <p:spPr bwMode="auto">
          <a:xfrm>
            <a:off x="0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0389" name="Rectangle 5"/>
          <p:cNvSpPr>
            <a:spLocks noChangeArrowheads="1"/>
          </p:cNvSpPr>
          <p:nvPr/>
        </p:nvSpPr>
        <p:spPr bwMode="auto">
          <a:xfrm>
            <a:off x="0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0390" name="Rectangle 6"/>
          <p:cNvSpPr>
            <a:spLocks noChangeArrowheads="1"/>
          </p:cNvSpPr>
          <p:nvPr/>
        </p:nvSpPr>
        <p:spPr bwMode="auto">
          <a:xfrm>
            <a:off x="143934" y="1380226"/>
            <a:ext cx="12240684" cy="377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800" b="1" u="none" dirty="0"/>
              <a:t>Rotation axis parallel with coordinate axis </a:t>
            </a:r>
            <a:r>
              <a:rPr lang="en-US" sz="2400" b="1" u="none" dirty="0"/>
              <a:t>(Example </a:t>
            </a:r>
            <a:r>
              <a:rPr lang="en-US" sz="2800" b="1" u="none" dirty="0"/>
              <a:t>x</a:t>
            </a:r>
            <a:r>
              <a:rPr lang="en-US" sz="2400" b="1" u="none" dirty="0"/>
              <a:t> axis):</a:t>
            </a:r>
          </a:p>
        </p:txBody>
      </p:sp>
      <p:sp>
        <p:nvSpPr>
          <p:cNvPr id="1040391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0393" name="Rectangle 9"/>
          <p:cNvSpPr>
            <a:spLocks noChangeArrowheads="1"/>
          </p:cNvSpPr>
          <p:nvPr/>
        </p:nvSpPr>
        <p:spPr bwMode="auto">
          <a:xfrm>
            <a:off x="0" y="-227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pic>
        <p:nvPicPr>
          <p:cNvPr id="1040394" name="Picture 10" descr="AADGHLO0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65"/>
          <a:stretch>
            <a:fillRect/>
          </a:stretch>
        </p:blipFill>
        <p:spPr>
          <a:xfrm>
            <a:off x="1678517" y="2173857"/>
            <a:ext cx="8930216" cy="4028505"/>
          </a:xfrm>
          <a:solidFill>
            <a:schemeClr val="bg1"/>
          </a:solidFill>
          <a:ln w="57150" cap="flat" algn="ctr">
            <a:solidFill>
              <a:srgbClr val="FF00FF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40397" name="Rectangle 13"/>
          <p:cNvSpPr>
            <a:spLocks noChangeArrowheads="1"/>
          </p:cNvSpPr>
          <p:nvPr/>
        </p:nvSpPr>
        <p:spPr bwMode="auto">
          <a:xfrm>
            <a:off x="0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403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010174"/>
              </p:ext>
            </p:extLst>
          </p:nvPr>
        </p:nvGraphicFramePr>
        <p:xfrm>
          <a:off x="2679700" y="6149975"/>
          <a:ext cx="71199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5" imgW="1333440" imgH="241200" progId="Equation.3">
                  <p:embed/>
                </p:oleObj>
              </mc:Choice>
              <mc:Fallback>
                <p:oleObj name="Equation" r:id="rId5" imgW="1333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6149975"/>
                        <a:ext cx="71199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8" name="Rectangle 14"/>
          <p:cNvSpPr>
            <a:spLocks noChangeArrowheads="1"/>
          </p:cNvSpPr>
          <p:nvPr/>
        </p:nvSpPr>
        <p:spPr bwMode="auto">
          <a:xfrm>
            <a:off x="0" y="33633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5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6988"/>
            <a:ext cx="8229600" cy="1139826"/>
          </a:xfrm>
        </p:spPr>
        <p:txBody>
          <a:bodyPr/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</a:rPr>
              <a:t>3D Scaling</a:t>
            </a:r>
          </a:p>
        </p:txBody>
      </p:sp>
      <p:sp>
        <p:nvSpPr>
          <p:cNvPr id="1091587" name="Rectangle 3"/>
          <p:cNvSpPr>
            <a:spLocks noChangeArrowheads="1"/>
          </p:cNvSpPr>
          <p:nvPr/>
        </p:nvSpPr>
        <p:spPr bwMode="auto">
          <a:xfrm>
            <a:off x="1524001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1588" name="Rectangle 4"/>
          <p:cNvSpPr>
            <a:spLocks noChangeArrowheads="1"/>
          </p:cNvSpPr>
          <p:nvPr/>
        </p:nvSpPr>
        <p:spPr bwMode="auto">
          <a:xfrm>
            <a:off x="1524001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1589" name="Rectangle 5"/>
          <p:cNvSpPr>
            <a:spLocks noChangeArrowheads="1"/>
          </p:cNvSpPr>
          <p:nvPr/>
        </p:nvSpPr>
        <p:spPr bwMode="auto">
          <a:xfrm>
            <a:off x="1524001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1590" name="Rectangle 6"/>
          <p:cNvSpPr>
            <a:spLocks noChangeArrowheads="1"/>
          </p:cNvSpPr>
          <p:nvPr/>
        </p:nvSpPr>
        <p:spPr bwMode="auto">
          <a:xfrm>
            <a:off x="1774825" y="1219200"/>
            <a:ext cx="875030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2pPr>
            <a:lvl3pPr marL="1090613" indent="-4191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3pPr>
            <a:lvl4pPr marL="1404938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4pPr>
            <a:lvl5pPr marL="1722438" indent="-3810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5pPr>
            <a:lvl6pPr marL="21796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6pPr>
            <a:lvl7pPr marL="26368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7pPr>
            <a:lvl8pPr marL="30940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8pPr>
            <a:lvl9pPr marL="35512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9pPr>
          </a:lstStyle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origin: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the size of the object and repositions the object relative to the coordinate origin.</a:t>
            </a:r>
          </a:p>
        </p:txBody>
      </p:sp>
      <p:sp>
        <p:nvSpPr>
          <p:cNvPr id="1091591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1592" name="Rectangle 8"/>
          <p:cNvSpPr>
            <a:spLocks noChangeArrowheads="1"/>
          </p:cNvSpPr>
          <p:nvPr/>
        </p:nvSpPr>
        <p:spPr bwMode="auto">
          <a:xfrm>
            <a:off x="1524001" y="-227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159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915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38583"/>
              </p:ext>
            </p:extLst>
          </p:nvPr>
        </p:nvGraphicFramePr>
        <p:xfrm>
          <a:off x="1126332" y="4070866"/>
          <a:ext cx="32893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4" imgW="1765080" imgH="914400" progId="Equation.3">
                  <p:embed/>
                </p:oleObj>
              </mc:Choice>
              <mc:Fallback>
                <p:oleObj name="Equation" r:id="rId4" imgW="1765080" imgH="914400" progId="Equation.3">
                  <p:embed/>
                  <p:pic>
                    <p:nvPicPr>
                      <p:cNvPr id="10915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332" y="4070866"/>
                        <a:ext cx="3289300" cy="170180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599" name="Rectangle 15"/>
          <p:cNvSpPr>
            <a:spLocks noChangeArrowheads="1"/>
          </p:cNvSpPr>
          <p:nvPr/>
        </p:nvSpPr>
        <p:spPr bwMode="auto">
          <a:xfrm>
            <a:off x="1524001" y="72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1601" name="Rectangle 17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916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555191"/>
              </p:ext>
            </p:extLst>
          </p:nvPr>
        </p:nvGraphicFramePr>
        <p:xfrm>
          <a:off x="4846638" y="3222625"/>
          <a:ext cx="2209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6" imgW="583920" imgH="177480" progId="Equation.3">
                  <p:embed/>
                </p:oleObj>
              </mc:Choice>
              <mc:Fallback>
                <p:oleObj name="Equation" r:id="rId6" imgW="583920" imgH="177480" progId="Equation.3">
                  <p:embed/>
                  <p:pic>
                    <p:nvPicPr>
                      <p:cNvPr id="10916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38" y="3222625"/>
                        <a:ext cx="22098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603" name="Object 1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581798"/>
              </p:ext>
            </p:extLst>
          </p:nvPr>
        </p:nvGraphicFramePr>
        <p:xfrm>
          <a:off x="7056438" y="4121665"/>
          <a:ext cx="3673475" cy="273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Visio" r:id="rId8" imgW="5173560" imgH="4252680" progId="Visio.Drawing.11">
                  <p:embed/>
                </p:oleObj>
              </mc:Choice>
              <mc:Fallback>
                <p:oleObj name="Visio" r:id="rId8" imgW="5173560" imgH="4252680" progId="Visio.Drawing.11">
                  <p:embed/>
                  <p:pic>
                    <p:nvPicPr>
                      <p:cNvPr id="10916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8043" t="8549" b="25311"/>
                      <a:stretch>
                        <a:fillRect/>
                      </a:stretch>
                    </p:blipFill>
                    <p:spPr bwMode="auto">
                      <a:xfrm>
                        <a:off x="7056438" y="4121665"/>
                        <a:ext cx="3673475" cy="27363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4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 is used to position objects, to shape objects, to change viewing positions &amp; even how something is viewed .</a:t>
            </a:r>
          </a:p>
          <a:p>
            <a:pPr marL="0" indent="0">
              <a:buNone/>
            </a:pPr>
            <a:r>
              <a:rPr lang="en-US" dirty="0" smtClean="0"/>
              <a:t>Transformation is used for :</a:t>
            </a:r>
          </a:p>
          <a:p>
            <a:pPr marL="0" indent="0">
              <a:buNone/>
            </a:pPr>
            <a:r>
              <a:rPr lang="en-US" dirty="0" smtClean="0"/>
              <a:t>1)Modelling</a:t>
            </a:r>
          </a:p>
          <a:p>
            <a:pPr marL="0" indent="0">
              <a:buNone/>
            </a:pPr>
            <a:r>
              <a:rPr lang="en-US" dirty="0" smtClean="0"/>
              <a:t>2)Viewing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4666"/>
            <a:ext cx="8229600" cy="928172"/>
          </a:xfrm>
        </p:spPr>
        <p:txBody>
          <a:bodyPr/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</a:rPr>
              <a:t>3D Scaling</a:t>
            </a:r>
          </a:p>
        </p:txBody>
      </p:sp>
      <p:sp>
        <p:nvSpPr>
          <p:cNvPr id="1093635" name="Rectangle 3"/>
          <p:cNvSpPr>
            <a:spLocks noChangeArrowheads="1"/>
          </p:cNvSpPr>
          <p:nvPr/>
        </p:nvSpPr>
        <p:spPr bwMode="auto">
          <a:xfrm>
            <a:off x="1524001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3636" name="Rectangle 4"/>
          <p:cNvSpPr>
            <a:spLocks noChangeArrowheads="1"/>
          </p:cNvSpPr>
          <p:nvPr/>
        </p:nvSpPr>
        <p:spPr bwMode="auto">
          <a:xfrm>
            <a:off x="1524001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3637" name="Rectangle 5"/>
          <p:cNvSpPr>
            <a:spLocks noChangeArrowheads="1"/>
          </p:cNvSpPr>
          <p:nvPr/>
        </p:nvSpPr>
        <p:spPr bwMode="auto">
          <a:xfrm>
            <a:off x="1524001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3638" name="Rectangle 6"/>
          <p:cNvSpPr>
            <a:spLocks noChangeArrowheads="1"/>
          </p:cNvSpPr>
          <p:nvPr/>
        </p:nvSpPr>
        <p:spPr bwMode="auto">
          <a:xfrm>
            <a:off x="1774825" y="880532"/>
            <a:ext cx="8750300" cy="405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2pPr>
            <a:lvl3pPr marL="1090613" indent="-4191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3pPr>
            <a:lvl4pPr marL="1404938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4pPr>
            <a:lvl5pPr marL="1722438" indent="-3810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5pPr>
            <a:lvl6pPr marL="21796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6pPr>
            <a:lvl7pPr marL="26368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7pPr>
            <a:lvl8pPr marL="30940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8pPr>
            <a:lvl9pPr marL="35512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9pPr>
          </a:lstStyle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any fixed point: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363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3640" name="Rectangle 8"/>
          <p:cNvSpPr>
            <a:spLocks noChangeArrowheads="1"/>
          </p:cNvSpPr>
          <p:nvPr/>
        </p:nvSpPr>
        <p:spPr bwMode="auto">
          <a:xfrm>
            <a:off x="1524001" y="-227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3641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3643" name="Rectangle 11"/>
          <p:cNvSpPr>
            <a:spLocks noChangeArrowheads="1"/>
          </p:cNvSpPr>
          <p:nvPr/>
        </p:nvSpPr>
        <p:spPr bwMode="auto">
          <a:xfrm>
            <a:off x="1524001" y="72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3644" name="Rectangle 12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93648" name="Picture 16" descr="AADGHLY0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7" b="27769"/>
          <a:stretch>
            <a:fillRect/>
          </a:stretch>
        </p:blipFill>
        <p:spPr>
          <a:xfrm>
            <a:off x="1049868" y="1482209"/>
            <a:ext cx="6073422" cy="4271962"/>
          </a:xfrm>
          <a:noFill/>
          <a:ln w="57150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93651" name="Rectangle 19"/>
          <p:cNvSpPr>
            <a:spLocks noChangeArrowheads="1"/>
          </p:cNvSpPr>
          <p:nvPr/>
        </p:nvSpPr>
        <p:spPr bwMode="auto">
          <a:xfrm>
            <a:off x="1524001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936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291679"/>
              </p:ext>
            </p:extLst>
          </p:nvPr>
        </p:nvGraphicFramePr>
        <p:xfrm>
          <a:off x="2632075" y="5276850"/>
          <a:ext cx="725011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5" imgW="4368600" imgH="914400" progId="Equation.3">
                  <p:embed/>
                </p:oleObj>
              </mc:Choice>
              <mc:Fallback>
                <p:oleObj name="Equation" r:id="rId5" imgW="4368600" imgH="914400" progId="Equation.3">
                  <p:embed/>
                  <p:pic>
                    <p:nvPicPr>
                      <p:cNvPr id="10936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5276850"/>
                        <a:ext cx="7250113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652" name="Rectangle 20"/>
          <p:cNvSpPr>
            <a:spLocks noChangeArrowheads="1"/>
          </p:cNvSpPr>
          <p:nvPr/>
        </p:nvSpPr>
        <p:spPr bwMode="auto">
          <a:xfrm>
            <a:off x="1524001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3051"/>
            <a:ext cx="8229600" cy="1139825"/>
          </a:xfrm>
        </p:spPr>
        <p:txBody>
          <a:bodyPr/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</a:rPr>
              <a:t>3D Reflections</a:t>
            </a:r>
          </a:p>
        </p:txBody>
      </p:sp>
      <p:sp>
        <p:nvSpPr>
          <p:cNvPr id="1103875" name="Rectangle 3"/>
          <p:cNvSpPr>
            <a:spLocks noChangeArrowheads="1"/>
          </p:cNvSpPr>
          <p:nvPr/>
        </p:nvSpPr>
        <p:spPr bwMode="auto">
          <a:xfrm>
            <a:off x="1524001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3876" name="Rectangle 4"/>
          <p:cNvSpPr>
            <a:spLocks noChangeArrowheads="1"/>
          </p:cNvSpPr>
          <p:nvPr/>
        </p:nvSpPr>
        <p:spPr bwMode="auto">
          <a:xfrm>
            <a:off x="1524001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3877" name="Rectangle 5"/>
          <p:cNvSpPr>
            <a:spLocks noChangeArrowheads="1"/>
          </p:cNvSpPr>
          <p:nvPr/>
        </p:nvSpPr>
        <p:spPr bwMode="auto">
          <a:xfrm>
            <a:off x="1524001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3878" name="Rectangle 6"/>
          <p:cNvSpPr>
            <a:spLocks noChangeArrowheads="1"/>
          </p:cNvSpPr>
          <p:nvPr/>
        </p:nvSpPr>
        <p:spPr bwMode="auto">
          <a:xfrm>
            <a:off x="1981200" y="2139611"/>
            <a:ext cx="8355012" cy="129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2pPr>
            <a:lvl3pPr marL="1090613" indent="-4191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3pPr>
            <a:lvl4pPr marL="1404938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4pPr>
            <a:lvl5pPr marL="1722438" indent="-3810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5pPr>
            <a:lvl6pPr marL="21796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6pPr>
            <a:lvl7pPr marL="26368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7pPr>
            <a:lvl8pPr marL="30940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8pPr>
            <a:lvl9pPr marL="35512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a plane:</a:t>
            </a:r>
          </a:p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reflection through the </a:t>
            </a:r>
            <a:r>
              <a:rPr lang="en-US" alt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plane:</a:t>
            </a:r>
          </a:p>
        </p:txBody>
      </p:sp>
      <p:sp>
        <p:nvSpPr>
          <p:cNvPr id="1103879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3880" name="Rectangle 8"/>
          <p:cNvSpPr>
            <a:spLocks noChangeArrowheads="1"/>
          </p:cNvSpPr>
          <p:nvPr/>
        </p:nvSpPr>
        <p:spPr bwMode="auto">
          <a:xfrm>
            <a:off x="1524001" y="-227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03881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172121"/>
              </p:ext>
            </p:extLst>
          </p:nvPr>
        </p:nvGraphicFramePr>
        <p:xfrm>
          <a:off x="3920421" y="3586690"/>
          <a:ext cx="3960813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4" imgW="2590560" imgH="1333440" progId="Equation.3">
                  <p:embed/>
                </p:oleObj>
              </mc:Choice>
              <mc:Fallback>
                <p:oleObj name="Equation" r:id="rId4" imgW="2590560" imgH="1333440" progId="Equation.3">
                  <p:embed/>
                  <p:pic>
                    <p:nvPicPr>
                      <p:cNvPr id="11038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421" y="3586690"/>
                        <a:ext cx="3960813" cy="20399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762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3883" name="Rectangle 11"/>
          <p:cNvSpPr>
            <a:spLocks noChangeArrowheads="1"/>
          </p:cNvSpPr>
          <p:nvPr/>
        </p:nvSpPr>
        <p:spPr bwMode="auto">
          <a:xfrm>
            <a:off x="1981200" y="5418668"/>
            <a:ext cx="8355013" cy="122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2pPr>
            <a:lvl3pPr marL="1090613" indent="-4191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3pPr>
            <a:lvl4pPr marL="1404938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4pPr>
            <a:lvl5pPr marL="1722438" indent="-3810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5pPr>
            <a:lvl6pPr marL="21796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6pPr>
            <a:lvl7pPr marL="26368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7pPr>
            <a:lvl8pPr marL="30940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8pPr>
            <a:lvl9pPr marL="35512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9pPr>
          </a:lstStyle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reflections through the </a:t>
            </a:r>
            <a:r>
              <a:rPr lang="en-US" alt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alt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planes are defined similarly.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0" y="1564909"/>
            <a:ext cx="8355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an axis: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to 180</a:t>
            </a:r>
            <a:r>
              <a:rPr lang="en-US" altLang="en-US" sz="2800" dirty="0">
                <a:latin typeface="Times New Roman" panose="02020603050405020304" pitchFamily="18" charset="0"/>
              </a:rPr>
              <a:t>˚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about that axis</a:t>
            </a:r>
          </a:p>
        </p:txBody>
      </p:sp>
    </p:spTree>
    <p:extLst>
      <p:ext uri="{BB962C8B-B14F-4D97-AF65-F5344CB8AC3E}">
        <p14:creationId xmlns:p14="http://schemas.microsoft.com/office/powerpoint/2010/main" val="52297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3051"/>
            <a:ext cx="8229600" cy="1139825"/>
          </a:xfrm>
        </p:spPr>
        <p:txBody>
          <a:bodyPr/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</a:rPr>
              <a:t>3D Shearing</a:t>
            </a:r>
          </a:p>
        </p:txBody>
      </p:sp>
      <p:sp>
        <p:nvSpPr>
          <p:cNvPr id="1107971" name="Rectangle 3"/>
          <p:cNvSpPr>
            <a:spLocks noChangeArrowheads="1"/>
          </p:cNvSpPr>
          <p:nvPr/>
        </p:nvSpPr>
        <p:spPr bwMode="auto">
          <a:xfrm>
            <a:off x="1524001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7972" name="Rectangle 4"/>
          <p:cNvSpPr>
            <a:spLocks noChangeArrowheads="1"/>
          </p:cNvSpPr>
          <p:nvPr/>
        </p:nvSpPr>
        <p:spPr bwMode="auto">
          <a:xfrm>
            <a:off x="1524001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7973" name="Rectangle 5"/>
          <p:cNvSpPr>
            <a:spLocks noChangeArrowheads="1"/>
          </p:cNvSpPr>
          <p:nvPr/>
        </p:nvSpPr>
        <p:spPr bwMode="auto">
          <a:xfrm>
            <a:off x="1524001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7974" name="Rectangle 6"/>
          <p:cNvSpPr>
            <a:spLocks noChangeArrowheads="1"/>
          </p:cNvSpPr>
          <p:nvPr/>
        </p:nvSpPr>
        <p:spPr bwMode="auto">
          <a:xfrm>
            <a:off x="1855788" y="1290814"/>
            <a:ext cx="8355012" cy="168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2pPr>
            <a:lvl3pPr marL="1090613" indent="-4191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3pPr>
            <a:lvl4pPr marL="1404938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4pPr>
            <a:lvl5pPr marL="1722438" indent="-3810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5pPr>
            <a:lvl6pPr marL="21796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6pPr>
            <a:lvl7pPr marL="26368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7pPr>
            <a:lvl8pPr marL="30940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8pPr>
            <a:lvl9pPr marL="35512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object shapes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perspective projections: </a:t>
            </a:r>
          </a:p>
          <a:p>
            <a:pPr lvl="1">
              <a:buClr>
                <a:srgbClr val="FF9900"/>
              </a:buClr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draw a cube (3D) on a screen (2D)</a:t>
            </a:r>
          </a:p>
          <a:p>
            <a:pPr lvl="1">
              <a:buClr>
                <a:srgbClr val="FF9900"/>
              </a:buClr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the values for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an amount proportional to the distance from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en-US" alt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7975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7976" name="Rectangle 8"/>
          <p:cNvSpPr>
            <a:spLocks noChangeArrowheads="1"/>
          </p:cNvSpPr>
          <p:nvPr/>
        </p:nvSpPr>
        <p:spPr bwMode="auto">
          <a:xfrm>
            <a:off x="1524001" y="-227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07980" name="Object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890982"/>
              </p:ext>
            </p:extLst>
          </p:nvPr>
        </p:nvGraphicFramePr>
        <p:xfrm>
          <a:off x="3036094" y="4255910"/>
          <a:ext cx="6119812" cy="2298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Visio" r:id="rId4" imgW="5514840" imgH="2404800" progId="Visio.Drawing.11">
                  <p:embed/>
                </p:oleObj>
              </mc:Choice>
              <mc:Fallback>
                <p:oleObj name="Visio" r:id="rId4" imgW="5514840" imgH="2404800" progId="Visio.Drawing.11">
                  <p:embed/>
                  <p:pic>
                    <p:nvPicPr>
                      <p:cNvPr id="11079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094" y="4255910"/>
                        <a:ext cx="6119812" cy="22988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6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94645" y="173831"/>
            <a:ext cx="10515600" cy="1325563"/>
          </a:xfrm>
        </p:spPr>
        <p:txBody>
          <a:bodyPr/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</a:rPr>
              <a:t>3D Shearing</a:t>
            </a:r>
          </a:p>
        </p:txBody>
      </p:sp>
      <p:graphicFrame>
        <p:nvGraphicFramePr>
          <p:cNvPr id="1110025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2711451" y="3789363"/>
          <a:ext cx="6551613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Visio" r:id="rId4" imgW="5514840" imgH="2404800" progId="Visio.Drawing.11">
                  <p:embed/>
                </p:oleObj>
              </mc:Choice>
              <mc:Fallback>
                <p:oleObj name="Visio" r:id="rId4" imgW="5514840" imgH="2404800" progId="Visio.Drawing.11">
                  <p:embed/>
                  <p:pic>
                    <p:nvPicPr>
                      <p:cNvPr id="11100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789363"/>
                        <a:ext cx="6551613" cy="285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19" name="Rectangle 3"/>
          <p:cNvSpPr>
            <a:spLocks noChangeArrowheads="1"/>
          </p:cNvSpPr>
          <p:nvPr/>
        </p:nvSpPr>
        <p:spPr bwMode="auto">
          <a:xfrm>
            <a:off x="1524001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10020" name="Rectangle 4"/>
          <p:cNvSpPr>
            <a:spLocks noChangeArrowheads="1"/>
          </p:cNvSpPr>
          <p:nvPr/>
        </p:nvSpPr>
        <p:spPr bwMode="auto">
          <a:xfrm>
            <a:off x="1524001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10021" name="Rectangle 5"/>
          <p:cNvSpPr>
            <a:spLocks noChangeArrowheads="1"/>
          </p:cNvSpPr>
          <p:nvPr/>
        </p:nvSpPr>
        <p:spPr bwMode="auto">
          <a:xfrm>
            <a:off x="1524001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10022" name="Rectangle 6"/>
          <p:cNvSpPr>
            <a:spLocks noChangeArrowheads="1"/>
          </p:cNvSpPr>
          <p:nvPr/>
        </p:nvSpPr>
        <p:spPr bwMode="auto">
          <a:xfrm>
            <a:off x="1919288" y="836613"/>
            <a:ext cx="835501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2pPr>
            <a:lvl3pPr marL="1090613" indent="-4191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3pPr>
            <a:lvl4pPr marL="1404938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4pPr>
            <a:lvl5pPr marL="1722438" indent="-3810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5pPr>
            <a:lvl6pPr marL="21796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6pPr>
            <a:lvl7pPr marL="26368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7pPr>
            <a:lvl8pPr marL="30940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8pPr>
            <a:lvl9pPr marL="35512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9pPr>
          </a:lstStyle>
          <a:p>
            <a:endParaRPr lang="en-US" altLang="en-US" sz="3500" baseline="-25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0023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10024" name="Rectangle 8"/>
          <p:cNvSpPr>
            <a:spLocks noChangeArrowheads="1"/>
          </p:cNvSpPr>
          <p:nvPr/>
        </p:nvSpPr>
        <p:spPr bwMode="auto">
          <a:xfrm>
            <a:off x="1524001" y="-227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10026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7506597"/>
              </p:ext>
            </p:extLst>
          </p:nvPr>
        </p:nvGraphicFramePr>
        <p:xfrm>
          <a:off x="3071814" y="1343378"/>
          <a:ext cx="5545137" cy="2117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6" imgW="2171520" imgH="914400" progId="Equation.3">
                  <p:embed/>
                </p:oleObj>
              </mc:Choice>
              <mc:Fallback>
                <p:oleObj name="Equation" r:id="rId6" imgW="2171520" imgH="914400" progId="Equation.3">
                  <p:embed/>
                  <p:pic>
                    <p:nvPicPr>
                      <p:cNvPr id="11100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343378"/>
                        <a:ext cx="5545137" cy="211737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5715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6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9"/>
            <a:ext cx="8229600" cy="5005387"/>
          </a:xfrm>
        </p:spPr>
        <p:txBody>
          <a:bodyPr/>
          <a:lstStyle/>
          <a:p>
            <a:pPr marL="571500" indent="-571500" algn="ctr">
              <a:buNone/>
            </a:pPr>
            <a:endParaRPr lang="en-US" altLang="en-US" sz="6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ctr">
              <a:buNone/>
            </a:pPr>
            <a:r>
              <a:rPr lang="en-US" altLang="en-US" sz="61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</a:t>
            </a:r>
          </a:p>
          <a:p>
            <a:pPr marL="571500" indent="-571500" algn="ctr">
              <a:buNone/>
            </a:pPr>
            <a:r>
              <a:rPr lang="en-US" altLang="en-US" sz="61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74012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3051"/>
            <a:ext cx="8229600" cy="1139825"/>
          </a:xfrm>
        </p:spPr>
        <p:txBody>
          <a:bodyPr/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</a:rPr>
              <a:t>Composite 3D Transformations</a:t>
            </a:r>
          </a:p>
        </p:txBody>
      </p:sp>
      <p:sp>
        <p:nvSpPr>
          <p:cNvPr id="1097731" name="Rectangle 3"/>
          <p:cNvSpPr>
            <a:spLocks noChangeArrowheads="1"/>
          </p:cNvSpPr>
          <p:nvPr/>
        </p:nvSpPr>
        <p:spPr bwMode="auto">
          <a:xfrm>
            <a:off x="1524001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7732" name="Rectangle 4"/>
          <p:cNvSpPr>
            <a:spLocks noChangeArrowheads="1"/>
          </p:cNvSpPr>
          <p:nvPr/>
        </p:nvSpPr>
        <p:spPr bwMode="auto">
          <a:xfrm>
            <a:off x="1524001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7733" name="Rectangle 5"/>
          <p:cNvSpPr>
            <a:spLocks noChangeArrowheads="1"/>
          </p:cNvSpPr>
          <p:nvPr/>
        </p:nvSpPr>
        <p:spPr bwMode="auto">
          <a:xfrm>
            <a:off x="1524001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7734" name="Rectangle 6"/>
          <p:cNvSpPr>
            <a:spLocks noChangeArrowheads="1"/>
          </p:cNvSpPr>
          <p:nvPr/>
        </p:nvSpPr>
        <p:spPr bwMode="auto">
          <a:xfrm>
            <a:off x="1917701" y="1693333"/>
            <a:ext cx="8355013" cy="375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2pPr>
            <a:lvl3pPr marL="1090613" indent="-4191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3pPr>
            <a:lvl4pPr marL="1404938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4pPr>
            <a:lvl5pPr marL="1722438" indent="-3810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5pPr>
            <a:lvl6pPr marL="21796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6pPr>
            <a:lvl7pPr marL="26368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7pPr>
            <a:lvl8pPr marL="30940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8pPr>
            <a:lvl9pPr marL="35512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9pPr>
          </a:lstStyle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way as in two dimensions:</a:t>
            </a:r>
          </a:p>
          <a:p>
            <a:endParaRPr lang="en-US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FF9900"/>
              </a:buClr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matrices</a:t>
            </a:r>
          </a:p>
          <a:p>
            <a:pPr lvl="1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FF9900"/>
              </a:buClr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Rightmost term in matrix product is the first transformation to be applied</a:t>
            </a: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97735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7736" name="Rectangle 8"/>
          <p:cNvSpPr>
            <a:spLocks noChangeArrowheads="1"/>
          </p:cNvSpPr>
          <p:nvPr/>
        </p:nvSpPr>
        <p:spPr bwMode="auto">
          <a:xfrm>
            <a:off x="1524001" y="-227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</a:rPr>
              <a:t>Three Dimensional Modeling Transformations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19239"/>
            <a:ext cx="8229600" cy="50053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object modeling transformation in three dimensions are extended from two dimensional methods by including consideration for the z 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coordinate.</a:t>
            </a:r>
          </a:p>
          <a:p>
            <a:pPr marL="0" indent="0">
              <a:buNone/>
            </a:pP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coordinates: 4 components</a:t>
            </a:r>
          </a:p>
          <a:p>
            <a:pPr marL="571500" indent="-571500"/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matrices: </a:t>
            </a:r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4×4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</a:p>
          <a:p>
            <a:pPr marL="0" indent="0">
              <a:buNone/>
            </a:pP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0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</a:rPr>
              <a:t>3D Point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3" y="1052513"/>
            <a:ext cx="8604250" cy="5078412"/>
          </a:xfrm>
        </p:spPr>
        <p:txBody>
          <a:bodyPr/>
          <a:lstStyle/>
          <a:p>
            <a:pPr marL="571500" indent="-57150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consider points as column vectors. Thus, a typical point with coordinates (x, y, z) is represented as: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3D point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represented in homogeneous coordinates by a 4-dim.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a-I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03526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3767325"/>
              </p:ext>
            </p:extLst>
          </p:nvPr>
        </p:nvGraphicFramePr>
        <p:xfrm>
          <a:off x="5799931" y="1723848"/>
          <a:ext cx="989013" cy="93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266400" imgH="711000" progId="Equation.3">
                  <p:embed/>
                </p:oleObj>
              </mc:Choice>
              <mc:Fallback>
                <p:oleObj name="Equation" r:id="rId4" imgW="266400" imgH="711000" progId="Equation.3">
                  <p:embed/>
                  <p:pic>
                    <p:nvPicPr>
                      <p:cNvPr id="10035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931" y="1723848"/>
                        <a:ext cx="989013" cy="936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82025"/>
              </p:ext>
            </p:extLst>
          </p:nvPr>
        </p:nvGraphicFramePr>
        <p:xfrm>
          <a:off x="5160434" y="3769799"/>
          <a:ext cx="1481138" cy="117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6" imgW="520560" imgH="914400" progId="Equation.3">
                  <p:embed/>
                </p:oleObj>
              </mc:Choice>
              <mc:Fallback>
                <p:oleObj name="Equation" r:id="rId6" imgW="520560" imgH="914400" progId="Equation.3">
                  <p:embed/>
                  <p:pic>
                    <p:nvPicPr>
                      <p:cNvPr id="1010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434" y="3769799"/>
                        <a:ext cx="1481138" cy="1174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235199" y="5216188"/>
            <a:ext cx="83613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advantage: it is easier to compose translation and rotation</a:t>
            </a:r>
            <a:endParaRPr lang="fa-I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/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is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3477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3882" y="143670"/>
            <a:ext cx="10972800" cy="1139825"/>
          </a:xfrm>
        </p:spPr>
        <p:txBody>
          <a:bodyPr/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</a:rPr>
              <a:t>3D Transformation</a:t>
            </a: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951" y="908051"/>
            <a:ext cx="8856663" cy="4530725"/>
          </a:xfrm>
        </p:spPr>
        <p:txBody>
          <a:bodyPr/>
          <a:lstStyle/>
          <a:p>
            <a:pPr marL="571500" indent="-571500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homogeneous coordinates, 3D transformations are represented by 4×4 matrixes:</a:t>
            </a:r>
          </a:p>
        </p:txBody>
      </p:sp>
      <p:graphicFrame>
        <p:nvGraphicFramePr>
          <p:cNvPr id="101376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977597"/>
              </p:ext>
            </p:extLst>
          </p:nvPr>
        </p:nvGraphicFramePr>
        <p:xfrm>
          <a:off x="4151313" y="2798763"/>
          <a:ext cx="3529012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1002960" imgH="914400" progId="Equation.3">
                  <p:embed/>
                </p:oleObj>
              </mc:Choice>
              <mc:Fallback>
                <p:oleObj name="Equation" r:id="rId4" imgW="1002960" imgH="914400" progId="Equation.3">
                  <p:embed/>
                  <p:pic>
                    <p:nvPicPr>
                      <p:cNvPr id="1013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798763"/>
                        <a:ext cx="3529012" cy="3216275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85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4063" y="0"/>
            <a:ext cx="10972800" cy="1139825"/>
          </a:xfrm>
        </p:spPr>
        <p:txBody>
          <a:bodyPr/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</a:rPr>
              <a:t>3D Coordinate Systems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8" y="908050"/>
            <a:ext cx="4248150" cy="5949950"/>
          </a:xfrm>
          <a:noFill/>
          <a:ln w="12700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pPr marL="571500" indent="-571500" algn="ctr"/>
            <a:r>
              <a:rPr lang="en-US" altLang="en-US" sz="36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Right Hand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coordinate system:</a:t>
            </a:r>
          </a:p>
        </p:txBody>
      </p:sp>
      <p:graphicFrame>
        <p:nvGraphicFramePr>
          <p:cNvPr id="100864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40014" y="2060575"/>
          <a:ext cx="2592387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Bitmap Image" r:id="rId4" imgW="2914286" imgH="2800741" progId="Paint.Picture">
                  <p:embed/>
                </p:oleObj>
              </mc:Choice>
              <mc:Fallback>
                <p:oleObj name="Bitmap Image" r:id="rId4" imgW="2914286" imgH="2800741" progId="Paint.Picture">
                  <p:embed/>
                  <p:pic>
                    <p:nvPicPr>
                      <p:cNvPr id="10086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2060575"/>
                        <a:ext cx="2592387" cy="24907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47" name="Object 7"/>
          <p:cNvGraphicFramePr>
            <a:graphicFrameLocks noChangeAspect="1"/>
          </p:cNvGraphicFramePr>
          <p:nvPr/>
        </p:nvGraphicFramePr>
        <p:xfrm>
          <a:off x="7240588" y="2060575"/>
          <a:ext cx="231140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Bitmap Image" r:id="rId6" imgW="2619048" imgH="2857899" progId="Paint.Picture">
                  <p:embed/>
                </p:oleObj>
              </mc:Choice>
              <mc:Fallback>
                <p:oleObj name="Bitmap Image" r:id="rId6" imgW="2619048" imgH="2857899" progId="Paint.Picture">
                  <p:embed/>
                  <p:pic>
                    <p:nvPicPr>
                      <p:cNvPr id="10086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8" y="2060575"/>
                        <a:ext cx="2311400" cy="25209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8648" name="Picture 8" descr="3dt1-1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4724401"/>
            <a:ext cx="2592387" cy="192881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8649" name="Picture 9" descr="3dt1-2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724400"/>
            <a:ext cx="2305050" cy="19319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FF"/>
            </a:solidFill>
            <a:miter lim="800000"/>
            <a:headEnd/>
            <a:tailEnd/>
          </a:ln>
        </p:spPr>
      </p:pic>
      <p:sp>
        <p:nvSpPr>
          <p:cNvPr id="1008653" name="Rectangle 13"/>
          <p:cNvSpPr>
            <a:spLocks noChangeArrowheads="1"/>
          </p:cNvSpPr>
          <p:nvPr/>
        </p:nvSpPr>
        <p:spPr bwMode="auto">
          <a:xfrm>
            <a:off x="6240463" y="908050"/>
            <a:ext cx="4176712" cy="5949950"/>
          </a:xfrm>
          <a:prstGeom prst="rect">
            <a:avLst/>
          </a:prstGeom>
          <a:noFill/>
          <a:ln w="127000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2pPr>
            <a:lvl3pPr marL="1090613" indent="-4191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3pPr>
            <a:lvl4pPr marL="1404938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4pPr>
            <a:lvl5pPr marL="1722438" indent="-3810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5pPr>
            <a:lvl6pPr marL="21796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6pPr>
            <a:lvl7pPr marL="26368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7pPr>
            <a:lvl8pPr marL="30940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8pPr>
            <a:lvl9pPr marL="35512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9pPr>
          </a:lstStyle>
          <a:p>
            <a:pPr algn="ctr"/>
            <a:r>
              <a:rPr lang="en-US" altLang="en-US" sz="36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Left Hand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coordinate system:</a:t>
            </a:r>
          </a:p>
        </p:txBody>
      </p:sp>
    </p:spTree>
    <p:extLst>
      <p:ext uri="{BB962C8B-B14F-4D97-AF65-F5344CB8AC3E}">
        <p14:creationId xmlns:p14="http://schemas.microsoft.com/office/powerpoint/2010/main" val="31905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32178" y="68261"/>
            <a:ext cx="10972800" cy="1139825"/>
          </a:xfrm>
        </p:spPr>
        <p:txBody>
          <a:bodyPr/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</a:rPr>
              <a:t>3D Translation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765175"/>
            <a:ext cx="8002588" cy="5365750"/>
          </a:xfrm>
        </p:spPr>
        <p:txBody>
          <a:bodyPr/>
          <a:lstStyle/>
          <a:p>
            <a:pPr marL="571500" indent="-571500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translated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by:</a:t>
            </a:r>
          </a:p>
        </p:txBody>
      </p:sp>
      <p:sp>
        <p:nvSpPr>
          <p:cNvPr id="1017860" name="Rectangle 4"/>
          <p:cNvSpPr>
            <a:spLocks noChangeArrowheads="1"/>
          </p:cNvSpPr>
          <p:nvPr/>
        </p:nvSpPr>
        <p:spPr bwMode="auto">
          <a:xfrm>
            <a:off x="1524001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178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13067"/>
              </p:ext>
            </p:extLst>
          </p:nvPr>
        </p:nvGraphicFramePr>
        <p:xfrm>
          <a:off x="4192588" y="1412875"/>
          <a:ext cx="35179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4" imgW="1638000" imgH="914400" progId="Equation.3">
                  <p:embed/>
                </p:oleObj>
              </mc:Choice>
              <mc:Fallback>
                <p:oleObj name="Equation" r:id="rId4" imgW="1638000" imgH="914400" progId="Equation.3">
                  <p:embed/>
                  <p:pic>
                    <p:nvPicPr>
                      <p:cNvPr id="10178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1412875"/>
                        <a:ext cx="3517900" cy="196215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7862" name="Rectangle 6"/>
          <p:cNvSpPr>
            <a:spLocks noChangeArrowheads="1"/>
          </p:cNvSpPr>
          <p:nvPr/>
        </p:nvSpPr>
        <p:spPr bwMode="auto">
          <a:xfrm>
            <a:off x="1524001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7863" name="Rectangle 7"/>
          <p:cNvSpPr>
            <a:spLocks noChangeArrowheads="1"/>
          </p:cNvSpPr>
          <p:nvPr/>
        </p:nvSpPr>
        <p:spPr bwMode="auto">
          <a:xfrm>
            <a:off x="1524001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178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79209"/>
              </p:ext>
            </p:extLst>
          </p:nvPr>
        </p:nvGraphicFramePr>
        <p:xfrm>
          <a:off x="5305425" y="3641725"/>
          <a:ext cx="1295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6" imgW="596880" imgH="164880" progId="Equation.3">
                  <p:embed/>
                </p:oleObj>
              </mc:Choice>
              <mc:Fallback>
                <p:oleObj name="Equation" r:id="rId6" imgW="596880" imgH="164880" progId="Equation.3">
                  <p:embed/>
                  <p:pic>
                    <p:nvPicPr>
                      <p:cNvPr id="10178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3641725"/>
                        <a:ext cx="12954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7865" name="Group 9"/>
          <p:cNvGrpSpPr>
            <a:grpSpLocks/>
          </p:cNvGrpSpPr>
          <p:nvPr/>
        </p:nvGrpSpPr>
        <p:grpSpPr bwMode="auto">
          <a:xfrm>
            <a:off x="3935414" y="4149726"/>
            <a:ext cx="4105275" cy="2519363"/>
            <a:chOff x="1292" y="2614"/>
            <a:chExt cx="2404" cy="1658"/>
          </a:xfrm>
        </p:grpSpPr>
        <p:pic>
          <p:nvPicPr>
            <p:cNvPr id="1017866" name="Picture 10" descr="11-1a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2614"/>
              <a:ext cx="2404" cy="1658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17867" name="Oval 11"/>
            <p:cNvSpPr>
              <a:spLocks noChangeArrowheads="1"/>
            </p:cNvSpPr>
            <p:nvPr/>
          </p:nvSpPr>
          <p:spPr bwMode="auto">
            <a:xfrm>
              <a:off x="3198" y="3022"/>
              <a:ext cx="136" cy="136"/>
            </a:xfrm>
            <a:prstGeom prst="ellipse">
              <a:avLst/>
            </a:prstGeom>
            <a:solidFill>
              <a:srgbClr val="FF6600"/>
            </a:solidFill>
            <a:ln w="9525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17868" name="Oval 12"/>
            <p:cNvSpPr>
              <a:spLocks noChangeArrowheads="1"/>
            </p:cNvSpPr>
            <p:nvPr/>
          </p:nvSpPr>
          <p:spPr bwMode="auto">
            <a:xfrm>
              <a:off x="2018" y="3521"/>
              <a:ext cx="136" cy="1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06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</a:rPr>
              <a:t>3D Translation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951" y="1264356"/>
            <a:ext cx="8856663" cy="4031545"/>
          </a:xfrm>
        </p:spPr>
        <p:txBody>
          <a:bodyPr/>
          <a:lstStyle/>
          <a:p>
            <a:pPr marL="571500" indent="-571500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is translated in 3D dimensional by transforming each of the defining points of the objects . </a:t>
            </a:r>
          </a:p>
        </p:txBody>
      </p:sp>
      <p:sp>
        <p:nvSpPr>
          <p:cNvPr id="1015815" name="Rectangle 7"/>
          <p:cNvSpPr>
            <a:spLocks noChangeArrowheads="1"/>
          </p:cNvSpPr>
          <p:nvPr/>
        </p:nvSpPr>
        <p:spPr bwMode="auto">
          <a:xfrm>
            <a:off x="1524001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5816" name="Rectangle 8"/>
          <p:cNvSpPr>
            <a:spLocks noChangeArrowheads="1"/>
          </p:cNvSpPr>
          <p:nvPr/>
        </p:nvSpPr>
        <p:spPr bwMode="auto">
          <a:xfrm>
            <a:off x="1524001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5818" name="Rectangle 10"/>
          <p:cNvSpPr>
            <a:spLocks noChangeArrowheads="1"/>
          </p:cNvSpPr>
          <p:nvPr/>
        </p:nvSpPr>
        <p:spPr bwMode="auto">
          <a:xfrm>
            <a:off x="1524001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15826" name="Picture 18" descr="transpic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5914" y="2708276"/>
            <a:ext cx="6696075" cy="3351213"/>
          </a:xfrm>
          <a:noFill/>
          <a:ln w="57150" cap="flat" algn="ctr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6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</a:rPr>
              <a:t>3D Translation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951" y="1061156"/>
            <a:ext cx="8856663" cy="4234745"/>
          </a:xfrm>
        </p:spPr>
        <p:txBody>
          <a:bodyPr/>
          <a:lstStyle/>
          <a:p>
            <a:pPr marL="571500" indent="-57150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represented as a set of polygon surfaces, is translated by translate each vertex  of each surface and redraw the polygon facets in the new position.</a:t>
            </a:r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524001" y="2787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1524001" y="3701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524001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19924" name="Group 20"/>
          <p:cNvGrpSpPr>
            <a:grpSpLocks/>
          </p:cNvGrpSpPr>
          <p:nvPr/>
        </p:nvGrpSpPr>
        <p:grpSpPr bwMode="auto">
          <a:xfrm>
            <a:off x="3324226" y="2313782"/>
            <a:ext cx="4679950" cy="2960925"/>
            <a:chOff x="384" y="720"/>
            <a:chExt cx="2494" cy="2051"/>
          </a:xfrm>
        </p:grpSpPr>
        <p:graphicFrame>
          <p:nvGraphicFramePr>
            <p:cNvPr id="1019920" name="Object 16"/>
            <p:cNvGraphicFramePr>
              <a:graphicFrameLocks noChangeAspect="1"/>
            </p:cNvGraphicFramePr>
            <p:nvPr/>
          </p:nvGraphicFramePr>
          <p:xfrm>
            <a:off x="384" y="720"/>
            <a:ext cx="2494" cy="2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2" name="Visio" r:id="rId4" imgW="5173560" imgH="4252680" progId="Visio.Drawing.11">
                    <p:embed/>
                  </p:oleObj>
                </mc:Choice>
                <mc:Fallback>
                  <p:oleObj name="Visio" r:id="rId4" imgW="5173560" imgH="4252680" progId="Visio.Drawing.11">
                    <p:embed/>
                    <p:pic>
                      <p:nvPicPr>
                        <p:cNvPr id="101992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720"/>
                          <a:ext cx="2494" cy="205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FF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9921" name="Object 17"/>
            <p:cNvGraphicFramePr>
              <a:graphicFrameLocks noChangeAspect="1"/>
            </p:cNvGraphicFramePr>
            <p:nvPr/>
          </p:nvGraphicFramePr>
          <p:xfrm>
            <a:off x="1198" y="1680"/>
            <a:ext cx="8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" name="Equation" r:id="rId6" imgW="799920" imgH="241200" progId="Equation.3">
                    <p:embed/>
                  </p:oleObj>
                </mc:Choice>
                <mc:Fallback>
                  <p:oleObj name="Equation" r:id="rId6" imgW="799920" imgH="241200" progId="Equation.3">
                    <p:embed/>
                    <p:pic>
                      <p:nvPicPr>
                        <p:cNvPr id="101992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1680"/>
                          <a:ext cx="8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9922" name="Object 18"/>
            <p:cNvGraphicFramePr>
              <a:graphicFrameLocks noChangeAspect="1"/>
            </p:cNvGraphicFramePr>
            <p:nvPr/>
          </p:nvGraphicFramePr>
          <p:xfrm>
            <a:off x="574" y="1872"/>
            <a:ext cx="493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4" name="Equation" r:id="rId8" imgW="482400" imgH="215640" progId="Equation.3">
                    <p:embed/>
                  </p:oleObj>
                </mc:Choice>
                <mc:Fallback>
                  <p:oleObj name="Equation" r:id="rId8" imgW="482400" imgH="215640" progId="Equation.3">
                    <p:embed/>
                    <p:pic>
                      <p:nvPicPr>
                        <p:cNvPr id="101992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" y="1872"/>
                          <a:ext cx="493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9923" name="Object 19"/>
            <p:cNvGraphicFramePr>
              <a:graphicFrameLocks noChangeAspect="1"/>
            </p:cNvGraphicFramePr>
            <p:nvPr/>
          </p:nvGraphicFramePr>
          <p:xfrm>
            <a:off x="2062" y="1440"/>
            <a:ext cx="61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" name="Equation" r:id="rId10" imgW="596880" imgH="215640" progId="Equation.3">
                    <p:embed/>
                  </p:oleObj>
                </mc:Choice>
                <mc:Fallback>
                  <p:oleObj name="Equation" r:id="rId10" imgW="596880" imgH="215640" progId="Equation.3">
                    <p:embed/>
                    <p:pic>
                      <p:nvPicPr>
                        <p:cNvPr id="101992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2" y="1440"/>
                          <a:ext cx="61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9928" name="Object 2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87714" y="6092826"/>
          <a:ext cx="51133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12" imgW="2463480" imgH="317160" progId="Equation.3">
                  <p:embed/>
                </p:oleObj>
              </mc:Choice>
              <mc:Fallback>
                <p:oleObj name="Equation" r:id="rId12" imgW="2463480" imgH="317160" progId="Equation.3">
                  <p:embed/>
                  <p:pic>
                    <p:nvPicPr>
                      <p:cNvPr id="10199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6092826"/>
                        <a:ext cx="5113337" cy="6127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571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9930" name="Text Box 26"/>
          <p:cNvSpPr txBox="1">
            <a:spLocks noChangeArrowheads="1"/>
          </p:cNvSpPr>
          <p:nvPr/>
        </p:nvSpPr>
        <p:spPr bwMode="auto">
          <a:xfrm>
            <a:off x="1847851" y="5805488"/>
            <a:ext cx="2519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019931" name="Rectangle 27"/>
          <p:cNvSpPr>
            <a:spLocks noChangeArrowheads="1"/>
          </p:cNvSpPr>
          <p:nvPr/>
        </p:nvSpPr>
        <p:spPr bwMode="auto">
          <a:xfrm>
            <a:off x="1703389" y="5445126"/>
            <a:ext cx="61928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2pPr>
            <a:lvl3pPr marL="1090613" indent="-4191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3pPr>
            <a:lvl4pPr marL="1404938" indent="-3810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4pPr>
            <a:lvl5pPr marL="1722438" indent="-3810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5pPr>
            <a:lvl6pPr marL="21796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6pPr>
            <a:lvl7pPr marL="26368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7pPr>
            <a:lvl8pPr marL="30940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8pPr>
            <a:lvl9pPr marL="3551238" indent="-3810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ban" pitchFamily="2" charset="0"/>
                <a:cs typeface="Aban" pitchFamily="2" charset="0"/>
              </a:defRPr>
            </a:lvl9pPr>
          </a:lstStyle>
          <a:p>
            <a:pPr marL="0" indent="0"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Translation:</a:t>
            </a:r>
          </a:p>
        </p:txBody>
      </p:sp>
    </p:spTree>
    <p:extLst>
      <p:ext uri="{BB962C8B-B14F-4D97-AF65-F5344CB8AC3E}">
        <p14:creationId xmlns:p14="http://schemas.microsoft.com/office/powerpoint/2010/main" val="65145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632</Words>
  <Application>Microsoft Office PowerPoint</Application>
  <PresentationFormat>Widescreen</PresentationFormat>
  <Paragraphs>106</Paragraphs>
  <Slides>25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Aban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Equation</vt:lpstr>
      <vt:lpstr>Bitmap Image</vt:lpstr>
      <vt:lpstr>Visio</vt:lpstr>
      <vt:lpstr>Computer graphics</vt:lpstr>
      <vt:lpstr>TRANSFORMATION </vt:lpstr>
      <vt:lpstr>Three Dimensional Modeling Transformations</vt:lpstr>
      <vt:lpstr>3D Point</vt:lpstr>
      <vt:lpstr>3D Transformation</vt:lpstr>
      <vt:lpstr>3D Coordinate Systems</vt:lpstr>
      <vt:lpstr>3D Translation</vt:lpstr>
      <vt:lpstr>3D Translation</vt:lpstr>
      <vt:lpstr>3D Translation</vt:lpstr>
      <vt:lpstr>3D Rotation</vt:lpstr>
      <vt:lpstr>3D Rotation</vt:lpstr>
      <vt:lpstr>Coordinate Axis Rotations</vt:lpstr>
      <vt:lpstr>Coordinate Axis Rotations</vt:lpstr>
      <vt:lpstr>Coordinate Axis Rotations</vt:lpstr>
      <vt:lpstr>Coordinate Axis Rotations</vt:lpstr>
      <vt:lpstr>General Three Dimensional Rotations</vt:lpstr>
      <vt:lpstr>General Three Dimensional Rotations</vt:lpstr>
      <vt:lpstr>Special CaseThree Dimensional Rotations</vt:lpstr>
      <vt:lpstr>3D Scaling</vt:lpstr>
      <vt:lpstr>3D Scaling</vt:lpstr>
      <vt:lpstr>3D Reflections</vt:lpstr>
      <vt:lpstr>3D Shearing</vt:lpstr>
      <vt:lpstr>3D Shearing</vt:lpstr>
      <vt:lpstr>PowerPoint Presentation</vt:lpstr>
      <vt:lpstr>Composite 3D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Gaytri Bakshi</dc:creator>
  <cp:lastModifiedBy>Prashant Rawat</cp:lastModifiedBy>
  <cp:revision>16</cp:revision>
  <dcterms:created xsi:type="dcterms:W3CDTF">2017-10-23T07:41:00Z</dcterms:created>
  <dcterms:modified xsi:type="dcterms:W3CDTF">2017-11-02T09:46:03Z</dcterms:modified>
</cp:coreProperties>
</file>