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handoutMasterIdLst>
    <p:handoutMasterId r:id="rId24"/>
  </p:handoutMasterIdLst>
  <p:sldIdLst>
    <p:sldId id="257" r:id="rId5"/>
    <p:sldId id="258" r:id="rId6"/>
    <p:sldId id="259" r:id="rId7"/>
    <p:sldId id="260" r:id="rId8"/>
    <p:sldId id="275" r:id="rId9"/>
    <p:sldId id="277" r:id="rId10"/>
    <p:sldId id="261" r:id="rId11"/>
    <p:sldId id="263" r:id="rId12"/>
    <p:sldId id="262" r:id="rId13"/>
    <p:sldId id="273" r:id="rId14"/>
    <p:sldId id="274" r:id="rId15"/>
    <p:sldId id="264" r:id="rId16"/>
    <p:sldId id="271" r:id="rId17"/>
    <p:sldId id="276" r:id="rId18"/>
    <p:sldId id="272" r:id="rId19"/>
    <p:sldId id="268" r:id="rId20"/>
    <p:sldId id="266"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rag Bachani" initials="CB" lastIdx="1" clrIdx="0">
    <p:extLst>
      <p:ext uri="{19B8F6BF-5375-455C-9EA6-DF929625EA0E}">
        <p15:presenceInfo xmlns:p15="http://schemas.microsoft.com/office/powerpoint/2012/main" userId="198bc836cdc90c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C937E-9ECA-340B-587F-CD9C620C85E9}" v="153" dt="2023-03-08T19:34:25.630"/>
    <p1510:client id="{802B05E1-4DB2-3A6F-FA9D-0FF08AFA46CE}" v="12" dt="2023-03-16T19:26:57.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F28E86-F263-4356-B308-947F6008285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SUPERVISOR: Dr. Archana B. Patankar</a:t>
            </a:r>
          </a:p>
        </p:txBody>
      </p:sp>
      <p:sp>
        <p:nvSpPr>
          <p:cNvPr id="3" name="Date Placeholder 2">
            <a:extLst>
              <a:ext uri="{FF2B5EF4-FFF2-40B4-BE49-F238E27FC236}">
                <a16:creationId xmlns:a16="http://schemas.microsoft.com/office/drawing/2014/main" id="{89D4DFD4-207F-4F8A-AB6E-F9605CF1EE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85E9F6-4D71-4B04-B021-09A41579D971}" type="datetimeFigureOut">
              <a:rPr lang="en-IN" smtClean="0"/>
              <a:t>16-03-2023</a:t>
            </a:fld>
            <a:endParaRPr lang="en-IN"/>
          </a:p>
        </p:txBody>
      </p:sp>
      <p:sp>
        <p:nvSpPr>
          <p:cNvPr id="4" name="Footer Placeholder 3">
            <a:extLst>
              <a:ext uri="{FF2B5EF4-FFF2-40B4-BE49-F238E27FC236}">
                <a16:creationId xmlns:a16="http://schemas.microsoft.com/office/drawing/2014/main" id="{91614F2C-7D5F-42E9-9D6C-59E123C737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CCF4134-958D-49A3-B1E4-64D96D50EA8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BCE0A1-FBBF-48A7-B744-652FDF62928D}" type="slidenum">
              <a:rPr lang="en-IN" smtClean="0"/>
              <a:t>‹#›</a:t>
            </a:fld>
            <a:endParaRPr lang="en-IN"/>
          </a:p>
        </p:txBody>
      </p:sp>
    </p:spTree>
    <p:extLst>
      <p:ext uri="{BB962C8B-B14F-4D97-AF65-F5344CB8AC3E}">
        <p14:creationId xmlns:p14="http://schemas.microsoft.com/office/powerpoint/2010/main" val="17751305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SUPERVISOR: Dr. Archana B. Patankar</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B5ECF-737A-4B33-8685-595B20B4ECC7}" type="datetimeFigureOut">
              <a:rPr lang="en-IN" smtClean="0"/>
              <a:t>16-03-2023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CD615-C58B-4C73-A596-0170C988D645}" type="slidenum">
              <a:rPr lang="en-IN" smtClean="0"/>
              <a:t>‹#›</a:t>
            </a:fld>
            <a:endParaRPr lang="en-IN"/>
          </a:p>
        </p:txBody>
      </p:sp>
    </p:spTree>
    <p:extLst>
      <p:ext uri="{BB962C8B-B14F-4D97-AF65-F5344CB8AC3E}">
        <p14:creationId xmlns:p14="http://schemas.microsoft.com/office/powerpoint/2010/main" val="33162456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9B36AC52-C5EF-44E3-998A-F24D0D690F22}" type="datetime1">
              <a:rPr lang="en-US" smtClean="0"/>
              <a:t>3/16/2023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SUPERVISOR: Dr. Archana B. Patankar</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13CA7-DAAF-4187-8032-54A5AAFCBFDB}" type="datetime1">
              <a:rPr lang="en-US" smtClean="0"/>
              <a:t>3/16/2023</a:t>
            </a:fld>
            <a:endParaRPr lang="en-US" dirty="0"/>
          </a:p>
        </p:txBody>
      </p:sp>
      <p:sp>
        <p:nvSpPr>
          <p:cNvPr id="5" name="Footer Placeholder 4"/>
          <p:cNvSpPr>
            <a:spLocks noGrp="1"/>
          </p:cNvSpPr>
          <p:nvPr>
            <p:ph type="ftr" sz="quarter" idx="11"/>
          </p:nvPr>
        </p:nvSpPr>
        <p:spPr/>
        <p:txBody>
          <a:bodyPr/>
          <a:lstStyle/>
          <a:p>
            <a:r>
              <a:rPr lang="en-US"/>
              <a:t>SUPERVISOR: Dr. Archana B. Patankar</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F68F5889-DAE2-4AE2-8A81-7100F14858FB}" type="datetime1">
              <a:rPr lang="en-US" smtClean="0"/>
              <a:t>3/16/2023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SUPERVISOR: Dr. Archana B. Patankar</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D2545E46-C1FD-4F52-94E7-7EEA61AA0583}" type="datetime1">
              <a:rPr lang="en-US" smtClean="0"/>
              <a:t>3/16/2023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SUPERVISOR: Dr. Archana B. Patankar</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35B01FAE-5E66-4ECC-AE24-69E0167FA876}" type="datetime1">
              <a:rPr lang="en-US" smtClean="0"/>
              <a:t>3/16/2023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SUPERVISOR: Dr. Archana B. Patankar</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156AB7-56D0-4788-8E7F-8ED8C01DF100}" type="datetime1">
              <a:rPr lang="en-US" smtClean="0"/>
              <a:t>3/16/2023</a:t>
            </a:fld>
            <a:endParaRPr lang="en-US" dirty="0"/>
          </a:p>
        </p:txBody>
      </p:sp>
      <p:sp>
        <p:nvSpPr>
          <p:cNvPr id="6" name="Footer Placeholder 5"/>
          <p:cNvSpPr>
            <a:spLocks noGrp="1"/>
          </p:cNvSpPr>
          <p:nvPr>
            <p:ph type="ftr" sz="quarter" idx="11"/>
          </p:nvPr>
        </p:nvSpPr>
        <p:spPr/>
        <p:txBody>
          <a:bodyPr/>
          <a:lstStyle/>
          <a:p>
            <a:r>
              <a:rPr lang="en-US"/>
              <a:t>SUPERVISOR: Dr. Archana B. Patankar</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36035C-3351-41D3-8696-3DBEE1CA7016}" type="datetime1">
              <a:rPr lang="en-US" smtClean="0"/>
              <a:t>3/16/2023</a:t>
            </a:fld>
            <a:endParaRPr lang="en-US" dirty="0"/>
          </a:p>
        </p:txBody>
      </p:sp>
      <p:sp>
        <p:nvSpPr>
          <p:cNvPr id="8" name="Footer Placeholder 7"/>
          <p:cNvSpPr>
            <a:spLocks noGrp="1"/>
          </p:cNvSpPr>
          <p:nvPr>
            <p:ph type="ftr" sz="quarter" idx="11"/>
          </p:nvPr>
        </p:nvSpPr>
        <p:spPr/>
        <p:txBody>
          <a:bodyPr/>
          <a:lstStyle/>
          <a:p>
            <a:r>
              <a:rPr lang="en-US"/>
              <a:t>SUPERVISOR: Dr. Archana B. Patankar</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BF65C3-16B3-4026-80E7-6D9CE7296ABE}" type="datetime1">
              <a:rPr lang="en-US" smtClean="0"/>
              <a:t>3/16/2023</a:t>
            </a:fld>
            <a:endParaRPr lang="en-US" dirty="0"/>
          </a:p>
        </p:txBody>
      </p:sp>
      <p:sp>
        <p:nvSpPr>
          <p:cNvPr id="4" name="Footer Placeholder 3"/>
          <p:cNvSpPr>
            <a:spLocks noGrp="1"/>
          </p:cNvSpPr>
          <p:nvPr>
            <p:ph type="ftr" sz="quarter" idx="11"/>
          </p:nvPr>
        </p:nvSpPr>
        <p:spPr/>
        <p:txBody>
          <a:bodyPr/>
          <a:lstStyle/>
          <a:p>
            <a:r>
              <a:rPr lang="en-US"/>
              <a:t>SUPERVISOR: Dr. Archana B. Patankar</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5B21E-7611-4AC5-9060-D4582B18A83E}" type="datetime1">
              <a:rPr lang="en-US" smtClean="0"/>
              <a:t>3/16/2023</a:t>
            </a:fld>
            <a:endParaRPr lang="en-US" dirty="0"/>
          </a:p>
        </p:txBody>
      </p:sp>
      <p:sp>
        <p:nvSpPr>
          <p:cNvPr id="3" name="Footer Placeholder 2"/>
          <p:cNvSpPr>
            <a:spLocks noGrp="1"/>
          </p:cNvSpPr>
          <p:nvPr>
            <p:ph type="ftr" sz="quarter" idx="11"/>
          </p:nvPr>
        </p:nvSpPr>
        <p:spPr/>
        <p:txBody>
          <a:bodyPr/>
          <a:lstStyle/>
          <a:p>
            <a:r>
              <a:rPr lang="en-US"/>
              <a:t>SUPERVISOR: Dr. Archana B. Patankar</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0D91D613-0B09-485C-BDA6-20B6E8D44340}" type="datetime1">
              <a:rPr lang="en-US" smtClean="0"/>
              <a:t>3/16/2023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SUPERVISOR: Dr. Archana B. Patankar</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8109F1-F016-4AFE-BC0A-EDA2C2FBA35F}" type="datetime1">
              <a:rPr lang="en-US" smtClean="0"/>
              <a:t>3/16/2023</a:t>
            </a:fld>
            <a:endParaRPr lang="en-US" dirty="0"/>
          </a:p>
        </p:txBody>
      </p:sp>
      <p:sp>
        <p:nvSpPr>
          <p:cNvPr id="6" name="Footer Placeholder 5"/>
          <p:cNvSpPr>
            <a:spLocks noGrp="1"/>
          </p:cNvSpPr>
          <p:nvPr>
            <p:ph type="ftr" sz="quarter" idx="11"/>
          </p:nvPr>
        </p:nvSpPr>
        <p:spPr/>
        <p:txBody>
          <a:bodyPr/>
          <a:lstStyle/>
          <a:p>
            <a:pPr algn="l"/>
            <a:r>
              <a:rPr lang="en-US"/>
              <a:t>SUPERVISOR: Dr. Archana B. Patankar</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7DA3D960-31A2-48F1-9514-B184BAEBF77B}" type="datetime1">
              <a:rPr lang="en-US" smtClean="0"/>
              <a:t>3/16/2023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SUPERVISOR: Dr. Archana B. Patankar</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killerrobotics.me/2021/08/13/raycasting-game-in-python-and-pygame-part-1/comment-page-1/" TargetMode="External"/><Relationship Id="rId3" Type="http://schemas.openxmlformats.org/officeDocument/2006/relationships/hyperlink" Target="https://fontmeme.com/fonts/turok-font/" TargetMode="External"/><Relationship Id="rId7" Type="http://schemas.openxmlformats.org/officeDocument/2006/relationships/hyperlink" Target="https://stackoverflow.com/questions/27388767/point-in-polygon-ray-casting-algorithm" TargetMode="External"/><Relationship Id="rId2" Type="http://schemas.openxmlformats.org/officeDocument/2006/relationships/hyperlink" Target="https://spritedatabase.net/game/760" TargetMode="External"/><Relationship Id="rId1" Type="http://schemas.openxmlformats.org/officeDocument/2006/relationships/slideLayout" Target="../slideLayouts/slideLayout2.xml"/><Relationship Id="rId6" Type="http://schemas.openxmlformats.org/officeDocument/2006/relationships/hyperlink" Target="https://www.geeksforgeeks.org/pygame-tutorial/#:~:text=Python%20PyGame%20library%20is%20used,be%20wrapped%20in%20standalone%20executables" TargetMode="External"/><Relationship Id="rId5" Type="http://schemas.openxmlformats.org/officeDocument/2006/relationships/hyperlink" Target="https://www.youtube.com/watch?v=s5bd9KMSSW4" TargetMode="External"/><Relationship Id="rId4" Type="http://schemas.openxmlformats.org/officeDocument/2006/relationships/hyperlink" Target="https://freesound.org/people/mrrap4food/sounds/493918/" TargetMode="External"/><Relationship Id="rId9" Type="http://schemas.openxmlformats.org/officeDocument/2006/relationships/hyperlink" Target="https://www.pygame.org/project/488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ea typeface="+mj-lt"/>
                <a:cs typeface="+mj-lt"/>
              </a:rPr>
              <a:t>Steel Sentinel</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Made by </a:t>
            </a:r>
            <a:r>
              <a:rPr lang="en-US" dirty="0" err="1"/>
              <a:t>chirag</a:t>
            </a:r>
            <a:r>
              <a:rPr lang="en-US" dirty="0"/>
              <a:t> &amp; ISHAN (group no.5)</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5" name="Slide Number Placeholder 4">
            <a:extLst>
              <a:ext uri="{FF2B5EF4-FFF2-40B4-BE49-F238E27FC236}">
                <a16:creationId xmlns:a16="http://schemas.microsoft.com/office/drawing/2014/main" id="{0F7923E4-D789-49E4-87AE-203E56804037}"/>
              </a:ext>
            </a:extLst>
          </p:cNvPr>
          <p:cNvSpPr>
            <a:spLocks noGrp="1"/>
          </p:cNvSpPr>
          <p:nvPr>
            <p:ph type="sldNum" sz="quarter" idx="12"/>
          </p:nvPr>
        </p:nvSpPr>
        <p:spPr/>
        <p:txBody>
          <a:bodyPr/>
          <a:lstStyle/>
          <a:p>
            <a:r>
              <a:rPr lang="en-US" dirty="0"/>
              <a:t>1</a:t>
            </a:r>
          </a:p>
        </p:txBody>
      </p:sp>
      <p:sp>
        <p:nvSpPr>
          <p:cNvPr id="8" name="Footer Placeholder 7">
            <a:extLst>
              <a:ext uri="{FF2B5EF4-FFF2-40B4-BE49-F238E27FC236}">
                <a16:creationId xmlns:a16="http://schemas.microsoft.com/office/drawing/2014/main" id="{C4B20F0A-09B5-4103-8E5A-B0DEAD30E0DC}"/>
              </a:ext>
            </a:extLst>
          </p:cNvPr>
          <p:cNvSpPr>
            <a:spLocks noGrp="1"/>
          </p:cNvSpPr>
          <p:nvPr>
            <p:ph type="ftr" sz="quarter" idx="11"/>
          </p:nvPr>
        </p:nvSpPr>
        <p:spPr/>
        <p:txBody>
          <a:bodyPr/>
          <a:lstStyle/>
          <a:p>
            <a:r>
              <a:rPr lang="en-US" b="1" dirty="0"/>
              <a:t>SUPERVISOR: Dr. Archana B. </a:t>
            </a:r>
            <a:r>
              <a:rPr lang="en-US" b="1" dirty="0" err="1"/>
              <a:t>Patankar</a:t>
            </a:r>
            <a:endParaRPr lang="en-US" b="1"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D818-8319-44B6-AF7A-374A4CACAAC8}"/>
              </a:ext>
            </a:extLst>
          </p:cNvPr>
          <p:cNvSpPr>
            <a:spLocks noGrp="1"/>
          </p:cNvSpPr>
          <p:nvPr>
            <p:ph type="title"/>
          </p:nvPr>
        </p:nvSpPr>
        <p:spPr/>
        <p:txBody>
          <a:bodyPr/>
          <a:lstStyle/>
          <a:p>
            <a:r>
              <a:rPr lang="en-IN" dirty="0"/>
              <a:t>What is </a:t>
            </a:r>
            <a:r>
              <a:rPr lang="en-IN" dirty="0" err="1"/>
              <a:t>RAYcasting</a:t>
            </a:r>
            <a:endParaRPr lang="en-IN" dirty="0"/>
          </a:p>
        </p:txBody>
      </p:sp>
      <p:sp>
        <p:nvSpPr>
          <p:cNvPr id="3" name="Content Placeholder 2">
            <a:extLst>
              <a:ext uri="{FF2B5EF4-FFF2-40B4-BE49-F238E27FC236}">
                <a16:creationId xmlns:a16="http://schemas.microsoft.com/office/drawing/2014/main" id="{FBE07F8A-EEAC-472F-9E8F-32A61C1D214A}"/>
              </a:ext>
            </a:extLst>
          </p:cNvPr>
          <p:cNvSpPr>
            <a:spLocks noGrp="1"/>
          </p:cNvSpPr>
          <p:nvPr>
            <p:ph idx="1"/>
          </p:nvPr>
        </p:nvSpPr>
        <p:spPr/>
        <p:txBody>
          <a:bodyPr/>
          <a:lstStyle/>
          <a:p>
            <a:r>
              <a:rPr lang="en-GB" dirty="0" err="1"/>
              <a:t>Raycasting</a:t>
            </a:r>
            <a:r>
              <a:rPr lang="en-GB" dirty="0"/>
              <a:t> is a popular technique used in game development to create 3D environments, such as those found in first-person shooter games. The basic idea behind </a:t>
            </a:r>
            <a:r>
              <a:rPr lang="en-GB" dirty="0" err="1"/>
              <a:t>raycasting</a:t>
            </a:r>
            <a:r>
              <a:rPr lang="en-GB" dirty="0"/>
              <a:t> is to simulate the </a:t>
            </a:r>
            <a:r>
              <a:rPr lang="en-GB" dirty="0" err="1"/>
              <a:t>behavior</a:t>
            </a:r>
            <a:r>
              <a:rPr lang="en-GB" dirty="0"/>
              <a:t> of light rays in a 3D environment in order to determine what objects are visible from a particular point of view.</a:t>
            </a:r>
          </a:p>
          <a:p>
            <a:r>
              <a:rPr lang="en-GB" dirty="0" err="1"/>
              <a:t>Raycasting</a:t>
            </a:r>
            <a:r>
              <a:rPr lang="en-GB" dirty="0"/>
              <a:t> is still used in games like Minecraft (Minecraft uses a modified version of the </a:t>
            </a:r>
            <a:r>
              <a:rPr lang="en-GB" dirty="0" err="1"/>
              <a:t>raycasting</a:t>
            </a:r>
            <a:r>
              <a:rPr lang="en-GB" dirty="0"/>
              <a:t> algorithm to generate its blocky, voxel-based environments)</a:t>
            </a:r>
          </a:p>
          <a:p>
            <a:r>
              <a:rPr lang="en-GB" dirty="0"/>
              <a:t>Other game examples are Doom, Wolfenstein 3D &amp; Duke </a:t>
            </a:r>
            <a:r>
              <a:rPr lang="en-GB" dirty="0" err="1"/>
              <a:t>Nukem</a:t>
            </a:r>
            <a:r>
              <a:rPr lang="en-GB" dirty="0"/>
              <a:t> 3D.</a:t>
            </a:r>
            <a:endParaRPr lang="en-IN" dirty="0"/>
          </a:p>
        </p:txBody>
      </p:sp>
      <p:sp>
        <p:nvSpPr>
          <p:cNvPr id="4" name="Footer Placeholder 3">
            <a:extLst>
              <a:ext uri="{FF2B5EF4-FFF2-40B4-BE49-F238E27FC236}">
                <a16:creationId xmlns:a16="http://schemas.microsoft.com/office/drawing/2014/main" id="{2884F288-FE18-4836-AC1E-BD438F975D8A}"/>
              </a:ext>
            </a:extLst>
          </p:cNvPr>
          <p:cNvSpPr>
            <a:spLocks noGrp="1"/>
          </p:cNvSpPr>
          <p:nvPr>
            <p:ph type="ftr" sz="quarter" idx="11"/>
          </p:nvPr>
        </p:nvSpPr>
        <p:spPr/>
        <p:txBody>
          <a:bodyPr/>
          <a:lstStyle/>
          <a:p>
            <a:r>
              <a:rPr lang="en-US"/>
              <a:t>SUPERVISOR: Dr. Archana B. Patankar</a:t>
            </a:r>
            <a:endParaRPr lang="en-US" dirty="0"/>
          </a:p>
        </p:txBody>
      </p:sp>
      <p:sp>
        <p:nvSpPr>
          <p:cNvPr id="5" name="Slide Number Placeholder 4">
            <a:extLst>
              <a:ext uri="{FF2B5EF4-FFF2-40B4-BE49-F238E27FC236}">
                <a16:creationId xmlns:a16="http://schemas.microsoft.com/office/drawing/2014/main" id="{E14E8C63-1B33-42AE-A723-CD397C4D3BD4}"/>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384011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2B002-4836-4FDB-8829-9668D5512F44}"/>
              </a:ext>
            </a:extLst>
          </p:cNvPr>
          <p:cNvSpPr>
            <a:spLocks noGrp="1"/>
          </p:cNvSpPr>
          <p:nvPr>
            <p:ph type="title"/>
          </p:nvPr>
        </p:nvSpPr>
        <p:spPr/>
        <p:txBody>
          <a:bodyPr/>
          <a:lstStyle/>
          <a:p>
            <a:r>
              <a:rPr lang="en-IN" dirty="0"/>
              <a:t>How </a:t>
            </a:r>
            <a:r>
              <a:rPr lang="en-IN" dirty="0" err="1"/>
              <a:t>raycasting</a:t>
            </a:r>
            <a:r>
              <a:rPr lang="en-IN" dirty="0"/>
              <a:t> works in a game</a:t>
            </a:r>
          </a:p>
        </p:txBody>
      </p:sp>
      <p:sp>
        <p:nvSpPr>
          <p:cNvPr id="3" name="Content Placeholder 2">
            <a:extLst>
              <a:ext uri="{FF2B5EF4-FFF2-40B4-BE49-F238E27FC236}">
                <a16:creationId xmlns:a16="http://schemas.microsoft.com/office/drawing/2014/main" id="{F37E525C-0672-4CA4-97F6-0F05918A289A}"/>
              </a:ext>
            </a:extLst>
          </p:cNvPr>
          <p:cNvSpPr>
            <a:spLocks noGrp="1"/>
          </p:cNvSpPr>
          <p:nvPr>
            <p:ph idx="1"/>
          </p:nvPr>
        </p:nvSpPr>
        <p:spPr/>
        <p:txBody>
          <a:bodyPr>
            <a:normAutofit fontScale="92500"/>
          </a:bodyPr>
          <a:lstStyle/>
          <a:p>
            <a:r>
              <a:rPr lang="en-GB" dirty="0"/>
              <a:t>First, the game determines the player's position and orientation in the 3D world.</a:t>
            </a:r>
          </a:p>
          <a:p>
            <a:r>
              <a:rPr lang="en-GB" dirty="0"/>
              <a:t>The game then casts a series of rays from the player's position in all directions, forming a "field of view" for the player.</a:t>
            </a:r>
          </a:p>
          <a:p>
            <a:r>
              <a:rPr lang="en-GB" dirty="0"/>
              <a:t>Each ray is checked to see if it intersects with any objects in the game world. This is typically done using a technique called "bounding box" collision detection, where each object in the game world is represented by a rectangular box.</a:t>
            </a:r>
          </a:p>
          <a:p>
            <a:r>
              <a:rPr lang="en-GB" dirty="0"/>
              <a:t>If a ray intersects with an object, the game determines which part of the object is visible from the player's point of view. This is typically done by projecting the object onto the player's view plane and determining which pixels of the object are visible.</a:t>
            </a:r>
          </a:p>
          <a:p>
            <a:r>
              <a:rPr lang="en-GB" dirty="0"/>
              <a:t>The game then uses this information to render the visible parts of the game world onto the player's screen, typically using a technique called "texture mapping" to create the appearance of 3D objects on a 2D screen.</a:t>
            </a:r>
          </a:p>
          <a:p>
            <a:r>
              <a:rPr lang="en-GB" dirty="0"/>
              <a:t>The process is repeated for each frame of the game, allowing the player to move around and explore the game world in real-time.</a:t>
            </a:r>
            <a:endParaRPr lang="en-IN" dirty="0"/>
          </a:p>
        </p:txBody>
      </p:sp>
      <p:sp>
        <p:nvSpPr>
          <p:cNvPr id="4" name="Footer Placeholder 3">
            <a:extLst>
              <a:ext uri="{FF2B5EF4-FFF2-40B4-BE49-F238E27FC236}">
                <a16:creationId xmlns:a16="http://schemas.microsoft.com/office/drawing/2014/main" id="{0C0043F0-E656-49F5-832E-87B4CED67FBE}"/>
              </a:ext>
            </a:extLst>
          </p:cNvPr>
          <p:cNvSpPr>
            <a:spLocks noGrp="1"/>
          </p:cNvSpPr>
          <p:nvPr>
            <p:ph type="ftr" sz="quarter" idx="11"/>
          </p:nvPr>
        </p:nvSpPr>
        <p:spPr/>
        <p:txBody>
          <a:bodyPr/>
          <a:lstStyle/>
          <a:p>
            <a:r>
              <a:rPr lang="en-US"/>
              <a:t>SUPERVISOR: Dr. Archana B. Patankar</a:t>
            </a:r>
            <a:endParaRPr lang="en-US" dirty="0"/>
          </a:p>
        </p:txBody>
      </p:sp>
      <p:sp>
        <p:nvSpPr>
          <p:cNvPr id="5" name="Slide Number Placeholder 4">
            <a:extLst>
              <a:ext uri="{FF2B5EF4-FFF2-40B4-BE49-F238E27FC236}">
                <a16:creationId xmlns:a16="http://schemas.microsoft.com/office/drawing/2014/main" id="{7F557B76-4AE0-4568-A459-331FBDEFC1A8}"/>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644800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0DAC-AEF0-4895-A832-E2FC034159BC}"/>
              </a:ext>
            </a:extLst>
          </p:cNvPr>
          <p:cNvSpPr>
            <a:spLocks noGrp="1"/>
          </p:cNvSpPr>
          <p:nvPr>
            <p:ph type="title"/>
          </p:nvPr>
        </p:nvSpPr>
        <p:spPr/>
        <p:txBody>
          <a:bodyPr/>
          <a:lstStyle/>
          <a:p>
            <a:r>
              <a:rPr lang="en-GB" dirty="0"/>
              <a:t>HOW THE game works?</a:t>
            </a:r>
            <a:endParaRPr lang="en-IN" dirty="0"/>
          </a:p>
        </p:txBody>
      </p:sp>
      <p:sp>
        <p:nvSpPr>
          <p:cNvPr id="3" name="Content Placeholder 2">
            <a:extLst>
              <a:ext uri="{FF2B5EF4-FFF2-40B4-BE49-F238E27FC236}">
                <a16:creationId xmlns:a16="http://schemas.microsoft.com/office/drawing/2014/main" id="{4364CB0D-9BD7-421E-BD39-9F49ADF9EE0B}"/>
              </a:ext>
            </a:extLst>
          </p:cNvPr>
          <p:cNvSpPr>
            <a:spLocks noGrp="1"/>
          </p:cNvSpPr>
          <p:nvPr>
            <p:ph idx="1"/>
          </p:nvPr>
        </p:nvSpPr>
        <p:spPr/>
        <p:txBody>
          <a:bodyPr>
            <a:normAutofit fontScale="77500" lnSpcReduction="20000"/>
          </a:bodyPr>
          <a:lstStyle/>
          <a:p>
            <a:r>
              <a:rPr lang="en-GB" dirty="0"/>
              <a:t>In a shooting game using </a:t>
            </a:r>
            <a:r>
              <a:rPr lang="en-GB" dirty="0" err="1"/>
              <a:t>raycasting</a:t>
            </a:r>
            <a:r>
              <a:rPr lang="en-GB" dirty="0"/>
              <a:t>, the game world is created as a series of 2D maps or levels, which are rendered onto the player's screen using a technique known as </a:t>
            </a:r>
            <a:r>
              <a:rPr lang="en-GB" dirty="0" err="1"/>
              <a:t>raycasting</a:t>
            </a:r>
            <a:r>
              <a:rPr lang="en-GB" dirty="0"/>
              <a:t>.</a:t>
            </a:r>
          </a:p>
          <a:p>
            <a:r>
              <a:rPr lang="en-GB" dirty="0"/>
              <a:t>The game engine casts rays out from the player's position, determining which objects and surfaces are visible within the player's field of view. Based on this information, the engine then renders the visible parts of the game world onto the player's screen, creating the appearance of a 3D environment.</a:t>
            </a:r>
          </a:p>
          <a:p>
            <a:r>
              <a:rPr lang="en-GB" dirty="0"/>
              <a:t>The engine uses a series of calculations to determine the position and orientation of objects and surfaces within the game world. These calculations take into account the angle and distance of the rays that are cast, as well as the position and orientation of the player within the game world.</a:t>
            </a:r>
          </a:p>
          <a:p>
            <a:r>
              <a:rPr lang="en-GB" dirty="0"/>
              <a:t>When the player fires their weapon, the engine casts a ray from the player's weapon to determine whether it has hit an enemy or other object within the game world. If the ray intersects with an object, the engine calculates the damage done to that object and updates the game state accordingly.</a:t>
            </a:r>
          </a:p>
          <a:p>
            <a:r>
              <a:rPr lang="en-GB" dirty="0"/>
              <a:t>Enemy AI is also implemented using </a:t>
            </a:r>
            <a:r>
              <a:rPr lang="en-GB" dirty="0" err="1"/>
              <a:t>raycasting</a:t>
            </a:r>
            <a:r>
              <a:rPr lang="en-GB" dirty="0"/>
              <a:t>. The game engine casts rays from the enemy's position to detect the player's location and orientation, and then updates the enemy's </a:t>
            </a:r>
            <a:r>
              <a:rPr lang="en-GB" dirty="0" err="1"/>
              <a:t>behavior</a:t>
            </a:r>
            <a:r>
              <a:rPr lang="en-GB" dirty="0"/>
              <a:t> accordingly. For example, an enemy might move towards the player's location or attempt to attack the player if they are within range.</a:t>
            </a:r>
          </a:p>
          <a:p>
            <a:r>
              <a:rPr lang="en-GB" dirty="0"/>
              <a:t>Overall, </a:t>
            </a:r>
            <a:r>
              <a:rPr lang="en-GB" dirty="0" err="1"/>
              <a:t>raycasting</a:t>
            </a:r>
            <a:r>
              <a:rPr lang="en-GB" dirty="0"/>
              <a:t> allows for the creation of a realistic 3D environment in a shooting game, without requiring the complex 3D rendering techniques used in other types of games. This technique has been used in classic games such as Wolfenstein 3D and Doom.</a:t>
            </a:r>
            <a:endParaRPr lang="en-IN" dirty="0"/>
          </a:p>
        </p:txBody>
      </p:sp>
      <p:sp>
        <p:nvSpPr>
          <p:cNvPr id="4" name="Footer Placeholder 3">
            <a:extLst>
              <a:ext uri="{FF2B5EF4-FFF2-40B4-BE49-F238E27FC236}">
                <a16:creationId xmlns:a16="http://schemas.microsoft.com/office/drawing/2014/main" id="{2A41EFF0-2DDC-4A8D-8E8E-3CE87E8EF5B5}"/>
              </a:ext>
            </a:extLst>
          </p:cNvPr>
          <p:cNvSpPr>
            <a:spLocks noGrp="1"/>
          </p:cNvSpPr>
          <p:nvPr>
            <p:ph type="ftr" sz="quarter" idx="11"/>
          </p:nvPr>
        </p:nvSpPr>
        <p:spPr/>
        <p:txBody>
          <a:bodyPr/>
          <a:lstStyle/>
          <a:p>
            <a:r>
              <a:rPr lang="en-US"/>
              <a:t>SUPERVISOR: Dr. Archana B. Patankar</a:t>
            </a:r>
            <a:endParaRPr lang="en-US" dirty="0"/>
          </a:p>
        </p:txBody>
      </p:sp>
      <p:sp>
        <p:nvSpPr>
          <p:cNvPr id="5" name="Slide Number Placeholder 4">
            <a:extLst>
              <a:ext uri="{FF2B5EF4-FFF2-40B4-BE49-F238E27FC236}">
                <a16:creationId xmlns:a16="http://schemas.microsoft.com/office/drawing/2014/main" id="{38336E62-FCF8-43A0-BDE2-A164822058FE}"/>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428410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1995F-9D63-73B4-E3BF-0A81CE5C2B02}"/>
              </a:ext>
            </a:extLst>
          </p:cNvPr>
          <p:cNvSpPr>
            <a:spLocks noGrp="1"/>
          </p:cNvSpPr>
          <p:nvPr>
            <p:ph type="title"/>
          </p:nvPr>
        </p:nvSpPr>
        <p:spPr/>
        <p:txBody>
          <a:bodyPr/>
          <a:lstStyle/>
          <a:p>
            <a:r>
              <a:rPr lang="en-GB" dirty="0"/>
              <a:t>CONTROLS</a:t>
            </a:r>
          </a:p>
        </p:txBody>
      </p:sp>
      <p:sp>
        <p:nvSpPr>
          <p:cNvPr id="3" name="Content Placeholder 2">
            <a:extLst>
              <a:ext uri="{FF2B5EF4-FFF2-40B4-BE49-F238E27FC236}">
                <a16:creationId xmlns:a16="http://schemas.microsoft.com/office/drawing/2014/main" id="{9326A828-03FE-47F0-3D47-D1D508726F1A}"/>
              </a:ext>
            </a:extLst>
          </p:cNvPr>
          <p:cNvSpPr>
            <a:spLocks noGrp="1"/>
          </p:cNvSpPr>
          <p:nvPr>
            <p:ph idx="1"/>
          </p:nvPr>
        </p:nvSpPr>
        <p:spPr/>
        <p:txBody>
          <a:bodyPr/>
          <a:lstStyle/>
          <a:p>
            <a:pPr marL="305435" indent="-305435"/>
            <a:r>
              <a:rPr lang="en-GB" dirty="0">
                <a:ea typeface="+mn-lt"/>
                <a:cs typeface="+mn-lt"/>
              </a:rPr>
              <a:t>Controls:- </a:t>
            </a:r>
          </a:p>
          <a:p>
            <a:pPr marL="305435" indent="-305435"/>
            <a:r>
              <a:rPr lang="en-GB" dirty="0">
                <a:ea typeface="+mn-lt"/>
                <a:cs typeface="+mn-lt"/>
              </a:rPr>
              <a:t>The user can control the player using W,A,D which will result in </a:t>
            </a:r>
            <a:endParaRPr lang="en-GB" dirty="0"/>
          </a:p>
          <a:p>
            <a:pPr marL="305435" indent="-305435"/>
            <a:r>
              <a:rPr lang="en-GB" dirty="0">
                <a:ea typeface="+mn-lt"/>
                <a:cs typeface="+mn-lt"/>
              </a:rPr>
              <a:t>W:-Jump,</a:t>
            </a:r>
            <a:endParaRPr lang="en-GB" dirty="0"/>
          </a:p>
          <a:p>
            <a:pPr marL="305435" indent="-305435"/>
            <a:r>
              <a:rPr lang="en-GB" dirty="0">
                <a:ea typeface="+mn-lt"/>
                <a:cs typeface="+mn-lt"/>
              </a:rPr>
              <a:t>A:-Left,</a:t>
            </a:r>
            <a:endParaRPr lang="en-GB" dirty="0"/>
          </a:p>
          <a:p>
            <a:pPr marL="305435" indent="-305435"/>
            <a:r>
              <a:rPr lang="en-GB" dirty="0">
                <a:ea typeface="+mn-lt"/>
                <a:cs typeface="+mn-lt"/>
              </a:rPr>
              <a:t>D:-Right movements. </a:t>
            </a:r>
          </a:p>
          <a:p>
            <a:pPr marL="305435" indent="-305435"/>
            <a:r>
              <a:rPr lang="en-GB" dirty="0">
                <a:ea typeface="+mn-lt"/>
                <a:cs typeface="+mn-lt"/>
              </a:rPr>
              <a:t>S- Back movement.</a:t>
            </a:r>
          </a:p>
          <a:p>
            <a:pPr marL="305435" indent="-305435"/>
            <a:r>
              <a:rPr lang="en-GB" dirty="0">
                <a:ea typeface="+mn-lt"/>
                <a:cs typeface="+mn-lt"/>
              </a:rPr>
              <a:t>Left mouse to shoot.</a:t>
            </a:r>
            <a:endParaRPr lang="en-GB" dirty="0"/>
          </a:p>
        </p:txBody>
      </p:sp>
      <p:sp>
        <p:nvSpPr>
          <p:cNvPr id="4" name="Footer Placeholder 3">
            <a:extLst>
              <a:ext uri="{FF2B5EF4-FFF2-40B4-BE49-F238E27FC236}">
                <a16:creationId xmlns:a16="http://schemas.microsoft.com/office/drawing/2014/main" id="{30028EB8-D57F-9A97-DD71-104F3F436360}"/>
              </a:ext>
            </a:extLst>
          </p:cNvPr>
          <p:cNvSpPr>
            <a:spLocks noGrp="1"/>
          </p:cNvSpPr>
          <p:nvPr>
            <p:ph type="ftr" sz="quarter" idx="11"/>
          </p:nvPr>
        </p:nvSpPr>
        <p:spPr/>
        <p:txBody>
          <a:bodyPr/>
          <a:lstStyle/>
          <a:p>
            <a:r>
              <a:rPr lang="en-US"/>
              <a:t>SUPERVISOR: Dr. Archana B. Patankar</a:t>
            </a:r>
            <a:endParaRPr lang="en-US" dirty="0"/>
          </a:p>
        </p:txBody>
      </p:sp>
      <p:sp>
        <p:nvSpPr>
          <p:cNvPr id="5" name="Slide Number Placeholder 4">
            <a:extLst>
              <a:ext uri="{FF2B5EF4-FFF2-40B4-BE49-F238E27FC236}">
                <a16:creationId xmlns:a16="http://schemas.microsoft.com/office/drawing/2014/main" id="{2CA35C5A-CB96-1B23-9AA9-4DCFDD427A07}"/>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1902549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5D81-A3DB-420D-867D-C7F973DC3ECD}"/>
              </a:ext>
            </a:extLst>
          </p:cNvPr>
          <p:cNvSpPr>
            <a:spLocks noGrp="1"/>
          </p:cNvSpPr>
          <p:nvPr>
            <p:ph type="title"/>
          </p:nvPr>
        </p:nvSpPr>
        <p:spPr/>
        <p:txBody>
          <a:bodyPr/>
          <a:lstStyle/>
          <a:p>
            <a:r>
              <a:rPr lang="en-IN" dirty="0"/>
              <a:t>Interactive gameplay</a:t>
            </a:r>
          </a:p>
        </p:txBody>
      </p:sp>
      <p:sp>
        <p:nvSpPr>
          <p:cNvPr id="3" name="Content Placeholder 2">
            <a:extLst>
              <a:ext uri="{FF2B5EF4-FFF2-40B4-BE49-F238E27FC236}">
                <a16:creationId xmlns:a16="http://schemas.microsoft.com/office/drawing/2014/main" id="{DB127E5C-3734-4329-BC8E-9D1BEF4692EB}"/>
              </a:ext>
            </a:extLst>
          </p:cNvPr>
          <p:cNvSpPr>
            <a:spLocks noGrp="1"/>
          </p:cNvSpPr>
          <p:nvPr>
            <p:ph idx="1"/>
          </p:nvPr>
        </p:nvSpPr>
        <p:spPr/>
        <p:txBody>
          <a:bodyPr/>
          <a:lstStyle/>
          <a:p>
            <a:r>
              <a:rPr lang="en-IN" dirty="0"/>
              <a:t>For interactive gameplay of the user we have taken the following steps:</a:t>
            </a:r>
          </a:p>
          <a:p>
            <a:r>
              <a:rPr lang="en-IN" dirty="0"/>
              <a:t>When player takes damage from </a:t>
            </a:r>
            <a:r>
              <a:rPr lang="en-IN" dirty="0" err="1"/>
              <a:t>npc</a:t>
            </a:r>
            <a:r>
              <a:rPr lang="en-IN" dirty="0"/>
              <a:t> the screen turns red</a:t>
            </a:r>
          </a:p>
          <a:p>
            <a:r>
              <a:rPr lang="en-IN" dirty="0"/>
              <a:t> If player takes damage from enemies and hides from enemies the health regenerates </a:t>
            </a:r>
          </a:p>
          <a:p>
            <a:r>
              <a:rPr lang="en-IN" dirty="0"/>
              <a:t>Added more </a:t>
            </a:r>
            <a:r>
              <a:rPr lang="en-IN" dirty="0" err="1"/>
              <a:t>npcs</a:t>
            </a:r>
            <a:r>
              <a:rPr lang="en-IN" dirty="0"/>
              <a:t> like CYBER Demon, soldier, </a:t>
            </a:r>
            <a:r>
              <a:rPr lang="en-IN" dirty="0" err="1"/>
              <a:t>caco</a:t>
            </a:r>
            <a:r>
              <a:rPr lang="en-IN" dirty="0"/>
              <a:t> demon adding there specific health, speed, damage etc</a:t>
            </a:r>
          </a:p>
          <a:p>
            <a:r>
              <a:rPr lang="en-IN" dirty="0"/>
              <a:t>We have added background sounds as well as demon death sounds gun shooting sound, player pain sound etc.</a:t>
            </a:r>
          </a:p>
          <a:p>
            <a:r>
              <a:rPr lang="en-IN" dirty="0"/>
              <a:t>Demon death sound:</a:t>
            </a:r>
          </a:p>
        </p:txBody>
      </p:sp>
      <p:sp>
        <p:nvSpPr>
          <p:cNvPr id="4" name="Footer Placeholder 3">
            <a:extLst>
              <a:ext uri="{FF2B5EF4-FFF2-40B4-BE49-F238E27FC236}">
                <a16:creationId xmlns:a16="http://schemas.microsoft.com/office/drawing/2014/main" id="{2305FCE8-ABE3-4488-AF23-042507CB3692}"/>
              </a:ext>
            </a:extLst>
          </p:cNvPr>
          <p:cNvSpPr>
            <a:spLocks noGrp="1"/>
          </p:cNvSpPr>
          <p:nvPr>
            <p:ph type="ftr" sz="quarter" idx="11"/>
          </p:nvPr>
        </p:nvSpPr>
        <p:spPr/>
        <p:txBody>
          <a:bodyPr/>
          <a:lstStyle/>
          <a:p>
            <a:r>
              <a:rPr lang="en-US"/>
              <a:t>SUPERVISOR: Dr. Archana B. Patankar</a:t>
            </a:r>
            <a:endParaRPr lang="en-US" dirty="0"/>
          </a:p>
        </p:txBody>
      </p:sp>
      <p:sp>
        <p:nvSpPr>
          <p:cNvPr id="5" name="Slide Number Placeholder 4">
            <a:extLst>
              <a:ext uri="{FF2B5EF4-FFF2-40B4-BE49-F238E27FC236}">
                <a16:creationId xmlns:a16="http://schemas.microsoft.com/office/drawing/2014/main" id="{BBC8F734-22C3-4A2B-A9BD-F45A229DB188}"/>
              </a:ext>
            </a:extLst>
          </p:cNvPr>
          <p:cNvSpPr>
            <a:spLocks noGrp="1"/>
          </p:cNvSpPr>
          <p:nvPr>
            <p:ph type="sldNum" sz="quarter" idx="12"/>
          </p:nvPr>
        </p:nvSpPr>
        <p:spPr/>
        <p:txBody>
          <a:bodyPr/>
          <a:lstStyle/>
          <a:p>
            <a:fld id="{3A98EE3D-8CD1-4C3F-BD1C-C98C9596463C}" type="slidenum">
              <a:rPr lang="en-US" smtClean="0"/>
              <a:t>14</a:t>
            </a:fld>
            <a:endParaRPr lang="en-US" dirty="0"/>
          </a:p>
        </p:txBody>
      </p:sp>
      <p:pic>
        <p:nvPicPr>
          <p:cNvPr id="6" name="npc_death">
            <a:hlinkClick r:id="" action="ppaction://media"/>
            <a:extLst>
              <a:ext uri="{FF2B5EF4-FFF2-40B4-BE49-F238E27FC236}">
                <a16:creationId xmlns:a16="http://schemas.microsoft.com/office/drawing/2014/main" id="{9D7E67C8-EC8B-48B2-AEDD-5C8FB96B621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010803" y="4949679"/>
            <a:ext cx="609600" cy="609600"/>
          </a:xfrm>
          <a:prstGeom prst="rect">
            <a:avLst/>
          </a:prstGeom>
        </p:spPr>
      </p:pic>
    </p:spTree>
    <p:extLst>
      <p:ext uri="{BB962C8B-B14F-4D97-AF65-F5344CB8AC3E}">
        <p14:creationId xmlns:p14="http://schemas.microsoft.com/office/powerpoint/2010/main" val="33412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4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47D9-BBB7-EC14-A1C0-69920817034A}"/>
              </a:ext>
            </a:extLst>
          </p:cNvPr>
          <p:cNvSpPr>
            <a:spLocks noGrp="1"/>
          </p:cNvSpPr>
          <p:nvPr>
            <p:ph type="title"/>
          </p:nvPr>
        </p:nvSpPr>
        <p:spPr/>
        <p:txBody>
          <a:bodyPr/>
          <a:lstStyle/>
          <a:p>
            <a:r>
              <a:rPr lang="en-GB" dirty="0"/>
              <a:t>ADVANTAGES OF OUR GAME</a:t>
            </a:r>
          </a:p>
        </p:txBody>
      </p:sp>
      <p:sp>
        <p:nvSpPr>
          <p:cNvPr id="3" name="Content Placeholder 2">
            <a:extLst>
              <a:ext uri="{FF2B5EF4-FFF2-40B4-BE49-F238E27FC236}">
                <a16:creationId xmlns:a16="http://schemas.microsoft.com/office/drawing/2014/main" id="{2B4CABEE-C2AC-4306-7CB0-570E86AEE860}"/>
              </a:ext>
            </a:extLst>
          </p:cNvPr>
          <p:cNvSpPr>
            <a:spLocks noGrp="1"/>
          </p:cNvSpPr>
          <p:nvPr>
            <p:ph idx="1"/>
          </p:nvPr>
        </p:nvSpPr>
        <p:spPr/>
        <p:txBody>
          <a:bodyPr>
            <a:normAutofit lnSpcReduction="10000"/>
          </a:bodyPr>
          <a:lstStyle/>
          <a:p>
            <a:pPr marL="305435" indent="-305435"/>
            <a:r>
              <a:rPr lang="en-GB" dirty="0"/>
              <a:t>Easy to learn and use: Python is a simple and easy-to-learn language, which makes it a popular choice for beginners who are just starting to learn programming.</a:t>
            </a:r>
          </a:p>
          <a:p>
            <a:pPr marL="305435" indent="-305435"/>
            <a:r>
              <a:rPr lang="en-GB" dirty="0"/>
              <a:t>Large community: Python has a large and active community of developers who are constantly creating new libraries, modules, and frameworks that can be used to develop games.</a:t>
            </a:r>
          </a:p>
          <a:p>
            <a:pPr marL="305435" indent="-305435"/>
            <a:r>
              <a:rPr lang="en-GB" dirty="0"/>
              <a:t>Cross-platform compatibility: Python code can be easily run on various operating systems such as Windows, macOS, and Linux, making it a great choice for developing games that can be played on multiple platforms.</a:t>
            </a:r>
          </a:p>
          <a:p>
            <a:pPr marL="305435" indent="-305435"/>
            <a:r>
              <a:rPr lang="en-GB" dirty="0"/>
              <a:t>Wide range of libraries and modules: Python has a large number of libraries and modules that can be used for game development, including </a:t>
            </a:r>
            <a:r>
              <a:rPr lang="en-GB" dirty="0" err="1"/>
              <a:t>Pygame</a:t>
            </a:r>
            <a:r>
              <a:rPr lang="en-GB" dirty="0"/>
              <a:t>, Arcade, and more.</a:t>
            </a:r>
          </a:p>
          <a:p>
            <a:pPr marL="305435" indent="-305435"/>
            <a:r>
              <a:rPr lang="en-GB" dirty="0"/>
              <a:t>Versatility: Python can be used for a wide range of applications, including game development, machine learning, web development, and more. This means that learning Python for game development can be a valuable skill that can be applied to many other areas of software development.</a:t>
            </a:r>
          </a:p>
        </p:txBody>
      </p:sp>
      <p:sp>
        <p:nvSpPr>
          <p:cNvPr id="4" name="Footer Placeholder 3">
            <a:extLst>
              <a:ext uri="{FF2B5EF4-FFF2-40B4-BE49-F238E27FC236}">
                <a16:creationId xmlns:a16="http://schemas.microsoft.com/office/drawing/2014/main" id="{9F88B1AA-CE5B-A4D7-43A2-6FCD281549D7}"/>
              </a:ext>
            </a:extLst>
          </p:cNvPr>
          <p:cNvSpPr>
            <a:spLocks noGrp="1"/>
          </p:cNvSpPr>
          <p:nvPr>
            <p:ph type="ftr" sz="quarter" idx="11"/>
          </p:nvPr>
        </p:nvSpPr>
        <p:spPr/>
        <p:txBody>
          <a:bodyPr/>
          <a:lstStyle/>
          <a:p>
            <a:r>
              <a:rPr lang="en-US"/>
              <a:t>SUPERVISOR: Dr. Archana B. Patankar</a:t>
            </a:r>
            <a:endParaRPr lang="en-US" dirty="0"/>
          </a:p>
        </p:txBody>
      </p:sp>
      <p:sp>
        <p:nvSpPr>
          <p:cNvPr id="5" name="Slide Number Placeholder 4">
            <a:extLst>
              <a:ext uri="{FF2B5EF4-FFF2-40B4-BE49-F238E27FC236}">
                <a16:creationId xmlns:a16="http://schemas.microsoft.com/office/drawing/2014/main" id="{D313D2D5-A178-2E57-2A51-CC35B0ADB912}"/>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924217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E842-7262-4AA3-9EAF-80B36E2BCE2E}"/>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8462EFCC-103A-4B9A-8571-8986DDC1F851}"/>
              </a:ext>
            </a:extLst>
          </p:cNvPr>
          <p:cNvSpPr>
            <a:spLocks noGrp="1"/>
          </p:cNvSpPr>
          <p:nvPr>
            <p:ph idx="1"/>
          </p:nvPr>
        </p:nvSpPr>
        <p:spPr/>
        <p:txBody>
          <a:bodyPr/>
          <a:lstStyle/>
          <a:p>
            <a:r>
              <a:rPr lang="en-GB" dirty="0"/>
              <a:t>In conclusion, </a:t>
            </a:r>
            <a:r>
              <a:rPr lang="en-GB" dirty="0" err="1"/>
              <a:t>raycasting</a:t>
            </a:r>
            <a:r>
              <a:rPr lang="en-GB" dirty="0"/>
              <a:t> is a powerful technique for creating 3D environments in video games. It has been used in numerous classic and modern shooting games to create a fast-paced and immersive experience for players. By casting rays from the player's position and rendering visible parts of the game world, </a:t>
            </a:r>
            <a:r>
              <a:rPr lang="en-GB" dirty="0" err="1"/>
              <a:t>raycasting</a:t>
            </a:r>
            <a:r>
              <a:rPr lang="en-GB" dirty="0"/>
              <a:t> can create the illusion of a 3D environment, without the need for complex 3D rendering techniques. Implementing </a:t>
            </a:r>
            <a:r>
              <a:rPr lang="en-GB" dirty="0" err="1"/>
              <a:t>raycasting</a:t>
            </a:r>
            <a:r>
              <a:rPr lang="en-GB" dirty="0"/>
              <a:t> in a shooting game involves creating a game engine that can handle complex math and rendering, designing the game world, implementing player movement and shooting mechanics, and developing enemy. With careful planning and execution, a shooting game using </a:t>
            </a:r>
            <a:r>
              <a:rPr lang="en-GB" dirty="0" err="1"/>
              <a:t>raycasting</a:t>
            </a:r>
            <a:r>
              <a:rPr lang="en-GB" dirty="0"/>
              <a:t> can be an exciting and engaging experience for players.</a:t>
            </a:r>
            <a:endParaRPr lang="en-IN" dirty="0"/>
          </a:p>
        </p:txBody>
      </p:sp>
      <p:sp>
        <p:nvSpPr>
          <p:cNvPr id="4" name="Footer Placeholder 3">
            <a:extLst>
              <a:ext uri="{FF2B5EF4-FFF2-40B4-BE49-F238E27FC236}">
                <a16:creationId xmlns:a16="http://schemas.microsoft.com/office/drawing/2014/main" id="{38000949-DD85-4176-92ED-48D567F3920A}"/>
              </a:ext>
            </a:extLst>
          </p:cNvPr>
          <p:cNvSpPr>
            <a:spLocks noGrp="1"/>
          </p:cNvSpPr>
          <p:nvPr>
            <p:ph type="ftr" sz="quarter" idx="11"/>
          </p:nvPr>
        </p:nvSpPr>
        <p:spPr/>
        <p:txBody>
          <a:bodyPr/>
          <a:lstStyle/>
          <a:p>
            <a:r>
              <a:rPr lang="en-US"/>
              <a:t>SUPERVISOR: Dr. Archana B. Patankar</a:t>
            </a:r>
            <a:endParaRPr lang="en-US" dirty="0"/>
          </a:p>
        </p:txBody>
      </p:sp>
      <p:sp>
        <p:nvSpPr>
          <p:cNvPr id="5" name="Slide Number Placeholder 4">
            <a:extLst>
              <a:ext uri="{FF2B5EF4-FFF2-40B4-BE49-F238E27FC236}">
                <a16:creationId xmlns:a16="http://schemas.microsoft.com/office/drawing/2014/main" id="{BA45F73F-B1DD-44B2-ADC9-FD2C6975E99D}"/>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305652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1475-F25F-4165-8B0D-02CB849B6854}"/>
              </a:ext>
            </a:extLst>
          </p:cNvPr>
          <p:cNvSpPr>
            <a:spLocks noGrp="1"/>
          </p:cNvSpPr>
          <p:nvPr>
            <p:ph type="title"/>
          </p:nvPr>
        </p:nvSpPr>
        <p:spPr/>
        <p:txBody>
          <a:bodyPr/>
          <a:lstStyle/>
          <a:p>
            <a:r>
              <a:rPr lang="en-GB" dirty="0"/>
              <a:t>References used</a:t>
            </a:r>
            <a:endParaRPr lang="en-IN" dirty="0"/>
          </a:p>
        </p:txBody>
      </p:sp>
      <p:sp>
        <p:nvSpPr>
          <p:cNvPr id="3" name="Content Placeholder 2">
            <a:extLst>
              <a:ext uri="{FF2B5EF4-FFF2-40B4-BE49-F238E27FC236}">
                <a16:creationId xmlns:a16="http://schemas.microsoft.com/office/drawing/2014/main" id="{9CD4B56B-6CB5-4356-920D-D54EF5382DAD}"/>
              </a:ext>
            </a:extLst>
          </p:cNvPr>
          <p:cNvSpPr>
            <a:spLocks noGrp="1"/>
          </p:cNvSpPr>
          <p:nvPr>
            <p:ph idx="1"/>
          </p:nvPr>
        </p:nvSpPr>
        <p:spPr/>
        <p:txBody>
          <a:bodyPr>
            <a:normAutofit fontScale="85000" lnSpcReduction="20000"/>
          </a:bodyPr>
          <a:lstStyle/>
          <a:p>
            <a:pPr marL="0" indent="0">
              <a:buNone/>
            </a:pPr>
            <a:endParaRPr lang="en-GB" dirty="0"/>
          </a:p>
          <a:p>
            <a:r>
              <a:rPr lang="en-GB" dirty="0"/>
              <a:t>https://rosettacode.org/wiki/Ray-casting_algorithm</a:t>
            </a:r>
          </a:p>
          <a:p>
            <a:r>
              <a:rPr lang="en-GB" dirty="0"/>
              <a:t>Assets - </a:t>
            </a:r>
            <a:r>
              <a:rPr lang="en-GB" dirty="0">
                <a:hlinkClick r:id="rId2"/>
              </a:rPr>
              <a:t>https://spritedatabase.net/game/760</a:t>
            </a:r>
            <a:r>
              <a:rPr lang="en-GB" dirty="0"/>
              <a:t> ( all the images are taken from here)</a:t>
            </a:r>
          </a:p>
          <a:p>
            <a:r>
              <a:rPr lang="en-GB" dirty="0">
                <a:hlinkClick r:id="rId3"/>
              </a:rPr>
              <a:t>https://fontmeme.com/fonts/turok-font/</a:t>
            </a:r>
            <a:endParaRPr lang="en-GB" dirty="0"/>
          </a:p>
          <a:p>
            <a:r>
              <a:rPr lang="en-GB" dirty="0">
                <a:hlinkClick r:id="rId4"/>
              </a:rPr>
              <a:t>https://freesound.org/people/mrrap4food/sounds/493918/</a:t>
            </a:r>
            <a:endParaRPr lang="en-GB" dirty="0"/>
          </a:p>
          <a:p>
            <a:r>
              <a:rPr lang="en-GB" dirty="0">
                <a:hlinkClick r:id="rId5"/>
              </a:rPr>
              <a:t>https://www.youtube.com/watch?v=s5bd9KMSSW4</a:t>
            </a:r>
            <a:endParaRPr lang="en-GB" dirty="0"/>
          </a:p>
          <a:p>
            <a:r>
              <a:rPr lang="en-GB" dirty="0">
                <a:hlinkClick r:id="rId6"/>
              </a:rPr>
              <a:t>https://www.geeksforgeeks.org/pygame-tutorial/#:~:text=Python%20PyGame%20library%20is%20used,be%20wrapped%20in%20standalone%20executables</a:t>
            </a:r>
            <a:r>
              <a:rPr lang="en-GB" dirty="0"/>
              <a:t>.</a:t>
            </a:r>
          </a:p>
          <a:p>
            <a:r>
              <a:rPr lang="en-GB" dirty="0">
                <a:hlinkClick r:id="rId7"/>
              </a:rPr>
              <a:t>https://stackoverflow.com/questions/27388767/point-in-polygon-ray-casting-algorithm</a:t>
            </a:r>
            <a:endParaRPr lang="en-GB" dirty="0"/>
          </a:p>
          <a:p>
            <a:r>
              <a:rPr lang="en-GB" dirty="0">
                <a:hlinkClick r:id="rId8"/>
              </a:rPr>
              <a:t>https://killerrobotics.me/2021/08/13/raycasting-game-in-python-and-pygame-part-1/comment-page-1/</a:t>
            </a:r>
            <a:endParaRPr lang="en-GB" dirty="0"/>
          </a:p>
          <a:p>
            <a:r>
              <a:rPr lang="en-GB" dirty="0">
                <a:hlinkClick r:id="rId9"/>
              </a:rPr>
              <a:t>https://www.pygame.org/project/4885</a:t>
            </a:r>
            <a:endParaRPr lang="en-GB" dirty="0"/>
          </a:p>
          <a:p>
            <a:r>
              <a:rPr lang="en-GB" dirty="0"/>
              <a:t>https://www.youtube.com/watch?v=ECqUrT7IdqQ&amp;list=PLi77irUVkDatlbulEY4Kz8O107HO8RGH8</a:t>
            </a:r>
          </a:p>
        </p:txBody>
      </p:sp>
      <p:sp>
        <p:nvSpPr>
          <p:cNvPr id="4" name="Footer Placeholder 3">
            <a:extLst>
              <a:ext uri="{FF2B5EF4-FFF2-40B4-BE49-F238E27FC236}">
                <a16:creationId xmlns:a16="http://schemas.microsoft.com/office/drawing/2014/main" id="{79A3E383-0BBF-4AEE-8E69-07C68502D58A}"/>
              </a:ext>
            </a:extLst>
          </p:cNvPr>
          <p:cNvSpPr>
            <a:spLocks noGrp="1"/>
          </p:cNvSpPr>
          <p:nvPr>
            <p:ph type="ftr" sz="quarter" idx="11"/>
          </p:nvPr>
        </p:nvSpPr>
        <p:spPr/>
        <p:txBody>
          <a:bodyPr/>
          <a:lstStyle/>
          <a:p>
            <a:r>
              <a:rPr lang="en-US"/>
              <a:t>SUPERVISOR: Dr. Archana B. Patankar</a:t>
            </a:r>
            <a:endParaRPr lang="en-US" dirty="0"/>
          </a:p>
        </p:txBody>
      </p:sp>
      <p:sp>
        <p:nvSpPr>
          <p:cNvPr id="5" name="Slide Number Placeholder 4">
            <a:extLst>
              <a:ext uri="{FF2B5EF4-FFF2-40B4-BE49-F238E27FC236}">
                <a16:creationId xmlns:a16="http://schemas.microsoft.com/office/drawing/2014/main" id="{8577A9DD-3429-4AEF-9BE5-CAE7FDD96723}"/>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545381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C56D-2641-49C9-B41D-F5B9D6B74D90}"/>
              </a:ext>
            </a:extLst>
          </p:cNvPr>
          <p:cNvSpPr>
            <a:spLocks noGrp="1"/>
          </p:cNvSpPr>
          <p:nvPr>
            <p:ph type="title"/>
          </p:nvPr>
        </p:nvSpPr>
        <p:spPr/>
        <p:txBody>
          <a:bodyPr/>
          <a:lstStyle/>
          <a:p>
            <a:r>
              <a:rPr lang="en-GB" dirty="0"/>
              <a:t>THANK YOU</a:t>
            </a:r>
            <a:endParaRPr lang="en-IN" dirty="0"/>
          </a:p>
        </p:txBody>
      </p:sp>
      <p:sp>
        <p:nvSpPr>
          <p:cNvPr id="3" name="Content Placeholder 2">
            <a:extLst>
              <a:ext uri="{FF2B5EF4-FFF2-40B4-BE49-F238E27FC236}">
                <a16:creationId xmlns:a16="http://schemas.microsoft.com/office/drawing/2014/main" id="{811FA090-D1AE-4796-9B0B-AE11996BB044}"/>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C8A89A3B-82FB-43E0-A8D5-9A56084C1FDE}"/>
              </a:ext>
            </a:extLst>
          </p:cNvPr>
          <p:cNvSpPr>
            <a:spLocks noGrp="1"/>
          </p:cNvSpPr>
          <p:nvPr>
            <p:ph type="ftr" sz="quarter" idx="11"/>
          </p:nvPr>
        </p:nvSpPr>
        <p:spPr/>
        <p:txBody>
          <a:bodyPr/>
          <a:lstStyle/>
          <a:p>
            <a:r>
              <a:rPr lang="en-US"/>
              <a:t>SUPERVISOR: Dr. Archana B. Patankar</a:t>
            </a:r>
            <a:endParaRPr lang="en-US" dirty="0"/>
          </a:p>
        </p:txBody>
      </p:sp>
      <p:sp>
        <p:nvSpPr>
          <p:cNvPr id="5" name="Slide Number Placeholder 4">
            <a:extLst>
              <a:ext uri="{FF2B5EF4-FFF2-40B4-BE49-F238E27FC236}">
                <a16:creationId xmlns:a16="http://schemas.microsoft.com/office/drawing/2014/main" id="{BDC8C41D-287B-46DE-9A73-9099F2D85AA1}"/>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219201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C8E99A0-F7B5-48AE-AF8C-A75E73A67CCD}"/>
              </a:ext>
            </a:extLst>
          </p:cNvPr>
          <p:cNvSpPr>
            <a:spLocks noGrp="1"/>
          </p:cNvSpPr>
          <p:nvPr>
            <p:ph idx="1"/>
          </p:nvPr>
        </p:nvSpPr>
        <p:spPr/>
        <p:txBody>
          <a:bodyPr>
            <a:normAutofit fontScale="85000" lnSpcReduction="10000"/>
          </a:bodyPr>
          <a:lstStyle/>
          <a:p>
            <a:r>
              <a:rPr lang="en-GB" dirty="0"/>
              <a:t>Today we are here to present our new first-person shooter game, built using the </a:t>
            </a:r>
            <a:r>
              <a:rPr lang="en-GB" dirty="0" err="1"/>
              <a:t>raycasting</a:t>
            </a:r>
            <a:r>
              <a:rPr lang="en-GB" dirty="0"/>
              <a:t> method for creating immersive, 3D environments.</a:t>
            </a:r>
          </a:p>
          <a:p>
            <a:r>
              <a:rPr lang="en-GB" dirty="0"/>
              <a:t>In this game, players take on the role of a skilled marksman, tasked with completing various missions and objectives in a series of challenging levels. The game uses a series of rays to simulate the player's line of sight, creating the appearance of a 3D environment even on a 2D screen. This allows players to see and interact with the game world from a first-person perspective, just like they're really there.</a:t>
            </a:r>
          </a:p>
          <a:p>
            <a:r>
              <a:rPr lang="en-GB" dirty="0"/>
              <a:t>Thanks to our advanced </a:t>
            </a:r>
            <a:r>
              <a:rPr lang="en-GB" dirty="0" err="1"/>
              <a:t>raycasting</a:t>
            </a:r>
            <a:r>
              <a:rPr lang="en-GB" dirty="0"/>
              <a:t> engine, players will experience a level of realism and immersion like never before. The game features a variety of environments, from dark and foreboding corridors to wide-open outdoor spaces, all while taking out enemy targets and avoiding hazards along the way.</a:t>
            </a:r>
          </a:p>
          <a:p>
            <a:r>
              <a:rPr lang="en-GB" dirty="0"/>
              <a:t>But be warned - this game isn't for the faint of heart. Players will need to use all of their skills and tactics to take down enemy targets, avoid traps and hazards, and complete their objectives before time runs out. With challenging gameplay, realistic graphics, and a fully immersive experience, our new shooting game is sure to keep players on the edge of their seat for hours on end.</a:t>
            </a:r>
          </a:p>
          <a:p>
            <a:r>
              <a:rPr lang="en-GB" dirty="0"/>
              <a:t>Overall, our new shooting game is a perfect example of how the </a:t>
            </a:r>
            <a:r>
              <a:rPr lang="en-GB" dirty="0" err="1"/>
              <a:t>raycasting</a:t>
            </a:r>
            <a:r>
              <a:rPr lang="en-GB" dirty="0"/>
              <a:t> method can be used to create immersive, realistic 3D environments in video games. So, whether you're a fan of first-person shooters or simply interested in the latest gaming technology, be sure to check out our new game!</a:t>
            </a:r>
            <a:endParaRPr lang="en-IN" dirty="0"/>
          </a:p>
        </p:txBody>
      </p:sp>
      <p:sp>
        <p:nvSpPr>
          <p:cNvPr id="6" name="Slide Number Placeholder 5">
            <a:extLst>
              <a:ext uri="{FF2B5EF4-FFF2-40B4-BE49-F238E27FC236}">
                <a16:creationId xmlns:a16="http://schemas.microsoft.com/office/drawing/2014/main" id="{96D4D71C-C23F-47A0-A41A-618C625A5D33}"/>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8" name="Footer Placeholder 7">
            <a:extLst>
              <a:ext uri="{FF2B5EF4-FFF2-40B4-BE49-F238E27FC236}">
                <a16:creationId xmlns:a16="http://schemas.microsoft.com/office/drawing/2014/main" id="{4883990C-0B2C-44C1-A9CC-6E0D341C9460}"/>
              </a:ext>
            </a:extLst>
          </p:cNvPr>
          <p:cNvSpPr>
            <a:spLocks noGrp="1"/>
          </p:cNvSpPr>
          <p:nvPr>
            <p:ph type="ftr" sz="quarter" idx="11"/>
          </p:nvPr>
        </p:nvSpPr>
        <p:spPr/>
        <p:txBody>
          <a:bodyPr/>
          <a:lstStyle/>
          <a:p>
            <a:r>
              <a:rPr lang="en-US" b="1" dirty="0"/>
              <a:t>SUPERVISOR: Dr. Archana B. </a:t>
            </a:r>
            <a:r>
              <a:rPr lang="en-US" b="1" dirty="0" err="1"/>
              <a:t>Patankar</a:t>
            </a:r>
            <a:endParaRPr lang="en-US" b="1"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ED6B-8627-422D-8B64-ED054DD5D432}"/>
              </a:ext>
            </a:extLst>
          </p:cNvPr>
          <p:cNvSpPr>
            <a:spLocks noGrp="1"/>
          </p:cNvSpPr>
          <p:nvPr>
            <p:ph type="title"/>
          </p:nvPr>
        </p:nvSpPr>
        <p:spPr/>
        <p:txBody>
          <a:bodyPr/>
          <a:lstStyle/>
          <a:p>
            <a:r>
              <a:rPr lang="en-IN" dirty="0"/>
              <a:t>AIM</a:t>
            </a:r>
          </a:p>
        </p:txBody>
      </p:sp>
      <p:sp>
        <p:nvSpPr>
          <p:cNvPr id="3" name="Content Placeholder 2">
            <a:extLst>
              <a:ext uri="{FF2B5EF4-FFF2-40B4-BE49-F238E27FC236}">
                <a16:creationId xmlns:a16="http://schemas.microsoft.com/office/drawing/2014/main" id="{9E513F4A-A258-40C6-AE17-A5BBFC700AE0}"/>
              </a:ext>
            </a:extLst>
          </p:cNvPr>
          <p:cNvSpPr>
            <a:spLocks noGrp="1"/>
          </p:cNvSpPr>
          <p:nvPr>
            <p:ph idx="1"/>
          </p:nvPr>
        </p:nvSpPr>
        <p:spPr/>
        <p:txBody>
          <a:bodyPr/>
          <a:lstStyle/>
          <a:p>
            <a:pPr marL="0" indent="0">
              <a:buNone/>
            </a:pPr>
            <a:r>
              <a:rPr lang="en-GB" dirty="0"/>
              <a:t>The basic aim of a fighting game is to defeat an opponent or opponents through a combination of various moves and techniques such as punches, kicks, throws, and special moves. Typically, fighting games involve one-on-one combat in a two-dimensional or three-dimensional arena, with each player having a health bar that decreases as they take damage from their opponent's attacks. The goal is to reduce the opponent's health bar to zero before they can do the same to you. Winning a fighting game often requires a combination of skill, strategy, timing, and quick reflexes.</a:t>
            </a:r>
            <a:endParaRPr lang="en-IN" dirty="0"/>
          </a:p>
        </p:txBody>
      </p:sp>
      <p:sp>
        <p:nvSpPr>
          <p:cNvPr id="4" name="Slide Number Placeholder 3">
            <a:extLst>
              <a:ext uri="{FF2B5EF4-FFF2-40B4-BE49-F238E27FC236}">
                <a16:creationId xmlns:a16="http://schemas.microsoft.com/office/drawing/2014/main" id="{A5B4DF35-58AD-4060-BF51-3188A62D6EA0}"/>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6" name="Footer Placeholder 5">
            <a:extLst>
              <a:ext uri="{FF2B5EF4-FFF2-40B4-BE49-F238E27FC236}">
                <a16:creationId xmlns:a16="http://schemas.microsoft.com/office/drawing/2014/main" id="{361574F4-1128-4FDC-85B5-567B81D6BB35}"/>
              </a:ext>
            </a:extLst>
          </p:cNvPr>
          <p:cNvSpPr>
            <a:spLocks noGrp="1"/>
          </p:cNvSpPr>
          <p:nvPr>
            <p:ph type="ftr" sz="quarter" idx="11"/>
          </p:nvPr>
        </p:nvSpPr>
        <p:spPr/>
        <p:txBody>
          <a:bodyPr/>
          <a:lstStyle/>
          <a:p>
            <a:r>
              <a:rPr lang="en-US" b="1" dirty="0"/>
              <a:t>SUPERVISOR: Dr. Archana B. </a:t>
            </a:r>
            <a:r>
              <a:rPr lang="en-US" b="1" dirty="0" err="1"/>
              <a:t>Patankar</a:t>
            </a:r>
            <a:endParaRPr lang="en-US" b="1" dirty="0"/>
          </a:p>
        </p:txBody>
      </p:sp>
    </p:spTree>
    <p:extLst>
      <p:ext uri="{BB962C8B-B14F-4D97-AF65-F5344CB8AC3E}">
        <p14:creationId xmlns:p14="http://schemas.microsoft.com/office/powerpoint/2010/main" val="2779148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C73ED-CAC8-4D9D-95BB-51771106D6F6}"/>
              </a:ext>
            </a:extLst>
          </p:cNvPr>
          <p:cNvSpPr>
            <a:spLocks noGrp="1"/>
          </p:cNvSpPr>
          <p:nvPr>
            <p:ph type="title"/>
          </p:nvPr>
        </p:nvSpPr>
        <p:spPr/>
        <p:txBody>
          <a:bodyPr/>
          <a:lstStyle/>
          <a:p>
            <a:r>
              <a:rPr lang="en-IN" dirty="0"/>
              <a:t>ROADMAP</a:t>
            </a:r>
          </a:p>
        </p:txBody>
      </p:sp>
      <p:sp>
        <p:nvSpPr>
          <p:cNvPr id="3" name="Content Placeholder 2">
            <a:extLst>
              <a:ext uri="{FF2B5EF4-FFF2-40B4-BE49-F238E27FC236}">
                <a16:creationId xmlns:a16="http://schemas.microsoft.com/office/drawing/2014/main" id="{4B67525E-4B40-4C06-BB63-E051D20E3BAD}"/>
              </a:ext>
            </a:extLst>
          </p:cNvPr>
          <p:cNvSpPr>
            <a:spLocks noGrp="1"/>
          </p:cNvSpPr>
          <p:nvPr>
            <p:ph idx="1"/>
          </p:nvPr>
        </p:nvSpPr>
        <p:spPr/>
        <p:txBody>
          <a:bodyPr>
            <a:normAutofit fontScale="85000" lnSpcReduction="20000"/>
          </a:bodyPr>
          <a:lstStyle/>
          <a:p>
            <a:r>
              <a:rPr lang="en-GB" dirty="0"/>
              <a:t>Create a game engine: The first step in creating a shooting game using </a:t>
            </a:r>
            <a:r>
              <a:rPr lang="en-GB" dirty="0" err="1"/>
              <a:t>raycasting</a:t>
            </a:r>
            <a:r>
              <a:rPr lang="en-GB" dirty="0"/>
              <a:t> is to create a game engine that can handle the complex math and rendering required for </a:t>
            </a:r>
            <a:r>
              <a:rPr lang="en-GB" dirty="0" err="1"/>
              <a:t>raycasting</a:t>
            </a:r>
            <a:r>
              <a:rPr lang="en-GB" dirty="0"/>
              <a:t>. This will involve designing an algorithm for casting rays, detecting collisions with objects in the game world, and rendering the visible parts of the game world onto the player's screen.</a:t>
            </a:r>
          </a:p>
          <a:p>
            <a:r>
              <a:rPr lang="en-GB" dirty="0"/>
              <a:t>Design the game world: Once the game engine is in place, the next step is to design the game world. This will involve creating a series of levels with a variety of environments, such as indoor corridors, outdoor landscapes, and more. You will need to design objects such as walls, floors, and enemies that can be detected by the </a:t>
            </a:r>
            <a:r>
              <a:rPr lang="en-GB" dirty="0" err="1"/>
              <a:t>raycasting</a:t>
            </a:r>
            <a:r>
              <a:rPr lang="en-GB" dirty="0"/>
              <a:t> algorithm.</a:t>
            </a:r>
          </a:p>
          <a:p>
            <a:r>
              <a:rPr lang="en-GB" dirty="0"/>
              <a:t>Implement player movement: With the game world in place, you'll need to implement player movement. This will involve designing a system for moving the player's position and orientation based on user input, such as keyboard.</a:t>
            </a:r>
          </a:p>
          <a:p>
            <a:r>
              <a:rPr lang="en-GB" dirty="0"/>
              <a:t>Add shooting mechanics: Once player movement is implemented, the next step is to add shooting mechanics. This will involve designing a system for firing projectiles from the player's weapon, detecting collisions with enemies and other objects in the game world, and updating the game state accordingly.</a:t>
            </a:r>
          </a:p>
          <a:p>
            <a:r>
              <a:rPr lang="en-GB" dirty="0"/>
              <a:t>Implement game logic: Finally, you'll need to implement the game logic that ties everything together. This will involve designing a system for tracking the player's progress through the game, scoring, and more.</a:t>
            </a:r>
          </a:p>
          <a:p>
            <a:r>
              <a:rPr lang="en-GB" dirty="0"/>
              <a:t>Test and iterate: Once the game is implemented, you'll need to thoroughly test it to ensure that everything works as intended. You'll also want to get feedback from players and iterate on the design as necessary to improve gameplay, graphics, and overall user experience.</a:t>
            </a:r>
          </a:p>
        </p:txBody>
      </p:sp>
      <p:sp>
        <p:nvSpPr>
          <p:cNvPr id="5" name="Slide Number Placeholder 4">
            <a:extLst>
              <a:ext uri="{FF2B5EF4-FFF2-40B4-BE49-F238E27FC236}">
                <a16:creationId xmlns:a16="http://schemas.microsoft.com/office/drawing/2014/main" id="{73181B8B-F69A-4607-BFDF-2052C807E9E1}"/>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6" name="Footer Placeholder 5">
            <a:extLst>
              <a:ext uri="{FF2B5EF4-FFF2-40B4-BE49-F238E27FC236}">
                <a16:creationId xmlns:a16="http://schemas.microsoft.com/office/drawing/2014/main" id="{61EA4D7F-3A6C-4180-8C16-7EEAADAD348E}"/>
              </a:ext>
            </a:extLst>
          </p:cNvPr>
          <p:cNvSpPr>
            <a:spLocks noGrp="1"/>
          </p:cNvSpPr>
          <p:nvPr>
            <p:ph type="ftr" sz="quarter" idx="11"/>
          </p:nvPr>
        </p:nvSpPr>
        <p:spPr/>
        <p:txBody>
          <a:bodyPr/>
          <a:lstStyle/>
          <a:p>
            <a:r>
              <a:rPr lang="en-US" b="1" dirty="0"/>
              <a:t>SUPERVISOR: Dr. Archana B. </a:t>
            </a:r>
            <a:r>
              <a:rPr lang="en-US" b="1" dirty="0" err="1"/>
              <a:t>Patankar</a:t>
            </a:r>
            <a:endParaRPr lang="en-US" b="1" dirty="0"/>
          </a:p>
        </p:txBody>
      </p:sp>
    </p:spTree>
    <p:extLst>
      <p:ext uri="{BB962C8B-B14F-4D97-AF65-F5344CB8AC3E}">
        <p14:creationId xmlns:p14="http://schemas.microsoft.com/office/powerpoint/2010/main" val="18005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8FC99-6B62-4AF3-940C-1535BFFE0A0B}"/>
              </a:ext>
            </a:extLst>
          </p:cNvPr>
          <p:cNvSpPr>
            <a:spLocks noGrp="1"/>
          </p:cNvSpPr>
          <p:nvPr>
            <p:ph type="title"/>
          </p:nvPr>
        </p:nvSpPr>
        <p:spPr>
          <a:xfrm>
            <a:off x="0" y="5235194"/>
            <a:ext cx="11029616" cy="1188720"/>
          </a:xfrm>
        </p:spPr>
        <p:txBody>
          <a:bodyPr>
            <a:normAutofit fontScale="90000"/>
          </a:bodyPr>
          <a:lstStyle/>
          <a:p>
            <a:r>
              <a:rPr lang="en-IN" dirty="0"/>
              <a:t>have not defined wall to define this , we must add a check system to do this we check that if the checked coordinates hit the wall. Game keeps checking the coordinates of player now. We have also defined collision method so that no player cannot go through walls (left one is the before and right is after)</a:t>
            </a:r>
          </a:p>
        </p:txBody>
      </p:sp>
      <p:pic>
        <p:nvPicPr>
          <p:cNvPr id="7" name="Content Placeholder 6">
            <a:extLst>
              <a:ext uri="{FF2B5EF4-FFF2-40B4-BE49-F238E27FC236}">
                <a16:creationId xmlns:a16="http://schemas.microsoft.com/office/drawing/2014/main" id="{25016B24-6760-46F2-825B-44EA4006C6BF}"/>
              </a:ext>
            </a:extLst>
          </p:cNvPr>
          <p:cNvPicPr>
            <a:picLocks noGrp="1" noChangeAspect="1"/>
          </p:cNvPicPr>
          <p:nvPr>
            <p:ph idx="1"/>
          </p:nvPr>
        </p:nvPicPr>
        <p:blipFill>
          <a:blip r:embed="rId2"/>
          <a:stretch>
            <a:fillRect/>
          </a:stretch>
        </p:blipFill>
        <p:spPr>
          <a:xfrm>
            <a:off x="514525" y="770711"/>
            <a:ext cx="5581475" cy="3139580"/>
          </a:xfrm>
        </p:spPr>
      </p:pic>
      <p:sp>
        <p:nvSpPr>
          <p:cNvPr id="4" name="Footer Placeholder 3">
            <a:extLst>
              <a:ext uri="{FF2B5EF4-FFF2-40B4-BE49-F238E27FC236}">
                <a16:creationId xmlns:a16="http://schemas.microsoft.com/office/drawing/2014/main" id="{FEF79DAD-7DD7-412B-8F39-3F65DF3E88F2}"/>
              </a:ext>
            </a:extLst>
          </p:cNvPr>
          <p:cNvSpPr>
            <a:spLocks noGrp="1"/>
          </p:cNvSpPr>
          <p:nvPr>
            <p:ph type="ftr" sz="quarter" idx="11"/>
          </p:nvPr>
        </p:nvSpPr>
        <p:spPr/>
        <p:txBody>
          <a:bodyPr/>
          <a:lstStyle/>
          <a:p>
            <a:r>
              <a:rPr lang="en-US"/>
              <a:t>SUPERVISOR: Dr. Archana B. Patankar</a:t>
            </a:r>
            <a:endParaRPr lang="en-US" dirty="0"/>
          </a:p>
        </p:txBody>
      </p:sp>
      <p:sp>
        <p:nvSpPr>
          <p:cNvPr id="5" name="Slide Number Placeholder 4">
            <a:extLst>
              <a:ext uri="{FF2B5EF4-FFF2-40B4-BE49-F238E27FC236}">
                <a16:creationId xmlns:a16="http://schemas.microsoft.com/office/drawing/2014/main" id="{D69077AA-8CE0-477B-9385-25CBE7867A60}"/>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9" name="Picture 8">
            <a:extLst>
              <a:ext uri="{FF2B5EF4-FFF2-40B4-BE49-F238E27FC236}">
                <a16:creationId xmlns:a16="http://schemas.microsoft.com/office/drawing/2014/main" id="{5CFF1753-43A1-49A3-B733-B96D69585874}"/>
              </a:ext>
            </a:extLst>
          </p:cNvPr>
          <p:cNvPicPr>
            <a:picLocks noChangeAspect="1"/>
          </p:cNvPicPr>
          <p:nvPr/>
        </p:nvPicPr>
        <p:blipFill>
          <a:blip r:embed="rId3"/>
          <a:stretch>
            <a:fillRect/>
          </a:stretch>
        </p:blipFill>
        <p:spPr>
          <a:xfrm>
            <a:off x="6460065" y="770711"/>
            <a:ext cx="5581475" cy="3139580"/>
          </a:xfrm>
          <a:prstGeom prst="rect">
            <a:avLst/>
          </a:prstGeom>
        </p:spPr>
      </p:pic>
    </p:spTree>
    <p:extLst>
      <p:ext uri="{BB962C8B-B14F-4D97-AF65-F5344CB8AC3E}">
        <p14:creationId xmlns:p14="http://schemas.microsoft.com/office/powerpoint/2010/main" val="90631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87C5F-7218-4A8C-A2B1-B37FB3C55281}"/>
              </a:ext>
            </a:extLst>
          </p:cNvPr>
          <p:cNvSpPr>
            <a:spLocks noGrp="1"/>
          </p:cNvSpPr>
          <p:nvPr>
            <p:ph type="title"/>
          </p:nvPr>
        </p:nvSpPr>
        <p:spPr>
          <a:xfrm>
            <a:off x="581191" y="5230158"/>
            <a:ext cx="11029616" cy="1188720"/>
          </a:xfrm>
        </p:spPr>
        <p:txBody>
          <a:bodyPr/>
          <a:lstStyle/>
          <a:p>
            <a:r>
              <a:rPr lang="en-IN" dirty="0"/>
              <a:t>First PSEDO 3d projection of game</a:t>
            </a:r>
          </a:p>
        </p:txBody>
      </p:sp>
      <p:pic>
        <p:nvPicPr>
          <p:cNvPr id="7" name="Content Placeholder 6">
            <a:extLst>
              <a:ext uri="{FF2B5EF4-FFF2-40B4-BE49-F238E27FC236}">
                <a16:creationId xmlns:a16="http://schemas.microsoft.com/office/drawing/2014/main" id="{ADB3AA74-1A0A-48E8-B80C-383C6110A59A}"/>
              </a:ext>
            </a:extLst>
          </p:cNvPr>
          <p:cNvPicPr>
            <a:picLocks noGrp="1" noChangeAspect="1"/>
          </p:cNvPicPr>
          <p:nvPr>
            <p:ph idx="1"/>
          </p:nvPr>
        </p:nvPicPr>
        <p:blipFill>
          <a:blip r:embed="rId2"/>
          <a:stretch>
            <a:fillRect/>
          </a:stretch>
        </p:blipFill>
        <p:spPr>
          <a:xfrm>
            <a:off x="581191" y="1259384"/>
            <a:ext cx="6460065" cy="3633787"/>
          </a:xfrm>
        </p:spPr>
      </p:pic>
      <p:sp>
        <p:nvSpPr>
          <p:cNvPr id="4" name="Footer Placeholder 3">
            <a:extLst>
              <a:ext uri="{FF2B5EF4-FFF2-40B4-BE49-F238E27FC236}">
                <a16:creationId xmlns:a16="http://schemas.microsoft.com/office/drawing/2014/main" id="{EE0755F2-8C99-4A71-A58D-F6F9D8EFA914}"/>
              </a:ext>
            </a:extLst>
          </p:cNvPr>
          <p:cNvSpPr>
            <a:spLocks noGrp="1"/>
          </p:cNvSpPr>
          <p:nvPr>
            <p:ph type="ftr" sz="quarter" idx="11"/>
          </p:nvPr>
        </p:nvSpPr>
        <p:spPr/>
        <p:txBody>
          <a:bodyPr/>
          <a:lstStyle/>
          <a:p>
            <a:r>
              <a:rPr lang="en-US"/>
              <a:t>SUPERVISOR: Dr. Archana B. Patankar</a:t>
            </a:r>
            <a:endParaRPr lang="en-US" dirty="0"/>
          </a:p>
        </p:txBody>
      </p:sp>
      <p:sp>
        <p:nvSpPr>
          <p:cNvPr id="5" name="Slide Number Placeholder 4">
            <a:extLst>
              <a:ext uri="{FF2B5EF4-FFF2-40B4-BE49-F238E27FC236}">
                <a16:creationId xmlns:a16="http://schemas.microsoft.com/office/drawing/2014/main" id="{F031AA39-EEF9-4A61-BA91-D29BA125CFC7}"/>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406443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487BE-F25C-4B8B-B27D-EB7335B6483D}"/>
              </a:ext>
            </a:extLst>
          </p:cNvPr>
          <p:cNvSpPr>
            <a:spLocks noGrp="1"/>
          </p:cNvSpPr>
          <p:nvPr>
            <p:ph type="title"/>
          </p:nvPr>
        </p:nvSpPr>
        <p:spPr/>
        <p:txBody>
          <a:bodyPr/>
          <a:lstStyle/>
          <a:p>
            <a:r>
              <a:rPr lang="en-IN" dirty="0"/>
              <a:t>EXSISTING TECHNIQUES</a:t>
            </a:r>
          </a:p>
        </p:txBody>
      </p:sp>
      <p:sp>
        <p:nvSpPr>
          <p:cNvPr id="3" name="Content Placeholder 2">
            <a:extLst>
              <a:ext uri="{FF2B5EF4-FFF2-40B4-BE49-F238E27FC236}">
                <a16:creationId xmlns:a16="http://schemas.microsoft.com/office/drawing/2014/main" id="{225CDB89-DF05-455D-91EC-125998038EBD}"/>
              </a:ext>
            </a:extLst>
          </p:cNvPr>
          <p:cNvSpPr>
            <a:spLocks noGrp="1"/>
          </p:cNvSpPr>
          <p:nvPr>
            <p:ph idx="1"/>
          </p:nvPr>
        </p:nvSpPr>
        <p:spPr/>
        <p:txBody>
          <a:bodyPr/>
          <a:lstStyle/>
          <a:p>
            <a:r>
              <a:rPr lang="en-GB" dirty="0"/>
              <a:t>Game programming is very rewarding nowadays and it can also be used in advertising and as a teaching tool too.</a:t>
            </a:r>
          </a:p>
          <a:p>
            <a:r>
              <a:rPr lang="en-GB" dirty="0"/>
              <a:t>Game development includes mathematics, logic, physics, AI, and much more. </a:t>
            </a:r>
          </a:p>
          <a:p>
            <a:r>
              <a:rPr lang="en-GB" dirty="0"/>
              <a:t>Using ray casting as it provides good user experience in a 2d game . </a:t>
            </a:r>
          </a:p>
          <a:p>
            <a:r>
              <a:rPr lang="en-GB" dirty="0"/>
              <a:t>In python, game programming is done in </a:t>
            </a:r>
            <a:r>
              <a:rPr lang="en-GB" dirty="0" err="1"/>
              <a:t>pygame</a:t>
            </a:r>
            <a:r>
              <a:rPr lang="en-GB" dirty="0"/>
              <a:t> and arcade and it is one of the best modules for doing so.</a:t>
            </a:r>
          </a:p>
          <a:p>
            <a:r>
              <a:rPr lang="en-GB" dirty="0"/>
              <a:t>For our project , we are using </a:t>
            </a:r>
            <a:r>
              <a:rPr lang="en-GB" dirty="0" err="1"/>
              <a:t>pygame</a:t>
            </a:r>
            <a:r>
              <a:rPr lang="en-GB" dirty="0"/>
              <a:t>.</a:t>
            </a:r>
          </a:p>
          <a:p>
            <a:r>
              <a:rPr lang="en-GB" dirty="0"/>
              <a:t>So what is </a:t>
            </a:r>
            <a:r>
              <a:rPr lang="en-GB" dirty="0" err="1"/>
              <a:t>pygame</a:t>
            </a:r>
            <a:r>
              <a:rPr lang="en-GB" dirty="0"/>
              <a:t>?</a:t>
            </a:r>
          </a:p>
        </p:txBody>
      </p:sp>
      <p:sp>
        <p:nvSpPr>
          <p:cNvPr id="5" name="Slide Number Placeholder 4">
            <a:extLst>
              <a:ext uri="{FF2B5EF4-FFF2-40B4-BE49-F238E27FC236}">
                <a16:creationId xmlns:a16="http://schemas.microsoft.com/office/drawing/2014/main" id="{36EB9244-8D26-429F-B4C6-41BC4C91F1D2}"/>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6" name="Footer Placeholder 5">
            <a:extLst>
              <a:ext uri="{FF2B5EF4-FFF2-40B4-BE49-F238E27FC236}">
                <a16:creationId xmlns:a16="http://schemas.microsoft.com/office/drawing/2014/main" id="{9390DAFD-79D1-4DA6-BCA2-8B1B7F08D8AB}"/>
              </a:ext>
            </a:extLst>
          </p:cNvPr>
          <p:cNvSpPr>
            <a:spLocks noGrp="1"/>
          </p:cNvSpPr>
          <p:nvPr>
            <p:ph type="ftr" sz="quarter" idx="11"/>
          </p:nvPr>
        </p:nvSpPr>
        <p:spPr/>
        <p:txBody>
          <a:bodyPr/>
          <a:lstStyle/>
          <a:p>
            <a:r>
              <a:rPr lang="en-US" b="1" dirty="0"/>
              <a:t>SUPERVISOR: Dr. Archana B. </a:t>
            </a:r>
            <a:r>
              <a:rPr lang="en-US" b="1" dirty="0" err="1"/>
              <a:t>Patankar</a:t>
            </a:r>
            <a:endParaRPr lang="en-US" b="1" dirty="0"/>
          </a:p>
        </p:txBody>
      </p:sp>
    </p:spTree>
    <p:extLst>
      <p:ext uri="{BB962C8B-B14F-4D97-AF65-F5344CB8AC3E}">
        <p14:creationId xmlns:p14="http://schemas.microsoft.com/office/powerpoint/2010/main" val="224899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73A3-6F1A-4EC9-87FD-F25BBB734B65}"/>
              </a:ext>
            </a:extLst>
          </p:cNvPr>
          <p:cNvSpPr>
            <a:spLocks noGrp="1"/>
          </p:cNvSpPr>
          <p:nvPr>
            <p:ph type="title"/>
          </p:nvPr>
        </p:nvSpPr>
        <p:spPr/>
        <p:txBody>
          <a:bodyPr/>
          <a:lstStyle/>
          <a:p>
            <a:r>
              <a:rPr lang="en-GB" dirty="0"/>
              <a:t>WHAT IS BASICALLY PYGAME?</a:t>
            </a:r>
            <a:endParaRPr lang="en-IN" dirty="0"/>
          </a:p>
        </p:txBody>
      </p:sp>
      <p:sp>
        <p:nvSpPr>
          <p:cNvPr id="3" name="Content Placeholder 2">
            <a:extLst>
              <a:ext uri="{FF2B5EF4-FFF2-40B4-BE49-F238E27FC236}">
                <a16:creationId xmlns:a16="http://schemas.microsoft.com/office/drawing/2014/main" id="{13309783-FFB4-4DEE-A4C0-64D2A9E7AE69}"/>
              </a:ext>
            </a:extLst>
          </p:cNvPr>
          <p:cNvSpPr>
            <a:spLocks noGrp="1"/>
          </p:cNvSpPr>
          <p:nvPr>
            <p:ph idx="1"/>
          </p:nvPr>
        </p:nvSpPr>
        <p:spPr/>
        <p:txBody>
          <a:bodyPr>
            <a:normAutofit/>
          </a:bodyPr>
          <a:lstStyle/>
          <a:p>
            <a:r>
              <a:rPr lang="en-GB" dirty="0" err="1"/>
              <a:t>Pygame</a:t>
            </a:r>
            <a:r>
              <a:rPr lang="en-GB" dirty="0"/>
              <a:t> is a Python library that is used for building games and multimedia applications.</a:t>
            </a:r>
          </a:p>
          <a:p>
            <a:r>
              <a:rPr lang="en-GB" dirty="0"/>
              <a:t>What makes </a:t>
            </a:r>
            <a:r>
              <a:rPr lang="en-GB" dirty="0" err="1"/>
              <a:t>pygame</a:t>
            </a:r>
            <a:r>
              <a:rPr lang="en-GB" dirty="0"/>
              <a:t> unique is its predefined keywords which help in a lot ways for user to create a game</a:t>
            </a:r>
          </a:p>
          <a:p>
            <a:r>
              <a:rPr lang="en-GB" dirty="0"/>
              <a:t> Here are some of the most commonly used predefined keywords in </a:t>
            </a:r>
            <a:r>
              <a:rPr lang="en-GB" dirty="0" err="1"/>
              <a:t>Pygame</a:t>
            </a:r>
            <a:r>
              <a:rPr lang="en-GB" dirty="0"/>
              <a:t>:</a:t>
            </a:r>
          </a:p>
          <a:p>
            <a:r>
              <a:rPr lang="en-GB" dirty="0" err="1"/>
              <a:t>pygame.init</a:t>
            </a:r>
            <a:r>
              <a:rPr lang="en-GB" dirty="0"/>
              <a:t>() - Initializes all the </a:t>
            </a:r>
            <a:r>
              <a:rPr lang="en-GB" dirty="0" err="1"/>
              <a:t>Pygame</a:t>
            </a:r>
            <a:r>
              <a:rPr lang="en-GB" dirty="0"/>
              <a:t> modules</a:t>
            </a:r>
          </a:p>
          <a:p>
            <a:r>
              <a:rPr lang="en-IN" dirty="0" err="1"/>
              <a:t>pygame.display.set_mode</a:t>
            </a:r>
            <a:r>
              <a:rPr lang="en-IN" dirty="0"/>
              <a:t>() - Sets the size and display mode of the </a:t>
            </a:r>
            <a:r>
              <a:rPr lang="en-IN" dirty="0" err="1"/>
              <a:t>Pygame</a:t>
            </a:r>
            <a:r>
              <a:rPr lang="en-IN" dirty="0"/>
              <a:t> window</a:t>
            </a:r>
          </a:p>
          <a:p>
            <a:r>
              <a:rPr lang="en-IN" dirty="0" err="1"/>
              <a:t>pygame.quit</a:t>
            </a:r>
            <a:r>
              <a:rPr lang="en-IN" dirty="0"/>
              <a:t>() - Quits </a:t>
            </a:r>
            <a:r>
              <a:rPr lang="en-IN" dirty="0" err="1"/>
              <a:t>Pygame</a:t>
            </a:r>
            <a:endParaRPr lang="en-IN" dirty="0"/>
          </a:p>
          <a:p>
            <a:r>
              <a:rPr lang="en-IN" dirty="0" err="1"/>
              <a:t>pygame.display.update</a:t>
            </a:r>
            <a:r>
              <a:rPr lang="en-IN" dirty="0"/>
              <a:t>() - Updates the display surface</a:t>
            </a:r>
          </a:p>
          <a:p>
            <a:r>
              <a:rPr lang="en-IN" dirty="0" err="1"/>
              <a:t>pygame.time.Clock</a:t>
            </a:r>
            <a:r>
              <a:rPr lang="en-IN" dirty="0"/>
              <a:t>() - Creates a new clock object that can be used to control the game's frame rate</a:t>
            </a:r>
          </a:p>
        </p:txBody>
      </p:sp>
      <p:sp>
        <p:nvSpPr>
          <p:cNvPr id="4" name="Footer Placeholder 3">
            <a:extLst>
              <a:ext uri="{FF2B5EF4-FFF2-40B4-BE49-F238E27FC236}">
                <a16:creationId xmlns:a16="http://schemas.microsoft.com/office/drawing/2014/main" id="{6B842BD2-1302-44A0-A0E1-4EA2541C8390}"/>
              </a:ext>
            </a:extLst>
          </p:cNvPr>
          <p:cNvSpPr>
            <a:spLocks noGrp="1"/>
          </p:cNvSpPr>
          <p:nvPr>
            <p:ph type="ftr" sz="quarter" idx="11"/>
          </p:nvPr>
        </p:nvSpPr>
        <p:spPr/>
        <p:txBody>
          <a:bodyPr/>
          <a:lstStyle/>
          <a:p>
            <a:r>
              <a:rPr lang="en-US"/>
              <a:t>SUPERVISOR: Dr. Archana B. Patankar</a:t>
            </a:r>
            <a:endParaRPr lang="en-US" dirty="0"/>
          </a:p>
        </p:txBody>
      </p:sp>
      <p:sp>
        <p:nvSpPr>
          <p:cNvPr id="5" name="Slide Number Placeholder 4">
            <a:extLst>
              <a:ext uri="{FF2B5EF4-FFF2-40B4-BE49-F238E27FC236}">
                <a16:creationId xmlns:a16="http://schemas.microsoft.com/office/drawing/2014/main" id="{1D7182C4-A9E7-4EC1-BEE9-95646130DF35}"/>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221089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4119-3EC4-432B-93C0-4132C9CDF294}"/>
              </a:ext>
            </a:extLst>
          </p:cNvPr>
          <p:cNvSpPr>
            <a:spLocks noGrp="1"/>
          </p:cNvSpPr>
          <p:nvPr>
            <p:ph type="title"/>
          </p:nvPr>
        </p:nvSpPr>
        <p:spPr/>
        <p:txBody>
          <a:bodyPr/>
          <a:lstStyle/>
          <a:p>
            <a:r>
              <a:rPr lang="en-IN" dirty="0"/>
              <a:t>HOW To install </a:t>
            </a:r>
            <a:r>
              <a:rPr lang="en-IN" dirty="0" err="1"/>
              <a:t>pygame</a:t>
            </a:r>
            <a:endParaRPr lang="en-IN" dirty="0"/>
          </a:p>
        </p:txBody>
      </p:sp>
      <p:sp>
        <p:nvSpPr>
          <p:cNvPr id="3" name="Content Placeholder 2">
            <a:extLst>
              <a:ext uri="{FF2B5EF4-FFF2-40B4-BE49-F238E27FC236}">
                <a16:creationId xmlns:a16="http://schemas.microsoft.com/office/drawing/2014/main" id="{8AFF4CED-282B-41DC-B0B2-01C61BD8AA5A}"/>
              </a:ext>
            </a:extLst>
          </p:cNvPr>
          <p:cNvSpPr>
            <a:spLocks noGrp="1"/>
          </p:cNvSpPr>
          <p:nvPr>
            <p:ph idx="1"/>
          </p:nvPr>
        </p:nvSpPr>
        <p:spPr>
          <a:xfrm>
            <a:off x="507301" y="1890876"/>
            <a:ext cx="11029615" cy="4533038"/>
          </a:xfrm>
        </p:spPr>
        <p:txBody>
          <a:bodyPr/>
          <a:lstStyle/>
          <a:p>
            <a:r>
              <a:rPr lang="en-IN" dirty="0"/>
              <a:t>Basically all we have to do is first install python (for instance version 3.10.10) from there official website and go to command prompt and type “</a:t>
            </a:r>
            <a:r>
              <a:rPr lang="en-IN" b="1" dirty="0"/>
              <a:t>pip install </a:t>
            </a:r>
            <a:r>
              <a:rPr lang="en-IN" b="1" dirty="0" err="1"/>
              <a:t>pygame</a:t>
            </a:r>
            <a:r>
              <a:rPr lang="en-IN" b="1" dirty="0"/>
              <a:t>”</a:t>
            </a:r>
          </a:p>
          <a:p>
            <a:endParaRPr lang="en-IN" b="1" dirty="0"/>
          </a:p>
          <a:p>
            <a:endParaRPr lang="en-IN" b="1" dirty="0"/>
          </a:p>
          <a:p>
            <a:endParaRPr lang="en-IN" b="1" dirty="0"/>
          </a:p>
          <a:p>
            <a:endParaRPr lang="en-IN" b="1" dirty="0"/>
          </a:p>
          <a:p>
            <a:pPr marL="0" indent="0">
              <a:buNone/>
            </a:pPr>
            <a:endParaRPr lang="en-IN" b="1" dirty="0"/>
          </a:p>
          <a:p>
            <a:endParaRPr lang="en-IN" b="1" dirty="0"/>
          </a:p>
          <a:p>
            <a:pPr marL="0" indent="0">
              <a:buNone/>
            </a:pPr>
            <a:endParaRPr lang="en-IN" b="1" dirty="0"/>
          </a:p>
          <a:p>
            <a:pPr marL="0" indent="0">
              <a:buNone/>
            </a:pPr>
            <a:endParaRPr lang="en-IN" b="1" dirty="0"/>
          </a:p>
          <a:p>
            <a:endParaRPr lang="en-IN" b="1" dirty="0"/>
          </a:p>
        </p:txBody>
      </p:sp>
      <p:sp>
        <p:nvSpPr>
          <p:cNvPr id="4" name="Footer Placeholder 3">
            <a:extLst>
              <a:ext uri="{FF2B5EF4-FFF2-40B4-BE49-F238E27FC236}">
                <a16:creationId xmlns:a16="http://schemas.microsoft.com/office/drawing/2014/main" id="{6B86E7E2-2A6D-4859-A9A7-16A7C317202E}"/>
              </a:ext>
            </a:extLst>
          </p:cNvPr>
          <p:cNvSpPr>
            <a:spLocks noGrp="1"/>
          </p:cNvSpPr>
          <p:nvPr>
            <p:ph type="ftr" sz="quarter" idx="11"/>
          </p:nvPr>
        </p:nvSpPr>
        <p:spPr/>
        <p:txBody>
          <a:bodyPr/>
          <a:lstStyle/>
          <a:p>
            <a:r>
              <a:rPr lang="en-US"/>
              <a:t>SUPERVISOR: Dr. Archana B. Patankar</a:t>
            </a:r>
            <a:endParaRPr lang="en-US" dirty="0"/>
          </a:p>
        </p:txBody>
      </p:sp>
      <p:sp>
        <p:nvSpPr>
          <p:cNvPr id="5" name="Slide Number Placeholder 4">
            <a:extLst>
              <a:ext uri="{FF2B5EF4-FFF2-40B4-BE49-F238E27FC236}">
                <a16:creationId xmlns:a16="http://schemas.microsoft.com/office/drawing/2014/main" id="{0B7EB9FF-F254-4D8E-AD8A-D0048CB9CBA5}"/>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11" name="Picture 10">
            <a:extLst>
              <a:ext uri="{FF2B5EF4-FFF2-40B4-BE49-F238E27FC236}">
                <a16:creationId xmlns:a16="http://schemas.microsoft.com/office/drawing/2014/main" id="{980DC43D-EE27-4919-A675-CE96E4D1736B}"/>
              </a:ext>
            </a:extLst>
          </p:cNvPr>
          <p:cNvPicPr>
            <a:picLocks noChangeAspect="1"/>
          </p:cNvPicPr>
          <p:nvPr/>
        </p:nvPicPr>
        <p:blipFill>
          <a:blip r:embed="rId2"/>
          <a:stretch>
            <a:fillRect/>
          </a:stretch>
        </p:blipFill>
        <p:spPr>
          <a:xfrm>
            <a:off x="2464953" y="2602511"/>
            <a:ext cx="6172200" cy="3257550"/>
          </a:xfrm>
          <a:prstGeom prst="rect">
            <a:avLst/>
          </a:prstGeom>
        </p:spPr>
      </p:pic>
    </p:spTree>
    <p:extLst>
      <p:ext uri="{BB962C8B-B14F-4D97-AF65-F5344CB8AC3E}">
        <p14:creationId xmlns:p14="http://schemas.microsoft.com/office/powerpoint/2010/main" val="240815376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{03F1F404-3AA1-47BA-9249-AC7D4572D206}tf33552983_win32</Template>
  <TotalTime>402</TotalTime>
  <Words>2400</Words>
  <Application>Microsoft Office PowerPoint</Application>
  <PresentationFormat>Widescreen</PresentationFormat>
  <Paragraphs>134</Paragraphs>
  <Slides>18</Slides>
  <Notes>0</Notes>
  <HiddenSlides>0</HiddenSlides>
  <MMClips>1</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Steel Sentinel</vt:lpstr>
      <vt:lpstr>Introduction</vt:lpstr>
      <vt:lpstr>AIM</vt:lpstr>
      <vt:lpstr>ROADMAP</vt:lpstr>
      <vt:lpstr>have not defined wall to define this , we must add a check system to do this we check that if the checked coordinates hit the wall. Game keeps checking the coordinates of player now. We have also defined collision method so that no player cannot go through walls (left one is the before and right is after)</vt:lpstr>
      <vt:lpstr>First PSEDO 3d projection of game</vt:lpstr>
      <vt:lpstr>EXSISTING TECHNIQUES</vt:lpstr>
      <vt:lpstr>WHAT IS BASICALLY PYGAME?</vt:lpstr>
      <vt:lpstr>HOW To install pygame</vt:lpstr>
      <vt:lpstr>What is RAYcasting</vt:lpstr>
      <vt:lpstr>How raycasting works in a game</vt:lpstr>
      <vt:lpstr>HOW THE game works?</vt:lpstr>
      <vt:lpstr>CONTROLS</vt:lpstr>
      <vt:lpstr>Interactive gameplay</vt:lpstr>
      <vt:lpstr>ADVANTAGES OF OUR GAME</vt:lpstr>
      <vt:lpstr>Conclusion</vt:lpstr>
      <vt:lpstr>References used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BRAWLERS</dc:title>
  <dc:creator>Chirag Bachani</dc:creator>
  <cp:lastModifiedBy>Chirag Bachani</cp:lastModifiedBy>
  <cp:revision>83</cp:revision>
  <dcterms:created xsi:type="dcterms:W3CDTF">2023-03-04T10:25:17Z</dcterms:created>
  <dcterms:modified xsi:type="dcterms:W3CDTF">2023-03-16T19:27:02Z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