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charts/chart13.xml" ContentType="application/vnd.openxmlformats-officedocument.drawingml.chart+xml"/>
  <Override PartName="/ppt/charts/style13.xml" ContentType="application/vnd.ms-office.chartstyle+xml"/>
  <Override PartName="/ppt/charts/colors13.xml" ContentType="application/vnd.ms-office.chartcolorstyle+xml"/>
  <Override PartName="/ppt/charts/chart14.xml" ContentType="application/vnd.openxmlformats-officedocument.drawingml.chart+xml"/>
  <Override PartName="/ppt/charts/style14.xml" ContentType="application/vnd.ms-office.chartstyle+xml"/>
  <Override PartName="/ppt/charts/colors14.xml" ContentType="application/vnd.ms-office.chartcolorstyle+xml"/>
  <Override PartName="/ppt/charts/chart15.xml" ContentType="application/vnd.openxmlformats-officedocument.drawingml.chart+xml"/>
  <Override PartName="/ppt/charts/style15.xml" ContentType="application/vnd.ms-office.chartstyle+xml"/>
  <Override PartName="/ppt/charts/colors15.xml" ContentType="application/vnd.ms-office.chartcolorstyle+xml"/>
  <Override PartName="/ppt/charts/chart16.xml" ContentType="application/vnd.openxmlformats-officedocument.drawingml.chart+xml"/>
  <Override PartName="/ppt/charts/style16.xml" ContentType="application/vnd.ms-office.chartstyle+xml"/>
  <Override PartName="/ppt/charts/colors16.xml" ContentType="application/vnd.ms-office.chartcolorstyle+xml"/>
  <Override PartName="/ppt/charts/chart17.xml" ContentType="application/vnd.openxmlformats-officedocument.drawingml.chart+xml"/>
  <Override PartName="/ppt/charts/style17.xml" ContentType="application/vnd.ms-office.chartstyle+xml"/>
  <Override PartName="/ppt/charts/colors17.xml" ContentType="application/vnd.ms-office.chartcolorstyle+xml"/>
  <Override PartName="/ppt/charts/chart18.xml" ContentType="application/vnd.openxmlformats-officedocument.drawingml.chart+xml"/>
  <Override PartName="/ppt/charts/style18.xml" ContentType="application/vnd.ms-office.chartstyle+xml"/>
  <Override PartName="/ppt/charts/colors18.xml" ContentType="application/vnd.ms-office.chartcolorstyle+xml"/>
  <Override PartName="/ppt/charts/chart19.xml" ContentType="application/vnd.openxmlformats-officedocument.drawingml.chart+xml"/>
  <Override PartName="/ppt/charts/style19.xml" ContentType="application/vnd.ms-office.chartstyle+xml"/>
  <Override PartName="/ppt/charts/colors19.xml" ContentType="application/vnd.ms-office.chartcolorstyle+xml"/>
  <Override PartName="/ppt/charts/chart20.xml" ContentType="application/vnd.openxmlformats-officedocument.drawingml.chart+xml"/>
  <Override PartName="/ppt/charts/style20.xml" ContentType="application/vnd.ms-office.chartstyle+xml"/>
  <Override PartName="/ppt/charts/colors20.xml" ContentType="application/vnd.ms-office.chartcolorstyle+xml"/>
  <Override PartName="/ppt/charts/chartEx1.xml" ContentType="application/vnd.ms-office.chartex+xml"/>
  <Override PartName="/ppt/charts/style21.xml" ContentType="application/vnd.ms-office.chartstyle+xml"/>
  <Override PartName="/ppt/charts/colors21.xml" ContentType="application/vnd.ms-office.chartcolorstyle+xml"/>
  <Override PartName="/ppt/charts/chartEx2.xml" ContentType="application/vnd.ms-office.chartex+xml"/>
  <Override PartName="/ppt/charts/style22.xml" ContentType="application/vnd.ms-office.chartstyle+xml"/>
  <Override PartName="/ppt/charts/colors22.xml" ContentType="application/vnd.ms-office.chartcolorstyle+xml"/>
  <Override PartName="/ppt/charts/chart21.xml" ContentType="application/vnd.openxmlformats-officedocument.drawingml.chart+xml"/>
  <Override PartName="/ppt/charts/style23.xml" ContentType="application/vnd.ms-office.chartstyle+xml"/>
  <Override PartName="/ppt/charts/colors23.xml" ContentType="application/vnd.ms-office.chartcolorstyle+xml"/>
  <Override PartName="/ppt/charts/chart22.xml" ContentType="application/vnd.openxmlformats-officedocument.drawingml.chart+xml"/>
  <Override PartName="/ppt/charts/style24.xml" ContentType="application/vnd.ms-office.chartstyle+xml"/>
  <Override PartName="/ppt/charts/colors24.xml" ContentType="application/vnd.ms-office.chartcolorstyle+xml"/>
  <Override PartName="/ppt/charts/chart23.xml" ContentType="application/vnd.openxmlformats-officedocument.drawingml.chart+xml"/>
  <Override PartName="/ppt/charts/style25.xml" ContentType="application/vnd.ms-office.chartstyle+xml"/>
  <Override PartName="/ppt/charts/colors25.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0" r:id="rId1"/>
  </p:sldMasterIdLst>
  <p:sldIdLst>
    <p:sldId id="268" r:id="rId2"/>
    <p:sldId id="256" r:id="rId3"/>
    <p:sldId id="257" r:id="rId4"/>
    <p:sldId id="258" r:id="rId5"/>
    <p:sldId id="259" r:id="rId6"/>
    <p:sldId id="269" r:id="rId7"/>
    <p:sldId id="260" r:id="rId8"/>
    <p:sldId id="261" r:id="rId9"/>
    <p:sldId id="262" r:id="rId10"/>
    <p:sldId id="263" r:id="rId11"/>
    <p:sldId id="264" r:id="rId12"/>
    <p:sldId id="265" r:id="rId13"/>
    <p:sldId id="266" r:id="rId14"/>
    <p:sldId id="267"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80451EE3-082A-4072-9889-860FF9292E1B}">
          <p14:sldIdLst>
            <p14:sldId id="268"/>
            <p14:sldId id="256"/>
            <p14:sldId id="257"/>
            <p14:sldId id="258"/>
            <p14:sldId id="259"/>
            <p14:sldId id="269"/>
            <p14:sldId id="260"/>
            <p14:sldId id="261"/>
            <p14:sldId id="262"/>
            <p14:sldId id="263"/>
            <p14:sldId id="264"/>
            <p14:sldId id="265"/>
            <p14:sldId id="266"/>
            <p14:sldId id="26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CF3F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87" d="100"/>
          <a:sy n="87" d="100"/>
        </p:scale>
        <p:origin x="69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file:///E:\Airbnb%20NYC.xlsx"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file:///E:\Airbnb%20NYC.xlsx" TargetMode="External"/><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oleObject" Target="file:///E:\Airbnb%20NYC.xlsx" TargetMode="External"/><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3" Type="http://schemas.openxmlformats.org/officeDocument/2006/relationships/oleObject" Target="file:///E:\Airbnb%20NYC.xlsx" TargetMode="External"/><Relationship Id="rId2" Type="http://schemas.microsoft.com/office/2011/relationships/chartColorStyle" Target="colors12.xml"/><Relationship Id="rId1" Type="http://schemas.microsoft.com/office/2011/relationships/chartStyle" Target="style12.xml"/></Relationships>
</file>

<file path=ppt/charts/_rels/chart13.xml.rels><?xml version="1.0" encoding="UTF-8" standalone="yes"?>
<Relationships xmlns="http://schemas.openxmlformats.org/package/2006/relationships"><Relationship Id="rId3" Type="http://schemas.openxmlformats.org/officeDocument/2006/relationships/oleObject" Target="file:///E:\Airbnb%20NYC.xlsx" TargetMode="External"/><Relationship Id="rId2" Type="http://schemas.microsoft.com/office/2011/relationships/chartColorStyle" Target="colors13.xml"/><Relationship Id="rId1" Type="http://schemas.microsoft.com/office/2011/relationships/chartStyle" Target="style13.xml"/></Relationships>
</file>

<file path=ppt/charts/_rels/chart14.xml.rels><?xml version="1.0" encoding="UTF-8" standalone="yes"?>
<Relationships xmlns="http://schemas.openxmlformats.org/package/2006/relationships"><Relationship Id="rId3" Type="http://schemas.openxmlformats.org/officeDocument/2006/relationships/oleObject" Target="file:///E:\Airbnb%20NYC.xlsx" TargetMode="External"/><Relationship Id="rId2" Type="http://schemas.microsoft.com/office/2011/relationships/chartColorStyle" Target="colors14.xml"/><Relationship Id="rId1" Type="http://schemas.microsoft.com/office/2011/relationships/chartStyle" Target="style14.xml"/></Relationships>
</file>

<file path=ppt/charts/_rels/chart15.xml.rels><?xml version="1.0" encoding="UTF-8" standalone="yes"?>
<Relationships xmlns="http://schemas.openxmlformats.org/package/2006/relationships"><Relationship Id="rId3" Type="http://schemas.openxmlformats.org/officeDocument/2006/relationships/oleObject" Target="file:///E:\Airbnb%20NYC.xlsx" TargetMode="External"/><Relationship Id="rId2" Type="http://schemas.microsoft.com/office/2011/relationships/chartColorStyle" Target="colors15.xml"/><Relationship Id="rId1" Type="http://schemas.microsoft.com/office/2011/relationships/chartStyle" Target="style15.xml"/></Relationships>
</file>

<file path=ppt/charts/_rels/chart16.xml.rels><?xml version="1.0" encoding="UTF-8" standalone="yes"?>
<Relationships xmlns="http://schemas.openxmlformats.org/package/2006/relationships"><Relationship Id="rId3" Type="http://schemas.openxmlformats.org/officeDocument/2006/relationships/oleObject" Target="file:///E:\Airbnb%20NYC.xlsx" TargetMode="External"/><Relationship Id="rId2" Type="http://schemas.microsoft.com/office/2011/relationships/chartColorStyle" Target="colors16.xml"/><Relationship Id="rId1" Type="http://schemas.microsoft.com/office/2011/relationships/chartStyle" Target="style16.xml"/></Relationships>
</file>

<file path=ppt/charts/_rels/chart17.xml.rels><?xml version="1.0" encoding="UTF-8" standalone="yes"?>
<Relationships xmlns="http://schemas.openxmlformats.org/package/2006/relationships"><Relationship Id="rId3" Type="http://schemas.openxmlformats.org/officeDocument/2006/relationships/oleObject" Target="file:///E:\Airbnb%20NYC.xlsx" TargetMode="External"/><Relationship Id="rId2" Type="http://schemas.microsoft.com/office/2011/relationships/chartColorStyle" Target="colors17.xml"/><Relationship Id="rId1" Type="http://schemas.microsoft.com/office/2011/relationships/chartStyle" Target="style17.xml"/></Relationships>
</file>

<file path=ppt/charts/_rels/chart18.xml.rels><?xml version="1.0" encoding="UTF-8" standalone="yes"?>
<Relationships xmlns="http://schemas.openxmlformats.org/package/2006/relationships"><Relationship Id="rId3" Type="http://schemas.openxmlformats.org/officeDocument/2006/relationships/oleObject" Target="file:///E:\Airbnb%20NYC.xlsx" TargetMode="External"/><Relationship Id="rId2" Type="http://schemas.microsoft.com/office/2011/relationships/chartColorStyle" Target="colors18.xml"/><Relationship Id="rId1" Type="http://schemas.microsoft.com/office/2011/relationships/chartStyle" Target="style18.xml"/></Relationships>
</file>

<file path=ppt/charts/_rels/chart19.xml.rels><?xml version="1.0" encoding="UTF-8" standalone="yes"?>
<Relationships xmlns="http://schemas.openxmlformats.org/package/2006/relationships"><Relationship Id="rId3" Type="http://schemas.openxmlformats.org/officeDocument/2006/relationships/oleObject" Target="file:///E:\Airbnb%20NYC.xlsx" TargetMode="External"/><Relationship Id="rId2" Type="http://schemas.microsoft.com/office/2011/relationships/chartColorStyle" Target="colors19.xml"/><Relationship Id="rId1" Type="http://schemas.microsoft.com/office/2011/relationships/chartStyle" Target="style19.xml"/></Relationships>
</file>

<file path=ppt/charts/_rels/chart2.xml.rels><?xml version="1.0" encoding="UTF-8" standalone="yes"?>
<Relationships xmlns="http://schemas.openxmlformats.org/package/2006/relationships"><Relationship Id="rId3" Type="http://schemas.openxmlformats.org/officeDocument/2006/relationships/oleObject" Target="file:///E:\Airbnb%20NYC.xlsx" TargetMode="External"/><Relationship Id="rId2" Type="http://schemas.microsoft.com/office/2011/relationships/chartColorStyle" Target="colors2.xml"/><Relationship Id="rId1" Type="http://schemas.microsoft.com/office/2011/relationships/chartStyle" Target="style2.xml"/></Relationships>
</file>

<file path=ppt/charts/_rels/chart20.xml.rels><?xml version="1.0" encoding="UTF-8" standalone="yes"?>
<Relationships xmlns="http://schemas.openxmlformats.org/package/2006/relationships"><Relationship Id="rId3" Type="http://schemas.openxmlformats.org/officeDocument/2006/relationships/oleObject" Target="file:///E:\Airbnb%20NYC.xlsx" TargetMode="External"/><Relationship Id="rId2" Type="http://schemas.microsoft.com/office/2011/relationships/chartColorStyle" Target="colors20.xml"/><Relationship Id="rId1" Type="http://schemas.microsoft.com/office/2011/relationships/chartStyle" Target="style20.xml"/></Relationships>
</file>

<file path=ppt/charts/_rels/chart21.xml.rels><?xml version="1.0" encoding="UTF-8" standalone="yes"?>
<Relationships xmlns="http://schemas.openxmlformats.org/package/2006/relationships"><Relationship Id="rId3" Type="http://schemas.openxmlformats.org/officeDocument/2006/relationships/oleObject" Target="file:///E:\Airbnb%20NYC.xlsx" TargetMode="External"/><Relationship Id="rId2" Type="http://schemas.microsoft.com/office/2011/relationships/chartColorStyle" Target="colors23.xml"/><Relationship Id="rId1" Type="http://schemas.microsoft.com/office/2011/relationships/chartStyle" Target="style23.xml"/></Relationships>
</file>

<file path=ppt/charts/_rels/chart22.xml.rels><?xml version="1.0" encoding="UTF-8" standalone="yes"?>
<Relationships xmlns="http://schemas.openxmlformats.org/package/2006/relationships"><Relationship Id="rId3" Type="http://schemas.openxmlformats.org/officeDocument/2006/relationships/oleObject" Target="file:///E:\Airbnb%20NYC.xlsx" TargetMode="External"/><Relationship Id="rId2" Type="http://schemas.microsoft.com/office/2011/relationships/chartColorStyle" Target="colors24.xml"/><Relationship Id="rId1" Type="http://schemas.microsoft.com/office/2011/relationships/chartStyle" Target="style24.xml"/></Relationships>
</file>

<file path=ppt/charts/_rels/chart23.xml.rels><?xml version="1.0" encoding="UTF-8" standalone="yes"?>
<Relationships xmlns="http://schemas.openxmlformats.org/package/2006/relationships"><Relationship Id="rId3" Type="http://schemas.openxmlformats.org/officeDocument/2006/relationships/oleObject" Target="file:///E:\Airbnb%20NYC.xlsx" TargetMode="External"/><Relationship Id="rId2" Type="http://schemas.microsoft.com/office/2011/relationships/chartColorStyle" Target="colors25.xml"/><Relationship Id="rId1" Type="http://schemas.microsoft.com/office/2011/relationships/chartStyle" Target="style25.xml"/></Relationships>
</file>

<file path=ppt/charts/_rels/chart3.xml.rels><?xml version="1.0" encoding="UTF-8" standalone="yes"?>
<Relationships xmlns="http://schemas.openxmlformats.org/package/2006/relationships"><Relationship Id="rId3" Type="http://schemas.openxmlformats.org/officeDocument/2006/relationships/oleObject" Target="file:///E:\Airbnb%20NYC.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E:\Airbnb%20NYC.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E:\Airbnb%20NYC.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E:\Airbnb%20NYC.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E:\Airbnb%20NYC.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E:\Airbnb%20NYC.xlsx"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file:///E:\Airbnb%20NYC.xlsx" TargetMode="External"/><Relationship Id="rId2" Type="http://schemas.microsoft.com/office/2011/relationships/chartColorStyle" Target="colors9.xml"/><Relationship Id="rId1" Type="http://schemas.microsoft.com/office/2011/relationships/chartStyle" Target="style9.xml"/></Relationships>
</file>

<file path=ppt/charts/_rels/chartEx1.xml.rels><?xml version="1.0" encoding="UTF-8" standalone="yes"?>
<Relationships xmlns="http://schemas.openxmlformats.org/package/2006/relationships"><Relationship Id="rId3" Type="http://schemas.microsoft.com/office/2011/relationships/chartColorStyle" Target="colors21.xml"/><Relationship Id="rId2" Type="http://schemas.microsoft.com/office/2011/relationships/chartStyle" Target="style21.xml"/><Relationship Id="rId1" Type="http://schemas.openxmlformats.org/officeDocument/2006/relationships/oleObject" Target="file:///E:\Airbnb%20NYC.xlsx" TargetMode="External"/></Relationships>
</file>

<file path=ppt/charts/_rels/chartEx2.xml.rels><?xml version="1.0" encoding="UTF-8" standalone="yes"?>
<Relationships xmlns="http://schemas.openxmlformats.org/package/2006/relationships"><Relationship Id="rId3" Type="http://schemas.microsoft.com/office/2011/relationships/chartColorStyle" Target="colors22.xml"/><Relationship Id="rId2" Type="http://schemas.microsoft.com/office/2011/relationships/chartStyle" Target="style22.xml"/><Relationship Id="rId1" Type="http://schemas.openxmlformats.org/officeDocument/2006/relationships/oleObject" Target="file:///E:\Airbnb%20NYC.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cap="none" spc="20" baseline="0">
                <a:solidFill>
                  <a:schemeClr val="tx1">
                    <a:lumMod val="50000"/>
                    <a:lumOff val="50000"/>
                  </a:schemeClr>
                </a:solidFill>
                <a:latin typeface="+mn-lt"/>
                <a:ea typeface="+mn-ea"/>
                <a:cs typeface="+mn-cs"/>
              </a:defRPr>
            </a:pPr>
            <a:r>
              <a:rPr lang="en-IN"/>
              <a:t>Top neighbourhood group with price and availabilty</a:t>
            </a:r>
          </a:p>
          <a:p>
            <a:pPr>
              <a:defRPr/>
            </a:pPr>
            <a:endParaRPr lang="en-IN"/>
          </a:p>
        </c:rich>
      </c:tx>
      <c:layout>
        <c:manualLayout>
          <c:xMode val="edge"/>
          <c:yMode val="edge"/>
          <c:x val="0.10769579089710761"/>
          <c:y val="4.8093809000855005E-2"/>
        </c:manualLayout>
      </c:layout>
      <c:overlay val="0"/>
      <c:spPr>
        <a:noFill/>
        <a:ln>
          <a:noFill/>
        </a:ln>
        <a:effectLst/>
      </c:spPr>
      <c:txPr>
        <a:bodyPr rot="0" spcFirstLastPara="1" vertOverflow="ellipsis" vert="horz" wrap="square" anchor="ctr" anchorCtr="1"/>
        <a:lstStyle/>
        <a:p>
          <a:pPr>
            <a:defRPr sz="1862" b="0" i="0" u="none" strike="noStrike" kern="1200" cap="none" spc="20" baseline="0">
              <a:solidFill>
                <a:schemeClr val="tx1">
                  <a:lumMod val="50000"/>
                  <a:lumOff val="50000"/>
                </a:schemeClr>
              </a:solidFill>
              <a:latin typeface="+mn-lt"/>
              <a:ea typeface="+mn-ea"/>
              <a:cs typeface="+mn-cs"/>
            </a:defRPr>
          </a:pPr>
          <a:endParaRPr lang="en-US"/>
        </a:p>
      </c:txPr>
    </c:title>
    <c:autoTitleDeleted val="0"/>
    <c:plotArea>
      <c:layout/>
      <c:barChart>
        <c:barDir val="col"/>
        <c:grouping val="clustered"/>
        <c:varyColors val="0"/>
        <c:ser>
          <c:idx val="0"/>
          <c:order val="0"/>
          <c:tx>
            <c:strRef>
              <c:f>'1'!$K$5</c:f>
              <c:strCache>
                <c:ptCount val="1"/>
                <c:pt idx="0">
                  <c:v>Top Neigh Count</c:v>
                </c:pt>
              </c:strCache>
            </c:strRef>
          </c:tx>
          <c:spPr>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9525" cap="flat" cmpd="sng" algn="ctr">
              <a:solidFill>
                <a:schemeClr val="accent1">
                  <a:shade val="95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'1'!$J$6:$J$10</c:f>
              <c:strCache>
                <c:ptCount val="5"/>
                <c:pt idx="0">
                  <c:v>Manhattan</c:v>
                </c:pt>
                <c:pt idx="1">
                  <c:v>Brooklyn</c:v>
                </c:pt>
                <c:pt idx="2">
                  <c:v>Queens</c:v>
                </c:pt>
                <c:pt idx="3">
                  <c:v>Bronx</c:v>
                </c:pt>
                <c:pt idx="4">
                  <c:v>Staten Island</c:v>
                </c:pt>
              </c:strCache>
            </c:strRef>
          </c:cat>
          <c:val>
            <c:numRef>
              <c:f>'1'!$K$6:$K$10</c:f>
              <c:numCache>
                <c:formatCode>General</c:formatCode>
                <c:ptCount val="5"/>
                <c:pt idx="0">
                  <c:v>21661</c:v>
                </c:pt>
                <c:pt idx="1">
                  <c:v>20104</c:v>
                </c:pt>
                <c:pt idx="2">
                  <c:v>5666</c:v>
                </c:pt>
                <c:pt idx="3">
                  <c:v>1091</c:v>
                </c:pt>
                <c:pt idx="4">
                  <c:v>373</c:v>
                </c:pt>
              </c:numCache>
            </c:numRef>
          </c:val>
          <c:extLst>
            <c:ext xmlns:c16="http://schemas.microsoft.com/office/drawing/2014/chart" uri="{C3380CC4-5D6E-409C-BE32-E72D297353CC}">
              <c16:uniqueId val="{00000001-F9FA-4D91-8A57-78EC0215A32A}"/>
            </c:ext>
          </c:extLst>
        </c:ser>
        <c:ser>
          <c:idx val="1"/>
          <c:order val="1"/>
          <c:tx>
            <c:strRef>
              <c:f>'1'!$L$5</c:f>
              <c:strCache>
                <c:ptCount val="1"/>
                <c:pt idx="0">
                  <c:v>Avg Price</c:v>
                </c:pt>
              </c:strCache>
            </c:strRef>
          </c:tx>
          <c:spPr>
            <a:gradFill rotWithShape="1">
              <a:gsLst>
                <a:gs pos="0">
                  <a:schemeClr val="accent2">
                    <a:lumMod val="110000"/>
                    <a:satMod val="105000"/>
                    <a:tint val="67000"/>
                  </a:schemeClr>
                </a:gs>
                <a:gs pos="50000">
                  <a:schemeClr val="accent2">
                    <a:lumMod val="105000"/>
                    <a:satMod val="103000"/>
                    <a:tint val="73000"/>
                  </a:schemeClr>
                </a:gs>
                <a:gs pos="100000">
                  <a:schemeClr val="accent2">
                    <a:lumMod val="105000"/>
                    <a:satMod val="109000"/>
                    <a:tint val="81000"/>
                  </a:schemeClr>
                </a:gs>
              </a:gsLst>
              <a:lin ang="5400000" scaled="0"/>
            </a:gradFill>
            <a:ln w="9525" cap="flat" cmpd="sng" algn="ctr">
              <a:solidFill>
                <a:schemeClr val="accent2">
                  <a:shade val="95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'1'!$J$6:$J$10</c:f>
              <c:strCache>
                <c:ptCount val="5"/>
                <c:pt idx="0">
                  <c:v>Manhattan</c:v>
                </c:pt>
                <c:pt idx="1">
                  <c:v>Brooklyn</c:v>
                </c:pt>
                <c:pt idx="2">
                  <c:v>Queens</c:v>
                </c:pt>
                <c:pt idx="3">
                  <c:v>Bronx</c:v>
                </c:pt>
                <c:pt idx="4">
                  <c:v>Staten Island</c:v>
                </c:pt>
              </c:strCache>
            </c:strRef>
          </c:cat>
          <c:val>
            <c:numRef>
              <c:f>'1'!$L$6:$L$10</c:f>
              <c:numCache>
                <c:formatCode>General</c:formatCode>
                <c:ptCount val="5"/>
                <c:pt idx="0">
                  <c:v>197</c:v>
                </c:pt>
                <c:pt idx="1">
                  <c:v>124</c:v>
                </c:pt>
                <c:pt idx="2">
                  <c:v>100</c:v>
                </c:pt>
                <c:pt idx="3">
                  <c:v>87</c:v>
                </c:pt>
                <c:pt idx="4">
                  <c:v>115</c:v>
                </c:pt>
              </c:numCache>
            </c:numRef>
          </c:val>
          <c:extLst>
            <c:ext xmlns:c16="http://schemas.microsoft.com/office/drawing/2014/chart" uri="{C3380CC4-5D6E-409C-BE32-E72D297353CC}">
              <c16:uniqueId val="{00000002-F9FA-4D91-8A57-78EC0215A32A}"/>
            </c:ext>
          </c:extLst>
        </c:ser>
        <c:ser>
          <c:idx val="2"/>
          <c:order val="2"/>
          <c:tx>
            <c:strRef>
              <c:f>'1'!$M$5</c:f>
              <c:strCache>
                <c:ptCount val="1"/>
                <c:pt idx="0">
                  <c:v>Avg Availabilty</c:v>
                </c:pt>
              </c:strCache>
            </c:strRef>
          </c:tx>
          <c:spPr>
            <a:gradFill rotWithShape="1">
              <a:gsLst>
                <a:gs pos="0">
                  <a:schemeClr val="accent3">
                    <a:lumMod val="110000"/>
                    <a:satMod val="105000"/>
                    <a:tint val="67000"/>
                  </a:schemeClr>
                </a:gs>
                <a:gs pos="50000">
                  <a:schemeClr val="accent3">
                    <a:lumMod val="105000"/>
                    <a:satMod val="103000"/>
                    <a:tint val="73000"/>
                  </a:schemeClr>
                </a:gs>
                <a:gs pos="100000">
                  <a:schemeClr val="accent3">
                    <a:lumMod val="105000"/>
                    <a:satMod val="109000"/>
                    <a:tint val="81000"/>
                  </a:schemeClr>
                </a:gs>
              </a:gsLst>
              <a:lin ang="5400000" scaled="0"/>
            </a:gradFill>
            <a:ln w="9525" cap="flat" cmpd="sng" algn="ctr">
              <a:solidFill>
                <a:schemeClr val="accent3">
                  <a:shade val="95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'1'!$J$6:$J$10</c:f>
              <c:strCache>
                <c:ptCount val="5"/>
                <c:pt idx="0">
                  <c:v>Manhattan</c:v>
                </c:pt>
                <c:pt idx="1">
                  <c:v>Brooklyn</c:v>
                </c:pt>
                <c:pt idx="2">
                  <c:v>Queens</c:v>
                </c:pt>
                <c:pt idx="3">
                  <c:v>Bronx</c:v>
                </c:pt>
                <c:pt idx="4">
                  <c:v>Staten Island</c:v>
                </c:pt>
              </c:strCache>
            </c:strRef>
          </c:cat>
          <c:val>
            <c:numRef>
              <c:f>'1'!$M$6:$M$10</c:f>
              <c:numCache>
                <c:formatCode>General</c:formatCode>
                <c:ptCount val="5"/>
                <c:pt idx="0">
                  <c:v>112</c:v>
                </c:pt>
                <c:pt idx="1">
                  <c:v>100</c:v>
                </c:pt>
                <c:pt idx="2">
                  <c:v>144</c:v>
                </c:pt>
                <c:pt idx="3">
                  <c:v>166</c:v>
                </c:pt>
                <c:pt idx="4">
                  <c:v>200</c:v>
                </c:pt>
              </c:numCache>
            </c:numRef>
          </c:val>
          <c:extLst>
            <c:ext xmlns:c16="http://schemas.microsoft.com/office/drawing/2014/chart" uri="{C3380CC4-5D6E-409C-BE32-E72D297353CC}">
              <c16:uniqueId val="{00000003-F9FA-4D91-8A57-78EC0215A32A}"/>
            </c:ext>
          </c:extLst>
        </c:ser>
        <c:dLbls>
          <c:dLblPos val="outEnd"/>
          <c:showLegendKey val="0"/>
          <c:showVal val="1"/>
          <c:showCatName val="0"/>
          <c:showSerName val="0"/>
          <c:showPercent val="0"/>
          <c:showBubbleSize val="0"/>
        </c:dLbls>
        <c:gapWidth val="100"/>
        <c:overlap val="-24"/>
        <c:axId val="457940216"/>
        <c:axId val="457940576"/>
      </c:barChart>
      <c:catAx>
        <c:axId val="4579402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50000"/>
                    <a:lumOff val="50000"/>
                  </a:schemeClr>
                </a:solidFill>
                <a:latin typeface="+mn-lt"/>
                <a:ea typeface="+mn-ea"/>
                <a:cs typeface="+mn-cs"/>
              </a:defRPr>
            </a:pPr>
            <a:endParaRPr lang="en-US"/>
          </a:p>
        </c:txPr>
        <c:crossAx val="457940576"/>
        <c:crosses val="autoZero"/>
        <c:auto val="1"/>
        <c:lblAlgn val="ctr"/>
        <c:lblOffset val="100"/>
        <c:noMultiLvlLbl val="0"/>
      </c:catAx>
      <c:valAx>
        <c:axId val="45794057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50000"/>
                    <a:lumOff val="50000"/>
                  </a:schemeClr>
                </a:solidFill>
                <a:latin typeface="+mn-lt"/>
                <a:ea typeface="+mn-ea"/>
                <a:cs typeface="+mn-cs"/>
              </a:defRPr>
            </a:pPr>
            <a:endParaRPr lang="en-US"/>
          </a:p>
        </c:txPr>
        <c:crossAx val="45794021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50000"/>
                  <a:lumOff val="50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'5'!$H$5</c:f>
              <c:strCache>
                <c:ptCount val="1"/>
                <c:pt idx="0">
                  <c:v>Avg_availabilty</c:v>
                </c:pt>
              </c:strCache>
            </c:strRef>
          </c:tx>
          <c:spPr>
            <a:solidFill>
              <a:schemeClr val="accent1"/>
            </a:solidFill>
            <a:ln>
              <a:noFill/>
            </a:ln>
            <a:effectLst/>
          </c:spPr>
          <c:invertIfNegative val="0"/>
          <c:cat>
            <c:strRef>
              <c:f>'5'!$G$6:$G$25</c:f>
              <c:strCache>
                <c:ptCount val="20"/>
                <c:pt idx="0">
                  <c:v>Woodrow</c:v>
                </c:pt>
                <c:pt idx="1">
                  <c:v>Bay Terrace, Staten Island</c:v>
                </c:pt>
                <c:pt idx="2">
                  <c:v>New Dorp</c:v>
                </c:pt>
                <c:pt idx="3">
                  <c:v>Downtown Brooklyn</c:v>
                </c:pt>
                <c:pt idx="4">
                  <c:v>Morningside Heights</c:v>
                </c:pt>
                <c:pt idx="5">
                  <c:v>Navy Yard</c:v>
                </c:pt>
                <c:pt idx="6">
                  <c:v>Rossville</c:v>
                </c:pt>
                <c:pt idx="7">
                  <c:v>Cobble Hill</c:v>
                </c:pt>
                <c:pt idx="8">
                  <c:v>Stuyvesant Town</c:v>
                </c:pt>
                <c:pt idx="9">
                  <c:v>New Springville</c:v>
                </c:pt>
                <c:pt idx="10">
                  <c:v>Sea Gate</c:v>
                </c:pt>
                <c:pt idx="11">
                  <c:v>Brooklyn Heights</c:v>
                </c:pt>
                <c:pt idx="12">
                  <c:v>Civic Center</c:v>
                </c:pt>
                <c:pt idx="13">
                  <c:v>Columbia St</c:v>
                </c:pt>
                <c:pt idx="14">
                  <c:v>Nolita</c:v>
                </c:pt>
                <c:pt idx="15">
                  <c:v>Carroll Gardens</c:v>
                </c:pt>
                <c:pt idx="16">
                  <c:v>Roosevelt Island</c:v>
                </c:pt>
                <c:pt idx="17">
                  <c:v>East Village</c:v>
                </c:pt>
                <c:pt idx="18">
                  <c:v>Williamsburg</c:v>
                </c:pt>
                <c:pt idx="19">
                  <c:v>Boerum Hill</c:v>
                </c:pt>
              </c:strCache>
            </c:strRef>
          </c:cat>
          <c:val>
            <c:numRef>
              <c:f>'5'!$H$6:$H$25</c:f>
              <c:numCache>
                <c:formatCode>General</c:formatCode>
                <c:ptCount val="20"/>
                <c:pt idx="0">
                  <c:v>0</c:v>
                </c:pt>
                <c:pt idx="1">
                  <c:v>0</c:v>
                </c:pt>
                <c:pt idx="2">
                  <c:v>0</c:v>
                </c:pt>
                <c:pt idx="3">
                  <c:v>39.481927710843372</c:v>
                </c:pt>
                <c:pt idx="4">
                  <c:v>43.054913294797686</c:v>
                </c:pt>
                <c:pt idx="5">
                  <c:v>48.928571428571431</c:v>
                </c:pt>
                <c:pt idx="6">
                  <c:v>59</c:v>
                </c:pt>
                <c:pt idx="7">
                  <c:v>63.212121212121211</c:v>
                </c:pt>
                <c:pt idx="8">
                  <c:v>65.108108108108112</c:v>
                </c:pt>
                <c:pt idx="9">
                  <c:v>65.25</c:v>
                </c:pt>
                <c:pt idx="10">
                  <c:v>65.571428571428569</c:v>
                </c:pt>
                <c:pt idx="11">
                  <c:v>66.038961038961034</c:v>
                </c:pt>
                <c:pt idx="12">
                  <c:v>68.269230769230774</c:v>
                </c:pt>
                <c:pt idx="13">
                  <c:v>69.095238095238102</c:v>
                </c:pt>
                <c:pt idx="14">
                  <c:v>69.810276679841891</c:v>
                </c:pt>
                <c:pt idx="15">
                  <c:v>71.669527896995703</c:v>
                </c:pt>
                <c:pt idx="16">
                  <c:v>72.584415584415581</c:v>
                </c:pt>
                <c:pt idx="17">
                  <c:v>74.623853211009177</c:v>
                </c:pt>
                <c:pt idx="18">
                  <c:v>74.722704081632656</c:v>
                </c:pt>
                <c:pt idx="19">
                  <c:v>77.271186440677965</c:v>
                </c:pt>
              </c:numCache>
            </c:numRef>
          </c:val>
          <c:extLst>
            <c:ext xmlns:c16="http://schemas.microsoft.com/office/drawing/2014/chart" uri="{C3380CC4-5D6E-409C-BE32-E72D297353CC}">
              <c16:uniqueId val="{00000000-4337-4531-9252-30524A0489F8}"/>
            </c:ext>
          </c:extLst>
        </c:ser>
        <c:ser>
          <c:idx val="1"/>
          <c:order val="1"/>
          <c:tx>
            <c:strRef>
              <c:f>'5'!$I$5</c:f>
              <c:strCache>
                <c:ptCount val="1"/>
                <c:pt idx="0">
                  <c:v>Avg_price</c:v>
                </c:pt>
              </c:strCache>
            </c:strRef>
          </c:tx>
          <c:spPr>
            <a:solidFill>
              <a:schemeClr val="accent2"/>
            </a:solidFill>
            <a:ln>
              <a:noFill/>
            </a:ln>
            <a:effectLst/>
          </c:spPr>
          <c:invertIfNegative val="0"/>
          <c:cat>
            <c:strRef>
              <c:f>'5'!$G$6:$G$25</c:f>
              <c:strCache>
                <c:ptCount val="20"/>
                <c:pt idx="0">
                  <c:v>Woodrow</c:v>
                </c:pt>
                <c:pt idx="1">
                  <c:v>Bay Terrace, Staten Island</c:v>
                </c:pt>
                <c:pt idx="2">
                  <c:v>New Dorp</c:v>
                </c:pt>
                <c:pt idx="3">
                  <c:v>Downtown Brooklyn</c:v>
                </c:pt>
                <c:pt idx="4">
                  <c:v>Morningside Heights</c:v>
                </c:pt>
                <c:pt idx="5">
                  <c:v>Navy Yard</c:v>
                </c:pt>
                <c:pt idx="6">
                  <c:v>Rossville</c:v>
                </c:pt>
                <c:pt idx="7">
                  <c:v>Cobble Hill</c:v>
                </c:pt>
                <c:pt idx="8">
                  <c:v>Stuyvesant Town</c:v>
                </c:pt>
                <c:pt idx="9">
                  <c:v>New Springville</c:v>
                </c:pt>
                <c:pt idx="10">
                  <c:v>Sea Gate</c:v>
                </c:pt>
                <c:pt idx="11">
                  <c:v>Brooklyn Heights</c:v>
                </c:pt>
                <c:pt idx="12">
                  <c:v>Civic Center</c:v>
                </c:pt>
                <c:pt idx="13">
                  <c:v>Columbia St</c:v>
                </c:pt>
                <c:pt idx="14">
                  <c:v>Nolita</c:v>
                </c:pt>
                <c:pt idx="15">
                  <c:v>Carroll Gardens</c:v>
                </c:pt>
                <c:pt idx="16">
                  <c:v>Roosevelt Island</c:v>
                </c:pt>
                <c:pt idx="17">
                  <c:v>East Village</c:v>
                </c:pt>
                <c:pt idx="18">
                  <c:v>Williamsburg</c:v>
                </c:pt>
                <c:pt idx="19">
                  <c:v>Boerum Hill</c:v>
                </c:pt>
              </c:strCache>
            </c:strRef>
          </c:cat>
          <c:val>
            <c:numRef>
              <c:f>'5'!$I$6:$I$25</c:f>
              <c:numCache>
                <c:formatCode>General</c:formatCode>
                <c:ptCount val="20"/>
                <c:pt idx="0">
                  <c:v>700</c:v>
                </c:pt>
                <c:pt idx="1">
                  <c:v>102.5</c:v>
                </c:pt>
                <c:pt idx="2">
                  <c:v>57</c:v>
                </c:pt>
                <c:pt idx="3">
                  <c:v>150.34939759036143</c:v>
                </c:pt>
                <c:pt idx="4">
                  <c:v>114.78323699421965</c:v>
                </c:pt>
                <c:pt idx="5">
                  <c:v>151.64285714285714</c:v>
                </c:pt>
                <c:pt idx="6">
                  <c:v>75</c:v>
                </c:pt>
                <c:pt idx="7">
                  <c:v>211.92929292929293</c:v>
                </c:pt>
                <c:pt idx="8">
                  <c:v>169.1081081081081</c:v>
                </c:pt>
                <c:pt idx="9">
                  <c:v>76</c:v>
                </c:pt>
                <c:pt idx="10">
                  <c:v>487.85714285714283</c:v>
                </c:pt>
                <c:pt idx="11">
                  <c:v>209.06493506493507</c:v>
                </c:pt>
                <c:pt idx="12">
                  <c:v>191.94230769230768</c:v>
                </c:pt>
                <c:pt idx="13">
                  <c:v>162.95238095238096</c:v>
                </c:pt>
                <c:pt idx="14">
                  <c:v>230.13833992094862</c:v>
                </c:pt>
                <c:pt idx="15">
                  <c:v>175.91416309012877</c:v>
                </c:pt>
                <c:pt idx="16">
                  <c:v>113.25974025974025</c:v>
                </c:pt>
                <c:pt idx="17">
                  <c:v>186.08310847274689</c:v>
                </c:pt>
                <c:pt idx="18">
                  <c:v>143.80280612244897</c:v>
                </c:pt>
                <c:pt idx="19">
                  <c:v>176.13559322033899</c:v>
                </c:pt>
              </c:numCache>
            </c:numRef>
          </c:val>
          <c:extLst>
            <c:ext xmlns:c16="http://schemas.microsoft.com/office/drawing/2014/chart" uri="{C3380CC4-5D6E-409C-BE32-E72D297353CC}">
              <c16:uniqueId val="{00000001-4337-4531-9252-30524A0489F8}"/>
            </c:ext>
          </c:extLst>
        </c:ser>
        <c:dLbls>
          <c:showLegendKey val="0"/>
          <c:showVal val="0"/>
          <c:showCatName val="0"/>
          <c:showSerName val="0"/>
          <c:showPercent val="0"/>
          <c:showBubbleSize val="0"/>
        </c:dLbls>
        <c:gapWidth val="219"/>
        <c:overlap val="-27"/>
        <c:axId val="601711944"/>
        <c:axId val="601709784"/>
      </c:barChart>
      <c:catAx>
        <c:axId val="60171194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01709784"/>
        <c:crosses val="autoZero"/>
        <c:auto val="1"/>
        <c:lblAlgn val="ctr"/>
        <c:lblOffset val="100"/>
        <c:noMultiLvlLbl val="0"/>
      </c:catAx>
      <c:valAx>
        <c:axId val="60170978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0171194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cap="none" baseline="0">
                <a:solidFill>
                  <a:schemeClr val="lt1">
                    <a:lumMod val="85000"/>
                  </a:schemeClr>
                </a:solidFill>
                <a:latin typeface="+mn-lt"/>
                <a:ea typeface="+mn-ea"/>
                <a:cs typeface="+mn-cs"/>
              </a:defRPr>
            </a:pPr>
            <a:r>
              <a:rPr lang="en-IN"/>
              <a:t>Brooklyn Min nights count</a:t>
            </a:r>
          </a:p>
          <a:p>
            <a:pPr>
              <a:defRPr/>
            </a:pPr>
            <a:endParaRPr lang="en-IN"/>
          </a:p>
        </c:rich>
      </c:tx>
      <c:overlay val="0"/>
      <c:spPr>
        <a:noFill/>
        <a:ln>
          <a:noFill/>
        </a:ln>
        <a:effectLst/>
      </c:spPr>
      <c:txPr>
        <a:bodyPr rot="0" spcFirstLastPara="1" vertOverflow="ellipsis" vert="horz" wrap="square" anchor="ctr" anchorCtr="1"/>
        <a:lstStyle/>
        <a:p>
          <a:pPr>
            <a:defRPr sz="1400" b="1" i="0" u="none" strike="noStrike" kern="1200" cap="none" baseline="0">
              <a:solidFill>
                <a:schemeClr val="lt1">
                  <a:lumMod val="85000"/>
                </a:schemeClr>
              </a:solidFill>
              <a:latin typeface="+mn-lt"/>
              <a:ea typeface="+mn-ea"/>
              <a:cs typeface="+mn-cs"/>
            </a:defRPr>
          </a:pPr>
          <a:endParaRPr lang="en-US"/>
        </a:p>
      </c:txPr>
    </c:title>
    <c:autoTitleDeleted val="0"/>
    <c:plotArea>
      <c:layout/>
      <c:scatterChart>
        <c:scatterStyle val="lineMarker"/>
        <c:varyColors val="0"/>
        <c:ser>
          <c:idx val="0"/>
          <c:order val="0"/>
          <c:tx>
            <c:strRef>
              <c:f>'6'!$B$36</c:f>
              <c:strCache>
                <c:ptCount val="1"/>
                <c:pt idx="0">
                  <c:v>Total_counts</c:v>
                </c:pt>
              </c:strCache>
            </c:strRef>
          </c:tx>
          <c:spPr>
            <a:ln w="22225" cap="rnd">
              <a:solidFill>
                <a:schemeClr val="accent1"/>
              </a:solidFill>
            </a:ln>
            <a:effectLst>
              <a:glow rad="139700">
                <a:schemeClr val="accent1">
                  <a:satMod val="175000"/>
                  <a:alpha val="14000"/>
                </a:schemeClr>
              </a:glow>
            </a:effectLst>
          </c:spPr>
          <c:marker>
            <c:symbol val="circle"/>
            <c:size val="3"/>
            <c:spPr>
              <a:solidFill>
                <a:schemeClr val="accent1">
                  <a:lumMod val="60000"/>
                  <a:lumOff val="40000"/>
                </a:schemeClr>
              </a:solidFill>
              <a:ln>
                <a:noFill/>
              </a:ln>
              <a:effectLst>
                <a:glow rad="63500">
                  <a:schemeClr val="accent1">
                    <a:satMod val="175000"/>
                    <a:alpha val="25000"/>
                  </a:schemeClr>
                </a:glow>
              </a:effectLst>
            </c:spPr>
          </c:marker>
          <c:xVal>
            <c:numRef>
              <c:f>'6'!$A$37:$A$67</c:f>
              <c:numCache>
                <c:formatCode>General</c:formatCode>
                <c:ptCount val="31"/>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numCache>
            </c:numRef>
          </c:xVal>
          <c:yVal>
            <c:numRef>
              <c:f>'6'!$B$37:$B$67</c:f>
              <c:numCache>
                <c:formatCode>General</c:formatCode>
                <c:ptCount val="31"/>
                <c:pt idx="0">
                  <c:v>4650</c:v>
                </c:pt>
                <c:pt idx="1">
                  <c:v>5321</c:v>
                </c:pt>
                <c:pt idx="2">
                  <c:v>3597</c:v>
                </c:pt>
                <c:pt idx="3">
                  <c:v>1434</c:v>
                </c:pt>
                <c:pt idx="4">
                  <c:v>1383</c:v>
                </c:pt>
                <c:pt idx="5">
                  <c:v>318</c:v>
                </c:pt>
                <c:pt idx="6">
                  <c:v>927</c:v>
                </c:pt>
                <c:pt idx="7">
                  <c:v>63</c:v>
                </c:pt>
                <c:pt idx="8">
                  <c:v>38</c:v>
                </c:pt>
                <c:pt idx="9">
                  <c:v>241</c:v>
                </c:pt>
                <c:pt idx="10">
                  <c:v>14</c:v>
                </c:pt>
                <c:pt idx="11">
                  <c:v>38</c:v>
                </c:pt>
                <c:pt idx="12">
                  <c:v>29</c:v>
                </c:pt>
                <c:pt idx="13">
                  <c:v>255</c:v>
                </c:pt>
                <c:pt idx="14">
                  <c:v>135</c:v>
                </c:pt>
                <c:pt idx="15">
                  <c:v>7</c:v>
                </c:pt>
                <c:pt idx="16">
                  <c:v>7</c:v>
                </c:pt>
                <c:pt idx="17">
                  <c:v>14</c:v>
                </c:pt>
                <c:pt idx="18">
                  <c:v>2</c:v>
                </c:pt>
                <c:pt idx="19">
                  <c:v>110</c:v>
                </c:pt>
                <c:pt idx="20">
                  <c:v>68</c:v>
                </c:pt>
                <c:pt idx="21">
                  <c:v>3</c:v>
                </c:pt>
                <c:pt idx="22">
                  <c:v>3</c:v>
                </c:pt>
                <c:pt idx="23">
                  <c:v>5</c:v>
                </c:pt>
                <c:pt idx="24">
                  <c:v>32</c:v>
                </c:pt>
                <c:pt idx="25">
                  <c:v>2</c:v>
                </c:pt>
                <c:pt idx="26">
                  <c:v>7</c:v>
                </c:pt>
                <c:pt idx="27">
                  <c:v>89</c:v>
                </c:pt>
                <c:pt idx="28">
                  <c:v>44</c:v>
                </c:pt>
                <c:pt idx="29">
                  <c:v>1015</c:v>
                </c:pt>
                <c:pt idx="30">
                  <c:v>62</c:v>
                </c:pt>
              </c:numCache>
            </c:numRef>
          </c:yVal>
          <c:smooth val="0"/>
          <c:extLst>
            <c:ext xmlns:c16="http://schemas.microsoft.com/office/drawing/2014/chart" uri="{C3380CC4-5D6E-409C-BE32-E72D297353CC}">
              <c16:uniqueId val="{00000000-2003-48C6-973F-377569222019}"/>
            </c:ext>
          </c:extLst>
        </c:ser>
        <c:dLbls>
          <c:showLegendKey val="0"/>
          <c:showVal val="0"/>
          <c:showCatName val="0"/>
          <c:showSerName val="0"/>
          <c:showPercent val="0"/>
          <c:showBubbleSize val="0"/>
        </c:dLbls>
        <c:axId val="598067832"/>
        <c:axId val="598067112"/>
      </c:scatterChart>
      <c:valAx>
        <c:axId val="598067832"/>
        <c:scaling>
          <c:orientation val="minMax"/>
        </c:scaling>
        <c:delete val="0"/>
        <c:axPos val="b"/>
        <c:majorGridlines>
          <c:spPr>
            <a:ln w="9525" cap="flat" cmpd="sng" algn="ctr">
              <a:solidFill>
                <a:schemeClr val="dk1">
                  <a:lumMod val="65000"/>
                  <a:lumOff val="35000"/>
                  <a:alpha val="75000"/>
                </a:schemeClr>
              </a:solidFill>
              <a:round/>
            </a:ln>
            <a:effectLst/>
          </c:spPr>
        </c:majorGridlines>
        <c:numFmt formatCode="General" sourceLinked="1"/>
        <c:majorTickMark val="none"/>
        <c:minorTickMark val="none"/>
        <c:tickLblPos val="nextTo"/>
        <c:spPr>
          <a:noFill/>
          <a:ln w="9525" cap="flat" cmpd="sng" algn="ctr">
            <a:solidFill>
              <a:schemeClr val="lt1">
                <a:lumMod val="50000"/>
              </a:schemeClr>
            </a:solidFill>
            <a:round/>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598067112"/>
        <c:crosses val="autoZero"/>
        <c:crossBetween val="midCat"/>
      </c:valAx>
      <c:valAx>
        <c:axId val="598067112"/>
        <c:scaling>
          <c:orientation val="minMax"/>
        </c:scaling>
        <c:delete val="0"/>
        <c:axPos val="l"/>
        <c:majorGridlines>
          <c:spPr>
            <a:ln w="9525" cap="flat" cmpd="sng" algn="ctr">
              <a:solidFill>
                <a:schemeClr val="dk1">
                  <a:lumMod val="65000"/>
                  <a:lumOff val="35000"/>
                  <a:alpha val="75000"/>
                </a:schemeClr>
              </a:solidFill>
              <a:round/>
            </a:ln>
            <a:effectLst/>
          </c:spPr>
        </c:majorGridlines>
        <c:numFmt formatCode="General" sourceLinked="1"/>
        <c:majorTickMark val="none"/>
        <c:minorTickMark val="none"/>
        <c:tickLblPos val="nextTo"/>
        <c:spPr>
          <a:noFill/>
          <a:ln w="9525" cap="flat" cmpd="sng" algn="ctr">
            <a:solidFill>
              <a:schemeClr val="lt1">
                <a:lumMod val="50000"/>
              </a:schemeClr>
            </a:solidFill>
            <a:round/>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598067832"/>
        <c:crosses val="autoZero"/>
        <c:crossBetween val="midCat"/>
      </c:valAx>
      <c:spPr>
        <a:noFill/>
        <a:ln>
          <a:noFill/>
        </a:ln>
        <a:effectLst/>
      </c:spPr>
    </c:plotArea>
    <c:legend>
      <c:legendPos val="t"/>
      <c:overlay val="0"/>
      <c:spPr>
        <a:noFill/>
        <a:ln>
          <a:noFill/>
        </a:ln>
        <a:effectLst/>
      </c:spPr>
      <c:txPr>
        <a:bodyPr rot="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dk1">
        <a:lumMod val="75000"/>
        <a:lumOff val="25000"/>
      </a:schemeClr>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cap="none" baseline="0">
                <a:solidFill>
                  <a:schemeClr val="lt1">
                    <a:lumMod val="85000"/>
                  </a:schemeClr>
                </a:solidFill>
                <a:latin typeface="+mn-lt"/>
                <a:ea typeface="+mn-ea"/>
                <a:cs typeface="+mn-cs"/>
              </a:defRPr>
            </a:pPr>
            <a:r>
              <a:rPr lang="en-US"/>
              <a:t>Queens Min nights count</a:t>
            </a:r>
          </a:p>
          <a:p>
            <a:pPr>
              <a:defRPr/>
            </a:pPr>
            <a:endParaRPr lang="en-US"/>
          </a:p>
        </c:rich>
      </c:tx>
      <c:layout>
        <c:manualLayout>
          <c:xMode val="edge"/>
          <c:yMode val="edge"/>
          <c:x val="0.10742342618373171"/>
          <c:y val="5.3062278402315685E-2"/>
        </c:manualLayout>
      </c:layout>
      <c:overlay val="0"/>
      <c:spPr>
        <a:noFill/>
        <a:ln>
          <a:noFill/>
        </a:ln>
        <a:effectLst/>
      </c:spPr>
      <c:txPr>
        <a:bodyPr rot="0" spcFirstLastPara="1" vertOverflow="ellipsis" vert="horz" wrap="square" anchor="ctr" anchorCtr="1"/>
        <a:lstStyle/>
        <a:p>
          <a:pPr>
            <a:defRPr sz="1400" b="1" i="0" u="none" strike="noStrike" kern="1200" cap="none" baseline="0">
              <a:solidFill>
                <a:schemeClr val="lt1">
                  <a:lumMod val="85000"/>
                </a:schemeClr>
              </a:solidFill>
              <a:latin typeface="+mn-lt"/>
              <a:ea typeface="+mn-ea"/>
              <a:cs typeface="+mn-cs"/>
            </a:defRPr>
          </a:pPr>
          <a:endParaRPr lang="en-US"/>
        </a:p>
      </c:txPr>
    </c:title>
    <c:autoTitleDeleted val="0"/>
    <c:plotArea>
      <c:layout/>
      <c:scatterChart>
        <c:scatterStyle val="lineMarker"/>
        <c:varyColors val="0"/>
        <c:ser>
          <c:idx val="0"/>
          <c:order val="0"/>
          <c:tx>
            <c:strRef>
              <c:f>'6'!$F$36</c:f>
              <c:strCache>
                <c:ptCount val="1"/>
                <c:pt idx="0">
                  <c:v>Total_counts</c:v>
                </c:pt>
              </c:strCache>
            </c:strRef>
          </c:tx>
          <c:spPr>
            <a:ln w="22225" cap="rnd">
              <a:solidFill>
                <a:schemeClr val="accent1"/>
              </a:solidFill>
            </a:ln>
            <a:effectLst>
              <a:glow rad="139700">
                <a:schemeClr val="accent1">
                  <a:satMod val="175000"/>
                  <a:alpha val="14000"/>
                </a:schemeClr>
              </a:glow>
            </a:effectLst>
          </c:spPr>
          <c:marker>
            <c:symbol val="circle"/>
            <c:size val="3"/>
            <c:spPr>
              <a:solidFill>
                <a:schemeClr val="accent1">
                  <a:lumMod val="60000"/>
                  <a:lumOff val="40000"/>
                </a:schemeClr>
              </a:solidFill>
              <a:ln>
                <a:noFill/>
              </a:ln>
              <a:effectLst>
                <a:glow rad="63500">
                  <a:schemeClr val="accent1">
                    <a:satMod val="175000"/>
                    <a:alpha val="25000"/>
                  </a:schemeClr>
                </a:glow>
              </a:effectLst>
            </c:spPr>
          </c:marker>
          <c:xVal>
            <c:numRef>
              <c:f>'6'!$E$37:$E$67</c:f>
              <c:numCache>
                <c:formatCode>General</c:formatCode>
                <c:ptCount val="31"/>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numCache>
            </c:numRef>
          </c:xVal>
          <c:yVal>
            <c:numRef>
              <c:f>'6'!$F$37:$F$67</c:f>
              <c:numCache>
                <c:formatCode>General</c:formatCode>
                <c:ptCount val="31"/>
                <c:pt idx="0">
                  <c:v>2178</c:v>
                </c:pt>
                <c:pt idx="1">
                  <c:v>1390</c:v>
                </c:pt>
                <c:pt idx="2">
                  <c:v>713</c:v>
                </c:pt>
                <c:pt idx="3">
                  <c:v>280</c:v>
                </c:pt>
                <c:pt idx="4">
                  <c:v>247</c:v>
                </c:pt>
                <c:pt idx="5">
                  <c:v>64</c:v>
                </c:pt>
                <c:pt idx="6">
                  <c:v>203</c:v>
                </c:pt>
                <c:pt idx="7">
                  <c:v>4</c:v>
                </c:pt>
                <c:pt idx="8">
                  <c:v>9</c:v>
                </c:pt>
                <c:pt idx="9">
                  <c:v>31</c:v>
                </c:pt>
                <c:pt idx="10">
                  <c:v>2</c:v>
                </c:pt>
                <c:pt idx="11">
                  <c:v>2</c:v>
                </c:pt>
                <c:pt idx="12">
                  <c:v>5</c:v>
                </c:pt>
                <c:pt idx="13">
                  <c:v>48</c:v>
                </c:pt>
                <c:pt idx="14">
                  <c:v>35</c:v>
                </c:pt>
                <c:pt idx="15">
                  <c:v>2</c:v>
                </c:pt>
                <c:pt idx="16">
                  <c:v>1</c:v>
                </c:pt>
                <c:pt idx="17">
                  <c:v>6</c:v>
                </c:pt>
                <c:pt idx="18">
                  <c:v>0</c:v>
                </c:pt>
                <c:pt idx="19">
                  <c:v>21</c:v>
                </c:pt>
                <c:pt idx="20">
                  <c:v>14</c:v>
                </c:pt>
                <c:pt idx="21">
                  <c:v>1</c:v>
                </c:pt>
                <c:pt idx="22">
                  <c:v>0</c:v>
                </c:pt>
                <c:pt idx="23">
                  <c:v>2</c:v>
                </c:pt>
                <c:pt idx="24">
                  <c:v>8</c:v>
                </c:pt>
                <c:pt idx="25">
                  <c:v>1</c:v>
                </c:pt>
                <c:pt idx="26">
                  <c:v>2</c:v>
                </c:pt>
                <c:pt idx="27">
                  <c:v>18</c:v>
                </c:pt>
                <c:pt idx="28">
                  <c:v>18</c:v>
                </c:pt>
                <c:pt idx="29">
                  <c:v>306</c:v>
                </c:pt>
                <c:pt idx="30">
                  <c:v>12</c:v>
                </c:pt>
              </c:numCache>
            </c:numRef>
          </c:yVal>
          <c:smooth val="0"/>
          <c:extLst>
            <c:ext xmlns:c16="http://schemas.microsoft.com/office/drawing/2014/chart" uri="{C3380CC4-5D6E-409C-BE32-E72D297353CC}">
              <c16:uniqueId val="{00000000-3560-4FC7-9184-AB1E421A47B3}"/>
            </c:ext>
          </c:extLst>
        </c:ser>
        <c:dLbls>
          <c:showLegendKey val="0"/>
          <c:showVal val="0"/>
          <c:showCatName val="0"/>
          <c:showSerName val="0"/>
          <c:showPercent val="0"/>
          <c:showBubbleSize val="0"/>
        </c:dLbls>
        <c:axId val="555560808"/>
        <c:axId val="594601696"/>
      </c:scatterChart>
      <c:valAx>
        <c:axId val="555560808"/>
        <c:scaling>
          <c:orientation val="minMax"/>
        </c:scaling>
        <c:delete val="0"/>
        <c:axPos val="b"/>
        <c:majorGridlines>
          <c:spPr>
            <a:ln w="9525" cap="flat" cmpd="sng" algn="ctr">
              <a:solidFill>
                <a:schemeClr val="dk1">
                  <a:lumMod val="65000"/>
                  <a:lumOff val="35000"/>
                  <a:alpha val="75000"/>
                </a:schemeClr>
              </a:solidFill>
              <a:round/>
            </a:ln>
            <a:effectLst/>
          </c:spPr>
        </c:majorGridlines>
        <c:numFmt formatCode="General" sourceLinked="1"/>
        <c:majorTickMark val="none"/>
        <c:minorTickMark val="none"/>
        <c:tickLblPos val="nextTo"/>
        <c:spPr>
          <a:noFill/>
          <a:ln w="9525" cap="flat" cmpd="sng" algn="ctr">
            <a:solidFill>
              <a:schemeClr val="lt1">
                <a:lumMod val="50000"/>
              </a:schemeClr>
            </a:solidFill>
            <a:round/>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594601696"/>
        <c:crosses val="autoZero"/>
        <c:crossBetween val="midCat"/>
      </c:valAx>
      <c:valAx>
        <c:axId val="594601696"/>
        <c:scaling>
          <c:orientation val="minMax"/>
        </c:scaling>
        <c:delete val="0"/>
        <c:axPos val="l"/>
        <c:majorGridlines>
          <c:spPr>
            <a:ln w="9525" cap="flat" cmpd="sng" algn="ctr">
              <a:solidFill>
                <a:schemeClr val="dk1">
                  <a:lumMod val="65000"/>
                  <a:lumOff val="35000"/>
                  <a:alpha val="75000"/>
                </a:schemeClr>
              </a:solidFill>
              <a:round/>
            </a:ln>
            <a:effectLst/>
          </c:spPr>
        </c:majorGridlines>
        <c:numFmt formatCode="General" sourceLinked="1"/>
        <c:majorTickMark val="none"/>
        <c:minorTickMark val="none"/>
        <c:tickLblPos val="nextTo"/>
        <c:spPr>
          <a:noFill/>
          <a:ln w="9525" cap="flat" cmpd="sng" algn="ctr">
            <a:solidFill>
              <a:schemeClr val="lt1">
                <a:lumMod val="50000"/>
              </a:schemeClr>
            </a:solidFill>
            <a:round/>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555560808"/>
        <c:crosses val="autoZero"/>
        <c:crossBetween val="midCat"/>
      </c:valAx>
      <c:spPr>
        <a:noFill/>
        <a:ln>
          <a:noFill/>
        </a:ln>
        <a:effectLst/>
      </c:spPr>
    </c:plotArea>
    <c:legend>
      <c:legendPos val="t"/>
      <c:overlay val="0"/>
      <c:spPr>
        <a:noFill/>
        <a:ln>
          <a:noFill/>
        </a:ln>
        <a:effectLst/>
      </c:spPr>
      <c:txPr>
        <a:bodyPr rot="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dk1">
        <a:lumMod val="75000"/>
        <a:lumOff val="25000"/>
      </a:schemeClr>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cap="none" baseline="0">
                <a:solidFill>
                  <a:schemeClr val="lt1">
                    <a:lumMod val="85000"/>
                  </a:schemeClr>
                </a:solidFill>
                <a:latin typeface="+mn-lt"/>
                <a:ea typeface="+mn-ea"/>
                <a:cs typeface="+mn-cs"/>
              </a:defRPr>
            </a:pPr>
            <a:r>
              <a:rPr lang="en-IN"/>
              <a:t>Manhattan Min nights count</a:t>
            </a:r>
          </a:p>
          <a:p>
            <a:pPr>
              <a:defRPr/>
            </a:pPr>
            <a:r>
              <a:rPr lang="en-IN"/>
              <a:t> 	</a:t>
            </a:r>
          </a:p>
        </c:rich>
      </c:tx>
      <c:layout>
        <c:manualLayout>
          <c:xMode val="edge"/>
          <c:yMode val="edge"/>
          <c:x val="0.17931319947844845"/>
          <c:y val="0.11764705882352941"/>
        </c:manualLayout>
      </c:layout>
      <c:overlay val="0"/>
      <c:spPr>
        <a:noFill/>
        <a:ln>
          <a:noFill/>
        </a:ln>
        <a:effectLst/>
      </c:spPr>
      <c:txPr>
        <a:bodyPr rot="0" spcFirstLastPara="1" vertOverflow="ellipsis" vert="horz" wrap="square" anchor="ctr" anchorCtr="1"/>
        <a:lstStyle/>
        <a:p>
          <a:pPr>
            <a:defRPr sz="1400" b="1" i="0" u="none" strike="noStrike" kern="1200" cap="none" baseline="0">
              <a:solidFill>
                <a:schemeClr val="lt1">
                  <a:lumMod val="85000"/>
                </a:schemeClr>
              </a:solidFill>
              <a:latin typeface="+mn-lt"/>
              <a:ea typeface="+mn-ea"/>
              <a:cs typeface="+mn-cs"/>
            </a:defRPr>
          </a:pPr>
          <a:endParaRPr lang="en-US"/>
        </a:p>
      </c:txPr>
    </c:title>
    <c:autoTitleDeleted val="0"/>
    <c:plotArea>
      <c:layout/>
      <c:scatterChart>
        <c:scatterStyle val="lineMarker"/>
        <c:varyColors val="0"/>
        <c:ser>
          <c:idx val="0"/>
          <c:order val="0"/>
          <c:tx>
            <c:strRef>
              <c:f>'6'!$D$36</c:f>
              <c:strCache>
                <c:ptCount val="1"/>
                <c:pt idx="0">
                  <c:v>Total_counts</c:v>
                </c:pt>
              </c:strCache>
            </c:strRef>
          </c:tx>
          <c:spPr>
            <a:ln w="22225" cap="rnd">
              <a:solidFill>
                <a:schemeClr val="accent1"/>
              </a:solidFill>
            </a:ln>
            <a:effectLst>
              <a:glow rad="139700">
                <a:schemeClr val="accent1">
                  <a:satMod val="175000"/>
                  <a:alpha val="14000"/>
                </a:schemeClr>
              </a:glow>
            </a:effectLst>
          </c:spPr>
          <c:marker>
            <c:symbol val="circle"/>
            <c:size val="3"/>
            <c:spPr>
              <a:solidFill>
                <a:schemeClr val="accent1">
                  <a:lumMod val="60000"/>
                  <a:lumOff val="40000"/>
                </a:schemeClr>
              </a:solidFill>
              <a:ln>
                <a:noFill/>
              </a:ln>
              <a:effectLst>
                <a:glow rad="63500">
                  <a:schemeClr val="accent1">
                    <a:satMod val="175000"/>
                    <a:alpha val="25000"/>
                  </a:schemeClr>
                </a:glow>
              </a:effectLst>
            </c:spPr>
          </c:marker>
          <c:xVal>
            <c:numRef>
              <c:f>'6'!$C$37:$C$67</c:f>
              <c:numCache>
                <c:formatCode>General</c:formatCode>
                <c:ptCount val="31"/>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numCache>
            </c:numRef>
          </c:xVal>
          <c:yVal>
            <c:numRef>
              <c:f>'6'!$D$37:$D$67</c:f>
              <c:numCache>
                <c:formatCode>General</c:formatCode>
                <c:ptCount val="31"/>
                <c:pt idx="0">
                  <c:v>5418</c:v>
                </c:pt>
                <c:pt idx="1">
                  <c:v>4506</c:v>
                </c:pt>
                <c:pt idx="2">
                  <c:v>3463</c:v>
                </c:pt>
                <c:pt idx="3">
                  <c:v>1508</c:v>
                </c:pt>
                <c:pt idx="4">
                  <c:v>1337</c:v>
                </c:pt>
                <c:pt idx="5">
                  <c:v>362</c:v>
                </c:pt>
                <c:pt idx="6">
                  <c:v>889</c:v>
                </c:pt>
                <c:pt idx="7">
                  <c:v>63</c:v>
                </c:pt>
                <c:pt idx="8">
                  <c:v>33</c:v>
                </c:pt>
                <c:pt idx="9">
                  <c:v>203</c:v>
                </c:pt>
                <c:pt idx="10">
                  <c:v>17</c:v>
                </c:pt>
                <c:pt idx="11">
                  <c:v>51</c:v>
                </c:pt>
                <c:pt idx="12">
                  <c:v>20</c:v>
                </c:pt>
                <c:pt idx="13">
                  <c:v>248</c:v>
                </c:pt>
                <c:pt idx="14">
                  <c:v>107</c:v>
                </c:pt>
                <c:pt idx="15">
                  <c:v>9</c:v>
                </c:pt>
                <c:pt idx="16">
                  <c:v>6</c:v>
                </c:pt>
                <c:pt idx="17">
                  <c:v>8</c:v>
                </c:pt>
                <c:pt idx="18">
                  <c:v>6</c:v>
                </c:pt>
                <c:pt idx="19">
                  <c:v>89</c:v>
                </c:pt>
                <c:pt idx="20">
                  <c:v>48</c:v>
                </c:pt>
                <c:pt idx="21">
                  <c:v>3</c:v>
                </c:pt>
                <c:pt idx="22">
                  <c:v>5</c:v>
                </c:pt>
                <c:pt idx="23">
                  <c:v>7</c:v>
                </c:pt>
                <c:pt idx="24">
                  <c:v>42</c:v>
                </c:pt>
                <c:pt idx="25">
                  <c:v>12</c:v>
                </c:pt>
                <c:pt idx="26">
                  <c:v>8</c:v>
                </c:pt>
                <c:pt idx="27">
                  <c:v>94</c:v>
                </c:pt>
                <c:pt idx="28">
                  <c:v>278</c:v>
                </c:pt>
                <c:pt idx="29">
                  <c:v>2399</c:v>
                </c:pt>
                <c:pt idx="30">
                  <c:v>125</c:v>
                </c:pt>
              </c:numCache>
            </c:numRef>
          </c:yVal>
          <c:smooth val="0"/>
          <c:extLst>
            <c:ext xmlns:c16="http://schemas.microsoft.com/office/drawing/2014/chart" uri="{C3380CC4-5D6E-409C-BE32-E72D297353CC}">
              <c16:uniqueId val="{00000000-9C0C-4D59-81C2-8612E9682195}"/>
            </c:ext>
          </c:extLst>
        </c:ser>
        <c:dLbls>
          <c:showLegendKey val="0"/>
          <c:showVal val="0"/>
          <c:showCatName val="0"/>
          <c:showSerName val="0"/>
          <c:showPercent val="0"/>
          <c:showBubbleSize val="0"/>
        </c:dLbls>
        <c:axId val="451426056"/>
        <c:axId val="563340616"/>
      </c:scatterChart>
      <c:valAx>
        <c:axId val="451426056"/>
        <c:scaling>
          <c:orientation val="minMax"/>
        </c:scaling>
        <c:delete val="0"/>
        <c:axPos val="b"/>
        <c:majorGridlines>
          <c:spPr>
            <a:ln w="9525" cap="flat" cmpd="sng" algn="ctr">
              <a:solidFill>
                <a:schemeClr val="dk1">
                  <a:lumMod val="65000"/>
                  <a:lumOff val="35000"/>
                  <a:alpha val="75000"/>
                </a:schemeClr>
              </a:solidFill>
              <a:round/>
            </a:ln>
            <a:effectLst/>
          </c:spPr>
        </c:majorGridlines>
        <c:numFmt formatCode="General" sourceLinked="1"/>
        <c:majorTickMark val="none"/>
        <c:minorTickMark val="none"/>
        <c:tickLblPos val="nextTo"/>
        <c:spPr>
          <a:noFill/>
          <a:ln w="9525" cap="flat" cmpd="sng" algn="ctr">
            <a:solidFill>
              <a:schemeClr val="lt1">
                <a:lumMod val="50000"/>
              </a:schemeClr>
            </a:solidFill>
            <a:round/>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563340616"/>
        <c:crosses val="autoZero"/>
        <c:crossBetween val="midCat"/>
      </c:valAx>
      <c:valAx>
        <c:axId val="563340616"/>
        <c:scaling>
          <c:orientation val="minMax"/>
        </c:scaling>
        <c:delete val="0"/>
        <c:axPos val="l"/>
        <c:majorGridlines>
          <c:spPr>
            <a:ln w="9525" cap="flat" cmpd="sng" algn="ctr">
              <a:solidFill>
                <a:schemeClr val="dk1">
                  <a:lumMod val="65000"/>
                  <a:lumOff val="35000"/>
                  <a:alpha val="75000"/>
                </a:schemeClr>
              </a:solidFill>
              <a:round/>
            </a:ln>
            <a:effectLst/>
          </c:spPr>
        </c:majorGridlines>
        <c:numFmt formatCode="General" sourceLinked="1"/>
        <c:majorTickMark val="none"/>
        <c:minorTickMark val="none"/>
        <c:tickLblPos val="nextTo"/>
        <c:spPr>
          <a:noFill/>
          <a:ln w="9525" cap="flat" cmpd="sng" algn="ctr">
            <a:solidFill>
              <a:schemeClr val="lt1">
                <a:lumMod val="50000"/>
              </a:schemeClr>
            </a:solidFill>
            <a:round/>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451426056"/>
        <c:crosses val="autoZero"/>
        <c:crossBetween val="midCat"/>
      </c:valAx>
      <c:spPr>
        <a:noFill/>
        <a:ln>
          <a:noFill/>
        </a:ln>
        <a:effectLst/>
      </c:spPr>
    </c:plotArea>
    <c:legend>
      <c:legendPos val="t"/>
      <c:overlay val="0"/>
      <c:spPr>
        <a:noFill/>
        <a:ln>
          <a:noFill/>
        </a:ln>
        <a:effectLst/>
      </c:spPr>
      <c:txPr>
        <a:bodyPr rot="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dk1">
        <a:lumMod val="75000"/>
        <a:lumOff val="25000"/>
      </a:schemeClr>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cap="none" baseline="0">
                <a:solidFill>
                  <a:schemeClr val="lt1">
                    <a:lumMod val="85000"/>
                  </a:schemeClr>
                </a:solidFill>
                <a:latin typeface="+mn-lt"/>
                <a:ea typeface="+mn-ea"/>
                <a:cs typeface="+mn-cs"/>
              </a:defRPr>
            </a:pPr>
            <a:r>
              <a:rPr lang="en-US"/>
              <a:t>Staten island Min nights count</a:t>
            </a:r>
          </a:p>
          <a:p>
            <a:pPr>
              <a:defRPr/>
            </a:pPr>
            <a:endParaRPr lang="en-US"/>
          </a:p>
        </c:rich>
      </c:tx>
      <c:layout>
        <c:manualLayout>
          <c:xMode val="edge"/>
          <c:yMode val="edge"/>
          <c:x val="0.12341158844087913"/>
          <c:y val="0.12873340393133934"/>
        </c:manualLayout>
      </c:layout>
      <c:overlay val="0"/>
      <c:spPr>
        <a:noFill/>
        <a:ln>
          <a:noFill/>
        </a:ln>
        <a:effectLst/>
      </c:spPr>
      <c:txPr>
        <a:bodyPr rot="0" spcFirstLastPara="1" vertOverflow="ellipsis" vert="horz" wrap="square" anchor="ctr" anchorCtr="1"/>
        <a:lstStyle/>
        <a:p>
          <a:pPr>
            <a:defRPr sz="1400" b="1" i="0" u="none" strike="noStrike" kern="1200" cap="none" baseline="0">
              <a:solidFill>
                <a:schemeClr val="lt1">
                  <a:lumMod val="85000"/>
                </a:schemeClr>
              </a:solidFill>
              <a:latin typeface="+mn-lt"/>
              <a:ea typeface="+mn-ea"/>
              <a:cs typeface="+mn-cs"/>
            </a:defRPr>
          </a:pPr>
          <a:endParaRPr lang="en-US"/>
        </a:p>
      </c:txPr>
    </c:title>
    <c:autoTitleDeleted val="0"/>
    <c:plotArea>
      <c:layout/>
      <c:scatterChart>
        <c:scatterStyle val="lineMarker"/>
        <c:varyColors val="0"/>
        <c:ser>
          <c:idx val="0"/>
          <c:order val="0"/>
          <c:tx>
            <c:strRef>
              <c:f>'6'!$H$36</c:f>
              <c:strCache>
                <c:ptCount val="1"/>
                <c:pt idx="0">
                  <c:v>Total_counts</c:v>
                </c:pt>
              </c:strCache>
            </c:strRef>
          </c:tx>
          <c:spPr>
            <a:ln w="22225" cap="rnd">
              <a:solidFill>
                <a:schemeClr val="accent1"/>
              </a:solidFill>
            </a:ln>
            <a:effectLst>
              <a:glow rad="139700">
                <a:schemeClr val="accent1">
                  <a:satMod val="175000"/>
                  <a:alpha val="14000"/>
                </a:schemeClr>
              </a:glow>
            </a:effectLst>
          </c:spPr>
          <c:marker>
            <c:symbol val="circle"/>
            <c:size val="3"/>
            <c:spPr>
              <a:solidFill>
                <a:schemeClr val="accent1">
                  <a:lumMod val="60000"/>
                  <a:lumOff val="40000"/>
                </a:schemeClr>
              </a:solidFill>
              <a:ln>
                <a:noFill/>
              </a:ln>
              <a:effectLst>
                <a:glow rad="63500">
                  <a:schemeClr val="accent1">
                    <a:satMod val="175000"/>
                    <a:alpha val="25000"/>
                  </a:schemeClr>
                </a:glow>
              </a:effectLst>
            </c:spPr>
          </c:marker>
          <c:xVal>
            <c:numRef>
              <c:f>'6'!$G$37:$G$67</c:f>
              <c:numCache>
                <c:formatCode>General</c:formatCode>
                <c:ptCount val="31"/>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numCache>
            </c:numRef>
          </c:xVal>
          <c:yVal>
            <c:numRef>
              <c:f>'6'!$H$37:$H$67</c:f>
              <c:numCache>
                <c:formatCode>General</c:formatCode>
                <c:ptCount val="31"/>
                <c:pt idx="0">
                  <c:v>112</c:v>
                </c:pt>
                <c:pt idx="1">
                  <c:v>122</c:v>
                </c:pt>
                <c:pt idx="2">
                  <c:v>46</c:v>
                </c:pt>
                <c:pt idx="3">
                  <c:v>45</c:v>
                </c:pt>
                <c:pt idx="4">
                  <c:v>12</c:v>
                </c:pt>
                <c:pt idx="5">
                  <c:v>1</c:v>
                </c:pt>
                <c:pt idx="6">
                  <c:v>9</c:v>
                </c:pt>
                <c:pt idx="7">
                  <c:v>0</c:v>
                </c:pt>
                <c:pt idx="8">
                  <c:v>0</c:v>
                </c:pt>
                <c:pt idx="9">
                  <c:v>4</c:v>
                </c:pt>
                <c:pt idx="10">
                  <c:v>0</c:v>
                </c:pt>
                <c:pt idx="11">
                  <c:v>0</c:v>
                </c:pt>
                <c:pt idx="12">
                  <c:v>0</c:v>
                </c:pt>
                <c:pt idx="13">
                  <c:v>2</c:v>
                </c:pt>
                <c:pt idx="14">
                  <c:v>0</c:v>
                </c:pt>
                <c:pt idx="15">
                  <c:v>0</c:v>
                </c:pt>
                <c:pt idx="16">
                  <c:v>0</c:v>
                </c:pt>
                <c:pt idx="17">
                  <c:v>0</c:v>
                </c:pt>
                <c:pt idx="18">
                  <c:v>0</c:v>
                </c:pt>
                <c:pt idx="19">
                  <c:v>0</c:v>
                </c:pt>
                <c:pt idx="20">
                  <c:v>1</c:v>
                </c:pt>
                <c:pt idx="21">
                  <c:v>0</c:v>
                </c:pt>
                <c:pt idx="22">
                  <c:v>0</c:v>
                </c:pt>
                <c:pt idx="23">
                  <c:v>0</c:v>
                </c:pt>
                <c:pt idx="24">
                  <c:v>0</c:v>
                </c:pt>
                <c:pt idx="25">
                  <c:v>0</c:v>
                </c:pt>
                <c:pt idx="26">
                  <c:v>0</c:v>
                </c:pt>
                <c:pt idx="27">
                  <c:v>0</c:v>
                </c:pt>
                <c:pt idx="28">
                  <c:v>0</c:v>
                </c:pt>
                <c:pt idx="29">
                  <c:v>15</c:v>
                </c:pt>
                <c:pt idx="30">
                  <c:v>2</c:v>
                </c:pt>
              </c:numCache>
            </c:numRef>
          </c:yVal>
          <c:smooth val="0"/>
          <c:extLst>
            <c:ext xmlns:c16="http://schemas.microsoft.com/office/drawing/2014/chart" uri="{C3380CC4-5D6E-409C-BE32-E72D297353CC}">
              <c16:uniqueId val="{00000000-0925-4A84-B20C-4C6CEF58BDEC}"/>
            </c:ext>
          </c:extLst>
        </c:ser>
        <c:dLbls>
          <c:showLegendKey val="0"/>
          <c:showVal val="0"/>
          <c:showCatName val="0"/>
          <c:showSerName val="0"/>
          <c:showPercent val="0"/>
          <c:showBubbleSize val="0"/>
        </c:dLbls>
        <c:axId val="598803560"/>
        <c:axId val="598805000"/>
      </c:scatterChart>
      <c:valAx>
        <c:axId val="598803560"/>
        <c:scaling>
          <c:orientation val="minMax"/>
        </c:scaling>
        <c:delete val="0"/>
        <c:axPos val="b"/>
        <c:majorGridlines>
          <c:spPr>
            <a:ln w="9525" cap="flat" cmpd="sng" algn="ctr">
              <a:solidFill>
                <a:schemeClr val="dk1">
                  <a:lumMod val="65000"/>
                  <a:lumOff val="35000"/>
                  <a:alpha val="75000"/>
                </a:schemeClr>
              </a:solidFill>
              <a:round/>
            </a:ln>
            <a:effectLst/>
          </c:spPr>
        </c:majorGridlines>
        <c:numFmt formatCode="General" sourceLinked="1"/>
        <c:majorTickMark val="none"/>
        <c:minorTickMark val="none"/>
        <c:tickLblPos val="nextTo"/>
        <c:spPr>
          <a:noFill/>
          <a:ln w="9525" cap="flat" cmpd="sng" algn="ctr">
            <a:solidFill>
              <a:schemeClr val="lt1">
                <a:lumMod val="50000"/>
              </a:schemeClr>
            </a:solidFill>
            <a:round/>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598805000"/>
        <c:crosses val="autoZero"/>
        <c:crossBetween val="midCat"/>
      </c:valAx>
      <c:valAx>
        <c:axId val="598805000"/>
        <c:scaling>
          <c:orientation val="minMax"/>
        </c:scaling>
        <c:delete val="0"/>
        <c:axPos val="l"/>
        <c:majorGridlines>
          <c:spPr>
            <a:ln w="9525" cap="flat" cmpd="sng" algn="ctr">
              <a:solidFill>
                <a:schemeClr val="dk1">
                  <a:lumMod val="65000"/>
                  <a:lumOff val="35000"/>
                  <a:alpha val="75000"/>
                </a:schemeClr>
              </a:solidFill>
              <a:round/>
            </a:ln>
            <a:effectLst/>
          </c:spPr>
        </c:majorGridlines>
        <c:numFmt formatCode="General" sourceLinked="1"/>
        <c:majorTickMark val="none"/>
        <c:minorTickMark val="none"/>
        <c:tickLblPos val="nextTo"/>
        <c:spPr>
          <a:noFill/>
          <a:ln w="9525" cap="flat" cmpd="sng" algn="ctr">
            <a:solidFill>
              <a:schemeClr val="lt1">
                <a:lumMod val="50000"/>
              </a:schemeClr>
            </a:solidFill>
            <a:round/>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598803560"/>
        <c:crosses val="autoZero"/>
        <c:crossBetween val="midCat"/>
      </c:valAx>
      <c:spPr>
        <a:noFill/>
        <a:ln>
          <a:noFill/>
        </a:ln>
        <a:effectLst/>
      </c:spPr>
    </c:plotArea>
    <c:legend>
      <c:legendPos val="t"/>
      <c:overlay val="0"/>
      <c:spPr>
        <a:noFill/>
        <a:ln>
          <a:noFill/>
        </a:ln>
        <a:effectLst/>
      </c:spPr>
      <c:txPr>
        <a:bodyPr rot="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dk1">
        <a:lumMod val="75000"/>
        <a:lumOff val="25000"/>
      </a:schemeClr>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cap="none" baseline="0">
                <a:solidFill>
                  <a:schemeClr val="lt1">
                    <a:lumMod val="85000"/>
                  </a:schemeClr>
                </a:solidFill>
                <a:latin typeface="+mn-lt"/>
                <a:ea typeface="+mn-ea"/>
                <a:cs typeface="+mn-cs"/>
              </a:defRPr>
            </a:pPr>
            <a:r>
              <a:rPr lang="en-US"/>
              <a:t>Bronx Min nights count</a:t>
            </a:r>
          </a:p>
          <a:p>
            <a:pPr>
              <a:defRPr/>
            </a:pPr>
            <a:endParaRPr lang="en-US"/>
          </a:p>
        </c:rich>
      </c:tx>
      <c:overlay val="0"/>
      <c:spPr>
        <a:noFill/>
        <a:ln>
          <a:noFill/>
        </a:ln>
        <a:effectLst/>
      </c:spPr>
      <c:txPr>
        <a:bodyPr rot="0" spcFirstLastPara="1" vertOverflow="ellipsis" vert="horz" wrap="square" anchor="ctr" anchorCtr="1"/>
        <a:lstStyle/>
        <a:p>
          <a:pPr>
            <a:defRPr sz="1400" b="1" i="0" u="none" strike="noStrike" kern="1200" cap="none" baseline="0">
              <a:solidFill>
                <a:schemeClr val="lt1">
                  <a:lumMod val="85000"/>
                </a:schemeClr>
              </a:solidFill>
              <a:latin typeface="+mn-lt"/>
              <a:ea typeface="+mn-ea"/>
              <a:cs typeface="+mn-cs"/>
            </a:defRPr>
          </a:pPr>
          <a:endParaRPr lang="en-US"/>
        </a:p>
      </c:txPr>
    </c:title>
    <c:autoTitleDeleted val="0"/>
    <c:plotArea>
      <c:layout/>
      <c:scatterChart>
        <c:scatterStyle val="lineMarker"/>
        <c:varyColors val="0"/>
        <c:ser>
          <c:idx val="0"/>
          <c:order val="0"/>
          <c:tx>
            <c:strRef>
              <c:f>'6'!$J$36</c:f>
              <c:strCache>
                <c:ptCount val="1"/>
                <c:pt idx="0">
                  <c:v>Total_counts</c:v>
                </c:pt>
              </c:strCache>
            </c:strRef>
          </c:tx>
          <c:spPr>
            <a:ln w="22225" cap="rnd">
              <a:solidFill>
                <a:schemeClr val="accent1"/>
              </a:solidFill>
            </a:ln>
            <a:effectLst>
              <a:glow rad="139700">
                <a:schemeClr val="accent1">
                  <a:satMod val="175000"/>
                  <a:alpha val="14000"/>
                </a:schemeClr>
              </a:glow>
            </a:effectLst>
          </c:spPr>
          <c:marker>
            <c:symbol val="circle"/>
            <c:size val="3"/>
            <c:spPr>
              <a:solidFill>
                <a:schemeClr val="accent1">
                  <a:lumMod val="60000"/>
                  <a:lumOff val="40000"/>
                </a:schemeClr>
              </a:solidFill>
              <a:ln>
                <a:noFill/>
              </a:ln>
              <a:effectLst>
                <a:glow rad="63500">
                  <a:schemeClr val="accent1">
                    <a:satMod val="175000"/>
                    <a:alpha val="25000"/>
                  </a:schemeClr>
                </a:glow>
              </a:effectLst>
            </c:spPr>
          </c:marker>
          <c:xVal>
            <c:numRef>
              <c:f>'6'!$I$37:$I$67</c:f>
              <c:numCache>
                <c:formatCode>General</c:formatCode>
                <c:ptCount val="31"/>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numCache>
            </c:numRef>
          </c:xVal>
          <c:yVal>
            <c:numRef>
              <c:f>'6'!$J$37:$J$67</c:f>
              <c:numCache>
                <c:formatCode>General</c:formatCode>
                <c:ptCount val="31"/>
                <c:pt idx="0">
                  <c:v>362</c:v>
                </c:pt>
                <c:pt idx="1">
                  <c:v>357</c:v>
                </c:pt>
                <c:pt idx="2">
                  <c:v>180</c:v>
                </c:pt>
                <c:pt idx="3">
                  <c:v>36</c:v>
                </c:pt>
                <c:pt idx="4">
                  <c:v>55</c:v>
                </c:pt>
                <c:pt idx="5">
                  <c:v>7</c:v>
                </c:pt>
                <c:pt idx="6">
                  <c:v>30</c:v>
                </c:pt>
                <c:pt idx="7">
                  <c:v>0</c:v>
                </c:pt>
                <c:pt idx="8">
                  <c:v>0</c:v>
                </c:pt>
                <c:pt idx="9">
                  <c:v>4</c:v>
                </c:pt>
                <c:pt idx="10">
                  <c:v>0</c:v>
                </c:pt>
                <c:pt idx="11">
                  <c:v>0</c:v>
                </c:pt>
                <c:pt idx="12">
                  <c:v>0</c:v>
                </c:pt>
                <c:pt idx="13">
                  <c:v>9</c:v>
                </c:pt>
                <c:pt idx="14">
                  <c:v>2</c:v>
                </c:pt>
                <c:pt idx="15">
                  <c:v>0</c:v>
                </c:pt>
                <c:pt idx="16">
                  <c:v>0</c:v>
                </c:pt>
                <c:pt idx="17">
                  <c:v>0</c:v>
                </c:pt>
                <c:pt idx="18">
                  <c:v>0</c:v>
                </c:pt>
                <c:pt idx="19">
                  <c:v>3</c:v>
                </c:pt>
                <c:pt idx="20">
                  <c:v>4</c:v>
                </c:pt>
                <c:pt idx="21">
                  <c:v>1</c:v>
                </c:pt>
                <c:pt idx="22">
                  <c:v>0</c:v>
                </c:pt>
                <c:pt idx="23">
                  <c:v>0</c:v>
                </c:pt>
                <c:pt idx="24">
                  <c:v>0</c:v>
                </c:pt>
                <c:pt idx="25">
                  <c:v>1</c:v>
                </c:pt>
                <c:pt idx="26">
                  <c:v>0</c:v>
                </c:pt>
                <c:pt idx="27">
                  <c:v>2</c:v>
                </c:pt>
                <c:pt idx="28">
                  <c:v>0</c:v>
                </c:pt>
                <c:pt idx="29">
                  <c:v>25</c:v>
                </c:pt>
                <c:pt idx="30">
                  <c:v>0</c:v>
                </c:pt>
              </c:numCache>
            </c:numRef>
          </c:yVal>
          <c:smooth val="0"/>
          <c:extLst>
            <c:ext xmlns:c16="http://schemas.microsoft.com/office/drawing/2014/chart" uri="{C3380CC4-5D6E-409C-BE32-E72D297353CC}">
              <c16:uniqueId val="{00000000-3809-45BF-A932-B6C2EC724BBD}"/>
            </c:ext>
          </c:extLst>
        </c:ser>
        <c:dLbls>
          <c:showLegendKey val="0"/>
          <c:showVal val="0"/>
          <c:showCatName val="0"/>
          <c:showSerName val="0"/>
          <c:showPercent val="0"/>
          <c:showBubbleSize val="0"/>
        </c:dLbls>
        <c:axId val="594765960"/>
        <c:axId val="594767760"/>
      </c:scatterChart>
      <c:valAx>
        <c:axId val="594765960"/>
        <c:scaling>
          <c:orientation val="minMax"/>
        </c:scaling>
        <c:delete val="0"/>
        <c:axPos val="b"/>
        <c:majorGridlines>
          <c:spPr>
            <a:ln w="9525" cap="flat" cmpd="sng" algn="ctr">
              <a:solidFill>
                <a:schemeClr val="dk1">
                  <a:lumMod val="65000"/>
                  <a:lumOff val="35000"/>
                  <a:alpha val="75000"/>
                </a:schemeClr>
              </a:solidFill>
              <a:round/>
            </a:ln>
            <a:effectLst/>
          </c:spPr>
        </c:majorGridlines>
        <c:numFmt formatCode="General" sourceLinked="1"/>
        <c:majorTickMark val="none"/>
        <c:minorTickMark val="none"/>
        <c:tickLblPos val="nextTo"/>
        <c:spPr>
          <a:noFill/>
          <a:ln w="9525" cap="flat" cmpd="sng" algn="ctr">
            <a:solidFill>
              <a:schemeClr val="lt1">
                <a:lumMod val="50000"/>
              </a:schemeClr>
            </a:solidFill>
            <a:round/>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594767760"/>
        <c:crosses val="autoZero"/>
        <c:crossBetween val="midCat"/>
      </c:valAx>
      <c:valAx>
        <c:axId val="594767760"/>
        <c:scaling>
          <c:orientation val="minMax"/>
        </c:scaling>
        <c:delete val="0"/>
        <c:axPos val="l"/>
        <c:majorGridlines>
          <c:spPr>
            <a:ln w="9525" cap="flat" cmpd="sng" algn="ctr">
              <a:solidFill>
                <a:schemeClr val="dk1">
                  <a:lumMod val="65000"/>
                  <a:lumOff val="35000"/>
                  <a:alpha val="75000"/>
                </a:schemeClr>
              </a:solidFill>
              <a:round/>
            </a:ln>
            <a:effectLst/>
          </c:spPr>
        </c:majorGridlines>
        <c:numFmt formatCode="General" sourceLinked="1"/>
        <c:majorTickMark val="none"/>
        <c:minorTickMark val="none"/>
        <c:tickLblPos val="nextTo"/>
        <c:spPr>
          <a:noFill/>
          <a:ln w="9525" cap="flat" cmpd="sng" algn="ctr">
            <a:solidFill>
              <a:schemeClr val="lt1">
                <a:lumMod val="50000"/>
              </a:schemeClr>
            </a:solidFill>
            <a:round/>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594765960"/>
        <c:crosses val="autoZero"/>
        <c:crossBetween val="midCat"/>
      </c:valAx>
      <c:spPr>
        <a:noFill/>
        <a:ln>
          <a:noFill/>
        </a:ln>
        <a:effectLst/>
      </c:spPr>
    </c:plotArea>
    <c:legend>
      <c:legendPos val="t"/>
      <c:overlay val="0"/>
      <c:spPr>
        <a:noFill/>
        <a:ln>
          <a:noFill/>
        </a:ln>
        <a:effectLst/>
      </c:spPr>
      <c:txPr>
        <a:bodyPr rot="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dk1">
        <a:lumMod val="75000"/>
        <a:lumOff val="25000"/>
      </a:schemeClr>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Private room with Avg Max price and ratings.</a:t>
            </a:r>
          </a:p>
        </c:rich>
      </c:tx>
      <c:layout>
        <c:manualLayout>
          <c:xMode val="edge"/>
          <c:yMode val="edge"/>
          <c:x val="0.13155600313258059"/>
          <c:y val="2.7777777777777776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'7'!$O$5</c:f>
              <c:strCache>
                <c:ptCount val="1"/>
                <c:pt idx="0">
                  <c:v>Top 10 PVT Room \Price</c:v>
                </c:pt>
              </c:strCache>
            </c:strRef>
          </c:tx>
          <c:spPr>
            <a:solidFill>
              <a:schemeClr val="accent1"/>
            </a:solidFill>
            <a:ln>
              <a:noFill/>
            </a:ln>
            <a:effectLst/>
          </c:spPr>
          <c:invertIfNegative val="0"/>
          <c:cat>
            <c:strRef>
              <c:f>'7'!$N$6:$N$15</c:f>
              <c:strCache>
                <c:ptCount val="10"/>
                <c:pt idx="0">
                  <c:v>Riverdale</c:v>
                </c:pt>
                <c:pt idx="1">
                  <c:v>Midtown</c:v>
                </c:pt>
                <c:pt idx="2">
                  <c:v>Jamaica Estates</c:v>
                </c:pt>
                <c:pt idx="3">
                  <c:v>Breezy Point</c:v>
                </c:pt>
                <c:pt idx="4">
                  <c:v>West Village</c:v>
                </c:pt>
                <c:pt idx="5">
                  <c:v>Tribeca</c:v>
                </c:pt>
                <c:pt idx="6">
                  <c:v>Belle Harbor</c:v>
                </c:pt>
                <c:pt idx="7">
                  <c:v>Financial District</c:v>
                </c:pt>
                <c:pt idx="8">
                  <c:v>Financial District</c:v>
                </c:pt>
                <c:pt idx="9">
                  <c:v>Cobble Hill</c:v>
                </c:pt>
              </c:strCache>
            </c:strRef>
          </c:cat>
          <c:val>
            <c:numRef>
              <c:f>'7'!$O$6:$O$15</c:f>
              <c:numCache>
                <c:formatCode>General</c:formatCode>
                <c:ptCount val="10"/>
                <c:pt idx="0">
                  <c:v>804</c:v>
                </c:pt>
                <c:pt idx="1">
                  <c:v>244</c:v>
                </c:pt>
                <c:pt idx="2">
                  <c:v>223</c:v>
                </c:pt>
                <c:pt idx="3">
                  <c:v>213</c:v>
                </c:pt>
                <c:pt idx="4">
                  <c:v>206</c:v>
                </c:pt>
                <c:pt idx="5">
                  <c:v>191</c:v>
                </c:pt>
                <c:pt idx="6">
                  <c:v>178</c:v>
                </c:pt>
                <c:pt idx="7">
                  <c:v>166</c:v>
                </c:pt>
                <c:pt idx="8">
                  <c:v>166</c:v>
                </c:pt>
                <c:pt idx="9">
                  <c:v>162</c:v>
                </c:pt>
              </c:numCache>
            </c:numRef>
          </c:val>
          <c:extLst>
            <c:ext xmlns:c16="http://schemas.microsoft.com/office/drawing/2014/chart" uri="{C3380CC4-5D6E-409C-BE32-E72D297353CC}">
              <c16:uniqueId val="{00000000-B7F0-405E-958F-1F1D610B0E07}"/>
            </c:ext>
          </c:extLst>
        </c:ser>
        <c:ser>
          <c:idx val="1"/>
          <c:order val="1"/>
          <c:tx>
            <c:strRef>
              <c:f>'7'!$P$5</c:f>
              <c:strCache>
                <c:ptCount val="1"/>
                <c:pt idx="0">
                  <c:v>Avg Rating</c:v>
                </c:pt>
              </c:strCache>
            </c:strRef>
          </c:tx>
          <c:spPr>
            <a:solidFill>
              <a:schemeClr val="accent2"/>
            </a:solidFill>
            <a:ln>
              <a:noFill/>
            </a:ln>
            <a:effectLst/>
          </c:spPr>
          <c:invertIfNegative val="0"/>
          <c:cat>
            <c:strRef>
              <c:f>'7'!$N$6:$N$15</c:f>
              <c:strCache>
                <c:ptCount val="10"/>
                <c:pt idx="0">
                  <c:v>Riverdale</c:v>
                </c:pt>
                <c:pt idx="1">
                  <c:v>Midtown</c:v>
                </c:pt>
                <c:pt idx="2">
                  <c:v>Jamaica Estates</c:v>
                </c:pt>
                <c:pt idx="3">
                  <c:v>Breezy Point</c:v>
                </c:pt>
                <c:pt idx="4">
                  <c:v>West Village</c:v>
                </c:pt>
                <c:pt idx="5">
                  <c:v>Tribeca</c:v>
                </c:pt>
                <c:pt idx="6">
                  <c:v>Belle Harbor</c:v>
                </c:pt>
                <c:pt idx="7">
                  <c:v>Financial District</c:v>
                </c:pt>
                <c:pt idx="8">
                  <c:v>Financial District</c:v>
                </c:pt>
                <c:pt idx="9">
                  <c:v>Cobble Hill</c:v>
                </c:pt>
              </c:strCache>
            </c:strRef>
          </c:cat>
          <c:val>
            <c:numRef>
              <c:f>'7'!$P$6:$P$15</c:f>
              <c:numCache>
                <c:formatCode>General</c:formatCode>
                <c:ptCount val="10"/>
                <c:pt idx="0">
                  <c:v>51</c:v>
                </c:pt>
                <c:pt idx="1">
                  <c:v>14</c:v>
                </c:pt>
                <c:pt idx="2">
                  <c:v>10</c:v>
                </c:pt>
                <c:pt idx="3">
                  <c:v>2</c:v>
                </c:pt>
                <c:pt idx="4">
                  <c:v>26</c:v>
                </c:pt>
                <c:pt idx="5">
                  <c:v>11</c:v>
                </c:pt>
                <c:pt idx="6">
                  <c:v>13</c:v>
                </c:pt>
                <c:pt idx="7">
                  <c:v>12</c:v>
                </c:pt>
                <c:pt idx="8">
                  <c:v>12</c:v>
                </c:pt>
                <c:pt idx="9">
                  <c:v>37</c:v>
                </c:pt>
              </c:numCache>
            </c:numRef>
          </c:val>
          <c:extLst>
            <c:ext xmlns:c16="http://schemas.microsoft.com/office/drawing/2014/chart" uri="{C3380CC4-5D6E-409C-BE32-E72D297353CC}">
              <c16:uniqueId val="{00000001-B7F0-405E-958F-1F1D610B0E07}"/>
            </c:ext>
          </c:extLst>
        </c:ser>
        <c:dLbls>
          <c:showLegendKey val="0"/>
          <c:showVal val="0"/>
          <c:showCatName val="0"/>
          <c:showSerName val="0"/>
          <c:showPercent val="0"/>
          <c:showBubbleSize val="0"/>
        </c:dLbls>
        <c:gapWidth val="219"/>
        <c:overlap val="-27"/>
        <c:axId val="557510160"/>
        <c:axId val="557505480"/>
      </c:barChart>
      <c:catAx>
        <c:axId val="55751016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57505480"/>
        <c:crosses val="autoZero"/>
        <c:auto val="1"/>
        <c:lblAlgn val="ctr"/>
        <c:lblOffset val="100"/>
        <c:noMultiLvlLbl val="0"/>
      </c:catAx>
      <c:valAx>
        <c:axId val="55750548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5751016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Ent Home with Avg Max price and ratings.</a:t>
            </a:r>
          </a:p>
          <a:p>
            <a:pPr>
              <a:defRPr/>
            </a:pPr>
            <a:endParaRPr lang="en-I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'7'!$S$5</c:f>
              <c:strCache>
                <c:ptCount val="1"/>
                <c:pt idx="0">
                  <c:v>Top 10  Ent home \Price</c:v>
                </c:pt>
              </c:strCache>
            </c:strRef>
          </c:tx>
          <c:spPr>
            <a:solidFill>
              <a:schemeClr val="accent1"/>
            </a:solidFill>
            <a:ln>
              <a:noFill/>
            </a:ln>
            <a:effectLst/>
          </c:spPr>
          <c:invertIfNegative val="0"/>
          <c:cat>
            <c:strRef>
              <c:f>'7'!$R$6:$R$15</c:f>
              <c:strCache>
                <c:ptCount val="10"/>
                <c:pt idx="0">
                  <c:v>Fort Wadsworth</c:v>
                </c:pt>
                <c:pt idx="1">
                  <c:v>Woodrow</c:v>
                </c:pt>
                <c:pt idx="2">
                  <c:v>Randall Manor</c:v>
                </c:pt>
                <c:pt idx="3">
                  <c:v>Sea Gate</c:v>
                </c:pt>
                <c:pt idx="4">
                  <c:v>Tribeca</c:v>
                </c:pt>
                <c:pt idx="5">
                  <c:v>Prince's Bay</c:v>
                </c:pt>
                <c:pt idx="6">
                  <c:v>Battery Park City</c:v>
                </c:pt>
                <c:pt idx="7">
                  <c:v>Flatiron District</c:v>
                </c:pt>
                <c:pt idx="8">
                  <c:v>SoHo</c:v>
                </c:pt>
                <c:pt idx="9">
                  <c:v>Bayside</c:v>
                </c:pt>
              </c:strCache>
            </c:strRef>
          </c:cat>
          <c:val>
            <c:numRef>
              <c:f>'7'!$S$6:$S$15</c:f>
              <c:numCache>
                <c:formatCode>General</c:formatCode>
                <c:ptCount val="10"/>
                <c:pt idx="0">
                  <c:v>800</c:v>
                </c:pt>
                <c:pt idx="1">
                  <c:v>700</c:v>
                </c:pt>
                <c:pt idx="2">
                  <c:v>651</c:v>
                </c:pt>
                <c:pt idx="3">
                  <c:v>649</c:v>
                </c:pt>
                <c:pt idx="4">
                  <c:v>562</c:v>
                </c:pt>
                <c:pt idx="5">
                  <c:v>507</c:v>
                </c:pt>
                <c:pt idx="6">
                  <c:v>489</c:v>
                </c:pt>
                <c:pt idx="7">
                  <c:v>388</c:v>
                </c:pt>
                <c:pt idx="8">
                  <c:v>366</c:v>
                </c:pt>
                <c:pt idx="9">
                  <c:v>355</c:v>
                </c:pt>
              </c:numCache>
            </c:numRef>
          </c:val>
          <c:extLst>
            <c:ext xmlns:c16="http://schemas.microsoft.com/office/drawing/2014/chart" uri="{C3380CC4-5D6E-409C-BE32-E72D297353CC}">
              <c16:uniqueId val="{00000000-A142-4F2A-B4A0-B8441609EF2E}"/>
            </c:ext>
          </c:extLst>
        </c:ser>
        <c:ser>
          <c:idx val="1"/>
          <c:order val="1"/>
          <c:tx>
            <c:strRef>
              <c:f>'7'!$T$5</c:f>
              <c:strCache>
                <c:ptCount val="1"/>
                <c:pt idx="0">
                  <c:v>Avg Rating</c:v>
                </c:pt>
              </c:strCache>
            </c:strRef>
          </c:tx>
          <c:spPr>
            <a:solidFill>
              <a:schemeClr val="accent2"/>
            </a:solidFill>
            <a:ln>
              <a:noFill/>
            </a:ln>
            <a:effectLst/>
          </c:spPr>
          <c:invertIfNegative val="0"/>
          <c:cat>
            <c:strRef>
              <c:f>'7'!$R$6:$R$15</c:f>
              <c:strCache>
                <c:ptCount val="10"/>
                <c:pt idx="0">
                  <c:v>Fort Wadsworth</c:v>
                </c:pt>
                <c:pt idx="1">
                  <c:v>Woodrow</c:v>
                </c:pt>
                <c:pt idx="2">
                  <c:v>Randall Manor</c:v>
                </c:pt>
                <c:pt idx="3">
                  <c:v>Sea Gate</c:v>
                </c:pt>
                <c:pt idx="4">
                  <c:v>Tribeca</c:v>
                </c:pt>
                <c:pt idx="5">
                  <c:v>Prince's Bay</c:v>
                </c:pt>
                <c:pt idx="6">
                  <c:v>Battery Park City</c:v>
                </c:pt>
                <c:pt idx="7">
                  <c:v>Flatiron District</c:v>
                </c:pt>
                <c:pt idx="8">
                  <c:v>SoHo</c:v>
                </c:pt>
                <c:pt idx="9">
                  <c:v>Bayside</c:v>
                </c:pt>
              </c:strCache>
            </c:strRef>
          </c:cat>
          <c:val>
            <c:numRef>
              <c:f>'7'!$T$6:$T$15</c:f>
              <c:numCache>
                <c:formatCode>General</c:formatCode>
                <c:ptCount val="10"/>
                <c:pt idx="0">
                  <c:v>0</c:v>
                </c:pt>
                <c:pt idx="1">
                  <c:v>0</c:v>
                </c:pt>
                <c:pt idx="2">
                  <c:v>26</c:v>
                </c:pt>
                <c:pt idx="3">
                  <c:v>2</c:v>
                </c:pt>
                <c:pt idx="4">
                  <c:v>12</c:v>
                </c:pt>
                <c:pt idx="5">
                  <c:v>8</c:v>
                </c:pt>
                <c:pt idx="6">
                  <c:v>5</c:v>
                </c:pt>
                <c:pt idx="7">
                  <c:v>20</c:v>
                </c:pt>
                <c:pt idx="8">
                  <c:v>18</c:v>
                </c:pt>
                <c:pt idx="9">
                  <c:v>31</c:v>
                </c:pt>
              </c:numCache>
            </c:numRef>
          </c:val>
          <c:extLst>
            <c:ext xmlns:c16="http://schemas.microsoft.com/office/drawing/2014/chart" uri="{C3380CC4-5D6E-409C-BE32-E72D297353CC}">
              <c16:uniqueId val="{00000001-A142-4F2A-B4A0-B8441609EF2E}"/>
            </c:ext>
          </c:extLst>
        </c:ser>
        <c:dLbls>
          <c:showLegendKey val="0"/>
          <c:showVal val="0"/>
          <c:showCatName val="0"/>
          <c:showSerName val="0"/>
          <c:showPercent val="0"/>
          <c:showBubbleSize val="0"/>
        </c:dLbls>
        <c:gapWidth val="219"/>
        <c:overlap val="-27"/>
        <c:axId val="564302192"/>
        <c:axId val="564300032"/>
      </c:barChart>
      <c:catAx>
        <c:axId val="56430219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64300032"/>
        <c:crosses val="autoZero"/>
        <c:auto val="1"/>
        <c:lblAlgn val="ctr"/>
        <c:lblOffset val="100"/>
        <c:noMultiLvlLbl val="0"/>
      </c:catAx>
      <c:valAx>
        <c:axId val="56430003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6430219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Ent Home with Avg Max price and ratings.</a:t>
            </a:r>
          </a:p>
          <a:p>
            <a:pPr>
              <a:defRPr/>
            </a:pPr>
            <a:endParaRPr lang="en-I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'7'!$S$5</c:f>
              <c:strCache>
                <c:ptCount val="1"/>
                <c:pt idx="0">
                  <c:v>Top 10  Ent home \Price</c:v>
                </c:pt>
              </c:strCache>
            </c:strRef>
          </c:tx>
          <c:spPr>
            <a:solidFill>
              <a:schemeClr val="accent1"/>
            </a:solidFill>
            <a:ln>
              <a:noFill/>
            </a:ln>
            <a:effectLst/>
          </c:spPr>
          <c:invertIfNegative val="0"/>
          <c:cat>
            <c:strRef>
              <c:f>'7'!$R$6:$R$15</c:f>
              <c:strCache>
                <c:ptCount val="10"/>
                <c:pt idx="0">
                  <c:v>Fort Wadsworth</c:v>
                </c:pt>
                <c:pt idx="1">
                  <c:v>Woodrow</c:v>
                </c:pt>
                <c:pt idx="2">
                  <c:v>Randall Manor</c:v>
                </c:pt>
                <c:pt idx="3">
                  <c:v>Sea Gate</c:v>
                </c:pt>
                <c:pt idx="4">
                  <c:v>Tribeca</c:v>
                </c:pt>
                <c:pt idx="5">
                  <c:v>Prince's Bay</c:v>
                </c:pt>
                <c:pt idx="6">
                  <c:v>Battery Park City</c:v>
                </c:pt>
                <c:pt idx="7">
                  <c:v>Flatiron District</c:v>
                </c:pt>
                <c:pt idx="8">
                  <c:v>SoHo</c:v>
                </c:pt>
                <c:pt idx="9">
                  <c:v>Bayside</c:v>
                </c:pt>
              </c:strCache>
            </c:strRef>
          </c:cat>
          <c:val>
            <c:numRef>
              <c:f>'7'!$S$6:$S$15</c:f>
              <c:numCache>
                <c:formatCode>General</c:formatCode>
                <c:ptCount val="10"/>
                <c:pt idx="0">
                  <c:v>800</c:v>
                </c:pt>
                <c:pt idx="1">
                  <c:v>700</c:v>
                </c:pt>
                <c:pt idx="2">
                  <c:v>651</c:v>
                </c:pt>
                <c:pt idx="3">
                  <c:v>649</c:v>
                </c:pt>
                <c:pt idx="4">
                  <c:v>562</c:v>
                </c:pt>
                <c:pt idx="5">
                  <c:v>507</c:v>
                </c:pt>
                <c:pt idx="6">
                  <c:v>489</c:v>
                </c:pt>
                <c:pt idx="7">
                  <c:v>388</c:v>
                </c:pt>
                <c:pt idx="8">
                  <c:v>366</c:v>
                </c:pt>
                <c:pt idx="9">
                  <c:v>355</c:v>
                </c:pt>
              </c:numCache>
            </c:numRef>
          </c:val>
          <c:extLst>
            <c:ext xmlns:c16="http://schemas.microsoft.com/office/drawing/2014/chart" uri="{C3380CC4-5D6E-409C-BE32-E72D297353CC}">
              <c16:uniqueId val="{00000000-B7F6-43B5-9F27-456B9FEF1B4C}"/>
            </c:ext>
          </c:extLst>
        </c:ser>
        <c:ser>
          <c:idx val="1"/>
          <c:order val="1"/>
          <c:tx>
            <c:strRef>
              <c:f>'7'!$T$5</c:f>
              <c:strCache>
                <c:ptCount val="1"/>
                <c:pt idx="0">
                  <c:v>Avg Rating</c:v>
                </c:pt>
              </c:strCache>
            </c:strRef>
          </c:tx>
          <c:spPr>
            <a:solidFill>
              <a:schemeClr val="accent2"/>
            </a:solidFill>
            <a:ln>
              <a:noFill/>
            </a:ln>
            <a:effectLst/>
          </c:spPr>
          <c:invertIfNegative val="0"/>
          <c:cat>
            <c:strRef>
              <c:f>'7'!$R$6:$R$15</c:f>
              <c:strCache>
                <c:ptCount val="10"/>
                <c:pt idx="0">
                  <c:v>Fort Wadsworth</c:v>
                </c:pt>
                <c:pt idx="1">
                  <c:v>Woodrow</c:v>
                </c:pt>
                <c:pt idx="2">
                  <c:v>Randall Manor</c:v>
                </c:pt>
                <c:pt idx="3">
                  <c:v>Sea Gate</c:v>
                </c:pt>
                <c:pt idx="4">
                  <c:v>Tribeca</c:v>
                </c:pt>
                <c:pt idx="5">
                  <c:v>Prince's Bay</c:v>
                </c:pt>
                <c:pt idx="6">
                  <c:v>Battery Park City</c:v>
                </c:pt>
                <c:pt idx="7">
                  <c:v>Flatiron District</c:v>
                </c:pt>
                <c:pt idx="8">
                  <c:v>SoHo</c:v>
                </c:pt>
                <c:pt idx="9">
                  <c:v>Bayside</c:v>
                </c:pt>
              </c:strCache>
            </c:strRef>
          </c:cat>
          <c:val>
            <c:numRef>
              <c:f>'7'!$T$6:$T$15</c:f>
              <c:numCache>
                <c:formatCode>General</c:formatCode>
                <c:ptCount val="10"/>
                <c:pt idx="0">
                  <c:v>0</c:v>
                </c:pt>
                <c:pt idx="1">
                  <c:v>0</c:v>
                </c:pt>
                <c:pt idx="2">
                  <c:v>26</c:v>
                </c:pt>
                <c:pt idx="3">
                  <c:v>2</c:v>
                </c:pt>
                <c:pt idx="4">
                  <c:v>12</c:v>
                </c:pt>
                <c:pt idx="5">
                  <c:v>8</c:v>
                </c:pt>
                <c:pt idx="6">
                  <c:v>5</c:v>
                </c:pt>
                <c:pt idx="7">
                  <c:v>20</c:v>
                </c:pt>
                <c:pt idx="8">
                  <c:v>18</c:v>
                </c:pt>
                <c:pt idx="9">
                  <c:v>31</c:v>
                </c:pt>
              </c:numCache>
            </c:numRef>
          </c:val>
          <c:extLst>
            <c:ext xmlns:c16="http://schemas.microsoft.com/office/drawing/2014/chart" uri="{C3380CC4-5D6E-409C-BE32-E72D297353CC}">
              <c16:uniqueId val="{00000001-B7F6-43B5-9F27-456B9FEF1B4C}"/>
            </c:ext>
          </c:extLst>
        </c:ser>
        <c:dLbls>
          <c:showLegendKey val="0"/>
          <c:showVal val="0"/>
          <c:showCatName val="0"/>
          <c:showSerName val="0"/>
          <c:showPercent val="0"/>
          <c:showBubbleSize val="0"/>
        </c:dLbls>
        <c:gapWidth val="219"/>
        <c:overlap val="-27"/>
        <c:axId val="564302192"/>
        <c:axId val="564300032"/>
      </c:barChart>
      <c:catAx>
        <c:axId val="56430219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64300032"/>
        <c:crosses val="autoZero"/>
        <c:auto val="1"/>
        <c:lblAlgn val="ctr"/>
        <c:lblOffset val="100"/>
        <c:noMultiLvlLbl val="0"/>
      </c:catAx>
      <c:valAx>
        <c:axId val="56430003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6430219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b="0" i="0" u="none" strike="noStrike" kern="1200" baseline="0">
                <a:solidFill>
                  <a:schemeClr val="dk1">
                    <a:lumMod val="65000"/>
                    <a:lumOff val="35000"/>
                  </a:schemeClr>
                </a:solidFill>
                <a:effectLst/>
                <a:latin typeface="+mn-lt"/>
                <a:ea typeface="+mn-ea"/>
                <a:cs typeface="+mn-cs"/>
              </a:defRPr>
            </a:pPr>
            <a:r>
              <a:rPr lang="en-IN" dirty="0"/>
              <a:t>Total  reviews</a:t>
            </a:r>
          </a:p>
        </c:rich>
      </c:tx>
      <c:overlay val="0"/>
      <c:spPr>
        <a:noFill/>
        <a:ln>
          <a:noFill/>
        </a:ln>
        <a:effectLst/>
      </c:spPr>
      <c:txPr>
        <a:bodyPr rot="0" spcFirstLastPara="1" vertOverflow="ellipsis" vert="horz" wrap="square" anchor="ctr" anchorCtr="1"/>
        <a:lstStyle/>
        <a:p>
          <a:pPr>
            <a:defRPr b="0" i="0" u="none" strike="noStrike" kern="1200" baseline="0">
              <a:solidFill>
                <a:schemeClr val="dk1">
                  <a:lumMod val="65000"/>
                  <a:lumOff val="35000"/>
                </a:schemeClr>
              </a:solidFill>
              <a:effectLst/>
              <a:latin typeface="+mn-lt"/>
              <a:ea typeface="+mn-ea"/>
              <a:cs typeface="+mn-cs"/>
            </a:defRPr>
          </a:pPr>
          <a:endParaRPr lang="en-US"/>
        </a:p>
      </c:txPr>
    </c:title>
    <c:autoTitleDeleted val="0"/>
    <c:plotArea>
      <c:layout/>
      <c:barChart>
        <c:barDir val="col"/>
        <c:grouping val="clustered"/>
        <c:varyColors val="0"/>
        <c:ser>
          <c:idx val="0"/>
          <c:order val="0"/>
          <c:tx>
            <c:strRef>
              <c:f>'8'!$E$9</c:f>
              <c:strCache>
                <c:ptCount val="1"/>
                <c:pt idx="0">
                  <c:v>Total count of reviews</c:v>
                </c:pt>
              </c:strCache>
            </c:strRef>
          </c:tx>
          <c:spPr>
            <a:gradFill>
              <a:gsLst>
                <a:gs pos="0">
                  <a:schemeClr val="accent1"/>
                </a:gs>
                <a:gs pos="100000">
                  <a:schemeClr val="accent1">
                    <a:lumMod val="84000"/>
                  </a:schemeClr>
                </a:gs>
              </a:gsLst>
              <a:lin ang="5400000" scaled="1"/>
            </a:gradFill>
            <a:ln>
              <a:noFill/>
            </a:ln>
            <a:effectLst>
              <a:outerShdw blurRad="76200" dir="18900000" sy="23000" kx="-1200000" algn="bl" rotWithShape="0">
                <a:prstClr val="black">
                  <a:alpha val="20000"/>
                </a:prst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33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'8'!$D$10:$D$14</c:f>
              <c:strCache>
                <c:ptCount val="5"/>
                <c:pt idx="0">
                  <c:v>Brooklyn</c:v>
                </c:pt>
                <c:pt idx="1">
                  <c:v>Manhattan</c:v>
                </c:pt>
                <c:pt idx="2">
                  <c:v>Queens</c:v>
                </c:pt>
                <c:pt idx="3">
                  <c:v>Staten Island</c:v>
                </c:pt>
                <c:pt idx="4">
                  <c:v>Bronx</c:v>
                </c:pt>
              </c:strCache>
            </c:strRef>
          </c:cat>
          <c:val>
            <c:numRef>
              <c:f>'8'!$E$10:$E$14</c:f>
              <c:numCache>
                <c:formatCode>General</c:formatCode>
                <c:ptCount val="5"/>
                <c:pt idx="0">
                  <c:v>20104</c:v>
                </c:pt>
                <c:pt idx="1">
                  <c:v>21661</c:v>
                </c:pt>
                <c:pt idx="2">
                  <c:v>5666</c:v>
                </c:pt>
                <c:pt idx="3">
                  <c:v>373</c:v>
                </c:pt>
                <c:pt idx="4">
                  <c:v>1091</c:v>
                </c:pt>
              </c:numCache>
            </c:numRef>
          </c:val>
          <c:extLst>
            <c:ext xmlns:c16="http://schemas.microsoft.com/office/drawing/2014/chart" uri="{C3380CC4-5D6E-409C-BE32-E72D297353CC}">
              <c16:uniqueId val="{00000000-169B-4359-8B6C-EC156E1E711F}"/>
            </c:ext>
          </c:extLst>
        </c:ser>
        <c:dLbls>
          <c:dLblPos val="inEnd"/>
          <c:showLegendKey val="0"/>
          <c:showVal val="1"/>
          <c:showCatName val="0"/>
          <c:showSerName val="0"/>
          <c:showPercent val="0"/>
          <c:showBubbleSize val="0"/>
        </c:dLbls>
        <c:gapWidth val="41"/>
        <c:axId val="580652776"/>
        <c:axId val="580656376"/>
      </c:barChart>
      <c:catAx>
        <c:axId val="580652776"/>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dk1">
                    <a:lumMod val="65000"/>
                    <a:lumOff val="35000"/>
                  </a:schemeClr>
                </a:solidFill>
                <a:effectLst/>
                <a:latin typeface="+mn-lt"/>
                <a:ea typeface="+mn-ea"/>
                <a:cs typeface="+mn-cs"/>
              </a:defRPr>
            </a:pPr>
            <a:endParaRPr lang="en-US"/>
          </a:p>
        </c:txPr>
        <c:crossAx val="580656376"/>
        <c:crosses val="autoZero"/>
        <c:auto val="1"/>
        <c:lblAlgn val="ctr"/>
        <c:lblOffset val="100"/>
        <c:noMultiLvlLbl val="0"/>
      </c:catAx>
      <c:valAx>
        <c:axId val="580656376"/>
        <c:scaling>
          <c:orientation val="minMax"/>
        </c:scaling>
        <c:delete val="1"/>
        <c:axPos val="l"/>
        <c:numFmt formatCode="General" sourceLinked="1"/>
        <c:majorTickMark val="none"/>
        <c:minorTickMark val="none"/>
        <c:tickLblPos val="nextTo"/>
        <c:crossAx val="58065277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68000">
          <a:schemeClr val="lt1">
            <a:lumMod val="85000"/>
          </a:schemeClr>
        </a:gs>
        <a:gs pos="100000">
          <a:schemeClr val="lt1"/>
        </a:gs>
      </a:gsLst>
      <a:lin ang="5400000" scaled="1"/>
      <a:tileRect/>
    </a:gra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cap="none" spc="20" baseline="0">
                <a:solidFill>
                  <a:schemeClr val="tx1">
                    <a:lumMod val="50000"/>
                    <a:lumOff val="50000"/>
                  </a:schemeClr>
                </a:solidFill>
                <a:latin typeface="+mn-lt"/>
                <a:ea typeface="+mn-ea"/>
                <a:cs typeface="+mn-cs"/>
              </a:defRPr>
            </a:pPr>
            <a:r>
              <a:rPr lang="en-IN"/>
              <a:t>Top neighbourhood with price and Availability</a:t>
            </a:r>
          </a:p>
          <a:p>
            <a:pPr>
              <a:defRPr/>
            </a:pPr>
            <a:endParaRPr lang="en-IN"/>
          </a:p>
        </c:rich>
      </c:tx>
      <c:layout>
        <c:manualLayout>
          <c:xMode val="edge"/>
          <c:yMode val="edge"/>
          <c:x val="0.11004203531217673"/>
          <c:y val="6.8211706579019097E-3"/>
        </c:manualLayout>
      </c:layout>
      <c:overlay val="0"/>
      <c:spPr>
        <a:noFill/>
        <a:ln>
          <a:noFill/>
        </a:ln>
        <a:effectLst/>
      </c:spPr>
      <c:txPr>
        <a:bodyPr rot="0" spcFirstLastPara="1" vertOverflow="ellipsis" vert="horz" wrap="square" anchor="ctr" anchorCtr="1"/>
        <a:lstStyle/>
        <a:p>
          <a:pPr>
            <a:defRPr sz="1862" b="0" i="0" u="none" strike="noStrike" kern="1200" cap="none" spc="20" baseline="0">
              <a:solidFill>
                <a:schemeClr val="tx1">
                  <a:lumMod val="50000"/>
                  <a:lumOff val="50000"/>
                </a:schemeClr>
              </a:solidFill>
              <a:latin typeface="+mn-lt"/>
              <a:ea typeface="+mn-ea"/>
              <a:cs typeface="+mn-cs"/>
            </a:defRPr>
          </a:pPr>
          <a:endParaRPr lang="en-US"/>
        </a:p>
      </c:txPr>
    </c:title>
    <c:autoTitleDeleted val="0"/>
    <c:plotArea>
      <c:layout/>
      <c:barChart>
        <c:barDir val="col"/>
        <c:grouping val="clustered"/>
        <c:varyColors val="0"/>
        <c:ser>
          <c:idx val="0"/>
          <c:order val="0"/>
          <c:tx>
            <c:strRef>
              <c:f>'1'!$V$5</c:f>
              <c:strCache>
                <c:ptCount val="1"/>
                <c:pt idx="0">
                  <c:v>Top Neigh Count</c:v>
                </c:pt>
              </c:strCache>
            </c:strRef>
          </c:tx>
          <c:spPr>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9525" cap="flat" cmpd="sng" algn="ctr">
              <a:solidFill>
                <a:schemeClr val="accent1">
                  <a:shade val="95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'1'!$U$6:$U$15</c:f>
              <c:strCache>
                <c:ptCount val="10"/>
                <c:pt idx="0">
                  <c:v>Williamsburg</c:v>
                </c:pt>
                <c:pt idx="1">
                  <c:v>Bedford-Stuyvesant</c:v>
                </c:pt>
                <c:pt idx="2">
                  <c:v>Harlem</c:v>
                </c:pt>
                <c:pt idx="3">
                  <c:v>Bushwick</c:v>
                </c:pt>
                <c:pt idx="4">
                  <c:v>Upper West Side</c:v>
                </c:pt>
                <c:pt idx="5">
                  <c:v>Hell's Kitchen</c:v>
                </c:pt>
                <c:pt idx="6">
                  <c:v>East Village</c:v>
                </c:pt>
                <c:pt idx="7">
                  <c:v>Upper East Side</c:v>
                </c:pt>
                <c:pt idx="8">
                  <c:v>Crown Heights</c:v>
                </c:pt>
                <c:pt idx="9">
                  <c:v>Midtown</c:v>
                </c:pt>
              </c:strCache>
            </c:strRef>
          </c:cat>
          <c:val>
            <c:numRef>
              <c:f>'1'!$V$6:$V$15</c:f>
              <c:numCache>
                <c:formatCode>General</c:formatCode>
                <c:ptCount val="10"/>
                <c:pt idx="0">
                  <c:v>3920</c:v>
                </c:pt>
                <c:pt idx="1">
                  <c:v>3714</c:v>
                </c:pt>
                <c:pt idx="2">
                  <c:v>2658</c:v>
                </c:pt>
                <c:pt idx="3">
                  <c:v>2465</c:v>
                </c:pt>
                <c:pt idx="4">
                  <c:v>1971</c:v>
                </c:pt>
                <c:pt idx="5">
                  <c:v>1958</c:v>
                </c:pt>
                <c:pt idx="6">
                  <c:v>1853</c:v>
                </c:pt>
                <c:pt idx="7">
                  <c:v>1798</c:v>
                </c:pt>
                <c:pt idx="8">
                  <c:v>1564</c:v>
                </c:pt>
                <c:pt idx="9">
                  <c:v>1545</c:v>
                </c:pt>
              </c:numCache>
            </c:numRef>
          </c:val>
          <c:extLst>
            <c:ext xmlns:c16="http://schemas.microsoft.com/office/drawing/2014/chart" uri="{C3380CC4-5D6E-409C-BE32-E72D297353CC}">
              <c16:uniqueId val="{00000001-7C9E-4337-863A-42D0FC88EF1F}"/>
            </c:ext>
          </c:extLst>
        </c:ser>
        <c:ser>
          <c:idx val="1"/>
          <c:order val="1"/>
          <c:tx>
            <c:strRef>
              <c:f>'1'!$W$5</c:f>
              <c:strCache>
                <c:ptCount val="1"/>
                <c:pt idx="0">
                  <c:v>Avg Price</c:v>
                </c:pt>
              </c:strCache>
            </c:strRef>
          </c:tx>
          <c:spPr>
            <a:gradFill rotWithShape="1">
              <a:gsLst>
                <a:gs pos="0">
                  <a:schemeClr val="accent2">
                    <a:lumMod val="110000"/>
                    <a:satMod val="105000"/>
                    <a:tint val="67000"/>
                  </a:schemeClr>
                </a:gs>
                <a:gs pos="50000">
                  <a:schemeClr val="accent2">
                    <a:lumMod val="105000"/>
                    <a:satMod val="103000"/>
                    <a:tint val="73000"/>
                  </a:schemeClr>
                </a:gs>
                <a:gs pos="100000">
                  <a:schemeClr val="accent2">
                    <a:lumMod val="105000"/>
                    <a:satMod val="109000"/>
                    <a:tint val="81000"/>
                  </a:schemeClr>
                </a:gs>
              </a:gsLst>
              <a:lin ang="5400000" scaled="0"/>
            </a:gradFill>
            <a:ln w="9525" cap="flat" cmpd="sng" algn="ctr">
              <a:solidFill>
                <a:schemeClr val="accent2">
                  <a:shade val="95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'1'!$U$6:$U$15</c:f>
              <c:strCache>
                <c:ptCount val="10"/>
                <c:pt idx="0">
                  <c:v>Williamsburg</c:v>
                </c:pt>
                <c:pt idx="1">
                  <c:v>Bedford-Stuyvesant</c:v>
                </c:pt>
                <c:pt idx="2">
                  <c:v>Harlem</c:v>
                </c:pt>
                <c:pt idx="3">
                  <c:v>Bushwick</c:v>
                </c:pt>
                <c:pt idx="4">
                  <c:v>Upper West Side</c:v>
                </c:pt>
                <c:pt idx="5">
                  <c:v>Hell's Kitchen</c:v>
                </c:pt>
                <c:pt idx="6">
                  <c:v>East Village</c:v>
                </c:pt>
                <c:pt idx="7">
                  <c:v>Upper East Side</c:v>
                </c:pt>
                <c:pt idx="8">
                  <c:v>Crown Heights</c:v>
                </c:pt>
                <c:pt idx="9">
                  <c:v>Midtown</c:v>
                </c:pt>
              </c:strCache>
            </c:strRef>
          </c:cat>
          <c:val>
            <c:numRef>
              <c:f>'1'!$W$6:$W$15</c:f>
              <c:numCache>
                <c:formatCode>General</c:formatCode>
                <c:ptCount val="10"/>
                <c:pt idx="0">
                  <c:v>144</c:v>
                </c:pt>
                <c:pt idx="1">
                  <c:v>108</c:v>
                </c:pt>
                <c:pt idx="2">
                  <c:v>119</c:v>
                </c:pt>
                <c:pt idx="3">
                  <c:v>85</c:v>
                </c:pt>
                <c:pt idx="4">
                  <c:v>211</c:v>
                </c:pt>
                <c:pt idx="5">
                  <c:v>205</c:v>
                </c:pt>
                <c:pt idx="6">
                  <c:v>186</c:v>
                </c:pt>
                <c:pt idx="7">
                  <c:v>189</c:v>
                </c:pt>
                <c:pt idx="8">
                  <c:v>112</c:v>
                </c:pt>
                <c:pt idx="9">
                  <c:v>283</c:v>
                </c:pt>
              </c:numCache>
            </c:numRef>
          </c:val>
          <c:extLst>
            <c:ext xmlns:c16="http://schemas.microsoft.com/office/drawing/2014/chart" uri="{C3380CC4-5D6E-409C-BE32-E72D297353CC}">
              <c16:uniqueId val="{00000003-7C9E-4337-863A-42D0FC88EF1F}"/>
            </c:ext>
          </c:extLst>
        </c:ser>
        <c:ser>
          <c:idx val="2"/>
          <c:order val="2"/>
          <c:tx>
            <c:strRef>
              <c:f>'1'!$X$5</c:f>
              <c:strCache>
                <c:ptCount val="1"/>
                <c:pt idx="0">
                  <c:v>Avg Availabilty</c:v>
                </c:pt>
              </c:strCache>
            </c:strRef>
          </c:tx>
          <c:spPr>
            <a:gradFill rotWithShape="1">
              <a:gsLst>
                <a:gs pos="0">
                  <a:schemeClr val="accent3">
                    <a:lumMod val="110000"/>
                    <a:satMod val="105000"/>
                    <a:tint val="67000"/>
                  </a:schemeClr>
                </a:gs>
                <a:gs pos="50000">
                  <a:schemeClr val="accent3">
                    <a:lumMod val="105000"/>
                    <a:satMod val="103000"/>
                    <a:tint val="73000"/>
                  </a:schemeClr>
                </a:gs>
                <a:gs pos="100000">
                  <a:schemeClr val="accent3">
                    <a:lumMod val="105000"/>
                    <a:satMod val="109000"/>
                    <a:tint val="81000"/>
                  </a:schemeClr>
                </a:gs>
              </a:gsLst>
              <a:lin ang="5400000" scaled="0"/>
            </a:gradFill>
            <a:ln w="9525" cap="flat" cmpd="sng" algn="ctr">
              <a:solidFill>
                <a:schemeClr val="accent3">
                  <a:shade val="95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'1'!$U$6:$U$15</c:f>
              <c:strCache>
                <c:ptCount val="10"/>
                <c:pt idx="0">
                  <c:v>Williamsburg</c:v>
                </c:pt>
                <c:pt idx="1">
                  <c:v>Bedford-Stuyvesant</c:v>
                </c:pt>
                <c:pt idx="2">
                  <c:v>Harlem</c:v>
                </c:pt>
                <c:pt idx="3">
                  <c:v>Bushwick</c:v>
                </c:pt>
                <c:pt idx="4">
                  <c:v>Upper West Side</c:v>
                </c:pt>
                <c:pt idx="5">
                  <c:v>Hell's Kitchen</c:v>
                </c:pt>
                <c:pt idx="6">
                  <c:v>East Village</c:v>
                </c:pt>
                <c:pt idx="7">
                  <c:v>Upper East Side</c:v>
                </c:pt>
                <c:pt idx="8">
                  <c:v>Crown Heights</c:v>
                </c:pt>
                <c:pt idx="9">
                  <c:v>Midtown</c:v>
                </c:pt>
              </c:strCache>
            </c:strRef>
          </c:cat>
          <c:val>
            <c:numRef>
              <c:f>'1'!$X$6:$X$15</c:f>
              <c:numCache>
                <c:formatCode>General</c:formatCode>
                <c:ptCount val="10"/>
                <c:pt idx="0">
                  <c:v>75</c:v>
                </c:pt>
                <c:pt idx="1">
                  <c:v>117</c:v>
                </c:pt>
                <c:pt idx="2">
                  <c:v>107</c:v>
                </c:pt>
                <c:pt idx="3">
                  <c:v>96</c:v>
                </c:pt>
                <c:pt idx="4">
                  <c:v>97</c:v>
                </c:pt>
                <c:pt idx="5">
                  <c:v>139</c:v>
                </c:pt>
                <c:pt idx="6">
                  <c:v>75</c:v>
                </c:pt>
                <c:pt idx="7">
                  <c:v>113</c:v>
                </c:pt>
                <c:pt idx="8">
                  <c:v>96</c:v>
                </c:pt>
                <c:pt idx="9">
                  <c:v>158</c:v>
                </c:pt>
              </c:numCache>
            </c:numRef>
          </c:val>
          <c:extLst>
            <c:ext xmlns:c16="http://schemas.microsoft.com/office/drawing/2014/chart" uri="{C3380CC4-5D6E-409C-BE32-E72D297353CC}">
              <c16:uniqueId val="{00000004-7C9E-4337-863A-42D0FC88EF1F}"/>
            </c:ext>
          </c:extLst>
        </c:ser>
        <c:dLbls>
          <c:dLblPos val="outEnd"/>
          <c:showLegendKey val="0"/>
          <c:showVal val="1"/>
          <c:showCatName val="0"/>
          <c:showSerName val="0"/>
          <c:showPercent val="0"/>
          <c:showBubbleSize val="0"/>
        </c:dLbls>
        <c:gapWidth val="100"/>
        <c:overlap val="-24"/>
        <c:axId val="631857872"/>
        <c:axId val="631860752"/>
      </c:barChart>
      <c:catAx>
        <c:axId val="63185787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50000"/>
                    <a:lumOff val="50000"/>
                  </a:schemeClr>
                </a:solidFill>
                <a:latin typeface="+mn-lt"/>
                <a:ea typeface="+mn-ea"/>
                <a:cs typeface="+mn-cs"/>
              </a:defRPr>
            </a:pPr>
            <a:endParaRPr lang="en-US"/>
          </a:p>
        </c:txPr>
        <c:crossAx val="631860752"/>
        <c:crosses val="autoZero"/>
        <c:auto val="1"/>
        <c:lblAlgn val="ctr"/>
        <c:lblOffset val="100"/>
        <c:noMultiLvlLbl val="0"/>
      </c:catAx>
      <c:valAx>
        <c:axId val="63186075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50000"/>
                    <a:lumOff val="50000"/>
                  </a:schemeClr>
                </a:solidFill>
                <a:latin typeface="+mn-lt"/>
                <a:ea typeface="+mn-ea"/>
                <a:cs typeface="+mn-cs"/>
              </a:defRPr>
            </a:pPr>
            <a:endParaRPr lang="en-US"/>
          </a:p>
        </c:txPr>
        <c:crossAx val="63185787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50000"/>
                  <a:lumOff val="50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b="0" i="0" u="none" strike="noStrike" kern="1200" baseline="0">
              <a:solidFill>
                <a:schemeClr val="dk1">
                  <a:lumMod val="65000"/>
                  <a:lumOff val="35000"/>
                </a:schemeClr>
              </a:solidFill>
              <a:effectLst/>
              <a:latin typeface="+mn-lt"/>
              <a:ea typeface="+mn-ea"/>
              <a:cs typeface="+mn-cs"/>
            </a:defRPr>
          </a:pPr>
          <a:endParaRPr lang="en-US"/>
        </a:p>
      </c:txPr>
    </c:title>
    <c:autoTitleDeleted val="0"/>
    <c:plotArea>
      <c:layout>
        <c:manualLayout>
          <c:layoutTarget val="inner"/>
          <c:xMode val="edge"/>
          <c:yMode val="edge"/>
          <c:x val="4.0696328023166826E-2"/>
          <c:y val="0.18969925634295715"/>
          <c:w val="0.9144874252051689"/>
          <c:h val="0.62096493146690002"/>
        </c:manualLayout>
      </c:layout>
      <c:barChart>
        <c:barDir val="col"/>
        <c:grouping val="clustered"/>
        <c:varyColors val="0"/>
        <c:ser>
          <c:idx val="0"/>
          <c:order val="0"/>
          <c:tx>
            <c:strRef>
              <c:f>'8'!$K$9</c:f>
              <c:strCache>
                <c:ptCount val="1"/>
                <c:pt idx="0">
                  <c:v>Max_review</c:v>
                </c:pt>
              </c:strCache>
            </c:strRef>
          </c:tx>
          <c:spPr>
            <a:gradFill>
              <a:gsLst>
                <a:gs pos="0">
                  <a:schemeClr val="accent1"/>
                </a:gs>
                <a:gs pos="100000">
                  <a:schemeClr val="accent1">
                    <a:lumMod val="84000"/>
                  </a:schemeClr>
                </a:gs>
              </a:gsLst>
              <a:lin ang="5400000" scaled="1"/>
            </a:gradFill>
            <a:ln>
              <a:noFill/>
            </a:ln>
            <a:effectLst>
              <a:outerShdw blurRad="76200" dir="18900000" sy="23000" kx="-1200000" algn="bl" rotWithShape="0">
                <a:prstClr val="black">
                  <a:alpha val="20000"/>
                </a:prst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33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multiLvlStrRef>
              <c:f>'8'!$I$10:$J$14</c:f>
              <c:multiLvlStrCache>
                <c:ptCount val="5"/>
                <c:lvl>
                  <c:pt idx="0">
                    <c:v>Park Slope</c:v>
                  </c:pt>
                  <c:pt idx="1">
                    <c:v>Harlem</c:v>
                  </c:pt>
                  <c:pt idx="2">
                    <c:v>Jamaica</c:v>
                  </c:pt>
                  <c:pt idx="3">
                    <c:v>Tompkinsville</c:v>
                  </c:pt>
                  <c:pt idx="4">
                    <c:v>Murray Hill</c:v>
                  </c:pt>
                </c:lvl>
                <c:lvl>
                  <c:pt idx="0">
                    <c:v>Brooklyn</c:v>
                  </c:pt>
                  <c:pt idx="1">
                    <c:v>Manhattan</c:v>
                  </c:pt>
                  <c:pt idx="2">
                    <c:v>Queens</c:v>
                  </c:pt>
                  <c:pt idx="3">
                    <c:v>Staten Island</c:v>
                  </c:pt>
                  <c:pt idx="4">
                    <c:v>Bronx</c:v>
                  </c:pt>
                </c:lvl>
              </c:multiLvlStrCache>
            </c:multiLvlStrRef>
          </c:cat>
          <c:val>
            <c:numRef>
              <c:f>'8'!$K$10:$K$14</c:f>
              <c:numCache>
                <c:formatCode>General</c:formatCode>
                <c:ptCount val="5"/>
                <c:pt idx="0">
                  <c:v>488</c:v>
                </c:pt>
                <c:pt idx="1">
                  <c:v>607</c:v>
                </c:pt>
                <c:pt idx="2">
                  <c:v>629</c:v>
                </c:pt>
                <c:pt idx="3">
                  <c:v>333</c:v>
                </c:pt>
                <c:pt idx="4">
                  <c:v>321</c:v>
                </c:pt>
              </c:numCache>
            </c:numRef>
          </c:val>
          <c:extLst>
            <c:ext xmlns:c16="http://schemas.microsoft.com/office/drawing/2014/chart" uri="{C3380CC4-5D6E-409C-BE32-E72D297353CC}">
              <c16:uniqueId val="{00000000-DA5C-400B-A9E8-3C9303E0E19D}"/>
            </c:ext>
          </c:extLst>
        </c:ser>
        <c:dLbls>
          <c:dLblPos val="inEnd"/>
          <c:showLegendKey val="0"/>
          <c:showVal val="1"/>
          <c:showCatName val="0"/>
          <c:showSerName val="0"/>
          <c:showPercent val="0"/>
          <c:showBubbleSize val="0"/>
        </c:dLbls>
        <c:gapWidth val="41"/>
        <c:axId val="564342672"/>
        <c:axId val="564341952"/>
      </c:barChart>
      <c:catAx>
        <c:axId val="564342672"/>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dk1">
                    <a:lumMod val="65000"/>
                    <a:lumOff val="35000"/>
                  </a:schemeClr>
                </a:solidFill>
                <a:effectLst/>
                <a:latin typeface="+mn-lt"/>
                <a:ea typeface="+mn-ea"/>
                <a:cs typeface="+mn-cs"/>
              </a:defRPr>
            </a:pPr>
            <a:endParaRPr lang="en-US"/>
          </a:p>
        </c:txPr>
        <c:crossAx val="564341952"/>
        <c:crosses val="autoZero"/>
        <c:auto val="1"/>
        <c:lblAlgn val="ctr"/>
        <c:lblOffset val="100"/>
        <c:noMultiLvlLbl val="0"/>
      </c:catAx>
      <c:valAx>
        <c:axId val="564341952"/>
        <c:scaling>
          <c:orientation val="minMax"/>
        </c:scaling>
        <c:delete val="1"/>
        <c:axPos val="l"/>
        <c:numFmt formatCode="General" sourceLinked="1"/>
        <c:majorTickMark val="none"/>
        <c:minorTickMark val="none"/>
        <c:tickLblPos val="nextTo"/>
        <c:crossAx val="56434267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68000">
          <a:schemeClr val="lt1">
            <a:lumMod val="85000"/>
          </a:schemeClr>
        </a:gs>
        <a:gs pos="100000">
          <a:schemeClr val="lt1"/>
        </a:gs>
      </a:gsLst>
      <a:lin ang="5400000" scaled="1"/>
      <a:tileRect/>
    </a:gra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400" b="0" i="0" u="none" strike="noStrike" kern="1200" spc="0" baseline="0">
                <a:solidFill>
                  <a:prstClr val="black">
                    <a:lumMod val="65000"/>
                    <a:lumOff val="35000"/>
                  </a:prstClr>
                </a:solidFill>
                <a:latin typeface="+mn-lt"/>
                <a:ea typeface="+mn-ea"/>
                <a:cs typeface="+mn-cs"/>
              </a:defRPr>
            </a:pPr>
            <a:r>
              <a:rPr lang="en-IN" sz="1400" b="0" i="0" u="none" strike="noStrike" kern="1200" spc="0" baseline="0" dirty="0">
                <a:solidFill>
                  <a:srgbClr val="000000">
                    <a:lumMod val="65000"/>
                    <a:lumOff val="35000"/>
                  </a:srgbClr>
                </a:solidFill>
              </a:rPr>
              <a:t>location with listing count, price and availability</a:t>
            </a:r>
          </a:p>
          <a:p>
            <a:pPr marL="0" marR="0" lvl="0" indent="0" algn="ctr" defTabSz="914400" rtl="0" eaLnBrk="1" fontAlgn="auto" latinLnBrk="0" hangingPunct="1">
              <a:lnSpc>
                <a:spcPct val="100000"/>
              </a:lnSpc>
              <a:spcBef>
                <a:spcPts val="0"/>
              </a:spcBef>
              <a:spcAft>
                <a:spcPts val="0"/>
              </a:spcAft>
              <a:buClrTx/>
              <a:buSzTx/>
              <a:buFontTx/>
              <a:buNone/>
              <a:tabLst/>
              <a:defRPr>
                <a:solidFill>
                  <a:prstClr val="black">
                    <a:lumMod val="65000"/>
                    <a:lumOff val="35000"/>
                  </a:prstClr>
                </a:solidFill>
              </a:defRPr>
            </a:pPr>
            <a:endParaRPr lang="en-IN" dirty="0"/>
          </a:p>
        </c:rich>
      </c:tx>
      <c:overlay val="0"/>
      <c:spPr>
        <a:noFill/>
        <a:ln>
          <a:noFill/>
        </a:ln>
        <a:effectLst/>
      </c:spPr>
      <c:txPr>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400" b="0" i="0" u="none" strike="noStrike" kern="1200" spc="0" baseline="0">
              <a:solidFill>
                <a:prstClr val="black">
                  <a:lumMod val="65000"/>
                  <a:lumOff val="35000"/>
                </a:prstClr>
              </a:solidFill>
              <a:latin typeface="+mn-lt"/>
              <a:ea typeface="+mn-ea"/>
              <a:cs typeface="+mn-cs"/>
            </a:defRPr>
          </a:pPr>
          <a:endParaRPr lang="en-US"/>
        </a:p>
      </c:txPr>
    </c:title>
    <c:autoTitleDeleted val="0"/>
    <c:view3D>
      <c:rotX val="15"/>
      <c:rotY val="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'10'!$B$13</c:f>
              <c:strCache>
                <c:ptCount val="1"/>
                <c:pt idx="0">
                  <c:v>No_of_reviews</c:v>
                </c:pt>
              </c:strCache>
            </c:strRef>
          </c:tx>
          <c:dPt>
            <c:idx val="0"/>
            <c:bubble3D val="0"/>
            <c:spPr>
              <a:solidFill>
                <a:schemeClr val="accent1"/>
              </a:solidFill>
              <a:ln>
                <a:noFill/>
              </a:ln>
              <a:effectLst/>
              <a:sp3d/>
            </c:spPr>
            <c:extLst>
              <c:ext xmlns:c16="http://schemas.microsoft.com/office/drawing/2014/chart" uri="{C3380CC4-5D6E-409C-BE32-E72D297353CC}">
                <c16:uniqueId val="{00000001-D337-41FD-89C6-9098174B5829}"/>
              </c:ext>
            </c:extLst>
          </c:dPt>
          <c:dPt>
            <c:idx val="1"/>
            <c:bubble3D val="0"/>
            <c:spPr>
              <a:solidFill>
                <a:schemeClr val="accent2"/>
              </a:solidFill>
              <a:ln>
                <a:noFill/>
              </a:ln>
              <a:effectLst/>
              <a:sp3d/>
            </c:spPr>
            <c:extLst>
              <c:ext xmlns:c16="http://schemas.microsoft.com/office/drawing/2014/chart" uri="{C3380CC4-5D6E-409C-BE32-E72D297353CC}">
                <c16:uniqueId val="{00000003-D337-41FD-89C6-9098174B5829}"/>
              </c:ext>
            </c:extLst>
          </c:dPt>
          <c:dPt>
            <c:idx val="2"/>
            <c:bubble3D val="0"/>
            <c:spPr>
              <a:solidFill>
                <a:schemeClr val="accent3"/>
              </a:solidFill>
              <a:ln>
                <a:noFill/>
              </a:ln>
              <a:effectLst/>
              <a:sp3d/>
            </c:spPr>
            <c:extLst>
              <c:ext xmlns:c16="http://schemas.microsoft.com/office/drawing/2014/chart" uri="{C3380CC4-5D6E-409C-BE32-E72D297353CC}">
                <c16:uniqueId val="{00000005-D337-41FD-89C6-9098174B5829}"/>
              </c:ext>
            </c:extLst>
          </c:dPt>
          <c:dPt>
            <c:idx val="3"/>
            <c:bubble3D val="0"/>
            <c:spPr>
              <a:solidFill>
                <a:schemeClr val="accent4"/>
              </a:solidFill>
              <a:ln>
                <a:noFill/>
              </a:ln>
              <a:effectLst/>
              <a:sp3d/>
            </c:spPr>
            <c:extLst>
              <c:ext xmlns:c16="http://schemas.microsoft.com/office/drawing/2014/chart" uri="{C3380CC4-5D6E-409C-BE32-E72D297353CC}">
                <c16:uniqueId val="{00000007-D337-41FD-89C6-9098174B5829}"/>
              </c:ext>
            </c:extLst>
          </c:dPt>
          <c:dPt>
            <c:idx val="4"/>
            <c:bubble3D val="0"/>
            <c:spPr>
              <a:solidFill>
                <a:schemeClr val="accent5"/>
              </a:solidFill>
              <a:ln>
                <a:noFill/>
              </a:ln>
              <a:effectLst/>
              <a:sp3d/>
            </c:spPr>
            <c:extLst>
              <c:ext xmlns:c16="http://schemas.microsoft.com/office/drawing/2014/chart" uri="{C3380CC4-5D6E-409C-BE32-E72D297353CC}">
                <c16:uniqueId val="{00000009-D337-41FD-89C6-9098174B5829}"/>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'10'!$A$14:$A$18</c:f>
              <c:strCache>
                <c:ptCount val="5"/>
                <c:pt idx="0">
                  <c:v>Brooklyn</c:v>
                </c:pt>
                <c:pt idx="1">
                  <c:v>Manhattan</c:v>
                </c:pt>
                <c:pt idx="2">
                  <c:v>Queens</c:v>
                </c:pt>
                <c:pt idx="3">
                  <c:v>Staten Island</c:v>
                </c:pt>
                <c:pt idx="4">
                  <c:v>Bronx</c:v>
                </c:pt>
              </c:strCache>
            </c:strRef>
          </c:cat>
          <c:val>
            <c:numRef>
              <c:f>'10'!$B$14:$B$18</c:f>
              <c:numCache>
                <c:formatCode>General</c:formatCode>
                <c:ptCount val="5"/>
                <c:pt idx="0">
                  <c:v>24</c:v>
                </c:pt>
                <c:pt idx="1">
                  <c:v>21</c:v>
                </c:pt>
                <c:pt idx="2">
                  <c:v>28</c:v>
                </c:pt>
                <c:pt idx="3">
                  <c:v>31</c:v>
                </c:pt>
                <c:pt idx="4">
                  <c:v>26</c:v>
                </c:pt>
              </c:numCache>
            </c:numRef>
          </c:val>
          <c:extLst>
            <c:ext xmlns:c16="http://schemas.microsoft.com/office/drawing/2014/chart" uri="{C3380CC4-5D6E-409C-BE32-E72D297353CC}">
              <c16:uniqueId val="{00000000-3839-4FA5-8C50-51E133899450}"/>
            </c:ext>
          </c:extLst>
        </c:ser>
        <c:ser>
          <c:idx val="1"/>
          <c:order val="1"/>
          <c:tx>
            <c:strRef>
              <c:f>'10'!$C$13</c:f>
              <c:strCache>
                <c:ptCount val="1"/>
                <c:pt idx="0">
                  <c:v>Price</c:v>
                </c:pt>
              </c:strCache>
            </c:strRef>
          </c:tx>
          <c:dPt>
            <c:idx val="0"/>
            <c:bubble3D val="0"/>
            <c:spPr>
              <a:solidFill>
                <a:schemeClr val="accent1"/>
              </a:solidFill>
              <a:ln>
                <a:noFill/>
              </a:ln>
              <a:effectLst/>
              <a:sp3d/>
            </c:spPr>
            <c:extLst>
              <c:ext xmlns:c16="http://schemas.microsoft.com/office/drawing/2014/chart" uri="{C3380CC4-5D6E-409C-BE32-E72D297353CC}">
                <c16:uniqueId val="{0000000B-D337-41FD-89C6-9098174B5829}"/>
              </c:ext>
            </c:extLst>
          </c:dPt>
          <c:dPt>
            <c:idx val="1"/>
            <c:bubble3D val="0"/>
            <c:spPr>
              <a:solidFill>
                <a:schemeClr val="accent2"/>
              </a:solidFill>
              <a:ln>
                <a:noFill/>
              </a:ln>
              <a:effectLst/>
              <a:sp3d/>
            </c:spPr>
            <c:extLst>
              <c:ext xmlns:c16="http://schemas.microsoft.com/office/drawing/2014/chart" uri="{C3380CC4-5D6E-409C-BE32-E72D297353CC}">
                <c16:uniqueId val="{0000000D-D337-41FD-89C6-9098174B5829}"/>
              </c:ext>
            </c:extLst>
          </c:dPt>
          <c:dPt>
            <c:idx val="2"/>
            <c:bubble3D val="0"/>
            <c:spPr>
              <a:solidFill>
                <a:schemeClr val="accent3"/>
              </a:solidFill>
              <a:ln>
                <a:noFill/>
              </a:ln>
              <a:effectLst/>
              <a:sp3d/>
            </c:spPr>
            <c:extLst>
              <c:ext xmlns:c16="http://schemas.microsoft.com/office/drawing/2014/chart" uri="{C3380CC4-5D6E-409C-BE32-E72D297353CC}">
                <c16:uniqueId val="{0000000F-D337-41FD-89C6-9098174B5829}"/>
              </c:ext>
            </c:extLst>
          </c:dPt>
          <c:dPt>
            <c:idx val="3"/>
            <c:bubble3D val="0"/>
            <c:spPr>
              <a:solidFill>
                <a:schemeClr val="accent4"/>
              </a:solidFill>
              <a:ln>
                <a:noFill/>
              </a:ln>
              <a:effectLst/>
              <a:sp3d/>
            </c:spPr>
            <c:extLst>
              <c:ext xmlns:c16="http://schemas.microsoft.com/office/drawing/2014/chart" uri="{C3380CC4-5D6E-409C-BE32-E72D297353CC}">
                <c16:uniqueId val="{00000011-D337-41FD-89C6-9098174B5829}"/>
              </c:ext>
            </c:extLst>
          </c:dPt>
          <c:dPt>
            <c:idx val="4"/>
            <c:bubble3D val="0"/>
            <c:spPr>
              <a:solidFill>
                <a:schemeClr val="accent5"/>
              </a:solidFill>
              <a:ln>
                <a:noFill/>
              </a:ln>
              <a:effectLst/>
              <a:sp3d/>
            </c:spPr>
            <c:extLst>
              <c:ext xmlns:c16="http://schemas.microsoft.com/office/drawing/2014/chart" uri="{C3380CC4-5D6E-409C-BE32-E72D297353CC}">
                <c16:uniqueId val="{00000013-D337-41FD-89C6-9098174B5829}"/>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'10'!$A$14:$A$18</c:f>
              <c:strCache>
                <c:ptCount val="5"/>
                <c:pt idx="0">
                  <c:v>Brooklyn</c:v>
                </c:pt>
                <c:pt idx="1">
                  <c:v>Manhattan</c:v>
                </c:pt>
                <c:pt idx="2">
                  <c:v>Queens</c:v>
                </c:pt>
                <c:pt idx="3">
                  <c:v>Staten Island</c:v>
                </c:pt>
                <c:pt idx="4">
                  <c:v>Bronx</c:v>
                </c:pt>
              </c:strCache>
            </c:strRef>
          </c:cat>
          <c:val>
            <c:numRef>
              <c:f>'10'!$C$14:$C$18</c:f>
              <c:numCache>
                <c:formatCode>General</c:formatCode>
                <c:ptCount val="5"/>
                <c:pt idx="0">
                  <c:v>124</c:v>
                </c:pt>
                <c:pt idx="1">
                  <c:v>197</c:v>
                </c:pt>
                <c:pt idx="2">
                  <c:v>100</c:v>
                </c:pt>
                <c:pt idx="3">
                  <c:v>115</c:v>
                </c:pt>
                <c:pt idx="4">
                  <c:v>87</c:v>
                </c:pt>
              </c:numCache>
            </c:numRef>
          </c:val>
          <c:extLst>
            <c:ext xmlns:c16="http://schemas.microsoft.com/office/drawing/2014/chart" uri="{C3380CC4-5D6E-409C-BE32-E72D297353CC}">
              <c16:uniqueId val="{00000001-3839-4FA5-8C50-51E133899450}"/>
            </c:ext>
          </c:extLst>
        </c:ser>
        <c:ser>
          <c:idx val="2"/>
          <c:order val="2"/>
          <c:tx>
            <c:strRef>
              <c:f>'10'!$D$13</c:f>
              <c:strCache>
                <c:ptCount val="1"/>
                <c:pt idx="0">
                  <c:v>Avalabilty</c:v>
                </c:pt>
              </c:strCache>
            </c:strRef>
          </c:tx>
          <c:dPt>
            <c:idx val="0"/>
            <c:bubble3D val="0"/>
            <c:spPr>
              <a:solidFill>
                <a:schemeClr val="accent1"/>
              </a:solidFill>
              <a:ln>
                <a:noFill/>
              </a:ln>
              <a:effectLst/>
              <a:sp3d/>
            </c:spPr>
            <c:extLst>
              <c:ext xmlns:c16="http://schemas.microsoft.com/office/drawing/2014/chart" uri="{C3380CC4-5D6E-409C-BE32-E72D297353CC}">
                <c16:uniqueId val="{00000015-D337-41FD-89C6-9098174B5829}"/>
              </c:ext>
            </c:extLst>
          </c:dPt>
          <c:dPt>
            <c:idx val="1"/>
            <c:bubble3D val="0"/>
            <c:spPr>
              <a:solidFill>
                <a:schemeClr val="accent2"/>
              </a:solidFill>
              <a:ln>
                <a:noFill/>
              </a:ln>
              <a:effectLst/>
              <a:sp3d/>
            </c:spPr>
            <c:extLst>
              <c:ext xmlns:c16="http://schemas.microsoft.com/office/drawing/2014/chart" uri="{C3380CC4-5D6E-409C-BE32-E72D297353CC}">
                <c16:uniqueId val="{00000017-D337-41FD-89C6-9098174B5829}"/>
              </c:ext>
            </c:extLst>
          </c:dPt>
          <c:dPt>
            <c:idx val="2"/>
            <c:bubble3D val="0"/>
            <c:spPr>
              <a:solidFill>
                <a:schemeClr val="accent3"/>
              </a:solidFill>
              <a:ln>
                <a:noFill/>
              </a:ln>
              <a:effectLst/>
              <a:sp3d/>
            </c:spPr>
            <c:extLst>
              <c:ext xmlns:c16="http://schemas.microsoft.com/office/drawing/2014/chart" uri="{C3380CC4-5D6E-409C-BE32-E72D297353CC}">
                <c16:uniqueId val="{00000019-D337-41FD-89C6-9098174B5829}"/>
              </c:ext>
            </c:extLst>
          </c:dPt>
          <c:dPt>
            <c:idx val="3"/>
            <c:bubble3D val="0"/>
            <c:spPr>
              <a:solidFill>
                <a:schemeClr val="accent4"/>
              </a:solidFill>
              <a:ln>
                <a:noFill/>
              </a:ln>
              <a:effectLst/>
              <a:sp3d/>
            </c:spPr>
            <c:extLst>
              <c:ext xmlns:c16="http://schemas.microsoft.com/office/drawing/2014/chart" uri="{C3380CC4-5D6E-409C-BE32-E72D297353CC}">
                <c16:uniqueId val="{0000001B-D337-41FD-89C6-9098174B5829}"/>
              </c:ext>
            </c:extLst>
          </c:dPt>
          <c:dPt>
            <c:idx val="4"/>
            <c:bubble3D val="0"/>
            <c:spPr>
              <a:solidFill>
                <a:schemeClr val="accent5"/>
              </a:solidFill>
              <a:ln>
                <a:noFill/>
              </a:ln>
              <a:effectLst/>
              <a:sp3d/>
            </c:spPr>
            <c:extLst>
              <c:ext xmlns:c16="http://schemas.microsoft.com/office/drawing/2014/chart" uri="{C3380CC4-5D6E-409C-BE32-E72D297353CC}">
                <c16:uniqueId val="{0000001D-D337-41FD-89C6-9098174B5829}"/>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'10'!$A$14:$A$18</c:f>
              <c:strCache>
                <c:ptCount val="5"/>
                <c:pt idx="0">
                  <c:v>Brooklyn</c:v>
                </c:pt>
                <c:pt idx="1">
                  <c:v>Manhattan</c:v>
                </c:pt>
                <c:pt idx="2">
                  <c:v>Queens</c:v>
                </c:pt>
                <c:pt idx="3">
                  <c:v>Staten Island</c:v>
                </c:pt>
                <c:pt idx="4">
                  <c:v>Bronx</c:v>
                </c:pt>
              </c:strCache>
            </c:strRef>
          </c:cat>
          <c:val>
            <c:numRef>
              <c:f>'10'!$D$14:$D$18</c:f>
              <c:numCache>
                <c:formatCode>General</c:formatCode>
                <c:ptCount val="5"/>
                <c:pt idx="0">
                  <c:v>100</c:v>
                </c:pt>
                <c:pt idx="1">
                  <c:v>112</c:v>
                </c:pt>
                <c:pt idx="2">
                  <c:v>144</c:v>
                </c:pt>
                <c:pt idx="3">
                  <c:v>200</c:v>
                </c:pt>
                <c:pt idx="4">
                  <c:v>166</c:v>
                </c:pt>
              </c:numCache>
            </c:numRef>
          </c:val>
          <c:extLst>
            <c:ext xmlns:c16="http://schemas.microsoft.com/office/drawing/2014/chart" uri="{C3380CC4-5D6E-409C-BE32-E72D297353CC}">
              <c16:uniqueId val="{00000002-3839-4FA5-8C50-51E133899450}"/>
            </c:ext>
          </c:extLst>
        </c:ser>
        <c:dLbls>
          <c:showLegendKey val="0"/>
          <c:showVal val="0"/>
          <c:showCatName val="0"/>
          <c:showSerName val="0"/>
          <c:showPercent val="0"/>
          <c:showBubbleSize val="0"/>
          <c:showLeaderLines val="1"/>
        </c:dLbls>
      </c:pie3DChart>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400" b="0" i="0" u="none" strike="noStrike" kern="1200" spc="0" baseline="0">
                <a:solidFill>
                  <a:prstClr val="black">
                    <a:lumMod val="65000"/>
                    <a:lumOff val="35000"/>
                  </a:prstClr>
                </a:solidFill>
                <a:latin typeface="+mn-lt"/>
                <a:ea typeface="+mn-ea"/>
                <a:cs typeface="+mn-cs"/>
              </a:defRPr>
            </a:pPr>
            <a:r>
              <a:rPr lang="en-IN" sz="1400" b="0" i="0" u="none" strike="noStrike" kern="1200" spc="0" baseline="0" dirty="0">
                <a:solidFill>
                  <a:srgbClr val="000000">
                    <a:lumMod val="65000"/>
                    <a:lumOff val="35000"/>
                  </a:srgbClr>
                </a:solidFill>
              </a:rPr>
              <a:t>location with listing count, price and availability</a:t>
            </a:r>
          </a:p>
          <a:p>
            <a:pPr marL="0" marR="0" lvl="0" indent="0" algn="ctr" defTabSz="914400" rtl="0" eaLnBrk="1" fontAlgn="auto" latinLnBrk="0" hangingPunct="1">
              <a:lnSpc>
                <a:spcPct val="100000"/>
              </a:lnSpc>
              <a:spcBef>
                <a:spcPts val="0"/>
              </a:spcBef>
              <a:spcAft>
                <a:spcPts val="0"/>
              </a:spcAft>
              <a:buClrTx/>
              <a:buSzTx/>
              <a:buFontTx/>
              <a:buNone/>
              <a:tabLst/>
              <a:defRPr>
                <a:solidFill>
                  <a:prstClr val="black">
                    <a:lumMod val="65000"/>
                    <a:lumOff val="35000"/>
                  </a:prstClr>
                </a:solidFill>
              </a:defRPr>
            </a:pPr>
            <a:endParaRPr lang="en-IN" dirty="0"/>
          </a:p>
        </c:rich>
      </c:tx>
      <c:overlay val="0"/>
      <c:spPr>
        <a:noFill/>
        <a:ln>
          <a:noFill/>
        </a:ln>
        <a:effectLst/>
      </c:spPr>
      <c:txPr>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400" b="0" i="0" u="none" strike="noStrike" kern="1200" spc="0" baseline="0">
              <a:solidFill>
                <a:prstClr val="black">
                  <a:lumMod val="65000"/>
                  <a:lumOff val="35000"/>
                </a:prstClr>
              </a:solidFill>
              <a:latin typeface="+mn-lt"/>
              <a:ea typeface="+mn-ea"/>
              <a:cs typeface="+mn-cs"/>
            </a:defRPr>
          </a:pPr>
          <a:endParaRPr lang="en-US"/>
        </a:p>
      </c:txPr>
    </c:title>
    <c:autoTitleDeleted val="0"/>
    <c:view3D>
      <c:rotX val="15"/>
      <c:rotY val="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'11'!$B$10</c:f>
              <c:strCache>
                <c:ptCount val="1"/>
                <c:pt idx="0">
                  <c:v>listing count</c:v>
                </c:pt>
              </c:strCache>
            </c:strRef>
          </c:tx>
          <c:dPt>
            <c:idx val="0"/>
            <c:bubble3D val="0"/>
            <c:spPr>
              <a:solidFill>
                <a:schemeClr val="accent1"/>
              </a:solidFill>
              <a:ln>
                <a:noFill/>
              </a:ln>
              <a:effectLst/>
              <a:sp3d/>
            </c:spPr>
            <c:extLst>
              <c:ext xmlns:c16="http://schemas.microsoft.com/office/drawing/2014/chart" uri="{C3380CC4-5D6E-409C-BE32-E72D297353CC}">
                <c16:uniqueId val="{00000001-B20E-40B7-91C2-2F7036B546EE}"/>
              </c:ext>
            </c:extLst>
          </c:dPt>
          <c:dPt>
            <c:idx val="1"/>
            <c:bubble3D val="0"/>
            <c:spPr>
              <a:solidFill>
                <a:schemeClr val="accent2"/>
              </a:solidFill>
              <a:ln>
                <a:noFill/>
              </a:ln>
              <a:effectLst/>
              <a:sp3d/>
            </c:spPr>
            <c:extLst>
              <c:ext xmlns:c16="http://schemas.microsoft.com/office/drawing/2014/chart" uri="{C3380CC4-5D6E-409C-BE32-E72D297353CC}">
                <c16:uniqueId val="{00000003-B20E-40B7-91C2-2F7036B546EE}"/>
              </c:ext>
            </c:extLst>
          </c:dPt>
          <c:dPt>
            <c:idx val="2"/>
            <c:bubble3D val="0"/>
            <c:spPr>
              <a:solidFill>
                <a:schemeClr val="accent3"/>
              </a:solidFill>
              <a:ln>
                <a:noFill/>
              </a:ln>
              <a:effectLst/>
              <a:sp3d/>
            </c:spPr>
            <c:extLst>
              <c:ext xmlns:c16="http://schemas.microsoft.com/office/drawing/2014/chart" uri="{C3380CC4-5D6E-409C-BE32-E72D297353CC}">
                <c16:uniqueId val="{00000005-B20E-40B7-91C2-2F7036B546EE}"/>
              </c:ext>
            </c:extLst>
          </c:dPt>
          <c:dPt>
            <c:idx val="3"/>
            <c:bubble3D val="0"/>
            <c:spPr>
              <a:solidFill>
                <a:schemeClr val="accent4"/>
              </a:solidFill>
              <a:ln>
                <a:noFill/>
              </a:ln>
              <a:effectLst/>
              <a:sp3d/>
            </c:spPr>
            <c:extLst>
              <c:ext xmlns:c16="http://schemas.microsoft.com/office/drawing/2014/chart" uri="{C3380CC4-5D6E-409C-BE32-E72D297353CC}">
                <c16:uniqueId val="{00000007-B20E-40B7-91C2-2F7036B546EE}"/>
              </c:ext>
            </c:extLst>
          </c:dPt>
          <c:dPt>
            <c:idx val="4"/>
            <c:bubble3D val="0"/>
            <c:spPr>
              <a:solidFill>
                <a:schemeClr val="accent5"/>
              </a:solidFill>
              <a:ln>
                <a:noFill/>
              </a:ln>
              <a:effectLst/>
              <a:sp3d/>
            </c:spPr>
            <c:extLst>
              <c:ext xmlns:c16="http://schemas.microsoft.com/office/drawing/2014/chart" uri="{C3380CC4-5D6E-409C-BE32-E72D297353CC}">
                <c16:uniqueId val="{00000009-B20E-40B7-91C2-2F7036B546EE}"/>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'11'!$A$11:$A$15</c:f>
              <c:strCache>
                <c:ptCount val="5"/>
                <c:pt idx="0">
                  <c:v>Brooklyn</c:v>
                </c:pt>
                <c:pt idx="1">
                  <c:v>Manhattan</c:v>
                </c:pt>
                <c:pt idx="2">
                  <c:v>Queens</c:v>
                </c:pt>
                <c:pt idx="3">
                  <c:v>Staten Island</c:v>
                </c:pt>
                <c:pt idx="4">
                  <c:v>Bronx</c:v>
                </c:pt>
              </c:strCache>
            </c:strRef>
          </c:cat>
          <c:val>
            <c:numRef>
              <c:f>'11'!$B$11:$B$15</c:f>
              <c:numCache>
                <c:formatCode>General</c:formatCode>
                <c:ptCount val="5"/>
                <c:pt idx="0">
                  <c:v>20104</c:v>
                </c:pt>
                <c:pt idx="1">
                  <c:v>21661</c:v>
                </c:pt>
                <c:pt idx="2">
                  <c:v>5666</c:v>
                </c:pt>
                <c:pt idx="3">
                  <c:v>373</c:v>
                </c:pt>
                <c:pt idx="4">
                  <c:v>1091</c:v>
                </c:pt>
              </c:numCache>
            </c:numRef>
          </c:val>
          <c:extLst>
            <c:ext xmlns:c16="http://schemas.microsoft.com/office/drawing/2014/chart" uri="{C3380CC4-5D6E-409C-BE32-E72D297353CC}">
              <c16:uniqueId val="{00000000-00F1-4345-9BD9-C2488002DAF7}"/>
            </c:ext>
          </c:extLst>
        </c:ser>
        <c:ser>
          <c:idx val="1"/>
          <c:order val="1"/>
          <c:tx>
            <c:strRef>
              <c:f>'11'!$C$10</c:f>
              <c:strCache>
                <c:ptCount val="1"/>
                <c:pt idx="0">
                  <c:v>Price</c:v>
                </c:pt>
              </c:strCache>
            </c:strRef>
          </c:tx>
          <c:dPt>
            <c:idx val="0"/>
            <c:bubble3D val="0"/>
            <c:spPr>
              <a:solidFill>
                <a:schemeClr val="accent1"/>
              </a:solidFill>
              <a:ln>
                <a:noFill/>
              </a:ln>
              <a:effectLst/>
              <a:sp3d/>
            </c:spPr>
            <c:extLst>
              <c:ext xmlns:c16="http://schemas.microsoft.com/office/drawing/2014/chart" uri="{C3380CC4-5D6E-409C-BE32-E72D297353CC}">
                <c16:uniqueId val="{0000000B-B20E-40B7-91C2-2F7036B546EE}"/>
              </c:ext>
            </c:extLst>
          </c:dPt>
          <c:dPt>
            <c:idx val="1"/>
            <c:bubble3D val="0"/>
            <c:spPr>
              <a:solidFill>
                <a:schemeClr val="accent2"/>
              </a:solidFill>
              <a:ln>
                <a:noFill/>
              </a:ln>
              <a:effectLst/>
              <a:sp3d/>
            </c:spPr>
            <c:extLst>
              <c:ext xmlns:c16="http://schemas.microsoft.com/office/drawing/2014/chart" uri="{C3380CC4-5D6E-409C-BE32-E72D297353CC}">
                <c16:uniqueId val="{0000000D-B20E-40B7-91C2-2F7036B546EE}"/>
              </c:ext>
            </c:extLst>
          </c:dPt>
          <c:dPt>
            <c:idx val="2"/>
            <c:bubble3D val="0"/>
            <c:spPr>
              <a:solidFill>
                <a:schemeClr val="accent3"/>
              </a:solidFill>
              <a:ln>
                <a:noFill/>
              </a:ln>
              <a:effectLst/>
              <a:sp3d/>
            </c:spPr>
            <c:extLst>
              <c:ext xmlns:c16="http://schemas.microsoft.com/office/drawing/2014/chart" uri="{C3380CC4-5D6E-409C-BE32-E72D297353CC}">
                <c16:uniqueId val="{0000000F-B20E-40B7-91C2-2F7036B546EE}"/>
              </c:ext>
            </c:extLst>
          </c:dPt>
          <c:dPt>
            <c:idx val="3"/>
            <c:bubble3D val="0"/>
            <c:spPr>
              <a:solidFill>
                <a:schemeClr val="accent4"/>
              </a:solidFill>
              <a:ln>
                <a:noFill/>
              </a:ln>
              <a:effectLst/>
              <a:sp3d/>
            </c:spPr>
            <c:extLst>
              <c:ext xmlns:c16="http://schemas.microsoft.com/office/drawing/2014/chart" uri="{C3380CC4-5D6E-409C-BE32-E72D297353CC}">
                <c16:uniqueId val="{00000011-B20E-40B7-91C2-2F7036B546EE}"/>
              </c:ext>
            </c:extLst>
          </c:dPt>
          <c:dPt>
            <c:idx val="4"/>
            <c:bubble3D val="0"/>
            <c:spPr>
              <a:solidFill>
                <a:schemeClr val="accent5"/>
              </a:solidFill>
              <a:ln>
                <a:noFill/>
              </a:ln>
              <a:effectLst/>
              <a:sp3d/>
            </c:spPr>
            <c:extLst>
              <c:ext xmlns:c16="http://schemas.microsoft.com/office/drawing/2014/chart" uri="{C3380CC4-5D6E-409C-BE32-E72D297353CC}">
                <c16:uniqueId val="{00000013-B20E-40B7-91C2-2F7036B546EE}"/>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'11'!$A$11:$A$15</c:f>
              <c:strCache>
                <c:ptCount val="5"/>
                <c:pt idx="0">
                  <c:v>Brooklyn</c:v>
                </c:pt>
                <c:pt idx="1">
                  <c:v>Manhattan</c:v>
                </c:pt>
                <c:pt idx="2">
                  <c:v>Queens</c:v>
                </c:pt>
                <c:pt idx="3">
                  <c:v>Staten Island</c:v>
                </c:pt>
                <c:pt idx="4">
                  <c:v>Bronx</c:v>
                </c:pt>
              </c:strCache>
            </c:strRef>
          </c:cat>
          <c:val>
            <c:numRef>
              <c:f>'11'!$C$11:$C$15</c:f>
              <c:numCache>
                <c:formatCode>General</c:formatCode>
                <c:ptCount val="5"/>
                <c:pt idx="0">
                  <c:v>124</c:v>
                </c:pt>
                <c:pt idx="1">
                  <c:v>197</c:v>
                </c:pt>
                <c:pt idx="2">
                  <c:v>100</c:v>
                </c:pt>
                <c:pt idx="3">
                  <c:v>115</c:v>
                </c:pt>
                <c:pt idx="4">
                  <c:v>87</c:v>
                </c:pt>
              </c:numCache>
            </c:numRef>
          </c:val>
          <c:extLst>
            <c:ext xmlns:c16="http://schemas.microsoft.com/office/drawing/2014/chart" uri="{C3380CC4-5D6E-409C-BE32-E72D297353CC}">
              <c16:uniqueId val="{00000001-00F1-4345-9BD9-C2488002DAF7}"/>
            </c:ext>
          </c:extLst>
        </c:ser>
        <c:ser>
          <c:idx val="2"/>
          <c:order val="2"/>
          <c:tx>
            <c:strRef>
              <c:f>'11'!$D$10</c:f>
              <c:strCache>
                <c:ptCount val="1"/>
                <c:pt idx="0">
                  <c:v>Avalabilty</c:v>
                </c:pt>
              </c:strCache>
            </c:strRef>
          </c:tx>
          <c:dPt>
            <c:idx val="0"/>
            <c:bubble3D val="0"/>
            <c:spPr>
              <a:solidFill>
                <a:schemeClr val="accent1"/>
              </a:solidFill>
              <a:ln>
                <a:noFill/>
              </a:ln>
              <a:effectLst/>
              <a:sp3d/>
            </c:spPr>
            <c:extLst>
              <c:ext xmlns:c16="http://schemas.microsoft.com/office/drawing/2014/chart" uri="{C3380CC4-5D6E-409C-BE32-E72D297353CC}">
                <c16:uniqueId val="{00000015-B20E-40B7-91C2-2F7036B546EE}"/>
              </c:ext>
            </c:extLst>
          </c:dPt>
          <c:dPt>
            <c:idx val="1"/>
            <c:bubble3D val="0"/>
            <c:spPr>
              <a:solidFill>
                <a:schemeClr val="accent2"/>
              </a:solidFill>
              <a:ln>
                <a:noFill/>
              </a:ln>
              <a:effectLst/>
              <a:sp3d/>
            </c:spPr>
            <c:extLst>
              <c:ext xmlns:c16="http://schemas.microsoft.com/office/drawing/2014/chart" uri="{C3380CC4-5D6E-409C-BE32-E72D297353CC}">
                <c16:uniqueId val="{00000017-B20E-40B7-91C2-2F7036B546EE}"/>
              </c:ext>
            </c:extLst>
          </c:dPt>
          <c:dPt>
            <c:idx val="2"/>
            <c:bubble3D val="0"/>
            <c:spPr>
              <a:solidFill>
                <a:schemeClr val="accent3"/>
              </a:solidFill>
              <a:ln>
                <a:noFill/>
              </a:ln>
              <a:effectLst/>
              <a:sp3d/>
            </c:spPr>
            <c:extLst>
              <c:ext xmlns:c16="http://schemas.microsoft.com/office/drawing/2014/chart" uri="{C3380CC4-5D6E-409C-BE32-E72D297353CC}">
                <c16:uniqueId val="{00000019-B20E-40B7-91C2-2F7036B546EE}"/>
              </c:ext>
            </c:extLst>
          </c:dPt>
          <c:dPt>
            <c:idx val="3"/>
            <c:bubble3D val="0"/>
            <c:spPr>
              <a:solidFill>
                <a:schemeClr val="accent4"/>
              </a:solidFill>
              <a:ln>
                <a:noFill/>
              </a:ln>
              <a:effectLst/>
              <a:sp3d/>
            </c:spPr>
            <c:extLst>
              <c:ext xmlns:c16="http://schemas.microsoft.com/office/drawing/2014/chart" uri="{C3380CC4-5D6E-409C-BE32-E72D297353CC}">
                <c16:uniqueId val="{0000001B-B20E-40B7-91C2-2F7036B546EE}"/>
              </c:ext>
            </c:extLst>
          </c:dPt>
          <c:dPt>
            <c:idx val="4"/>
            <c:bubble3D val="0"/>
            <c:spPr>
              <a:solidFill>
                <a:schemeClr val="accent5"/>
              </a:solidFill>
              <a:ln>
                <a:noFill/>
              </a:ln>
              <a:effectLst/>
              <a:sp3d/>
            </c:spPr>
            <c:extLst>
              <c:ext xmlns:c16="http://schemas.microsoft.com/office/drawing/2014/chart" uri="{C3380CC4-5D6E-409C-BE32-E72D297353CC}">
                <c16:uniqueId val="{0000001D-B20E-40B7-91C2-2F7036B546EE}"/>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'11'!$A$11:$A$15</c:f>
              <c:strCache>
                <c:ptCount val="5"/>
                <c:pt idx="0">
                  <c:v>Brooklyn</c:v>
                </c:pt>
                <c:pt idx="1">
                  <c:v>Manhattan</c:v>
                </c:pt>
                <c:pt idx="2">
                  <c:v>Queens</c:v>
                </c:pt>
                <c:pt idx="3">
                  <c:v>Staten Island</c:v>
                </c:pt>
                <c:pt idx="4">
                  <c:v>Bronx</c:v>
                </c:pt>
              </c:strCache>
            </c:strRef>
          </c:cat>
          <c:val>
            <c:numRef>
              <c:f>'11'!$D$11:$D$15</c:f>
              <c:numCache>
                <c:formatCode>General</c:formatCode>
                <c:ptCount val="5"/>
                <c:pt idx="0">
                  <c:v>100</c:v>
                </c:pt>
                <c:pt idx="1">
                  <c:v>112</c:v>
                </c:pt>
                <c:pt idx="2">
                  <c:v>144</c:v>
                </c:pt>
                <c:pt idx="3">
                  <c:v>200</c:v>
                </c:pt>
                <c:pt idx="4">
                  <c:v>166</c:v>
                </c:pt>
              </c:numCache>
            </c:numRef>
          </c:val>
          <c:extLst>
            <c:ext xmlns:c16="http://schemas.microsoft.com/office/drawing/2014/chart" uri="{C3380CC4-5D6E-409C-BE32-E72D297353CC}">
              <c16:uniqueId val="{00000002-00F1-4345-9BD9-C2488002DAF7}"/>
            </c:ext>
          </c:extLst>
        </c:ser>
        <c:dLbls>
          <c:showLegendKey val="0"/>
          <c:showVal val="0"/>
          <c:showCatName val="0"/>
          <c:showSerName val="0"/>
          <c:showPercent val="0"/>
          <c:showBubbleSize val="0"/>
          <c:showLeaderLines val="1"/>
        </c:dLbls>
      </c:pie3DChart>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r>
              <a:rPr lang="en-IN" dirty="0"/>
              <a:t>Price</a:t>
            </a:r>
            <a:r>
              <a:rPr lang="en-IN" baseline="0" dirty="0"/>
              <a:t> </a:t>
            </a:r>
            <a:r>
              <a:rPr lang="en-IN" dirty="0"/>
              <a:t>variations </a:t>
            </a:r>
          </a:p>
          <a:p>
            <a:pPr>
              <a:defRPr/>
            </a:pPr>
            <a:endParaRPr lang="en-IN" dirty="0"/>
          </a:p>
        </c:rich>
      </c:tx>
      <c:layout>
        <c:manualLayout>
          <c:xMode val="edge"/>
          <c:yMode val="edge"/>
          <c:x val="0.17221443580079315"/>
          <c:y val="7.1687400999752973E-2"/>
        </c:manualLayout>
      </c:layout>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endParaRPr lang="en-US"/>
        </a:p>
      </c:txPr>
    </c:title>
    <c:autoTitleDeleted val="0"/>
    <c:plotArea>
      <c:layout/>
      <c:doughnutChart>
        <c:varyColors val="1"/>
        <c:ser>
          <c:idx val="0"/>
          <c:order val="0"/>
          <c:tx>
            <c:strRef>
              <c:f>'12'!$B$9</c:f>
              <c:strCache>
                <c:ptCount val="1"/>
                <c:pt idx="0">
                  <c:v>Avg_Price</c:v>
                </c:pt>
              </c:strCache>
            </c:strRef>
          </c:tx>
          <c:dPt>
            <c:idx val="0"/>
            <c:bubble3D val="0"/>
            <c:spPr>
              <a:solidFill>
                <a:schemeClr val="accent6"/>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1-C819-445E-8692-8E4CFC6A4B8F}"/>
              </c:ext>
            </c:extLst>
          </c:dPt>
          <c:dPt>
            <c:idx val="1"/>
            <c:bubble3D val="0"/>
            <c:spPr>
              <a:solidFill>
                <a:schemeClr val="accent5"/>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3-C819-445E-8692-8E4CFC6A4B8F}"/>
              </c:ext>
            </c:extLst>
          </c:dPt>
          <c:dPt>
            <c:idx val="2"/>
            <c:bubble3D val="0"/>
            <c:spPr>
              <a:solidFill>
                <a:schemeClr val="accent4"/>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5-C819-445E-8692-8E4CFC6A4B8F}"/>
              </c:ext>
            </c:extLst>
          </c:dPt>
          <c:dPt>
            <c:idx val="3"/>
            <c:bubble3D val="0"/>
            <c:spPr>
              <a:solidFill>
                <a:schemeClr val="accent6">
                  <a:lumMod val="60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7-C819-445E-8692-8E4CFC6A4B8F}"/>
              </c:ext>
            </c:extLst>
          </c:dPt>
          <c:dPt>
            <c:idx val="4"/>
            <c:bubble3D val="0"/>
            <c:spPr>
              <a:solidFill>
                <a:schemeClr val="accent5">
                  <a:lumMod val="60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9-C819-445E-8692-8E4CFC6A4B8F}"/>
              </c:ext>
            </c:extLst>
          </c:dPt>
          <c:dLbls>
            <c:spPr>
              <a:pattFill prst="pct75">
                <a:fgClr>
                  <a:schemeClr val="dk1">
                    <a:lumMod val="75000"/>
                    <a:lumOff val="25000"/>
                  </a:schemeClr>
                </a:fgClr>
                <a:bgClr>
                  <a:schemeClr val="dk1">
                    <a:lumMod val="65000"/>
                    <a:lumOff val="35000"/>
                  </a:scheme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showLegendKey val="0"/>
            <c:showVal val="1"/>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'12'!$A$10:$A$14</c:f>
              <c:strCache>
                <c:ptCount val="5"/>
                <c:pt idx="0">
                  <c:v>Brooklyn</c:v>
                </c:pt>
                <c:pt idx="1">
                  <c:v>Manhattan</c:v>
                </c:pt>
                <c:pt idx="2">
                  <c:v>Queens</c:v>
                </c:pt>
                <c:pt idx="3">
                  <c:v>Staten Island</c:v>
                </c:pt>
                <c:pt idx="4">
                  <c:v>Bronx</c:v>
                </c:pt>
              </c:strCache>
            </c:strRef>
          </c:cat>
          <c:val>
            <c:numRef>
              <c:f>'12'!$B$10:$B$14</c:f>
              <c:numCache>
                <c:formatCode>General</c:formatCode>
                <c:ptCount val="5"/>
                <c:pt idx="0">
                  <c:v>124</c:v>
                </c:pt>
                <c:pt idx="1">
                  <c:v>197</c:v>
                </c:pt>
                <c:pt idx="2">
                  <c:v>100</c:v>
                </c:pt>
                <c:pt idx="3">
                  <c:v>115</c:v>
                </c:pt>
                <c:pt idx="4">
                  <c:v>87</c:v>
                </c:pt>
              </c:numCache>
            </c:numRef>
          </c:val>
          <c:extLst>
            <c:ext xmlns:c16="http://schemas.microsoft.com/office/drawing/2014/chart" uri="{C3380CC4-5D6E-409C-BE32-E72D297353CC}">
              <c16:uniqueId val="{0000000A-C819-445E-8692-8E4CFC6A4B8F}"/>
            </c:ext>
          </c:extLst>
        </c:ser>
        <c:dLbls>
          <c:showLegendKey val="0"/>
          <c:showVal val="1"/>
          <c:showCatName val="0"/>
          <c:showSerName val="0"/>
          <c:showPercent val="0"/>
          <c:showBubbleSize val="0"/>
          <c:showLeaderLines val="1"/>
        </c:dLbls>
        <c:firstSliceAng val="0"/>
        <c:holeSize val="50"/>
      </c:doughnutChart>
      <c:spPr>
        <a:noFill/>
        <a:ln>
          <a:noFill/>
        </a:ln>
        <a:effectLst/>
      </c:spPr>
    </c:plotArea>
    <c:legend>
      <c:legendPos val="r"/>
      <c:overlay val="0"/>
      <c:spPr>
        <a:solidFill>
          <a:schemeClr val="lt1">
            <a:lumMod val="95000"/>
            <a:alpha val="39000"/>
          </a:schemeClr>
        </a:solidFill>
        <a:ln>
          <a:noFill/>
        </a:ln>
        <a:effectLst/>
      </c:spPr>
      <c:txPr>
        <a:bodyPr rot="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cap="none" spc="0" baseline="0">
              <a:ln w="0"/>
              <a:solidFill>
                <a:schemeClr val="accent1"/>
              </a:solidFill>
              <a:effectLst>
                <a:outerShdw blurRad="38100" dist="25400" dir="5400000" algn="ctr" rotWithShape="0">
                  <a:srgbClr val="6E747A">
                    <a:alpha val="43000"/>
                  </a:srgbClr>
                </a:outerShdw>
              </a:effectLst>
              <a:latin typeface="+mn-lt"/>
              <a:ea typeface="+mn-ea"/>
              <a:cs typeface="+mn-cs"/>
            </a:defRPr>
          </a:pPr>
          <a:endParaRPr lang="en-US"/>
        </a:p>
      </c:txPr>
    </c:title>
    <c:autoTitleDeleted val="0"/>
    <c:plotArea>
      <c:layout/>
      <c:lineChart>
        <c:grouping val="standard"/>
        <c:varyColors val="0"/>
        <c:ser>
          <c:idx val="0"/>
          <c:order val="0"/>
          <c:tx>
            <c:strRef>
              <c:f>'2'!$J$4</c:f>
              <c:strCache>
                <c:ptCount val="1"/>
                <c:pt idx="0">
                  <c:v>Total_List_count</c:v>
                </c:pt>
              </c:strCache>
            </c:strRef>
          </c:tx>
          <c:spPr>
            <a:ln w="28575" cap="rnd">
              <a:solidFill>
                <a:schemeClr val="accent1"/>
              </a:solidFill>
              <a:round/>
            </a:ln>
            <a:effectLst/>
          </c:spPr>
          <c:marker>
            <c:symbol val="none"/>
          </c:marker>
          <c:dLbls>
            <c:delete val="1"/>
          </c:dLbls>
          <c:cat>
            <c:strRef>
              <c:f>'2'!$I$5:$I$14</c:f>
              <c:strCache>
                <c:ptCount val="10"/>
                <c:pt idx="0">
                  <c:v>Sonder (NYC)</c:v>
                </c:pt>
                <c:pt idx="1">
                  <c:v>Blueground</c:v>
                </c:pt>
                <c:pt idx="2">
                  <c:v>Kara</c:v>
                </c:pt>
                <c:pt idx="3">
                  <c:v>Kazuya</c:v>
                </c:pt>
                <c:pt idx="4">
                  <c:v>Jeremy &amp; Laura</c:v>
                </c:pt>
                <c:pt idx="5">
                  <c:v>Corporate Housing</c:v>
                </c:pt>
                <c:pt idx="6">
                  <c:v>Ken</c:v>
                </c:pt>
                <c:pt idx="7">
                  <c:v>Pranjal</c:v>
                </c:pt>
                <c:pt idx="8">
                  <c:v>Mike</c:v>
                </c:pt>
                <c:pt idx="9">
                  <c:v>Stanley</c:v>
                </c:pt>
              </c:strCache>
            </c:strRef>
          </c:cat>
          <c:val>
            <c:numRef>
              <c:f>'2'!$J$5:$J$14</c:f>
              <c:numCache>
                <c:formatCode>General</c:formatCode>
                <c:ptCount val="10"/>
                <c:pt idx="0">
                  <c:v>327</c:v>
                </c:pt>
                <c:pt idx="1">
                  <c:v>232</c:v>
                </c:pt>
                <c:pt idx="2">
                  <c:v>121</c:v>
                </c:pt>
                <c:pt idx="3">
                  <c:v>103</c:v>
                </c:pt>
                <c:pt idx="4">
                  <c:v>96</c:v>
                </c:pt>
                <c:pt idx="5">
                  <c:v>91</c:v>
                </c:pt>
                <c:pt idx="6">
                  <c:v>87</c:v>
                </c:pt>
                <c:pt idx="7">
                  <c:v>65</c:v>
                </c:pt>
                <c:pt idx="8">
                  <c:v>52</c:v>
                </c:pt>
                <c:pt idx="9">
                  <c:v>50</c:v>
                </c:pt>
              </c:numCache>
            </c:numRef>
          </c:val>
          <c:smooth val="0"/>
          <c:extLst>
            <c:ext xmlns:c16="http://schemas.microsoft.com/office/drawing/2014/chart" uri="{C3380CC4-5D6E-409C-BE32-E72D297353CC}">
              <c16:uniqueId val="{00000000-F579-423A-BB89-35CED61733DB}"/>
            </c:ext>
          </c:extLst>
        </c:ser>
        <c:dLbls>
          <c:showLegendKey val="0"/>
          <c:showVal val="1"/>
          <c:showCatName val="0"/>
          <c:showSerName val="0"/>
          <c:showPercent val="0"/>
          <c:showBubbleSize val="0"/>
        </c:dLbls>
        <c:smooth val="0"/>
        <c:axId val="556236816"/>
        <c:axId val="556237176"/>
      </c:lineChart>
      <c:catAx>
        <c:axId val="5562368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cap="none" spc="0" baseline="0">
                <a:ln w="0"/>
                <a:solidFill>
                  <a:schemeClr val="tx1"/>
                </a:solidFill>
                <a:effectLst>
                  <a:outerShdw blurRad="38100" dist="19050" dir="2700000" algn="tl" rotWithShape="0">
                    <a:schemeClr val="dk1">
                      <a:alpha val="40000"/>
                    </a:schemeClr>
                  </a:outerShdw>
                </a:effectLst>
                <a:latin typeface="+mn-lt"/>
                <a:ea typeface="+mn-ea"/>
                <a:cs typeface="+mn-cs"/>
              </a:defRPr>
            </a:pPr>
            <a:endParaRPr lang="en-US"/>
          </a:p>
        </c:txPr>
        <c:crossAx val="556237176"/>
        <c:crosses val="autoZero"/>
        <c:auto val="1"/>
        <c:lblAlgn val="ctr"/>
        <c:lblOffset val="100"/>
        <c:noMultiLvlLbl val="0"/>
      </c:catAx>
      <c:valAx>
        <c:axId val="556237176"/>
        <c:scaling>
          <c:orientation val="minMax"/>
        </c:scaling>
        <c:delete val="0"/>
        <c:axPos val="l"/>
        <c:majorGridlines>
          <c:spPr>
            <a:ln w="9525" cap="flat" cmpd="sng" algn="ctr">
              <a:solidFill>
                <a:schemeClr val="tx1">
                  <a:lumMod val="15000"/>
                  <a:lumOff val="85000"/>
                </a:schemeClr>
              </a:solidFill>
              <a:round/>
            </a:ln>
            <a:effectLst>
              <a:innerShdw blurRad="63500" dist="50800" dir="10800000">
                <a:prstClr val="black">
                  <a:alpha val="50000"/>
                </a:prstClr>
              </a:innerShdw>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cap="none" spc="0" baseline="0">
                <a:ln w="0"/>
                <a:solidFill>
                  <a:schemeClr val="tx1"/>
                </a:solidFill>
                <a:effectLst>
                  <a:outerShdw blurRad="38100" dist="19050" dir="2700000" algn="tl" rotWithShape="0">
                    <a:schemeClr val="dk1">
                      <a:alpha val="40000"/>
                    </a:schemeClr>
                  </a:outerShdw>
                </a:effectLst>
                <a:latin typeface="+mn-lt"/>
                <a:ea typeface="+mn-ea"/>
                <a:cs typeface="+mn-cs"/>
              </a:defRPr>
            </a:pPr>
            <a:endParaRPr lang="en-US"/>
          </a:p>
        </c:txPr>
        <c:crossAx val="55623681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solidFill>
        <a:schemeClr val="tx1">
          <a:lumMod val="15000"/>
          <a:lumOff val="85000"/>
        </a:schemeClr>
      </a:solidFill>
      <a:round/>
    </a:ln>
    <a:effectLst/>
    <a:scene3d>
      <a:camera prst="orthographicFront"/>
      <a:lightRig rig="threePt" dir="t"/>
    </a:scene3d>
    <a:sp3d>
      <a:bevelT w="165100" prst="coolSlant"/>
    </a:sp3d>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cap="none" spc="0" baseline="0">
                <a:ln w="0"/>
                <a:solidFill>
                  <a:schemeClr val="accent1"/>
                </a:solidFill>
                <a:effectLst>
                  <a:outerShdw blurRad="38100" dist="25400" dir="5400000" algn="ctr" rotWithShape="0">
                    <a:srgbClr val="6E747A">
                      <a:alpha val="43000"/>
                    </a:srgbClr>
                  </a:outerShdw>
                </a:effectLst>
                <a:latin typeface="+mn-lt"/>
                <a:ea typeface="+mn-ea"/>
                <a:cs typeface="+mn-cs"/>
              </a:defRPr>
            </a:pPr>
            <a:r>
              <a:rPr lang="en-US" dirty="0"/>
              <a:t>Price</a:t>
            </a:r>
            <a:endParaRPr lang="en-IN" dirty="0"/>
          </a:p>
        </c:rich>
      </c:tx>
      <c:overlay val="0"/>
      <c:spPr>
        <a:noFill/>
        <a:ln>
          <a:solidFill>
            <a:schemeClr val="accent2">
              <a:lumMod val="60000"/>
              <a:lumOff val="40000"/>
            </a:schemeClr>
          </a:solidFill>
        </a:ln>
        <a:effectLst>
          <a:outerShdw blurRad="50800" dist="38100" dir="2700000" algn="tl" rotWithShape="0">
            <a:prstClr val="black">
              <a:alpha val="40000"/>
            </a:prstClr>
          </a:outerShdw>
        </a:effectLst>
      </c:spPr>
      <c:txPr>
        <a:bodyPr rot="0" spcFirstLastPara="1" vertOverflow="ellipsis" vert="horz" wrap="square" anchor="ctr" anchorCtr="1"/>
        <a:lstStyle/>
        <a:p>
          <a:pPr>
            <a:defRPr sz="1400" b="0" i="0" u="none" strike="noStrike" kern="1200" cap="none" spc="0" baseline="0">
              <a:ln w="0"/>
              <a:solidFill>
                <a:schemeClr val="accent1"/>
              </a:solidFill>
              <a:effectLst>
                <a:outerShdw blurRad="38100" dist="25400" dir="5400000" algn="ctr" rotWithShape="0">
                  <a:srgbClr val="6E747A">
                    <a:alpha val="43000"/>
                  </a:srgbClr>
                </a:outerShdw>
              </a:effectLst>
              <a:latin typeface="+mn-lt"/>
              <a:ea typeface="+mn-ea"/>
              <a:cs typeface="+mn-cs"/>
            </a:defRPr>
          </a:pPr>
          <a:endParaRPr lang="en-US"/>
        </a:p>
      </c:txPr>
    </c:title>
    <c:autoTitleDeleted val="0"/>
    <c:plotArea>
      <c:layout/>
      <c:lineChart>
        <c:grouping val="standard"/>
        <c:varyColors val="0"/>
        <c:ser>
          <c:idx val="0"/>
          <c:order val="0"/>
          <c:tx>
            <c:strRef>
              <c:f>'2'!$N$4</c:f>
              <c:strCache>
                <c:ptCount val="1"/>
                <c:pt idx="0">
                  <c:v>Avg_Price</c:v>
                </c:pt>
              </c:strCache>
            </c:strRef>
          </c:tx>
          <c:spPr>
            <a:ln w="28575" cap="rnd">
              <a:solidFill>
                <a:schemeClr val="accent1"/>
              </a:solidFill>
              <a:round/>
            </a:ln>
            <a:effectLst/>
          </c:spPr>
          <c:marker>
            <c:symbol val="none"/>
          </c:marker>
          <c:dLbls>
            <c:delete val="1"/>
          </c:dLbls>
          <c:cat>
            <c:strRef>
              <c:f>'2'!$M$5:$M$14</c:f>
              <c:strCache>
                <c:ptCount val="10"/>
                <c:pt idx="0">
                  <c:v>Sonder (NYC)</c:v>
                </c:pt>
                <c:pt idx="1">
                  <c:v>Blueground</c:v>
                </c:pt>
                <c:pt idx="2">
                  <c:v>Kara</c:v>
                </c:pt>
                <c:pt idx="3">
                  <c:v>Kazuya</c:v>
                </c:pt>
                <c:pt idx="4">
                  <c:v>Jeremy &amp; Laura</c:v>
                </c:pt>
                <c:pt idx="5">
                  <c:v>Corporate Housing</c:v>
                </c:pt>
                <c:pt idx="6">
                  <c:v>Ken</c:v>
                </c:pt>
                <c:pt idx="7">
                  <c:v>Pranjal</c:v>
                </c:pt>
                <c:pt idx="8">
                  <c:v>Mike</c:v>
                </c:pt>
                <c:pt idx="9">
                  <c:v>Stanley</c:v>
                </c:pt>
              </c:strCache>
            </c:strRef>
          </c:cat>
          <c:val>
            <c:numRef>
              <c:f>'2'!$N$5:$N$14</c:f>
              <c:numCache>
                <c:formatCode>General</c:formatCode>
                <c:ptCount val="10"/>
                <c:pt idx="0">
                  <c:v>253</c:v>
                </c:pt>
                <c:pt idx="1">
                  <c:v>303</c:v>
                </c:pt>
                <c:pt idx="2">
                  <c:v>100</c:v>
                </c:pt>
                <c:pt idx="3">
                  <c:v>44</c:v>
                </c:pt>
                <c:pt idx="4">
                  <c:v>209</c:v>
                </c:pt>
                <c:pt idx="5">
                  <c:v>146</c:v>
                </c:pt>
                <c:pt idx="6">
                  <c:v>80</c:v>
                </c:pt>
                <c:pt idx="7">
                  <c:v>290</c:v>
                </c:pt>
                <c:pt idx="8">
                  <c:v>160</c:v>
                </c:pt>
                <c:pt idx="9">
                  <c:v>215</c:v>
                </c:pt>
              </c:numCache>
            </c:numRef>
          </c:val>
          <c:smooth val="0"/>
          <c:extLst>
            <c:ext xmlns:c16="http://schemas.microsoft.com/office/drawing/2014/chart" uri="{C3380CC4-5D6E-409C-BE32-E72D297353CC}">
              <c16:uniqueId val="{00000000-D368-472D-9CD3-0F613304150E}"/>
            </c:ext>
          </c:extLst>
        </c:ser>
        <c:dLbls>
          <c:showLegendKey val="0"/>
          <c:showVal val="1"/>
          <c:showCatName val="0"/>
          <c:showSerName val="0"/>
          <c:showPercent val="0"/>
          <c:showBubbleSize val="0"/>
        </c:dLbls>
        <c:smooth val="0"/>
        <c:axId val="553729480"/>
        <c:axId val="553723720"/>
      </c:lineChart>
      <c:catAx>
        <c:axId val="55372948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cap="none" spc="0" baseline="0">
                <a:ln w="0"/>
                <a:solidFill>
                  <a:schemeClr val="tx1"/>
                </a:solidFill>
                <a:effectLst>
                  <a:outerShdw blurRad="38100" dist="19050" dir="2700000" algn="tl" rotWithShape="0">
                    <a:schemeClr val="dk1">
                      <a:alpha val="40000"/>
                    </a:schemeClr>
                  </a:outerShdw>
                </a:effectLst>
                <a:latin typeface="+mn-lt"/>
                <a:ea typeface="+mn-ea"/>
                <a:cs typeface="+mn-cs"/>
              </a:defRPr>
            </a:pPr>
            <a:endParaRPr lang="en-US"/>
          </a:p>
        </c:txPr>
        <c:crossAx val="553723720"/>
        <c:crosses val="autoZero"/>
        <c:auto val="1"/>
        <c:lblAlgn val="ctr"/>
        <c:lblOffset val="100"/>
        <c:noMultiLvlLbl val="0"/>
      </c:catAx>
      <c:valAx>
        <c:axId val="55372372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cap="none" spc="0" baseline="0">
                <a:ln w="0"/>
                <a:solidFill>
                  <a:schemeClr val="tx1"/>
                </a:solidFill>
                <a:effectLst>
                  <a:outerShdw blurRad="38100" dist="19050" dir="2700000" algn="tl" rotWithShape="0">
                    <a:schemeClr val="dk1">
                      <a:alpha val="40000"/>
                    </a:schemeClr>
                  </a:outerShdw>
                </a:effectLst>
                <a:latin typeface="+mn-lt"/>
                <a:ea typeface="+mn-ea"/>
                <a:cs typeface="+mn-cs"/>
              </a:defRPr>
            </a:pPr>
            <a:endParaRPr lang="en-US"/>
          </a:p>
        </c:txPr>
        <c:crossAx val="55372948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solidFill>
        <a:schemeClr val="tx1">
          <a:lumMod val="15000"/>
          <a:lumOff val="85000"/>
        </a:schemeClr>
      </a:solidFill>
      <a:round/>
    </a:ln>
    <a:effectLst/>
    <a:scene3d>
      <a:camera prst="orthographicFront"/>
      <a:lightRig rig="threePt" dir="t"/>
    </a:scene3d>
    <a:sp3d>
      <a:bevelT w="165100" prst="coolSlant"/>
    </a:sp3d>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cap="none" spc="0" baseline="0">
                <a:ln w="0"/>
                <a:solidFill>
                  <a:schemeClr val="accent1"/>
                </a:solidFill>
                <a:effectLst>
                  <a:outerShdw blurRad="38100" dist="25400" dir="5400000" algn="ctr" rotWithShape="0">
                    <a:srgbClr val="6E747A">
                      <a:alpha val="43000"/>
                    </a:srgbClr>
                  </a:outerShdw>
                </a:effectLst>
                <a:latin typeface="+mn-lt"/>
                <a:ea typeface="+mn-ea"/>
                <a:cs typeface="+mn-cs"/>
              </a:defRPr>
            </a:pPr>
            <a:r>
              <a:rPr lang="en-IN" dirty="0" err="1"/>
              <a:t>Availabilty</a:t>
            </a:r>
            <a:endParaRPr lang="en-IN" dirty="0"/>
          </a:p>
        </c:rich>
      </c:tx>
      <c:overlay val="0"/>
      <c:spPr>
        <a:noFill/>
        <a:ln>
          <a:noFill/>
        </a:ln>
        <a:effectLst/>
      </c:spPr>
      <c:txPr>
        <a:bodyPr rot="0" spcFirstLastPara="1" vertOverflow="ellipsis" vert="horz" wrap="square" anchor="ctr" anchorCtr="1"/>
        <a:lstStyle/>
        <a:p>
          <a:pPr>
            <a:defRPr sz="1400" b="0" i="0" u="none" strike="noStrike" kern="1200" cap="none" spc="0" baseline="0">
              <a:ln w="0"/>
              <a:solidFill>
                <a:schemeClr val="accent1"/>
              </a:solidFill>
              <a:effectLst>
                <a:outerShdw blurRad="38100" dist="25400" dir="5400000" algn="ctr" rotWithShape="0">
                  <a:srgbClr val="6E747A">
                    <a:alpha val="43000"/>
                  </a:srgbClr>
                </a:outerShdw>
              </a:effectLst>
              <a:latin typeface="+mn-lt"/>
              <a:ea typeface="+mn-ea"/>
              <a:cs typeface="+mn-cs"/>
            </a:defRPr>
          </a:pPr>
          <a:endParaRPr lang="en-US"/>
        </a:p>
      </c:txPr>
    </c:title>
    <c:autoTitleDeleted val="0"/>
    <c:plotArea>
      <c:layout/>
      <c:lineChart>
        <c:grouping val="standard"/>
        <c:varyColors val="0"/>
        <c:ser>
          <c:idx val="0"/>
          <c:order val="0"/>
          <c:tx>
            <c:strRef>
              <c:f>'2'!$R$4</c:f>
              <c:strCache>
                <c:ptCount val="1"/>
                <c:pt idx="0">
                  <c:v>Avg_Availabilty</c:v>
                </c:pt>
              </c:strCache>
            </c:strRef>
          </c:tx>
          <c:spPr>
            <a:ln w="28575" cap="rnd">
              <a:solidFill>
                <a:schemeClr val="accent1"/>
              </a:solidFill>
              <a:round/>
            </a:ln>
            <a:effectLst/>
          </c:spPr>
          <c:marker>
            <c:symbol val="none"/>
          </c:marker>
          <c:cat>
            <c:strRef>
              <c:f>'2'!$Q$5:$Q$14</c:f>
              <c:strCache>
                <c:ptCount val="10"/>
                <c:pt idx="0">
                  <c:v>Sonder (NYC)</c:v>
                </c:pt>
                <c:pt idx="1">
                  <c:v>Blueground</c:v>
                </c:pt>
                <c:pt idx="2">
                  <c:v>Kara</c:v>
                </c:pt>
                <c:pt idx="3">
                  <c:v>Kazuya</c:v>
                </c:pt>
                <c:pt idx="4">
                  <c:v>Jeremy &amp; Laura</c:v>
                </c:pt>
                <c:pt idx="5">
                  <c:v>Corporate Housing</c:v>
                </c:pt>
                <c:pt idx="6">
                  <c:v>Ken</c:v>
                </c:pt>
                <c:pt idx="7">
                  <c:v>Pranjal</c:v>
                </c:pt>
                <c:pt idx="8">
                  <c:v>Mike</c:v>
                </c:pt>
                <c:pt idx="9">
                  <c:v>Stanley</c:v>
                </c:pt>
              </c:strCache>
            </c:strRef>
          </c:cat>
          <c:val>
            <c:numRef>
              <c:f>'2'!$R$5:$R$14</c:f>
              <c:numCache>
                <c:formatCode>General</c:formatCode>
                <c:ptCount val="10"/>
                <c:pt idx="0">
                  <c:v>301</c:v>
                </c:pt>
                <c:pt idx="1">
                  <c:v>254</c:v>
                </c:pt>
                <c:pt idx="2">
                  <c:v>0</c:v>
                </c:pt>
                <c:pt idx="3">
                  <c:v>196</c:v>
                </c:pt>
                <c:pt idx="4">
                  <c:v>292</c:v>
                </c:pt>
                <c:pt idx="5">
                  <c:v>242</c:v>
                </c:pt>
                <c:pt idx="6">
                  <c:v>319</c:v>
                </c:pt>
                <c:pt idx="7">
                  <c:v>338</c:v>
                </c:pt>
                <c:pt idx="8">
                  <c:v>62</c:v>
                </c:pt>
                <c:pt idx="9">
                  <c:v>106</c:v>
                </c:pt>
              </c:numCache>
            </c:numRef>
          </c:val>
          <c:smooth val="0"/>
          <c:extLst>
            <c:ext xmlns:c16="http://schemas.microsoft.com/office/drawing/2014/chart" uri="{C3380CC4-5D6E-409C-BE32-E72D297353CC}">
              <c16:uniqueId val="{00000000-B898-4AF8-AA13-70B2A1BB5793}"/>
            </c:ext>
          </c:extLst>
        </c:ser>
        <c:dLbls>
          <c:showLegendKey val="0"/>
          <c:showVal val="0"/>
          <c:showCatName val="0"/>
          <c:showSerName val="0"/>
          <c:showPercent val="0"/>
          <c:showBubbleSize val="0"/>
        </c:dLbls>
        <c:smooth val="0"/>
        <c:axId val="553325392"/>
        <c:axId val="553325752"/>
      </c:lineChart>
      <c:catAx>
        <c:axId val="55332539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cap="none" spc="0" baseline="0">
                <a:ln w="0"/>
                <a:solidFill>
                  <a:schemeClr val="tx1"/>
                </a:solidFill>
                <a:effectLst>
                  <a:outerShdw blurRad="38100" dist="19050" dir="2700000" algn="tl" rotWithShape="0">
                    <a:schemeClr val="dk1">
                      <a:alpha val="40000"/>
                    </a:schemeClr>
                  </a:outerShdw>
                </a:effectLst>
                <a:latin typeface="+mn-lt"/>
                <a:ea typeface="+mn-ea"/>
                <a:cs typeface="+mn-cs"/>
              </a:defRPr>
            </a:pPr>
            <a:endParaRPr lang="en-US"/>
          </a:p>
        </c:txPr>
        <c:crossAx val="553325752"/>
        <c:crosses val="autoZero"/>
        <c:auto val="1"/>
        <c:lblAlgn val="ctr"/>
        <c:lblOffset val="100"/>
        <c:noMultiLvlLbl val="0"/>
      </c:catAx>
      <c:valAx>
        <c:axId val="55332575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cap="none" spc="0" baseline="0">
                <a:ln w="0"/>
                <a:solidFill>
                  <a:schemeClr val="tx1"/>
                </a:solidFill>
                <a:effectLst>
                  <a:outerShdw blurRad="38100" dist="19050" dir="2700000" algn="tl" rotWithShape="0">
                    <a:schemeClr val="dk1">
                      <a:alpha val="40000"/>
                    </a:schemeClr>
                  </a:outerShdw>
                </a:effectLst>
                <a:latin typeface="+mn-lt"/>
                <a:ea typeface="+mn-ea"/>
                <a:cs typeface="+mn-cs"/>
              </a:defRPr>
            </a:pPr>
            <a:endParaRPr lang="en-US"/>
          </a:p>
        </c:txPr>
        <c:crossAx val="553325392"/>
        <c:crosses val="autoZero"/>
        <c:crossBetween val="between"/>
      </c:valAx>
      <c:spPr>
        <a:noFill/>
        <a:ln>
          <a:noFill/>
        </a:ln>
        <a:effectLst>
          <a:glow rad="63500">
            <a:schemeClr val="accent1">
              <a:satMod val="175000"/>
              <a:alpha val="40000"/>
            </a:schemeClr>
          </a:glow>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solidFill>
        <a:schemeClr val="tx1">
          <a:lumMod val="15000"/>
          <a:lumOff val="85000"/>
        </a:schemeClr>
      </a:solidFill>
      <a:round/>
    </a:ln>
    <a:effectLst/>
    <a:scene3d>
      <a:camera prst="orthographicFront"/>
      <a:lightRig rig="threePt" dir="t"/>
    </a:scene3d>
    <a:sp3d>
      <a:bevelT w="165100" prst="coolSlant"/>
    </a:sp3d>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Private room </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'3'!$P$5</c:f>
              <c:strCache>
                <c:ptCount val="1"/>
                <c:pt idx="0">
                  <c:v>Private Room</c:v>
                </c:pt>
              </c:strCache>
            </c:strRef>
          </c:tx>
          <c:spPr>
            <a:solidFill>
              <a:schemeClr val="accent1"/>
            </a:solidFill>
            <a:ln>
              <a:noFill/>
            </a:ln>
            <a:effectLst/>
          </c:spPr>
          <c:invertIfNegative val="0"/>
          <c:cat>
            <c:strRef>
              <c:f>'3'!$O$6:$O$15</c:f>
              <c:strCache>
                <c:ptCount val="10"/>
                <c:pt idx="0">
                  <c:v>Bedford-Stuyvesant</c:v>
                </c:pt>
                <c:pt idx="1">
                  <c:v>Williamsburg</c:v>
                </c:pt>
                <c:pt idx="2">
                  <c:v>Bushwick</c:v>
                </c:pt>
                <c:pt idx="3">
                  <c:v>Harlem</c:v>
                </c:pt>
                <c:pt idx="4">
                  <c:v>Crown Heights</c:v>
                </c:pt>
                <c:pt idx="5">
                  <c:v>Upper West Side</c:v>
                </c:pt>
                <c:pt idx="6">
                  <c:v>Hell's Kitchen</c:v>
                </c:pt>
                <c:pt idx="7">
                  <c:v>East Village</c:v>
                </c:pt>
                <c:pt idx="8">
                  <c:v>East Harlem</c:v>
                </c:pt>
                <c:pt idx="9">
                  <c:v>Washington Heights</c:v>
                </c:pt>
              </c:strCache>
            </c:strRef>
          </c:cat>
          <c:val>
            <c:numRef>
              <c:f>'3'!$P$6:$P$15</c:f>
              <c:numCache>
                <c:formatCode>General</c:formatCode>
                <c:ptCount val="10"/>
                <c:pt idx="0">
                  <c:v>2038</c:v>
                </c:pt>
                <c:pt idx="1">
                  <c:v>1997</c:v>
                </c:pt>
                <c:pt idx="2">
                  <c:v>1719</c:v>
                </c:pt>
                <c:pt idx="3">
                  <c:v>1573</c:v>
                </c:pt>
                <c:pt idx="4">
                  <c:v>780</c:v>
                </c:pt>
                <c:pt idx="5">
                  <c:v>675</c:v>
                </c:pt>
                <c:pt idx="6">
                  <c:v>672</c:v>
                </c:pt>
                <c:pt idx="7">
                  <c:v>660</c:v>
                </c:pt>
                <c:pt idx="8">
                  <c:v>586</c:v>
                </c:pt>
                <c:pt idx="9">
                  <c:v>576</c:v>
                </c:pt>
              </c:numCache>
            </c:numRef>
          </c:val>
          <c:extLst>
            <c:ext xmlns:c16="http://schemas.microsoft.com/office/drawing/2014/chart" uri="{C3380CC4-5D6E-409C-BE32-E72D297353CC}">
              <c16:uniqueId val="{00000000-DFDF-4574-920D-D092C88A20A2}"/>
            </c:ext>
          </c:extLst>
        </c:ser>
        <c:ser>
          <c:idx val="1"/>
          <c:order val="1"/>
          <c:tx>
            <c:strRef>
              <c:f>'3'!$Q$5</c:f>
              <c:strCache>
                <c:ptCount val="1"/>
                <c:pt idx="0">
                  <c:v>Avg Price</c:v>
                </c:pt>
              </c:strCache>
            </c:strRef>
          </c:tx>
          <c:spPr>
            <a:solidFill>
              <a:schemeClr val="accent2"/>
            </a:solidFill>
            <a:ln>
              <a:noFill/>
            </a:ln>
            <a:effectLst/>
          </c:spPr>
          <c:invertIfNegative val="0"/>
          <c:cat>
            <c:strRef>
              <c:f>'3'!$O$6:$O$15</c:f>
              <c:strCache>
                <c:ptCount val="10"/>
                <c:pt idx="0">
                  <c:v>Bedford-Stuyvesant</c:v>
                </c:pt>
                <c:pt idx="1">
                  <c:v>Williamsburg</c:v>
                </c:pt>
                <c:pt idx="2">
                  <c:v>Bushwick</c:v>
                </c:pt>
                <c:pt idx="3">
                  <c:v>Harlem</c:v>
                </c:pt>
                <c:pt idx="4">
                  <c:v>Crown Heights</c:v>
                </c:pt>
                <c:pt idx="5">
                  <c:v>Upper West Side</c:v>
                </c:pt>
                <c:pt idx="6">
                  <c:v>Hell's Kitchen</c:v>
                </c:pt>
                <c:pt idx="7">
                  <c:v>East Village</c:v>
                </c:pt>
                <c:pt idx="8">
                  <c:v>East Harlem</c:v>
                </c:pt>
                <c:pt idx="9">
                  <c:v>Washington Heights</c:v>
                </c:pt>
              </c:strCache>
            </c:strRef>
          </c:cat>
          <c:val>
            <c:numRef>
              <c:f>'3'!$Q$6:$Q$15</c:f>
              <c:numCache>
                <c:formatCode>General</c:formatCode>
                <c:ptCount val="10"/>
                <c:pt idx="0">
                  <c:v>73.296859666339543</c:v>
                </c:pt>
                <c:pt idx="1">
                  <c:v>85.761141712568858</c:v>
                </c:pt>
                <c:pt idx="2">
                  <c:v>62.623036649214662</c:v>
                </c:pt>
                <c:pt idx="3">
                  <c:v>81.950413223140501</c:v>
                </c:pt>
                <c:pt idx="4">
                  <c:v>68.573076923076925</c:v>
                </c:pt>
                <c:pt idx="5">
                  <c:v>122.64</c:v>
                </c:pt>
                <c:pt idx="6">
                  <c:v>133.5014880952381</c:v>
                </c:pt>
                <c:pt idx="7">
                  <c:v>118.33333333333333</c:v>
                </c:pt>
                <c:pt idx="8">
                  <c:v>91.701365187713307</c:v>
                </c:pt>
                <c:pt idx="9">
                  <c:v>66.102430555555557</c:v>
                </c:pt>
              </c:numCache>
            </c:numRef>
          </c:val>
          <c:extLst>
            <c:ext xmlns:c16="http://schemas.microsoft.com/office/drawing/2014/chart" uri="{C3380CC4-5D6E-409C-BE32-E72D297353CC}">
              <c16:uniqueId val="{00000001-DFDF-4574-920D-D092C88A20A2}"/>
            </c:ext>
          </c:extLst>
        </c:ser>
        <c:ser>
          <c:idx val="2"/>
          <c:order val="2"/>
          <c:tx>
            <c:strRef>
              <c:f>'3'!$R$5</c:f>
              <c:strCache>
                <c:ptCount val="1"/>
                <c:pt idx="0">
                  <c:v>Avg Avail</c:v>
                </c:pt>
              </c:strCache>
            </c:strRef>
          </c:tx>
          <c:spPr>
            <a:solidFill>
              <a:schemeClr val="accent3"/>
            </a:solidFill>
            <a:ln>
              <a:noFill/>
            </a:ln>
            <a:effectLst/>
          </c:spPr>
          <c:invertIfNegative val="0"/>
          <c:cat>
            <c:strRef>
              <c:f>'3'!$O$6:$O$15</c:f>
              <c:strCache>
                <c:ptCount val="10"/>
                <c:pt idx="0">
                  <c:v>Bedford-Stuyvesant</c:v>
                </c:pt>
                <c:pt idx="1">
                  <c:v>Williamsburg</c:v>
                </c:pt>
                <c:pt idx="2">
                  <c:v>Bushwick</c:v>
                </c:pt>
                <c:pt idx="3">
                  <c:v>Harlem</c:v>
                </c:pt>
                <c:pt idx="4">
                  <c:v>Crown Heights</c:v>
                </c:pt>
                <c:pt idx="5">
                  <c:v>Upper West Side</c:v>
                </c:pt>
                <c:pt idx="6">
                  <c:v>Hell's Kitchen</c:v>
                </c:pt>
                <c:pt idx="7">
                  <c:v>East Village</c:v>
                </c:pt>
                <c:pt idx="8">
                  <c:v>East Harlem</c:v>
                </c:pt>
                <c:pt idx="9">
                  <c:v>Washington Heights</c:v>
                </c:pt>
              </c:strCache>
            </c:strRef>
          </c:cat>
          <c:val>
            <c:numRef>
              <c:f>'3'!$R$6:$R$15</c:f>
              <c:numCache>
                <c:formatCode>General</c:formatCode>
                <c:ptCount val="10"/>
                <c:pt idx="0">
                  <c:v>111.36555446516192</c:v>
                </c:pt>
                <c:pt idx="1">
                  <c:v>65.957436154231345</c:v>
                </c:pt>
                <c:pt idx="2">
                  <c:v>88.202443280977306</c:v>
                </c:pt>
                <c:pt idx="3">
                  <c:v>111.99364272091545</c:v>
                </c:pt>
                <c:pt idx="4">
                  <c:v>88.708974358974359</c:v>
                </c:pt>
                <c:pt idx="5">
                  <c:v>93.896296296296299</c:v>
                </c:pt>
                <c:pt idx="6">
                  <c:v>124.92708333333333</c:v>
                </c:pt>
                <c:pt idx="7">
                  <c:v>65.183333333333337</c:v>
                </c:pt>
                <c:pt idx="8">
                  <c:v>99.539249146757683</c:v>
                </c:pt>
                <c:pt idx="9">
                  <c:v>99.869791666666671</c:v>
                </c:pt>
              </c:numCache>
            </c:numRef>
          </c:val>
          <c:extLst>
            <c:ext xmlns:c16="http://schemas.microsoft.com/office/drawing/2014/chart" uri="{C3380CC4-5D6E-409C-BE32-E72D297353CC}">
              <c16:uniqueId val="{00000002-DFDF-4574-920D-D092C88A20A2}"/>
            </c:ext>
          </c:extLst>
        </c:ser>
        <c:dLbls>
          <c:showLegendKey val="0"/>
          <c:showVal val="0"/>
          <c:showCatName val="0"/>
          <c:showSerName val="0"/>
          <c:showPercent val="0"/>
          <c:showBubbleSize val="0"/>
        </c:dLbls>
        <c:gapWidth val="219"/>
        <c:overlap val="-27"/>
        <c:axId val="537607288"/>
        <c:axId val="537601888"/>
      </c:barChart>
      <c:catAx>
        <c:axId val="53760728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37601888"/>
        <c:crosses val="autoZero"/>
        <c:auto val="1"/>
        <c:lblAlgn val="ctr"/>
        <c:lblOffset val="100"/>
        <c:noMultiLvlLbl val="0"/>
      </c:catAx>
      <c:valAx>
        <c:axId val="53760188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3760728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Entire/Apt/Home</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'3'!$U$5</c:f>
              <c:strCache>
                <c:ptCount val="1"/>
                <c:pt idx="0">
                  <c:v>Entire Apt</c:v>
                </c:pt>
              </c:strCache>
            </c:strRef>
          </c:tx>
          <c:spPr>
            <a:solidFill>
              <a:schemeClr val="accent1"/>
            </a:solidFill>
            <a:ln>
              <a:noFill/>
            </a:ln>
            <a:effectLst/>
          </c:spPr>
          <c:invertIfNegative val="0"/>
          <c:cat>
            <c:strRef>
              <c:f>'3'!$T$6:$T$15</c:f>
              <c:strCache>
                <c:ptCount val="10"/>
                <c:pt idx="0">
                  <c:v>Williamsburg</c:v>
                </c:pt>
                <c:pt idx="1">
                  <c:v>Bedford-Stuyvesant</c:v>
                </c:pt>
                <c:pt idx="2">
                  <c:v>Upper East Side</c:v>
                </c:pt>
                <c:pt idx="3">
                  <c:v>Upper West Side</c:v>
                </c:pt>
                <c:pt idx="4">
                  <c:v>Hell's Kitchen</c:v>
                </c:pt>
                <c:pt idx="5">
                  <c:v>East Village</c:v>
                </c:pt>
                <c:pt idx="6">
                  <c:v>Midtown</c:v>
                </c:pt>
                <c:pt idx="7">
                  <c:v>Harlem</c:v>
                </c:pt>
                <c:pt idx="8">
                  <c:v>Chelsea</c:v>
                </c:pt>
                <c:pt idx="9">
                  <c:v>Crown Heights</c:v>
                </c:pt>
              </c:strCache>
            </c:strRef>
          </c:cat>
          <c:val>
            <c:numRef>
              <c:f>'3'!$U$6:$U$15</c:f>
              <c:numCache>
                <c:formatCode>General</c:formatCode>
                <c:ptCount val="10"/>
                <c:pt idx="0">
                  <c:v>1891</c:v>
                </c:pt>
                <c:pt idx="1">
                  <c:v>1591</c:v>
                </c:pt>
                <c:pt idx="2">
                  <c:v>1310</c:v>
                </c:pt>
                <c:pt idx="3">
                  <c:v>1256</c:v>
                </c:pt>
                <c:pt idx="4">
                  <c:v>1187</c:v>
                </c:pt>
                <c:pt idx="5">
                  <c:v>1170</c:v>
                </c:pt>
                <c:pt idx="6">
                  <c:v>1100</c:v>
                </c:pt>
                <c:pt idx="7">
                  <c:v>1036</c:v>
                </c:pt>
                <c:pt idx="8">
                  <c:v>820</c:v>
                </c:pt>
                <c:pt idx="9">
                  <c:v>759</c:v>
                </c:pt>
              </c:numCache>
            </c:numRef>
          </c:val>
          <c:extLst>
            <c:ext xmlns:c16="http://schemas.microsoft.com/office/drawing/2014/chart" uri="{C3380CC4-5D6E-409C-BE32-E72D297353CC}">
              <c16:uniqueId val="{00000000-8603-44AF-B938-62DE3508179D}"/>
            </c:ext>
          </c:extLst>
        </c:ser>
        <c:ser>
          <c:idx val="1"/>
          <c:order val="1"/>
          <c:tx>
            <c:strRef>
              <c:f>'3'!$V$5</c:f>
              <c:strCache>
                <c:ptCount val="1"/>
                <c:pt idx="0">
                  <c:v>Avg Price</c:v>
                </c:pt>
              </c:strCache>
            </c:strRef>
          </c:tx>
          <c:spPr>
            <a:solidFill>
              <a:schemeClr val="accent2"/>
            </a:solidFill>
            <a:ln>
              <a:noFill/>
            </a:ln>
            <a:effectLst/>
          </c:spPr>
          <c:invertIfNegative val="0"/>
          <c:cat>
            <c:strRef>
              <c:f>'3'!$T$6:$T$15</c:f>
              <c:strCache>
                <c:ptCount val="10"/>
                <c:pt idx="0">
                  <c:v>Williamsburg</c:v>
                </c:pt>
                <c:pt idx="1">
                  <c:v>Bedford-Stuyvesant</c:v>
                </c:pt>
                <c:pt idx="2">
                  <c:v>Upper East Side</c:v>
                </c:pt>
                <c:pt idx="3">
                  <c:v>Upper West Side</c:v>
                </c:pt>
                <c:pt idx="4">
                  <c:v>Hell's Kitchen</c:v>
                </c:pt>
                <c:pt idx="5">
                  <c:v>East Village</c:v>
                </c:pt>
                <c:pt idx="6">
                  <c:v>Midtown</c:v>
                </c:pt>
                <c:pt idx="7">
                  <c:v>Harlem</c:v>
                </c:pt>
                <c:pt idx="8">
                  <c:v>Chelsea</c:v>
                </c:pt>
                <c:pt idx="9">
                  <c:v>Crown Heights</c:v>
                </c:pt>
              </c:strCache>
            </c:strRef>
          </c:cat>
          <c:val>
            <c:numRef>
              <c:f>'3'!$V$6:$V$15</c:f>
              <c:numCache>
                <c:formatCode>General</c:formatCode>
                <c:ptCount val="10"/>
                <c:pt idx="0">
                  <c:v>206.09413008989952</c:v>
                </c:pt>
                <c:pt idx="1">
                  <c:v>154.7806411062225</c:v>
                </c:pt>
                <c:pt idx="2">
                  <c:v>216.90839694656489</c:v>
                </c:pt>
                <c:pt idx="3">
                  <c:v>262.04538216560508</c:v>
                </c:pt>
                <c:pt idx="4">
                  <c:v>254.24262847514743</c:v>
                </c:pt>
                <c:pt idx="5">
                  <c:v>226.30598290598292</c:v>
                </c:pt>
                <c:pt idx="6">
                  <c:v>301.2681818181818</c:v>
                </c:pt>
                <c:pt idx="7">
                  <c:v>177.59555984555985</c:v>
                </c:pt>
                <c:pt idx="8">
                  <c:v>283.26219512195121</c:v>
                </c:pt>
                <c:pt idx="9">
                  <c:v>159.63109354413703</c:v>
                </c:pt>
              </c:numCache>
            </c:numRef>
          </c:val>
          <c:extLst>
            <c:ext xmlns:c16="http://schemas.microsoft.com/office/drawing/2014/chart" uri="{C3380CC4-5D6E-409C-BE32-E72D297353CC}">
              <c16:uniqueId val="{00000001-8603-44AF-B938-62DE3508179D}"/>
            </c:ext>
          </c:extLst>
        </c:ser>
        <c:ser>
          <c:idx val="2"/>
          <c:order val="2"/>
          <c:tx>
            <c:strRef>
              <c:f>'3'!$W$5</c:f>
              <c:strCache>
                <c:ptCount val="1"/>
                <c:pt idx="0">
                  <c:v>Avg Avail</c:v>
                </c:pt>
              </c:strCache>
            </c:strRef>
          </c:tx>
          <c:spPr>
            <a:solidFill>
              <a:schemeClr val="accent3"/>
            </a:solidFill>
            <a:ln>
              <a:noFill/>
            </a:ln>
            <a:effectLst/>
          </c:spPr>
          <c:invertIfNegative val="0"/>
          <c:cat>
            <c:strRef>
              <c:f>'3'!$T$6:$T$15</c:f>
              <c:strCache>
                <c:ptCount val="10"/>
                <c:pt idx="0">
                  <c:v>Williamsburg</c:v>
                </c:pt>
                <c:pt idx="1">
                  <c:v>Bedford-Stuyvesant</c:v>
                </c:pt>
                <c:pt idx="2">
                  <c:v>Upper East Side</c:v>
                </c:pt>
                <c:pt idx="3">
                  <c:v>Upper West Side</c:v>
                </c:pt>
                <c:pt idx="4">
                  <c:v>Hell's Kitchen</c:v>
                </c:pt>
                <c:pt idx="5">
                  <c:v>East Village</c:v>
                </c:pt>
                <c:pt idx="6">
                  <c:v>Midtown</c:v>
                </c:pt>
                <c:pt idx="7">
                  <c:v>Harlem</c:v>
                </c:pt>
                <c:pt idx="8">
                  <c:v>Chelsea</c:v>
                </c:pt>
                <c:pt idx="9">
                  <c:v>Crown Heights</c:v>
                </c:pt>
              </c:strCache>
            </c:strRef>
          </c:cat>
          <c:val>
            <c:numRef>
              <c:f>'3'!$W$6:$W$15</c:f>
              <c:numCache>
                <c:formatCode>General</c:formatCode>
                <c:ptCount val="10"/>
                <c:pt idx="0">
                  <c:v>83.68164992067689</c:v>
                </c:pt>
                <c:pt idx="1">
                  <c:v>119.6291640477687</c:v>
                </c:pt>
                <c:pt idx="2">
                  <c:v>116.90916030534351</c:v>
                </c:pt>
                <c:pt idx="3">
                  <c:v>97.851910828025481</c:v>
                </c:pt>
                <c:pt idx="4">
                  <c:v>142.5206402695872</c:v>
                </c:pt>
                <c:pt idx="5">
                  <c:v>80.588888888888889</c:v>
                </c:pt>
                <c:pt idx="6">
                  <c:v>166.96454545454546</c:v>
                </c:pt>
                <c:pt idx="7">
                  <c:v>97.550193050193045</c:v>
                </c:pt>
                <c:pt idx="8">
                  <c:v>112.44512195121951</c:v>
                </c:pt>
                <c:pt idx="9">
                  <c:v>103.03162055335969</c:v>
                </c:pt>
              </c:numCache>
            </c:numRef>
          </c:val>
          <c:extLst>
            <c:ext xmlns:c16="http://schemas.microsoft.com/office/drawing/2014/chart" uri="{C3380CC4-5D6E-409C-BE32-E72D297353CC}">
              <c16:uniqueId val="{00000002-8603-44AF-B938-62DE3508179D}"/>
            </c:ext>
          </c:extLst>
        </c:ser>
        <c:dLbls>
          <c:showLegendKey val="0"/>
          <c:showVal val="0"/>
          <c:showCatName val="0"/>
          <c:showSerName val="0"/>
          <c:showPercent val="0"/>
          <c:showBubbleSize val="0"/>
        </c:dLbls>
        <c:gapWidth val="219"/>
        <c:overlap val="-27"/>
        <c:axId val="559400568"/>
        <c:axId val="559399488"/>
      </c:barChart>
      <c:catAx>
        <c:axId val="55940056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59399488"/>
        <c:crosses val="autoZero"/>
        <c:auto val="1"/>
        <c:lblAlgn val="ctr"/>
        <c:lblOffset val="100"/>
        <c:noMultiLvlLbl val="0"/>
      </c:catAx>
      <c:valAx>
        <c:axId val="55939948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5940056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Shared room</a:t>
            </a:r>
          </a:p>
          <a:p>
            <a:pPr>
              <a:defRPr/>
            </a:pPr>
            <a:endParaRPr lang="en-I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'3'!$Z$5</c:f>
              <c:strCache>
                <c:ptCount val="1"/>
                <c:pt idx="0">
                  <c:v>Shared Room</c:v>
                </c:pt>
              </c:strCache>
            </c:strRef>
          </c:tx>
          <c:spPr>
            <a:solidFill>
              <a:schemeClr val="accent1"/>
            </a:solidFill>
            <a:ln>
              <a:noFill/>
            </a:ln>
            <a:effectLst/>
          </c:spPr>
          <c:invertIfNegative val="0"/>
          <c:cat>
            <c:strRef>
              <c:f>'3'!$Y$6:$Y$15</c:f>
              <c:strCache>
                <c:ptCount val="10"/>
                <c:pt idx="0">
                  <c:v>Hell's Kitchen</c:v>
                </c:pt>
                <c:pt idx="1">
                  <c:v>Bedford-Stuyvesant</c:v>
                </c:pt>
                <c:pt idx="2">
                  <c:v>Bushwick</c:v>
                </c:pt>
                <c:pt idx="3">
                  <c:v>Harlem</c:v>
                </c:pt>
                <c:pt idx="4">
                  <c:v>Upper East Side</c:v>
                </c:pt>
                <c:pt idx="5">
                  <c:v>East Harlem</c:v>
                </c:pt>
                <c:pt idx="6">
                  <c:v>Upper West Side</c:v>
                </c:pt>
                <c:pt idx="7">
                  <c:v>Lower East Side</c:v>
                </c:pt>
                <c:pt idx="8">
                  <c:v>Williamsburg</c:v>
                </c:pt>
                <c:pt idx="9">
                  <c:v>Washington Heights</c:v>
                </c:pt>
              </c:strCache>
            </c:strRef>
          </c:cat>
          <c:val>
            <c:numRef>
              <c:f>'3'!$Z$6:$Z$15</c:f>
              <c:numCache>
                <c:formatCode>General</c:formatCode>
                <c:ptCount val="10"/>
                <c:pt idx="0">
                  <c:v>99</c:v>
                </c:pt>
                <c:pt idx="1">
                  <c:v>85</c:v>
                </c:pt>
                <c:pt idx="2">
                  <c:v>68</c:v>
                </c:pt>
                <c:pt idx="3">
                  <c:v>49</c:v>
                </c:pt>
                <c:pt idx="4">
                  <c:v>47</c:v>
                </c:pt>
                <c:pt idx="5">
                  <c:v>45</c:v>
                </c:pt>
                <c:pt idx="6">
                  <c:v>40</c:v>
                </c:pt>
                <c:pt idx="7">
                  <c:v>38</c:v>
                </c:pt>
                <c:pt idx="8">
                  <c:v>32</c:v>
                </c:pt>
                <c:pt idx="9">
                  <c:v>27</c:v>
                </c:pt>
              </c:numCache>
            </c:numRef>
          </c:val>
          <c:extLst>
            <c:ext xmlns:c16="http://schemas.microsoft.com/office/drawing/2014/chart" uri="{C3380CC4-5D6E-409C-BE32-E72D297353CC}">
              <c16:uniqueId val="{00000000-936C-444F-B472-62FF3F06AB39}"/>
            </c:ext>
          </c:extLst>
        </c:ser>
        <c:ser>
          <c:idx val="1"/>
          <c:order val="1"/>
          <c:tx>
            <c:strRef>
              <c:f>'3'!$AA$5</c:f>
              <c:strCache>
                <c:ptCount val="1"/>
                <c:pt idx="0">
                  <c:v>Avg Price</c:v>
                </c:pt>
              </c:strCache>
            </c:strRef>
          </c:tx>
          <c:spPr>
            <a:solidFill>
              <a:schemeClr val="accent2"/>
            </a:solidFill>
            <a:ln>
              <a:noFill/>
            </a:ln>
            <a:effectLst/>
          </c:spPr>
          <c:invertIfNegative val="0"/>
          <c:cat>
            <c:strRef>
              <c:f>'3'!$Y$6:$Y$15</c:f>
              <c:strCache>
                <c:ptCount val="10"/>
                <c:pt idx="0">
                  <c:v>Hell's Kitchen</c:v>
                </c:pt>
                <c:pt idx="1">
                  <c:v>Bedford-Stuyvesant</c:v>
                </c:pt>
                <c:pt idx="2">
                  <c:v>Bushwick</c:v>
                </c:pt>
                <c:pt idx="3">
                  <c:v>Harlem</c:v>
                </c:pt>
                <c:pt idx="4">
                  <c:v>Upper East Side</c:v>
                </c:pt>
                <c:pt idx="5">
                  <c:v>East Harlem</c:v>
                </c:pt>
                <c:pt idx="6">
                  <c:v>Upper West Side</c:v>
                </c:pt>
                <c:pt idx="7">
                  <c:v>Lower East Side</c:v>
                </c:pt>
                <c:pt idx="8">
                  <c:v>Williamsburg</c:v>
                </c:pt>
                <c:pt idx="9">
                  <c:v>Washington Heights</c:v>
                </c:pt>
              </c:strCache>
            </c:strRef>
          </c:cat>
          <c:val>
            <c:numRef>
              <c:f>'3'!$AA$6:$AA$15</c:f>
              <c:numCache>
                <c:formatCode>General</c:formatCode>
                <c:ptCount val="10"/>
                <c:pt idx="0">
                  <c:v>95.838383838383834</c:v>
                </c:pt>
                <c:pt idx="1">
                  <c:v>50.376470588235293</c:v>
                </c:pt>
                <c:pt idx="2">
                  <c:v>37.382352941176471</c:v>
                </c:pt>
                <c:pt idx="3">
                  <c:v>68.08163265306122</c:v>
                </c:pt>
                <c:pt idx="4">
                  <c:v>83.808510638297875</c:v>
                </c:pt>
                <c:pt idx="5">
                  <c:v>65.044444444444451</c:v>
                </c:pt>
                <c:pt idx="6">
                  <c:v>95.224999999999994</c:v>
                </c:pt>
                <c:pt idx="7">
                  <c:v>50.736842105263158</c:v>
                </c:pt>
                <c:pt idx="8">
                  <c:v>84.9375</c:v>
                </c:pt>
                <c:pt idx="9">
                  <c:v>68.629629629629633</c:v>
                </c:pt>
              </c:numCache>
            </c:numRef>
          </c:val>
          <c:extLst>
            <c:ext xmlns:c16="http://schemas.microsoft.com/office/drawing/2014/chart" uri="{C3380CC4-5D6E-409C-BE32-E72D297353CC}">
              <c16:uniqueId val="{00000001-936C-444F-B472-62FF3F06AB39}"/>
            </c:ext>
          </c:extLst>
        </c:ser>
        <c:ser>
          <c:idx val="2"/>
          <c:order val="2"/>
          <c:tx>
            <c:strRef>
              <c:f>'3'!$AB$5</c:f>
              <c:strCache>
                <c:ptCount val="1"/>
                <c:pt idx="0">
                  <c:v>Avg Avail</c:v>
                </c:pt>
              </c:strCache>
            </c:strRef>
          </c:tx>
          <c:spPr>
            <a:solidFill>
              <a:schemeClr val="accent3"/>
            </a:solidFill>
            <a:ln>
              <a:noFill/>
            </a:ln>
            <a:effectLst/>
          </c:spPr>
          <c:invertIfNegative val="0"/>
          <c:cat>
            <c:strRef>
              <c:f>'3'!$Y$6:$Y$15</c:f>
              <c:strCache>
                <c:ptCount val="10"/>
                <c:pt idx="0">
                  <c:v>Hell's Kitchen</c:v>
                </c:pt>
                <c:pt idx="1">
                  <c:v>Bedford-Stuyvesant</c:v>
                </c:pt>
                <c:pt idx="2">
                  <c:v>Bushwick</c:v>
                </c:pt>
                <c:pt idx="3">
                  <c:v>Harlem</c:v>
                </c:pt>
                <c:pt idx="4">
                  <c:v>Upper East Side</c:v>
                </c:pt>
                <c:pt idx="5">
                  <c:v>East Harlem</c:v>
                </c:pt>
                <c:pt idx="6">
                  <c:v>Upper West Side</c:v>
                </c:pt>
                <c:pt idx="7">
                  <c:v>Lower East Side</c:v>
                </c:pt>
                <c:pt idx="8">
                  <c:v>Williamsburg</c:v>
                </c:pt>
                <c:pt idx="9">
                  <c:v>Washington Heights</c:v>
                </c:pt>
              </c:strCache>
            </c:strRef>
          </c:cat>
          <c:val>
            <c:numRef>
              <c:f>'3'!$AB$6:$AB$15</c:f>
              <c:numCache>
                <c:formatCode>General</c:formatCode>
                <c:ptCount val="10"/>
                <c:pt idx="0">
                  <c:v>189.28282828282829</c:v>
                </c:pt>
                <c:pt idx="1">
                  <c:v>186.91764705882352</c:v>
                </c:pt>
                <c:pt idx="2">
                  <c:v>207.38235294117646</c:v>
                </c:pt>
                <c:pt idx="3">
                  <c:v>123.57142857142857</c:v>
                </c:pt>
                <c:pt idx="4">
                  <c:v>128.08510638297872</c:v>
                </c:pt>
                <c:pt idx="5">
                  <c:v>84.888888888888886</c:v>
                </c:pt>
                <c:pt idx="6">
                  <c:v>102.1</c:v>
                </c:pt>
                <c:pt idx="7">
                  <c:v>242.78947368421052</c:v>
                </c:pt>
                <c:pt idx="8">
                  <c:v>92.3125</c:v>
                </c:pt>
                <c:pt idx="9">
                  <c:v>121</c:v>
                </c:pt>
              </c:numCache>
            </c:numRef>
          </c:val>
          <c:extLst>
            <c:ext xmlns:c16="http://schemas.microsoft.com/office/drawing/2014/chart" uri="{C3380CC4-5D6E-409C-BE32-E72D297353CC}">
              <c16:uniqueId val="{00000002-936C-444F-B472-62FF3F06AB39}"/>
            </c:ext>
          </c:extLst>
        </c:ser>
        <c:dLbls>
          <c:showLegendKey val="0"/>
          <c:showVal val="0"/>
          <c:showCatName val="0"/>
          <c:showSerName val="0"/>
          <c:showPercent val="0"/>
          <c:showBubbleSize val="0"/>
        </c:dLbls>
        <c:gapWidth val="219"/>
        <c:overlap val="-27"/>
        <c:axId val="565740824"/>
        <c:axId val="565748744"/>
      </c:barChart>
      <c:catAx>
        <c:axId val="56574082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65748744"/>
        <c:crosses val="autoZero"/>
        <c:auto val="1"/>
        <c:lblAlgn val="ctr"/>
        <c:lblOffset val="100"/>
        <c:noMultiLvlLbl val="0"/>
      </c:catAx>
      <c:valAx>
        <c:axId val="56574874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6574082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500" b="1" i="0" u="none" strike="noStrike" kern="1200" cap="all" spc="100" normalizeH="0" baseline="0">
              <a:solidFill>
                <a:schemeClr val="lt1"/>
              </a:solidFill>
              <a:latin typeface="+mn-lt"/>
              <a:ea typeface="+mn-ea"/>
              <a:cs typeface="+mn-cs"/>
            </a:defRPr>
          </a:pPr>
          <a:endParaRPr lang="en-US"/>
        </a:p>
      </c:txPr>
    </c:title>
    <c:autoTitleDeleted val="0"/>
    <c:plotArea>
      <c:layout/>
      <c:scatterChart>
        <c:scatterStyle val="lineMarker"/>
        <c:varyColors val="0"/>
        <c:ser>
          <c:idx val="0"/>
          <c:order val="0"/>
          <c:tx>
            <c:strRef>
              <c:f>'4'!$J$12</c:f>
              <c:strCache>
                <c:ptCount val="1"/>
                <c:pt idx="0">
                  <c:v>Correlation</c:v>
                </c:pt>
              </c:strCache>
            </c:strRef>
          </c:tx>
          <c:spPr>
            <a:ln w="25400" cap="rnd">
              <a:noFill/>
              <a:round/>
            </a:ln>
            <a:effectLst>
              <a:outerShdw dist="25400" dir="2700000" algn="tl" rotWithShape="0">
                <a:schemeClr val="accent1"/>
              </a:outerShdw>
            </a:effectLst>
          </c:spPr>
          <c:marker>
            <c:symbol val="circle"/>
            <c:size val="6"/>
            <c:spPr>
              <a:solidFill>
                <a:schemeClr val="accent1"/>
              </a:solidFill>
              <a:ln w="22225">
                <a:solidFill>
                  <a:schemeClr val="lt1"/>
                </a:solidFill>
                <a:round/>
              </a:ln>
              <a:effectLst/>
            </c:spPr>
          </c:marker>
          <c:trendline>
            <c:spPr>
              <a:ln w="28575" cap="rnd">
                <a:solidFill>
                  <a:schemeClr val="lt1">
                    <a:alpha val="50000"/>
                  </a:schemeClr>
                </a:solidFill>
                <a:round/>
              </a:ln>
              <a:effectLst/>
            </c:spPr>
            <c:trendlineType val="linear"/>
            <c:dispRSqr val="0"/>
            <c:dispEq val="0"/>
          </c:trendline>
          <c:xVal>
            <c:strRef>
              <c:f>'4'!$I$13:$I$15</c:f>
              <c:strCache>
                <c:ptCount val="3"/>
                <c:pt idx="0">
                  <c:v>Private room</c:v>
                </c:pt>
                <c:pt idx="1">
                  <c:v>Entire home/Apt</c:v>
                </c:pt>
                <c:pt idx="2">
                  <c:v>Shared Room</c:v>
                </c:pt>
              </c:strCache>
            </c:strRef>
          </c:xVal>
          <c:yVal>
            <c:numRef>
              <c:f>'4'!$J$13:$J$15</c:f>
              <c:numCache>
                <c:formatCode>General</c:formatCode>
                <c:ptCount val="3"/>
                <c:pt idx="0" formatCode="0">
                  <c:v>-0.12541817738353975</c:v>
                </c:pt>
                <c:pt idx="1">
                  <c:v>-3.3765080544138751E-2</c:v>
                </c:pt>
                <c:pt idx="2">
                  <c:v>0.93114079012108952</c:v>
                </c:pt>
              </c:numCache>
            </c:numRef>
          </c:yVal>
          <c:smooth val="0"/>
          <c:extLst>
            <c:ext xmlns:c16="http://schemas.microsoft.com/office/drawing/2014/chart" uri="{C3380CC4-5D6E-409C-BE32-E72D297353CC}">
              <c16:uniqueId val="{00000001-9A66-48C7-8748-8B9A444F927F}"/>
            </c:ext>
          </c:extLst>
        </c:ser>
        <c:dLbls>
          <c:showLegendKey val="0"/>
          <c:showVal val="0"/>
          <c:showCatName val="0"/>
          <c:showSerName val="0"/>
          <c:showPercent val="0"/>
          <c:showBubbleSize val="0"/>
        </c:dLbls>
        <c:axId val="881159344"/>
        <c:axId val="881158624"/>
      </c:scatterChart>
      <c:valAx>
        <c:axId val="881159344"/>
        <c:scaling>
          <c:orientation val="minMax"/>
        </c:scaling>
        <c:delete val="0"/>
        <c:axPos val="b"/>
        <c:majorGridlines>
          <c:spPr>
            <a:ln w="9525" cap="flat" cmpd="sng" algn="ctr">
              <a:solidFill>
                <a:schemeClr val="lt1">
                  <a:alpha val="25000"/>
                </a:schemeClr>
              </a:solidFill>
              <a:round/>
            </a:ln>
            <a:effectLst/>
          </c:spPr>
        </c:majorGridlines>
        <c:numFmt formatCode="General" sourceLinked="1"/>
        <c:majorTickMark val="none"/>
        <c:minorTickMark val="none"/>
        <c:tickLblPos val="nextTo"/>
        <c:spPr>
          <a:noFill/>
          <a:ln w="12700" cap="flat" cmpd="sng" algn="ctr">
            <a:solidFill>
              <a:schemeClr val="lt1">
                <a:alpha val="25000"/>
              </a:schemeClr>
            </a:solidFill>
            <a:round/>
          </a:ln>
          <a:effectLst/>
        </c:spPr>
        <c:txPr>
          <a:bodyPr rot="-60000000" spcFirstLastPara="1" vertOverflow="ellipsis" vert="horz" wrap="square" anchor="ctr" anchorCtr="1"/>
          <a:lstStyle/>
          <a:p>
            <a:pPr>
              <a:defRPr sz="900" b="0" i="0" u="none" strike="noStrike" kern="1200" spc="100" baseline="0">
                <a:solidFill>
                  <a:schemeClr val="lt1"/>
                </a:solidFill>
                <a:latin typeface="+mn-lt"/>
                <a:ea typeface="+mn-ea"/>
                <a:cs typeface="+mn-cs"/>
              </a:defRPr>
            </a:pPr>
            <a:endParaRPr lang="en-US"/>
          </a:p>
        </c:txPr>
        <c:crossAx val="881158624"/>
        <c:crosses val="autoZero"/>
        <c:crossBetween val="midCat"/>
      </c:valAx>
      <c:valAx>
        <c:axId val="881158624"/>
        <c:scaling>
          <c:orientation val="minMax"/>
        </c:scaling>
        <c:delete val="0"/>
        <c:axPos val="l"/>
        <c:majorGridlines>
          <c:spPr>
            <a:ln w="9525" cap="flat" cmpd="sng" algn="ctr">
              <a:solidFill>
                <a:schemeClr val="lt1">
                  <a:alpha val="2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solidFill>
                <a:latin typeface="+mn-lt"/>
                <a:ea typeface="+mn-ea"/>
                <a:cs typeface="+mn-cs"/>
              </a:defRPr>
            </a:pPr>
            <a:endParaRPr lang="en-US"/>
          </a:p>
        </c:txPr>
        <c:crossAx val="881159344"/>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accent1"/>
    </a:solidFill>
    <a:ln w="9525" cap="flat" cmpd="sng" algn="ctr">
      <a:solidFill>
        <a:schemeClr val="accent1"/>
      </a:solidFill>
      <a:round/>
    </a:ln>
    <a:effectLst/>
  </c:spPr>
  <c:txPr>
    <a:bodyPr/>
    <a:lstStyle/>
    <a:p>
      <a:pPr>
        <a:defRPr/>
      </a:pPr>
      <a:endParaRPr lang="en-US"/>
    </a:p>
  </c:txPr>
  <c:externalData r:id="rId3">
    <c:autoUpdate val="0"/>
  </c:externalData>
</c:chartSpace>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'9'!$D$11:$D$13</cx:f>
        <cx:lvl ptCount="3">
          <cx:pt idx="0">Private room</cx:pt>
          <cx:pt idx="1">Entire home/apt</cx:pt>
          <cx:pt idx="2">Shared room</cx:pt>
        </cx:lvl>
      </cx:strDim>
      <cx:numDim type="val">
        <cx:f>'9'!$E$11:$E$13</cx:f>
        <cx:lvl ptCount="3" formatCode="General">
          <cx:pt idx="0">25529.620000000006</cx:pt>
          <cx:pt idx="1">26565.340000000102</cx:pt>
          <cx:pt idx="2">1245.0799999999995</cx:pt>
        </cx:lvl>
      </cx:numDim>
    </cx:data>
  </cx:chartData>
  <cx:chart>
    <cx:title pos="t" align="ctr" overlay="0">
      <cx:tx>
        <cx:txData>
          <cx:v>Total count /reviews per month</cx:v>
        </cx:txData>
      </cx:tx>
    </cx:title>
    <cx:plotArea>
      <cx:plotAreaRegion>
        <cx:series layoutId="boxWhisker" uniqueId="{1E9A5870-24C6-4B0A-B04C-92BEBE3ADDBB}">
          <cx:tx>
            <cx:txData>
              <cx:f>'9'!$E$10</cx:f>
              <cx:v>Total count /reviews per month</cx:v>
            </cx:txData>
          </cx:tx>
          <cx:dataId val="0"/>
          <cx:layoutPr>
            <cx:statistics quartileMethod="exclusive"/>
          </cx:layoutPr>
        </cx:series>
      </cx:plotAreaRegion>
      <cx:axis id="0">
        <cx:catScaling gapWidth="2.19000006"/>
        <cx:tickLabels/>
      </cx:axis>
      <cx:axis id="1">
        <cx:valScaling/>
        <cx:majorGridlines/>
        <cx:tickLabels/>
      </cx:axis>
    </cx:plotArea>
  </cx:chart>
</cx:chartSpace>
</file>

<file path=ppt/charts/chartEx2.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'9'!$C$28:$C$32</cx:f>
        <cx:lvl ptCount="5">
          <cx:pt idx="0">Brooklyn</cx:pt>
          <cx:pt idx="1">Manhattan</cx:pt>
          <cx:pt idx="2">Queens</cx:pt>
          <cx:pt idx="3">Staten Island</cx:pt>
          <cx:pt idx="4">Bronx</cx:pt>
        </cx:lvl>
      </cx:strDim>
      <cx:numDim type="val">
        <cx:f>'9'!$D$28:$D$32</cx:f>
        <cx:lvl ptCount="5" formatCode="General">
          <cx:pt idx="0">10037.270000000044</cx:pt>
          <cx:pt idx="1">9141.4200000000146</cx:pt>
          <cx:pt idx="2">5220.5300000000079</cx:pt>
          <cx:pt idx="3">270.17000000000007</cx:pt>
          <cx:pt idx="4">860.23000000000093</cx:pt>
        </cx:lvl>
      </cx:numDim>
    </cx:data>
    <cx:data id="1">
      <cx:strDim type="cat">
        <cx:f>'9'!$C$28:$C$32</cx:f>
        <cx:lvl ptCount="5">
          <cx:pt idx="0">Brooklyn</cx:pt>
          <cx:pt idx="1">Manhattan</cx:pt>
          <cx:pt idx="2">Queens</cx:pt>
          <cx:pt idx="3">Staten Island</cx:pt>
          <cx:pt idx="4">Bronx</cx:pt>
        </cx:lvl>
      </cx:strDim>
      <cx:numDim type="val">
        <cx:f>'9'!$E$28:$E$32</cx:f>
        <cx:lvl ptCount="5" formatCode="General">
          <cx:pt idx="0">10757.129999999959</cx:pt>
          <cx:pt idx="1">11378.430000000037</cx:pt>
          <cx:pt idx="2">3427.0399999999986</cx:pt>
          <cx:pt idx="3">311.15999999999991</cx:pt>
          <cx:pt idx="4">691.58000000000004</cx:pt>
        </cx:lvl>
      </cx:numDim>
    </cx:data>
    <cx:data id="2">
      <cx:strDim type="cat">
        <cx:f>'9'!$C$28:$C$32</cx:f>
        <cx:lvl ptCount="5">
          <cx:pt idx="0">Brooklyn</cx:pt>
          <cx:pt idx="1">Manhattan</cx:pt>
          <cx:pt idx="2">Queens</cx:pt>
          <cx:pt idx="3">Staten Island</cx:pt>
          <cx:pt idx="4">Bronx</cx:pt>
        </cx:lvl>
      </cx:strDim>
      <cx:numDim type="val">
        <cx:f>'9'!$F$28:$F$32</cx:f>
        <cx:lvl ptCount="5" formatCode="General">
          <cx:pt idx="0">310.58000000000004</cx:pt>
          <cx:pt idx="1">638.23000000000036</cx:pt>
          <cx:pt idx="2">231.48000000000002</cx:pt>
          <cx:pt idx="3">6.6600000000000001</cx:pt>
          <cx:pt idx="4">58.130000000000003</cx:pt>
        </cx:lvl>
      </cx:numDim>
    </cx:data>
  </cx:chartData>
  <cx:chart>
    <cx:title pos="t" align="ctr" overlay="0">
      <cx:tx>
        <cx:txData>
          <cx:v>Most-reviewed room types in new york city
</cx:v>
        </cx:txData>
      </cx:tx>
    </cx:title>
    <cx:plotArea>
      <cx:plotAreaRegion>
        <cx:series layoutId="boxWhisker" uniqueId="{F5DCFC49-8D47-4BC4-869B-201A98E43F9C}">
          <cx:tx>
            <cx:txData>
              <cx:f>'9'!$D$27</cx:f>
              <cx:v>Private room</cx:v>
            </cx:txData>
          </cx:tx>
          <cx:dataId val="0"/>
          <cx:layoutPr>
            <cx:statistics quartileMethod="exclusive"/>
          </cx:layoutPr>
        </cx:series>
        <cx:series layoutId="boxWhisker" uniqueId="{788852E0-32CB-4107-96A3-043052367148}">
          <cx:tx>
            <cx:txData>
              <cx:f>'9'!$E$27</cx:f>
              <cx:v>Entire home/apt</cx:v>
            </cx:txData>
          </cx:tx>
          <cx:dataId val="1"/>
          <cx:layoutPr>
            <cx:statistics quartileMethod="exclusive"/>
          </cx:layoutPr>
        </cx:series>
        <cx:series layoutId="boxWhisker" uniqueId="{96B97460-730B-4069-B1F3-4EC497D2E55B}">
          <cx:tx>
            <cx:txData>
              <cx:f>'9'!$F$27</cx:f>
              <cx:v>Shared room</cx:v>
            </cx:txData>
          </cx:tx>
          <cx:dataId val="2"/>
          <cx:layoutPr>
            <cx:statistics quartileMethod="exclusive"/>
          </cx:layoutPr>
        </cx:series>
      </cx:plotAreaRegion>
      <cx:axis id="0">
        <cx:catScaling gapWidth="2.19000006"/>
        <cx:tickLabels/>
      </cx:axis>
      <cx:axis id="1">
        <cx:valScaling/>
        <cx:majorGridlines/>
        <cx:tickLabels/>
      </cx:axis>
    </cx:plotArea>
    <cx:legend pos="t" align="ctr" overlay="0"/>
  </cx:chart>
</cx: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5.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6">
  <cs:axisTitle>
    <cs:lnRef idx="0"/>
    <cs:fillRef idx="0"/>
    <cs:effectRef idx="0"/>
    <cs:fontRef idx="minor">
      <a:schemeClr val="tx1">
        <a:lumMod val="50000"/>
        <a:lumOff val="50000"/>
      </a:schemeClr>
    </cs:fontRef>
    <cs:defRPr sz="1197" kern="1200" cap="all"/>
  </cs:axisTitle>
  <cs:category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50000"/>
        <a:lumOff val="50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3D>
  <cs:dataPointLine>
    <cs:lnRef idx="0">
      <cs:styleClr val="auto"/>
    </cs:lnRef>
    <cs:fillRef idx="2">
      <cs:styleClr val="auto"/>
    </cs:fillRef>
    <cs:effectRef idx="1"/>
    <cs:fontRef idx="minor">
      <a:schemeClr val="dk1"/>
    </cs:fontRef>
    <cs:spPr>
      <a:ln w="15875" cap="rnd">
        <a:solidFill>
          <a:schemeClr val="phClr"/>
        </a:solidFill>
        <a:round/>
      </a:ln>
    </cs:spPr>
  </cs:dataPointLine>
  <cs:dataPointMarker>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Marker>
  <cs:dataPointMarkerLayout symbol="circle" size="4"/>
  <cs:dataPointWireframe>
    <cs:lnRef idx="0">
      <cs:styleClr val="auto"/>
    </cs:lnRef>
    <cs:fillRef idx="2"/>
    <cs:effectRef idx="0"/>
    <cs:fontRef idx="minor">
      <a:schemeClr val="dk1"/>
    </cs:fontRef>
    <cs:spPr>
      <a:ln w="9525" cap="rnd">
        <a:solidFill>
          <a:schemeClr val="phClr"/>
        </a:solidFill>
        <a:round/>
      </a:ln>
    </cs:spPr>
  </cs:dataPointWireframe>
  <cs:dataTable>
    <cs:lnRef idx="0"/>
    <cs:fillRef idx="0"/>
    <cs:effectRef idx="0"/>
    <cs:fontRef idx="minor">
      <a:schemeClr val="tx1">
        <a:lumMod val="50000"/>
        <a:lumOff val="50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prstDash val="dash"/>
      </a:ln>
    </cs:spPr>
  </cs:dropLine>
  <cs:errorBar>
    <cs:lnRef idx="0"/>
    <cs:fillRef idx="0"/>
    <cs:effectRef idx="0"/>
    <cs:fontRef idx="minor">
      <a:schemeClr val="dk1"/>
    </cs:fontRef>
    <cs:spPr>
      <a:ln w="9525">
        <a:solidFill>
          <a:schemeClr val="tx1">
            <a:lumMod val="50000"/>
            <a:lumOff val="50000"/>
          </a:schemeClr>
        </a:solidFill>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50000"/>
        <a:lumOff val="50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prstDash val="dash"/>
      </a:ln>
    </cs:spPr>
  </cs:seriesLine>
  <cs:title>
    <cs:lnRef idx="0"/>
    <cs:fillRef idx="0"/>
    <cs:effectRef idx="0"/>
    <cs:fontRef idx="minor">
      <a:schemeClr val="tx1">
        <a:lumMod val="50000"/>
        <a:lumOff val="50000"/>
      </a:schemeClr>
    </cs:fontRef>
    <cs:defRPr sz="1862" kern="1200" cap="none" spc="20" baseline="0"/>
  </cs:title>
  <cs:trendline>
    <cs:lnRef idx="0">
      <cs:styleClr val="auto"/>
    </cs:lnRef>
    <cs:fillRef idx="2"/>
    <cs:effectRef idx="0"/>
    <cs:fontRef idx="minor">
      <a:schemeClr val="dk1"/>
    </cs:fontRef>
    <cs:spPr>
      <a:ln w="9525" cap="rnd">
        <a:solidFill>
          <a:schemeClr val="phClr"/>
        </a:solidFill>
      </a:ln>
    </cs:spPr>
  </cs:trendline>
  <cs:trendlineLabel>
    <cs:lnRef idx="0"/>
    <cs:fillRef idx="0"/>
    <cs:effectRef idx="0"/>
    <cs:fontRef idx="minor">
      <a:schemeClr val="tx1">
        <a:lumMod val="50000"/>
        <a:lumOff val="50000"/>
      </a:schemeClr>
    </cs:fontRef>
    <cs:defRPr sz="1197"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50000"/>
        <a:lumOff val="50000"/>
      </a:schemeClr>
    </cs:fontRef>
    <cs:defRPr sz="1197" kern="1200"/>
  </cs:valueAxis>
  <cs:wall>
    <cs:lnRef idx="0"/>
    <cs:fillRef idx="0"/>
    <cs:effectRef idx="0"/>
    <cs:fontRef idx="minor">
      <a:schemeClr val="dk1"/>
    </cs:fontRef>
  </cs:wall>
</cs:chartStyle>
</file>

<file path=ppt/charts/style1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45">
  <cs:axisTitle>
    <cs:lnRef idx="0"/>
    <cs:fillRef idx="0"/>
    <cs:effectRef idx="0"/>
    <cs:fontRef idx="minor">
      <a:schemeClr val="lt1">
        <a:lumMod val="75000"/>
      </a:schemeClr>
    </cs:fontRef>
    <cs:defRPr sz="900" b="1" kern="1200"/>
  </cs:axisTitle>
  <cs:categoryAxis>
    <cs:lnRef idx="0"/>
    <cs:fillRef idx="0"/>
    <cs:effectRef idx="0"/>
    <cs:fontRef idx="minor">
      <a:schemeClr val="lt1">
        <a:lumMod val="75000"/>
      </a:schemeClr>
    </cs:fontRef>
    <cs:defRPr sz="900"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900" kern="1200"/>
  </cs:chartArea>
  <cs:dataLabel>
    <cs:lnRef idx="0"/>
    <cs:fillRef idx="0"/>
    <cs:effectRef idx="0"/>
    <cs:fontRef idx="minor">
      <a:schemeClr val="lt1">
        <a:lumMod val="75000"/>
      </a:schemeClr>
    </cs:fontRef>
    <cs:defRPr sz="900"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3"/>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900"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tx1"/>
    </cs:fontRef>
    <cs:spPr>
      <a:ln w="9525" cap="flat" cmpd="sng" algn="ctr">
        <a:solidFill>
          <a:schemeClr val="dk1">
            <a:lumMod val="65000"/>
            <a:lumOff val="35000"/>
            <a:alpha val="75000"/>
          </a:schemeClr>
        </a:solidFill>
        <a:round/>
      </a:ln>
    </cs:spPr>
  </cs:gridlineMajor>
  <cs:gridlineMinor>
    <cs:lnRef idx="0"/>
    <cs:fillRef idx="0"/>
    <cs:effectRef idx="0"/>
    <cs:fontRef idx="minor">
      <a:schemeClr val="tx1"/>
    </cs:fontRef>
    <cs:spPr>
      <a:ln w="9525" cap="flat" cmpd="sng" algn="ctr">
        <a:solidFill>
          <a:schemeClr val="dk1">
            <a:lumMod val="65000"/>
            <a:lumOff val="35000"/>
            <a:alpha val="25000"/>
          </a:schemeClr>
        </a:soli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900"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400"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900"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spPr>
      <a:ln w="9525" cap="flat" cmpd="sng" algn="ctr">
        <a:solidFill>
          <a:schemeClr val="lt1">
            <a:lumMod val="50000"/>
          </a:schemeClr>
        </a:solidFill>
        <a:round/>
      </a:ln>
    </cs:spPr>
    <cs:defRPr sz="900" kern="1200"/>
    <cs:bodyPr/>
  </cs:valueAxis>
  <cs:wall>
    <cs:lnRef idx="0"/>
    <cs:fillRef idx="0"/>
    <cs:effectRef idx="0"/>
    <cs:fontRef idx="minor">
      <a:schemeClr val="dk1"/>
    </cs:fontRef>
  </cs:wall>
</cs:chartStyle>
</file>

<file path=ppt/charts/style12.xml><?xml version="1.0" encoding="utf-8"?>
<cs:chartStyle xmlns:cs="http://schemas.microsoft.com/office/drawing/2012/chartStyle" xmlns:a="http://schemas.openxmlformats.org/drawingml/2006/main" id="245">
  <cs:axisTitle>
    <cs:lnRef idx="0"/>
    <cs:fillRef idx="0"/>
    <cs:effectRef idx="0"/>
    <cs:fontRef idx="minor">
      <a:schemeClr val="lt1">
        <a:lumMod val="75000"/>
      </a:schemeClr>
    </cs:fontRef>
    <cs:defRPr sz="900" b="1" kern="1200"/>
  </cs:axisTitle>
  <cs:categoryAxis>
    <cs:lnRef idx="0"/>
    <cs:fillRef idx="0"/>
    <cs:effectRef idx="0"/>
    <cs:fontRef idx="minor">
      <a:schemeClr val="lt1">
        <a:lumMod val="75000"/>
      </a:schemeClr>
    </cs:fontRef>
    <cs:defRPr sz="900"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900" kern="1200"/>
  </cs:chartArea>
  <cs:dataLabel>
    <cs:lnRef idx="0"/>
    <cs:fillRef idx="0"/>
    <cs:effectRef idx="0"/>
    <cs:fontRef idx="minor">
      <a:schemeClr val="lt1">
        <a:lumMod val="75000"/>
      </a:schemeClr>
    </cs:fontRef>
    <cs:defRPr sz="900"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3"/>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900"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tx1"/>
    </cs:fontRef>
    <cs:spPr>
      <a:ln w="9525" cap="flat" cmpd="sng" algn="ctr">
        <a:solidFill>
          <a:schemeClr val="dk1">
            <a:lumMod val="65000"/>
            <a:lumOff val="35000"/>
            <a:alpha val="75000"/>
          </a:schemeClr>
        </a:solidFill>
        <a:round/>
      </a:ln>
    </cs:spPr>
  </cs:gridlineMajor>
  <cs:gridlineMinor>
    <cs:lnRef idx="0"/>
    <cs:fillRef idx="0"/>
    <cs:effectRef idx="0"/>
    <cs:fontRef idx="minor">
      <a:schemeClr val="tx1"/>
    </cs:fontRef>
    <cs:spPr>
      <a:ln w="9525" cap="flat" cmpd="sng" algn="ctr">
        <a:solidFill>
          <a:schemeClr val="dk1">
            <a:lumMod val="65000"/>
            <a:lumOff val="35000"/>
            <a:alpha val="25000"/>
          </a:schemeClr>
        </a:soli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900"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400"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900"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spPr>
      <a:ln w="9525" cap="flat" cmpd="sng" algn="ctr">
        <a:solidFill>
          <a:schemeClr val="lt1">
            <a:lumMod val="50000"/>
          </a:schemeClr>
        </a:solidFill>
        <a:round/>
      </a:ln>
    </cs:spPr>
    <cs:defRPr sz="900" kern="1200"/>
    <cs:bodyPr/>
  </cs:valueAxis>
  <cs:wall>
    <cs:lnRef idx="0"/>
    <cs:fillRef idx="0"/>
    <cs:effectRef idx="0"/>
    <cs:fontRef idx="minor">
      <a:schemeClr val="dk1"/>
    </cs:fontRef>
  </cs:wall>
</cs:chartStyle>
</file>

<file path=ppt/charts/style13.xml><?xml version="1.0" encoding="utf-8"?>
<cs:chartStyle xmlns:cs="http://schemas.microsoft.com/office/drawing/2012/chartStyle" xmlns:a="http://schemas.openxmlformats.org/drawingml/2006/main" id="245">
  <cs:axisTitle>
    <cs:lnRef idx="0"/>
    <cs:fillRef idx="0"/>
    <cs:effectRef idx="0"/>
    <cs:fontRef idx="minor">
      <a:schemeClr val="lt1">
        <a:lumMod val="75000"/>
      </a:schemeClr>
    </cs:fontRef>
    <cs:defRPr sz="900" b="1" kern="1200"/>
  </cs:axisTitle>
  <cs:categoryAxis>
    <cs:lnRef idx="0"/>
    <cs:fillRef idx="0"/>
    <cs:effectRef idx="0"/>
    <cs:fontRef idx="minor">
      <a:schemeClr val="lt1">
        <a:lumMod val="75000"/>
      </a:schemeClr>
    </cs:fontRef>
    <cs:defRPr sz="900"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900" kern="1200"/>
  </cs:chartArea>
  <cs:dataLabel>
    <cs:lnRef idx="0"/>
    <cs:fillRef idx="0"/>
    <cs:effectRef idx="0"/>
    <cs:fontRef idx="minor">
      <a:schemeClr val="lt1">
        <a:lumMod val="75000"/>
      </a:schemeClr>
    </cs:fontRef>
    <cs:defRPr sz="900"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3"/>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900"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tx1"/>
    </cs:fontRef>
    <cs:spPr>
      <a:ln w="9525" cap="flat" cmpd="sng" algn="ctr">
        <a:solidFill>
          <a:schemeClr val="dk1">
            <a:lumMod val="65000"/>
            <a:lumOff val="35000"/>
            <a:alpha val="75000"/>
          </a:schemeClr>
        </a:solidFill>
        <a:round/>
      </a:ln>
    </cs:spPr>
  </cs:gridlineMajor>
  <cs:gridlineMinor>
    <cs:lnRef idx="0"/>
    <cs:fillRef idx="0"/>
    <cs:effectRef idx="0"/>
    <cs:fontRef idx="minor">
      <a:schemeClr val="tx1"/>
    </cs:fontRef>
    <cs:spPr>
      <a:ln w="9525" cap="flat" cmpd="sng" algn="ctr">
        <a:solidFill>
          <a:schemeClr val="dk1">
            <a:lumMod val="65000"/>
            <a:lumOff val="35000"/>
            <a:alpha val="25000"/>
          </a:schemeClr>
        </a:soli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900"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400"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900"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spPr>
      <a:ln w="9525" cap="flat" cmpd="sng" algn="ctr">
        <a:solidFill>
          <a:schemeClr val="lt1">
            <a:lumMod val="50000"/>
          </a:schemeClr>
        </a:solidFill>
        <a:round/>
      </a:ln>
    </cs:spPr>
    <cs:defRPr sz="900" kern="1200"/>
    <cs:bodyPr/>
  </cs:valueAxis>
  <cs:wall>
    <cs:lnRef idx="0"/>
    <cs:fillRef idx="0"/>
    <cs:effectRef idx="0"/>
    <cs:fontRef idx="minor">
      <a:schemeClr val="dk1"/>
    </cs:fontRef>
  </cs:wall>
</cs:chartStyle>
</file>

<file path=ppt/charts/style14.xml><?xml version="1.0" encoding="utf-8"?>
<cs:chartStyle xmlns:cs="http://schemas.microsoft.com/office/drawing/2012/chartStyle" xmlns:a="http://schemas.openxmlformats.org/drawingml/2006/main" id="245">
  <cs:axisTitle>
    <cs:lnRef idx="0"/>
    <cs:fillRef idx="0"/>
    <cs:effectRef idx="0"/>
    <cs:fontRef idx="minor">
      <a:schemeClr val="lt1">
        <a:lumMod val="75000"/>
      </a:schemeClr>
    </cs:fontRef>
    <cs:defRPr sz="900" b="1" kern="1200"/>
  </cs:axisTitle>
  <cs:categoryAxis>
    <cs:lnRef idx="0"/>
    <cs:fillRef idx="0"/>
    <cs:effectRef idx="0"/>
    <cs:fontRef idx="minor">
      <a:schemeClr val="lt1">
        <a:lumMod val="75000"/>
      </a:schemeClr>
    </cs:fontRef>
    <cs:defRPr sz="900"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900" kern="1200"/>
  </cs:chartArea>
  <cs:dataLabel>
    <cs:lnRef idx="0"/>
    <cs:fillRef idx="0"/>
    <cs:effectRef idx="0"/>
    <cs:fontRef idx="minor">
      <a:schemeClr val="lt1">
        <a:lumMod val="75000"/>
      </a:schemeClr>
    </cs:fontRef>
    <cs:defRPr sz="900"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3"/>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900"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tx1"/>
    </cs:fontRef>
    <cs:spPr>
      <a:ln w="9525" cap="flat" cmpd="sng" algn="ctr">
        <a:solidFill>
          <a:schemeClr val="dk1">
            <a:lumMod val="65000"/>
            <a:lumOff val="35000"/>
            <a:alpha val="75000"/>
          </a:schemeClr>
        </a:solidFill>
        <a:round/>
      </a:ln>
    </cs:spPr>
  </cs:gridlineMajor>
  <cs:gridlineMinor>
    <cs:lnRef idx="0"/>
    <cs:fillRef idx="0"/>
    <cs:effectRef idx="0"/>
    <cs:fontRef idx="minor">
      <a:schemeClr val="tx1"/>
    </cs:fontRef>
    <cs:spPr>
      <a:ln w="9525" cap="flat" cmpd="sng" algn="ctr">
        <a:solidFill>
          <a:schemeClr val="dk1">
            <a:lumMod val="65000"/>
            <a:lumOff val="35000"/>
            <a:alpha val="25000"/>
          </a:schemeClr>
        </a:soli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900"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400"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900"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spPr>
      <a:ln w="9525" cap="flat" cmpd="sng" algn="ctr">
        <a:solidFill>
          <a:schemeClr val="lt1">
            <a:lumMod val="50000"/>
          </a:schemeClr>
        </a:solidFill>
        <a:round/>
      </a:ln>
    </cs:spPr>
    <cs:defRPr sz="900" kern="1200"/>
    <cs:bodyPr/>
  </cs:valueAxis>
  <cs:wall>
    <cs:lnRef idx="0"/>
    <cs:fillRef idx="0"/>
    <cs:effectRef idx="0"/>
    <cs:fontRef idx="minor">
      <a:schemeClr val="dk1"/>
    </cs:fontRef>
  </cs:wall>
</cs:chartStyle>
</file>

<file path=ppt/charts/style15.xml><?xml version="1.0" encoding="utf-8"?>
<cs:chartStyle xmlns:cs="http://schemas.microsoft.com/office/drawing/2012/chartStyle" xmlns:a="http://schemas.openxmlformats.org/drawingml/2006/main" id="245">
  <cs:axisTitle>
    <cs:lnRef idx="0"/>
    <cs:fillRef idx="0"/>
    <cs:effectRef idx="0"/>
    <cs:fontRef idx="minor">
      <a:schemeClr val="lt1">
        <a:lumMod val="75000"/>
      </a:schemeClr>
    </cs:fontRef>
    <cs:defRPr sz="900" b="1" kern="1200"/>
  </cs:axisTitle>
  <cs:categoryAxis>
    <cs:lnRef idx="0"/>
    <cs:fillRef idx="0"/>
    <cs:effectRef idx="0"/>
    <cs:fontRef idx="minor">
      <a:schemeClr val="lt1">
        <a:lumMod val="75000"/>
      </a:schemeClr>
    </cs:fontRef>
    <cs:defRPr sz="900"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900" kern="1200"/>
  </cs:chartArea>
  <cs:dataLabel>
    <cs:lnRef idx="0"/>
    <cs:fillRef idx="0"/>
    <cs:effectRef idx="0"/>
    <cs:fontRef idx="minor">
      <a:schemeClr val="lt1">
        <a:lumMod val="75000"/>
      </a:schemeClr>
    </cs:fontRef>
    <cs:defRPr sz="900"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3"/>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900"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tx1"/>
    </cs:fontRef>
    <cs:spPr>
      <a:ln w="9525" cap="flat" cmpd="sng" algn="ctr">
        <a:solidFill>
          <a:schemeClr val="dk1">
            <a:lumMod val="65000"/>
            <a:lumOff val="35000"/>
            <a:alpha val="75000"/>
          </a:schemeClr>
        </a:solidFill>
        <a:round/>
      </a:ln>
    </cs:spPr>
  </cs:gridlineMajor>
  <cs:gridlineMinor>
    <cs:lnRef idx="0"/>
    <cs:fillRef idx="0"/>
    <cs:effectRef idx="0"/>
    <cs:fontRef idx="minor">
      <a:schemeClr val="tx1"/>
    </cs:fontRef>
    <cs:spPr>
      <a:ln w="9525" cap="flat" cmpd="sng" algn="ctr">
        <a:solidFill>
          <a:schemeClr val="dk1">
            <a:lumMod val="65000"/>
            <a:lumOff val="35000"/>
            <a:alpha val="25000"/>
          </a:schemeClr>
        </a:soli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900"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400"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900"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spPr>
      <a:ln w="9525" cap="flat" cmpd="sng" algn="ctr">
        <a:solidFill>
          <a:schemeClr val="lt1">
            <a:lumMod val="50000"/>
          </a:schemeClr>
        </a:solidFill>
        <a:round/>
      </a:ln>
    </cs:spPr>
    <cs:defRPr sz="900" kern="1200"/>
    <cs:bodyPr/>
  </cs:valueAxis>
  <cs:wall>
    <cs:lnRef idx="0"/>
    <cs:fillRef idx="0"/>
    <cs:effectRef idx="0"/>
    <cs:fontRef idx="minor">
      <a:schemeClr val="dk1"/>
    </cs:fontRef>
  </cs:wall>
</cs:chartStyle>
</file>

<file path=ppt/charts/style1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9.xml><?xml version="1.0" encoding="utf-8"?>
<cs:chartStyle xmlns:cs="http://schemas.microsoft.com/office/drawing/2012/chartStyle" xmlns:a="http://schemas.openxmlformats.org/drawingml/2006/main" id="204">
  <cs:axisTitle>
    <cs:lnRef idx="0"/>
    <cs:fillRef idx="0"/>
    <cs:effectRef idx="0"/>
    <cs:fontRef idx="minor">
      <a:schemeClr val="dk1">
        <a:lumMod val="65000"/>
        <a:lumOff val="35000"/>
      </a:schemeClr>
    </cs:fontRef>
    <cs:defRPr sz="1197" b="1" kern="1200"/>
  </cs:axisTitle>
  <cs:categoryAxis>
    <cs:lnRef idx="0"/>
    <cs:fillRef idx="0"/>
    <cs:effectRef idx="0"/>
    <cs:fontRef idx="minor">
      <a:schemeClr val="dk1">
        <a:lumMod val="65000"/>
        <a:lumOff val="35000"/>
      </a:schemeClr>
    </cs:fontRef>
    <cs:defRPr sz="1197" kern="1200">
      <a:effectLst/>
    </cs:defRPr>
  </cs:categoryAxis>
  <cs:chartArea>
    <cs:lnRef idx="0"/>
    <cs:fillRef idx="0"/>
    <cs:effectRef idx="0"/>
    <cs:fontRef idx="minor">
      <a:schemeClr val="dk1"/>
    </cs:fontRef>
    <cs:spPr>
      <a:gradFill flip="none" rotWithShape="1">
        <a:gsLst>
          <a:gs pos="0">
            <a:schemeClr val="lt1"/>
          </a:gs>
          <a:gs pos="68000">
            <a:schemeClr val="lt1">
              <a:lumMod val="85000"/>
            </a:schemeClr>
          </a:gs>
          <a:gs pos="100000">
            <a:schemeClr val="lt1"/>
          </a:gs>
        </a:gsLst>
        <a:lin ang="5400000" scaled="1"/>
        <a:tileRect/>
      </a:gradFill>
      <a:ln w="9525" cap="flat" cmpd="sng" algn="ctr">
        <a:solidFill>
          <a:schemeClr val="dk1">
            <a:lumMod val="15000"/>
            <a:lumOff val="85000"/>
          </a:schemeClr>
        </a:solidFill>
        <a:round/>
      </a:ln>
    </cs:spPr>
    <cs:defRPr sz="1330" kern="1200"/>
  </cs:chartArea>
  <cs:dataLabel>
    <cs:lnRef idx="0"/>
    <cs:fillRef idx="0"/>
    <cs:effectRef idx="0"/>
    <cs:fontRef idx="minor">
      <a:schemeClr val="lt1"/>
    </cs:fontRef>
    <cs:spPr/>
    <cs:defRPr sz="1330"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1330" b="1" kern="12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dk1"/>
    </cs:fontRef>
    <cs:spPr>
      <a:gradFill>
        <a:gsLst>
          <a:gs pos="0">
            <a:schemeClr val="phClr"/>
          </a:gs>
          <a:gs pos="100000">
            <a:schemeClr val="phClr">
              <a:lumMod val="84000"/>
            </a:schemeClr>
          </a:gs>
        </a:gsLst>
        <a:lin ang="5400000" scaled="1"/>
      </a:gradFill>
      <a:effectLst>
        <a:outerShdw blurRad="76200" dir="18900000" sy="23000" kx="-1200000" algn="bl" rotWithShape="0">
          <a:prstClr val="black">
            <a:alpha val="20000"/>
          </a:prstClr>
        </a:outerShdw>
      </a:effectLst>
    </cs:spPr>
  </cs:dataPoint>
  <cs:dataPoint3D>
    <cs:lnRef idx="0"/>
    <cs:fillRef idx="0">
      <cs:styleClr val="auto"/>
    </cs:fillRef>
    <cs:effectRef idx="0"/>
    <cs:fontRef idx="minor">
      <a:schemeClr val="dk1"/>
    </cs:fontRef>
    <cs:spPr>
      <a:gradFill>
        <a:gsLst>
          <a:gs pos="0">
            <a:schemeClr val="phClr"/>
          </a:gs>
          <a:gs pos="100000">
            <a:schemeClr val="phClr">
              <a:lumMod val="84000"/>
            </a:schemeClr>
          </a:gs>
        </a:gsLst>
        <a:lin ang="5400000" scaled="1"/>
      </a:gradFill>
      <a:effectLst>
        <a:outerShdw blurRad="76200" dir="18900000" sy="23000" kx="-1200000" algn="bl" rotWithShape="0">
          <a:prstClr val="black">
            <a:alpha val="20000"/>
          </a:prstClr>
        </a:outerShdw>
      </a:effectLst>
    </cs:spPr>
  </cs:dataPoint3D>
  <cs:dataPointLine>
    <cs:lnRef idx="0">
      <cs:styleClr val="auto"/>
    </cs:lnRef>
    <cs:fillRef idx="0"/>
    <cs:effectRef idx="0"/>
    <cs:fontRef idx="minor">
      <a:schemeClr val="dk1"/>
    </cs:fontRef>
    <cs:spPr>
      <a:ln w="28575" cap="rnd">
        <a:gradFill>
          <a:gsLst>
            <a:gs pos="0">
              <a:schemeClr val="phClr"/>
            </a:gs>
            <a:gs pos="100000">
              <a:schemeClr val="phClr">
                <a:lumMod val="84000"/>
              </a:schemeClr>
            </a:gs>
          </a:gsLst>
          <a:lin ang="5400000" scaled="1"/>
        </a:gradFill>
        <a:round/>
      </a:ln>
    </cs:spPr>
  </cs:dataPointLine>
  <cs:dataPointMarker>
    <cs:lnRef idx="0"/>
    <cs:fillRef idx="0">
      <cs:styleClr val="auto"/>
    </cs:fillRef>
    <cs:effectRef idx="0"/>
    <cs:fontRef idx="minor">
      <a:schemeClr val="dk1"/>
    </cs:fontRef>
    <cs:spPr>
      <a:gradFill>
        <a:gsLst>
          <a:gs pos="0">
            <a:schemeClr val="phClr"/>
          </a:gs>
          <a:gs pos="100000">
            <a:schemeClr val="phClr">
              <a:lumMod val="84000"/>
            </a:schemeClr>
          </a:gs>
        </a:gsLst>
        <a:lin ang="5400000" scaled="1"/>
      </a:gradFill>
      <a:effectLst>
        <a:outerShdw blurRad="76200" dir="18900000" sy="23000" kx="-1200000" algn="bl" rotWithShape="0">
          <a:prstClr val="black">
            <a:alpha val="20000"/>
          </a:prstClr>
        </a:outerShdw>
      </a:effectLst>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a:solidFill>
          <a:schemeClr val="dk1">
            <a:lumMod val="15000"/>
            <a:lumOff val="85000"/>
          </a:schemeClr>
        </a:solidFill>
      </a:ln>
    </cs:spPr>
    <cs:defRPr sz="1197" kern="1200"/>
  </cs:dataTable>
  <cs:downBar>
    <cs:lnRef idx="0"/>
    <cs:fillRef idx="0"/>
    <cs:effectRef idx="0"/>
    <cs:fontRef idx="minor">
      <a:schemeClr val="dk1"/>
    </cs:fontRef>
    <cs:spPr>
      <a:solidFill>
        <a:schemeClr val="dk1">
          <a:lumMod val="35000"/>
          <a:lumOff val="65000"/>
        </a:schemeClr>
      </a:solidFill>
      <a:ln w="9525">
        <a:solidFill>
          <a:schemeClr val="dk1">
            <a:lumMod val="50000"/>
            <a:lumOff val="50000"/>
          </a:schemeClr>
        </a:solidFill>
      </a:ln>
    </cs:spPr>
  </cs:downBar>
  <cs:dropLine>
    <cs:lnRef idx="0"/>
    <cs:fillRef idx="0"/>
    <cs:effectRef idx="0"/>
    <cs:fontRef idx="minor">
      <a:schemeClr val="dk1"/>
    </cs:fontRef>
    <cs:spPr>
      <a:ln w="9525">
        <a:solidFill>
          <a:schemeClr val="dk1">
            <a:lumMod val="50000"/>
            <a:lumOff val="50000"/>
          </a:schemeClr>
        </a:solidFill>
        <a:round/>
      </a:ln>
    </cs:spPr>
  </cs:dropLine>
  <cs:errorBar>
    <cs:lnRef idx="0"/>
    <cs:fillRef idx="0"/>
    <cs:effectRef idx="0"/>
    <cs:fontRef idx="minor">
      <a:schemeClr val="dk1"/>
    </cs:fontRef>
    <cs:spPr>
      <a:ln w="9525">
        <a:solidFill>
          <a:schemeClr val="dk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a:solidFill>
          <a:schemeClr val="dk1">
            <a:lumMod val="5000"/>
            <a:lumOff val="95000"/>
          </a:schemeClr>
        </a:solidFill>
      </a:ln>
    </cs:spPr>
  </cs:gridlineMinor>
  <cs:hiLoLine>
    <cs:lnRef idx="0"/>
    <cs:fillRef idx="0"/>
    <cs:effectRef idx="0"/>
    <cs:fontRef idx="minor">
      <a:schemeClr val="dk1"/>
    </cs:fontRef>
    <cs:spPr>
      <a:ln w="9525">
        <a:solidFill>
          <a:schemeClr val="dk1">
            <a:lumMod val="50000"/>
            <a:lumOff val="50000"/>
          </a:schemeClr>
        </a:solidFill>
        <a:round/>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65000"/>
        <a:lumOff val="35000"/>
      </a:schemeClr>
    </cs:fontRef>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65000"/>
        <a:lumOff val="35000"/>
      </a:schemeClr>
    </cs:fontRef>
    <cs:defRPr kern="1200">
      <a:effectLst/>
    </cs:defRPr>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lumMod val="95000"/>
        </a:schemeClr>
      </a:solidFill>
      <a:ln w="9525">
        <a:solidFill>
          <a:schemeClr val="dk1">
            <a:lumMod val="15000"/>
            <a:lumOff val="85000"/>
          </a:schemeClr>
        </a:solidFill>
      </a:ln>
    </cs:spPr>
  </cs:upBar>
  <cs:valueAxis>
    <cs:lnRef idx="0"/>
    <cs:fillRef idx="0"/>
    <cs:effectRef idx="0"/>
    <cs:fontRef idx="minor">
      <a:schemeClr val="dk1">
        <a:lumMod val="65000"/>
        <a:lumOff val="35000"/>
      </a:schemeClr>
    </cs:fontRef>
    <cs:defRPr sz="1197"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06">
  <cs:axisTitle>
    <cs:lnRef idx="0"/>
    <cs:fillRef idx="0"/>
    <cs:effectRef idx="0"/>
    <cs:fontRef idx="minor">
      <a:schemeClr val="tx1">
        <a:lumMod val="50000"/>
        <a:lumOff val="50000"/>
      </a:schemeClr>
    </cs:fontRef>
    <cs:defRPr sz="1197" kern="1200" cap="all"/>
  </cs:axisTitle>
  <cs:category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50000"/>
        <a:lumOff val="50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3D>
  <cs:dataPointLine>
    <cs:lnRef idx="0">
      <cs:styleClr val="auto"/>
    </cs:lnRef>
    <cs:fillRef idx="2">
      <cs:styleClr val="auto"/>
    </cs:fillRef>
    <cs:effectRef idx="1"/>
    <cs:fontRef idx="minor">
      <a:schemeClr val="dk1"/>
    </cs:fontRef>
    <cs:spPr>
      <a:ln w="15875" cap="rnd">
        <a:solidFill>
          <a:schemeClr val="phClr"/>
        </a:solidFill>
        <a:round/>
      </a:ln>
    </cs:spPr>
  </cs:dataPointLine>
  <cs:dataPointMarker>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Marker>
  <cs:dataPointMarkerLayout symbol="circle" size="4"/>
  <cs:dataPointWireframe>
    <cs:lnRef idx="0">
      <cs:styleClr val="auto"/>
    </cs:lnRef>
    <cs:fillRef idx="2"/>
    <cs:effectRef idx="0"/>
    <cs:fontRef idx="minor">
      <a:schemeClr val="dk1"/>
    </cs:fontRef>
    <cs:spPr>
      <a:ln w="9525" cap="rnd">
        <a:solidFill>
          <a:schemeClr val="phClr"/>
        </a:solidFill>
        <a:round/>
      </a:ln>
    </cs:spPr>
  </cs:dataPointWireframe>
  <cs:dataTable>
    <cs:lnRef idx="0"/>
    <cs:fillRef idx="0"/>
    <cs:effectRef idx="0"/>
    <cs:fontRef idx="minor">
      <a:schemeClr val="tx1">
        <a:lumMod val="50000"/>
        <a:lumOff val="50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prstDash val="dash"/>
      </a:ln>
    </cs:spPr>
  </cs:dropLine>
  <cs:errorBar>
    <cs:lnRef idx="0"/>
    <cs:fillRef idx="0"/>
    <cs:effectRef idx="0"/>
    <cs:fontRef idx="minor">
      <a:schemeClr val="dk1"/>
    </cs:fontRef>
    <cs:spPr>
      <a:ln w="9525">
        <a:solidFill>
          <a:schemeClr val="tx1">
            <a:lumMod val="50000"/>
            <a:lumOff val="50000"/>
          </a:schemeClr>
        </a:solidFill>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50000"/>
        <a:lumOff val="50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prstDash val="dash"/>
      </a:ln>
    </cs:spPr>
  </cs:seriesLine>
  <cs:title>
    <cs:lnRef idx="0"/>
    <cs:fillRef idx="0"/>
    <cs:effectRef idx="0"/>
    <cs:fontRef idx="minor">
      <a:schemeClr val="tx1">
        <a:lumMod val="50000"/>
        <a:lumOff val="50000"/>
      </a:schemeClr>
    </cs:fontRef>
    <cs:defRPr sz="1862" kern="1200" cap="none" spc="20" baseline="0"/>
  </cs:title>
  <cs:trendline>
    <cs:lnRef idx="0">
      <cs:styleClr val="auto"/>
    </cs:lnRef>
    <cs:fillRef idx="2"/>
    <cs:effectRef idx="0"/>
    <cs:fontRef idx="minor">
      <a:schemeClr val="dk1"/>
    </cs:fontRef>
    <cs:spPr>
      <a:ln w="9525" cap="rnd">
        <a:solidFill>
          <a:schemeClr val="phClr"/>
        </a:solidFill>
      </a:ln>
    </cs:spPr>
  </cs:trendline>
  <cs:trendlineLabel>
    <cs:lnRef idx="0"/>
    <cs:fillRef idx="0"/>
    <cs:effectRef idx="0"/>
    <cs:fontRef idx="minor">
      <a:schemeClr val="tx1">
        <a:lumMod val="50000"/>
        <a:lumOff val="50000"/>
      </a:schemeClr>
    </cs:fontRef>
    <cs:defRPr sz="1197"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50000"/>
        <a:lumOff val="50000"/>
      </a:schemeClr>
    </cs:fontRef>
    <cs:defRPr sz="1197" kern="1200"/>
  </cs:valueAxis>
  <cs:wall>
    <cs:lnRef idx="0"/>
    <cs:fillRef idx="0"/>
    <cs:effectRef idx="0"/>
    <cs:fontRef idx="minor">
      <a:schemeClr val="dk1"/>
    </cs:fontRef>
  </cs:wall>
</cs:chartStyle>
</file>

<file path=ppt/charts/style20.xml><?xml version="1.0" encoding="utf-8"?>
<cs:chartStyle xmlns:cs="http://schemas.microsoft.com/office/drawing/2012/chartStyle" xmlns:a="http://schemas.openxmlformats.org/drawingml/2006/main" id="204">
  <cs:axisTitle>
    <cs:lnRef idx="0"/>
    <cs:fillRef idx="0"/>
    <cs:effectRef idx="0"/>
    <cs:fontRef idx="minor">
      <a:schemeClr val="dk1">
        <a:lumMod val="65000"/>
        <a:lumOff val="35000"/>
      </a:schemeClr>
    </cs:fontRef>
    <cs:defRPr sz="1197" b="1" kern="1200"/>
  </cs:axisTitle>
  <cs:categoryAxis>
    <cs:lnRef idx="0"/>
    <cs:fillRef idx="0"/>
    <cs:effectRef idx="0"/>
    <cs:fontRef idx="minor">
      <a:schemeClr val="dk1">
        <a:lumMod val="65000"/>
        <a:lumOff val="35000"/>
      </a:schemeClr>
    </cs:fontRef>
    <cs:defRPr sz="1197" kern="1200">
      <a:effectLst/>
    </cs:defRPr>
  </cs:categoryAxis>
  <cs:chartArea>
    <cs:lnRef idx="0"/>
    <cs:fillRef idx="0"/>
    <cs:effectRef idx="0"/>
    <cs:fontRef idx="minor">
      <a:schemeClr val="dk1"/>
    </cs:fontRef>
    <cs:spPr>
      <a:gradFill flip="none" rotWithShape="1">
        <a:gsLst>
          <a:gs pos="0">
            <a:schemeClr val="lt1"/>
          </a:gs>
          <a:gs pos="68000">
            <a:schemeClr val="lt1">
              <a:lumMod val="85000"/>
            </a:schemeClr>
          </a:gs>
          <a:gs pos="100000">
            <a:schemeClr val="lt1"/>
          </a:gs>
        </a:gsLst>
        <a:lin ang="5400000" scaled="1"/>
        <a:tileRect/>
      </a:gradFill>
      <a:ln w="9525" cap="flat" cmpd="sng" algn="ctr">
        <a:solidFill>
          <a:schemeClr val="dk1">
            <a:lumMod val="15000"/>
            <a:lumOff val="85000"/>
          </a:schemeClr>
        </a:solidFill>
        <a:round/>
      </a:ln>
    </cs:spPr>
    <cs:defRPr sz="1330" kern="1200"/>
  </cs:chartArea>
  <cs:dataLabel>
    <cs:lnRef idx="0"/>
    <cs:fillRef idx="0"/>
    <cs:effectRef idx="0"/>
    <cs:fontRef idx="minor">
      <a:schemeClr val="lt1"/>
    </cs:fontRef>
    <cs:spPr/>
    <cs:defRPr sz="1330"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1330" b="1" kern="12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dk1"/>
    </cs:fontRef>
    <cs:spPr>
      <a:gradFill>
        <a:gsLst>
          <a:gs pos="0">
            <a:schemeClr val="phClr"/>
          </a:gs>
          <a:gs pos="100000">
            <a:schemeClr val="phClr">
              <a:lumMod val="84000"/>
            </a:schemeClr>
          </a:gs>
        </a:gsLst>
        <a:lin ang="5400000" scaled="1"/>
      </a:gradFill>
      <a:effectLst>
        <a:outerShdw blurRad="76200" dir="18900000" sy="23000" kx="-1200000" algn="bl" rotWithShape="0">
          <a:prstClr val="black">
            <a:alpha val="20000"/>
          </a:prstClr>
        </a:outerShdw>
      </a:effectLst>
    </cs:spPr>
  </cs:dataPoint>
  <cs:dataPoint3D>
    <cs:lnRef idx="0"/>
    <cs:fillRef idx="0">
      <cs:styleClr val="auto"/>
    </cs:fillRef>
    <cs:effectRef idx="0"/>
    <cs:fontRef idx="minor">
      <a:schemeClr val="dk1"/>
    </cs:fontRef>
    <cs:spPr>
      <a:gradFill>
        <a:gsLst>
          <a:gs pos="0">
            <a:schemeClr val="phClr"/>
          </a:gs>
          <a:gs pos="100000">
            <a:schemeClr val="phClr">
              <a:lumMod val="84000"/>
            </a:schemeClr>
          </a:gs>
        </a:gsLst>
        <a:lin ang="5400000" scaled="1"/>
      </a:gradFill>
      <a:effectLst>
        <a:outerShdw blurRad="76200" dir="18900000" sy="23000" kx="-1200000" algn="bl" rotWithShape="0">
          <a:prstClr val="black">
            <a:alpha val="20000"/>
          </a:prstClr>
        </a:outerShdw>
      </a:effectLst>
    </cs:spPr>
  </cs:dataPoint3D>
  <cs:dataPointLine>
    <cs:lnRef idx="0">
      <cs:styleClr val="auto"/>
    </cs:lnRef>
    <cs:fillRef idx="0"/>
    <cs:effectRef idx="0"/>
    <cs:fontRef idx="minor">
      <a:schemeClr val="dk1"/>
    </cs:fontRef>
    <cs:spPr>
      <a:ln w="28575" cap="rnd">
        <a:gradFill>
          <a:gsLst>
            <a:gs pos="0">
              <a:schemeClr val="phClr"/>
            </a:gs>
            <a:gs pos="100000">
              <a:schemeClr val="phClr">
                <a:lumMod val="84000"/>
              </a:schemeClr>
            </a:gs>
          </a:gsLst>
          <a:lin ang="5400000" scaled="1"/>
        </a:gradFill>
        <a:round/>
      </a:ln>
    </cs:spPr>
  </cs:dataPointLine>
  <cs:dataPointMarker>
    <cs:lnRef idx="0"/>
    <cs:fillRef idx="0">
      <cs:styleClr val="auto"/>
    </cs:fillRef>
    <cs:effectRef idx="0"/>
    <cs:fontRef idx="minor">
      <a:schemeClr val="dk1"/>
    </cs:fontRef>
    <cs:spPr>
      <a:gradFill>
        <a:gsLst>
          <a:gs pos="0">
            <a:schemeClr val="phClr"/>
          </a:gs>
          <a:gs pos="100000">
            <a:schemeClr val="phClr">
              <a:lumMod val="84000"/>
            </a:schemeClr>
          </a:gs>
        </a:gsLst>
        <a:lin ang="5400000" scaled="1"/>
      </a:gradFill>
      <a:effectLst>
        <a:outerShdw blurRad="76200" dir="18900000" sy="23000" kx="-1200000" algn="bl" rotWithShape="0">
          <a:prstClr val="black">
            <a:alpha val="20000"/>
          </a:prstClr>
        </a:outerShdw>
      </a:effectLst>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a:solidFill>
          <a:schemeClr val="dk1">
            <a:lumMod val="15000"/>
            <a:lumOff val="85000"/>
          </a:schemeClr>
        </a:solidFill>
      </a:ln>
    </cs:spPr>
    <cs:defRPr sz="1197" kern="1200"/>
  </cs:dataTable>
  <cs:downBar>
    <cs:lnRef idx="0"/>
    <cs:fillRef idx="0"/>
    <cs:effectRef idx="0"/>
    <cs:fontRef idx="minor">
      <a:schemeClr val="dk1"/>
    </cs:fontRef>
    <cs:spPr>
      <a:solidFill>
        <a:schemeClr val="dk1">
          <a:lumMod val="35000"/>
          <a:lumOff val="65000"/>
        </a:schemeClr>
      </a:solidFill>
      <a:ln w="9525">
        <a:solidFill>
          <a:schemeClr val="dk1">
            <a:lumMod val="50000"/>
            <a:lumOff val="50000"/>
          </a:schemeClr>
        </a:solidFill>
      </a:ln>
    </cs:spPr>
  </cs:downBar>
  <cs:dropLine>
    <cs:lnRef idx="0"/>
    <cs:fillRef idx="0"/>
    <cs:effectRef idx="0"/>
    <cs:fontRef idx="minor">
      <a:schemeClr val="dk1"/>
    </cs:fontRef>
    <cs:spPr>
      <a:ln w="9525">
        <a:solidFill>
          <a:schemeClr val="dk1">
            <a:lumMod val="50000"/>
            <a:lumOff val="50000"/>
          </a:schemeClr>
        </a:solidFill>
        <a:round/>
      </a:ln>
    </cs:spPr>
  </cs:dropLine>
  <cs:errorBar>
    <cs:lnRef idx="0"/>
    <cs:fillRef idx="0"/>
    <cs:effectRef idx="0"/>
    <cs:fontRef idx="minor">
      <a:schemeClr val="dk1"/>
    </cs:fontRef>
    <cs:spPr>
      <a:ln w="9525">
        <a:solidFill>
          <a:schemeClr val="dk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a:solidFill>
          <a:schemeClr val="dk1">
            <a:lumMod val="5000"/>
            <a:lumOff val="95000"/>
          </a:schemeClr>
        </a:solidFill>
      </a:ln>
    </cs:spPr>
  </cs:gridlineMinor>
  <cs:hiLoLine>
    <cs:lnRef idx="0"/>
    <cs:fillRef idx="0"/>
    <cs:effectRef idx="0"/>
    <cs:fontRef idx="minor">
      <a:schemeClr val="dk1"/>
    </cs:fontRef>
    <cs:spPr>
      <a:ln w="9525">
        <a:solidFill>
          <a:schemeClr val="dk1">
            <a:lumMod val="50000"/>
            <a:lumOff val="50000"/>
          </a:schemeClr>
        </a:solidFill>
        <a:round/>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65000"/>
        <a:lumOff val="35000"/>
      </a:schemeClr>
    </cs:fontRef>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65000"/>
        <a:lumOff val="35000"/>
      </a:schemeClr>
    </cs:fontRef>
    <cs:defRPr kern="1200">
      <a:effectLst/>
    </cs:defRPr>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lumMod val="95000"/>
        </a:schemeClr>
      </a:solidFill>
      <a:ln w="9525">
        <a:solidFill>
          <a:schemeClr val="dk1">
            <a:lumMod val="15000"/>
            <a:lumOff val="85000"/>
          </a:schemeClr>
        </a:solidFill>
      </a:ln>
    </cs:spPr>
  </cs:upBar>
  <cs:valueAxis>
    <cs:lnRef idx="0"/>
    <cs:fillRef idx="0"/>
    <cs:effectRef idx="0"/>
    <cs:fontRef idx="minor">
      <a:schemeClr val="dk1">
        <a:lumMod val="65000"/>
        <a:lumOff val="35000"/>
      </a:schemeClr>
    </cs:fontRef>
    <cs:defRPr sz="1197" kern="1200"/>
  </cs:valueAxis>
  <cs:wall>
    <cs:lnRef idx="0"/>
    <cs:fillRef idx="0"/>
    <cs:effectRef idx="0"/>
    <cs:fontRef idx="minor">
      <a:schemeClr val="dk1"/>
    </cs:fontRef>
  </cs:wall>
</cs:chartStyle>
</file>

<file path=ppt/charts/style2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5.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47">
  <cs:axisTitle>
    <cs:lnRef idx="0"/>
    <cs:fillRef idx="0"/>
    <cs:effectRef idx="0"/>
    <cs:fontRef idx="minor">
      <a:schemeClr val="lt1"/>
    </cs:fontRef>
    <cs:defRPr sz="900" b="1" kern="1200"/>
  </cs:axisTitle>
  <cs:categoryAxis>
    <cs:lnRef idx="0">
      <cs:styleClr val="0"/>
    </cs:lnRef>
    <cs:fillRef idx="0"/>
    <cs:effectRef idx="0"/>
    <cs:fontRef idx="minor">
      <a:schemeClr val="lt1"/>
    </cs:fontRef>
    <cs:spPr>
      <a:ln w="12700" cap="flat" cmpd="sng" algn="ctr">
        <a:solidFill>
          <a:schemeClr val="lt1">
            <a:alpha val="25000"/>
          </a:schemeClr>
        </a:solidFill>
        <a:round/>
      </a:ln>
    </cs:spPr>
    <cs:defRPr sz="900" b="0" kern="1200" spc="100" baseline="0"/>
  </cs:categoryAxis>
  <cs:chartArea>
    <cs:lnRef idx="0">
      <cs:styleClr val="0"/>
    </cs:lnRef>
    <cs:fillRef idx="0">
      <cs:styleClr val="0"/>
    </cs:fillRef>
    <cs:effectRef idx="0"/>
    <cs:fontRef idx="minor">
      <a:schemeClr val="dk1"/>
    </cs:fontRef>
    <cs:spPr>
      <a:solidFill>
        <a:schemeClr val="phClr"/>
      </a:solidFill>
      <a:ln w="9525" cap="flat" cmpd="sng" algn="ctr">
        <a:solidFill>
          <a:schemeClr val="phClr"/>
        </a:solidFill>
        <a:round/>
      </a:ln>
    </cs:spPr>
    <cs:defRPr sz="1000" kern="1200"/>
  </cs:chartArea>
  <cs:dataLabel>
    <cs:lnRef idx="0"/>
    <cs:fillRef idx="0"/>
    <cs:effectRef idx="0"/>
    <cs:fontRef idx="minor">
      <a:schemeClr val="lt1"/>
    </cs:fontRef>
    <cs:defRPr sz="900" b="1" kern="1200"/>
  </cs:dataLabel>
  <cs:dataLabelCallout>
    <cs:lnRef idx="0">
      <cs:styleClr val="auto"/>
    </cs:lnRef>
    <cs:fillRef idx="0"/>
    <cs:effectRef idx="0"/>
    <cs:fontRef idx="minor">
      <cs:styleClr val="auto"/>
    </cs:fontRef>
    <cs:spPr>
      <a:solidFill>
        <a:schemeClr val="lt1"/>
      </a:solidFill>
      <a:ln>
        <a:solidFill>
          <a:schemeClr val="ph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pattFill prst="ltUpDiag">
        <a:fgClr>
          <a:schemeClr val="phClr"/>
        </a:fgClr>
        <a:bgClr>
          <a:schemeClr val="lt1"/>
        </a:bgClr>
      </a:pattFill>
    </cs:spPr>
  </cs:dataPoint>
  <cs:dataPoint3D>
    <cs:lnRef idx="0"/>
    <cs:fillRef idx="0">
      <cs:styleClr val="auto"/>
    </cs:fillRef>
    <cs:effectRef idx="0"/>
    <cs:fontRef idx="minor">
      <a:schemeClr val="dk1"/>
    </cs:fontRef>
    <cs:spPr>
      <a:pattFill prst="ltUpDiag">
        <a:fgClr>
          <a:schemeClr val="phClr"/>
        </a:fgClr>
        <a:bgClr>
          <a:schemeClr val="lt1"/>
        </a:bgClr>
      </a:pattFill>
    </cs:spPr>
  </cs:dataPoint3D>
  <cs:dataPointLine>
    <cs:lnRef idx="0">
      <cs:styleClr val="auto"/>
    </cs:lnRef>
    <cs:fillRef idx="0"/>
    <cs:effectRef idx="0">
      <cs:styleClr val="auto"/>
    </cs:effectRef>
    <cs:fontRef idx="minor">
      <a:schemeClr val="dk1"/>
    </cs:fontRef>
    <cs:spPr>
      <a:ln w="28575" cap="rnd">
        <a:solidFill>
          <a:schemeClr val="lt1">
            <a:alpha val="50000"/>
          </a:schemeClr>
        </a:solidFill>
        <a:round/>
      </a:ln>
      <a:effectLst>
        <a:outerShdw dist="25400" dir="2700000" algn="tl" rotWithShape="0">
          <a:schemeClr val="phClr"/>
        </a:outerShdw>
      </a:effectLst>
    </cs:spPr>
  </cs:dataPointLine>
  <cs:dataPointMarker>
    <cs:lnRef idx="0"/>
    <cs:fillRef idx="0">
      <cs:styleClr val="auto"/>
    </cs:fillRef>
    <cs:effectRef idx="0"/>
    <cs:fontRef idx="minor">
      <a:schemeClr val="dk1"/>
    </cs:fontRef>
    <cs:spPr>
      <a:solidFill>
        <a:schemeClr val="phClr"/>
      </a:solidFill>
      <a:ln w="22225">
        <a:solidFill>
          <a:schemeClr val="lt1"/>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styleClr val="0"/>
    </cs:lnRef>
    <cs:fillRef idx="0"/>
    <cs:effectRef idx="0"/>
    <cs:fontRef idx="minor">
      <a:schemeClr val="lt1"/>
    </cs:fontRef>
    <cs:spPr>
      <a:ln w="9525">
        <a:solidFill>
          <a:schemeClr val="phClr">
            <a:lumMod val="60000"/>
            <a:lumOff val="40000"/>
          </a:schemeClr>
        </a:solidFill>
      </a:ln>
    </cs:spPr>
    <cs:defRPr sz="900" kern="1200"/>
  </cs:dataTable>
  <cs:downBar>
    <cs:lnRef idx="0">
      <cs:styleClr val="0"/>
    </cs:lnRef>
    <cs:fillRef idx="0"/>
    <cs:effectRef idx="0"/>
    <cs:fontRef idx="minor">
      <a:schemeClr val="dk1"/>
    </cs:fontRef>
    <cs:spPr>
      <a:solidFill>
        <a:schemeClr val="dk1">
          <a:lumMod val="35000"/>
          <a:lumOff val="65000"/>
        </a:schemeClr>
      </a:solidFill>
      <a:ln w="9525">
        <a:solidFill>
          <a:schemeClr val="phClr">
            <a:lumMod val="60000"/>
            <a:lumOff val="40000"/>
          </a:schemeClr>
        </a:solidFill>
      </a:ln>
    </cs:spPr>
  </cs:downBar>
  <cs:dropLine>
    <cs:lnRef idx="0">
      <cs:styleClr val="0"/>
    </cs:lnRef>
    <cs:fillRef idx="0"/>
    <cs:effectRef idx="0"/>
    <cs:fontRef idx="minor">
      <a:schemeClr val="dk1"/>
    </cs:fontRef>
    <cs:spPr>
      <a:ln w="9525" cap="flat" cmpd="sng" algn="ctr">
        <a:gradFill>
          <a:gsLst>
            <a:gs pos="79000">
              <a:schemeClr val="phClr"/>
            </a:gs>
            <a:gs pos="0">
              <a:schemeClr val="lt1">
                <a:alpha val="60000"/>
              </a:schemeClr>
            </a:gs>
          </a:gsLst>
          <a:lin ang="5400000" scaled="0"/>
        </a:gradFill>
        <a:round/>
      </a:ln>
    </cs:spPr>
  </cs:dropLine>
  <cs:errorBar>
    <cs:lnRef idx="0">
      <cs:styleClr val="0"/>
    </cs:lnRef>
    <cs:fillRef idx="0"/>
    <cs:effectRef idx="0"/>
    <cs:fontRef idx="minor">
      <a:schemeClr val="dk1"/>
    </cs:fontRef>
    <cs:spPr>
      <a:ln w="9525">
        <a:solidFill>
          <a:schemeClr val="phClr">
            <a:lumMod val="60000"/>
            <a:lumOff val="40000"/>
          </a:schemeClr>
        </a:solidFill>
        <a:round/>
      </a:ln>
      <a:effectLst>
        <a:glow rad="25400">
          <a:schemeClr val="lt1"/>
        </a:glow>
      </a:effectLst>
    </cs:spPr>
  </cs:errorBar>
  <cs:floor>
    <cs:lnRef idx="0"/>
    <cs:fillRef idx="0"/>
    <cs:effectRef idx="0"/>
    <cs:fontRef idx="minor">
      <a:schemeClr val="dk1"/>
    </cs:fontRef>
  </cs:floor>
  <cs:gridlineMajor>
    <cs:lnRef idx="0">
      <cs:styleClr val="0"/>
    </cs:lnRef>
    <cs:fillRef idx="0"/>
    <cs:effectRef idx="0"/>
    <cs:fontRef idx="minor">
      <a:schemeClr val="dk1"/>
    </cs:fontRef>
    <cs:spPr>
      <a:ln w="9525" cap="flat" cmpd="sng" algn="ctr">
        <a:solidFill>
          <a:schemeClr val="lt1">
            <a:alpha val="25000"/>
          </a:schemeClr>
        </a:solidFill>
        <a:round/>
      </a:ln>
    </cs:spPr>
  </cs:gridlineMajor>
  <cs:gridlineMinor>
    <cs:lnRef idx="0">
      <cs:styleClr val="0"/>
    </cs:lnRef>
    <cs:fillRef idx="0"/>
    <cs:effectRef idx="0"/>
    <cs:fontRef idx="minor">
      <a:schemeClr val="dk1"/>
    </cs:fontRef>
    <cs:spPr>
      <a:ln>
        <a:solidFill>
          <a:schemeClr val="lt1">
            <a:alpha val="10000"/>
          </a:schemeClr>
        </a:solidFill>
      </a:ln>
    </cs:spPr>
  </cs:gridlineMinor>
  <cs:hiLoLine>
    <cs:lnRef idx="0">
      <cs:styleClr val="0"/>
    </cs:lnRef>
    <cs:fillRef idx="0"/>
    <cs:effectRef idx="0"/>
    <cs:fontRef idx="minor">
      <a:schemeClr val="dk1"/>
    </cs:fontRef>
    <cs:spPr>
      <a:ln w="9525">
        <a:solidFill>
          <a:schemeClr val="phClr">
            <a:lumMod val="60000"/>
            <a:lumOff val="40000"/>
          </a:schemeClr>
        </a:solidFill>
        <a:prstDash val="dash"/>
      </a:ln>
    </cs:spPr>
  </cs:hiLoLine>
  <cs:leaderLine>
    <cs:lnRef idx="0">
      <cs:styleClr val="0"/>
    </cs:lnRef>
    <cs:fillRef idx="0"/>
    <cs:effectRef idx="0"/>
    <cs:fontRef idx="minor">
      <a:schemeClr val="dk1"/>
    </cs:fontRef>
    <cs:spPr>
      <a:ln w="9525">
        <a:solidFill>
          <a:schemeClr val="phClr">
            <a:lumMod val="60000"/>
            <a:lumOff val="40000"/>
          </a:schemeClr>
        </a:solidFill>
      </a:ln>
    </cs:spPr>
  </cs:leaderLine>
  <cs:legend>
    <cs:lnRef idx="0"/>
    <cs:fillRef idx="0"/>
    <cs:effectRef idx="0"/>
    <cs:fontRef idx="minor">
      <a:schemeClr val="lt1"/>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styleClr val="0"/>
    </cs:lnRef>
    <cs:fillRef idx="0"/>
    <cs:effectRef idx="0"/>
    <cs:fontRef idx="minor">
      <a:schemeClr val="lt1"/>
    </cs:fontRef>
    <cs:spPr>
      <a:ln w="3175" cap="flat" cmpd="sng" algn="ctr">
        <a:solidFill>
          <a:schemeClr val="phClr">
            <a:lumMod val="60000"/>
            <a:lumOff val="40000"/>
          </a:schemeClr>
        </a:solidFill>
        <a:round/>
      </a:ln>
    </cs:spPr>
    <cs:defRPr sz="900" kern="1200"/>
  </cs:seriesAxis>
  <cs:seriesLine>
    <cs:lnRef idx="0">
      <cs:styleClr val="0"/>
    </cs:lnRef>
    <cs:fillRef idx="0"/>
    <cs:effectRef idx="0"/>
    <cs:fontRef idx="minor">
      <a:schemeClr val="dk1"/>
    </cs:fontRef>
    <cs:spPr>
      <a:ln w="9525">
        <a:solidFill>
          <a:schemeClr val="phClr">
            <a:lumMod val="60000"/>
            <a:lumOff val="40000"/>
            <a:tint val="50000"/>
          </a:schemeClr>
        </a:solidFill>
        <a:prstDash val="dash"/>
      </a:ln>
    </cs:spPr>
  </cs:seriesLine>
  <cs:title>
    <cs:lnRef idx="0"/>
    <cs:fillRef idx="0"/>
    <cs:effectRef idx="0"/>
    <cs:fontRef idx="minor">
      <a:schemeClr val="lt1"/>
    </cs:fontRef>
    <cs:defRPr sz="1500" b="1" kern="1200" cap="all" spc="100" normalizeH="0" baseline="0"/>
  </cs:title>
  <cs:trendline>
    <cs:lnRef idx="0"/>
    <cs:fillRef idx="0"/>
    <cs:effectRef idx="0"/>
    <cs:fontRef idx="minor">
      <a:schemeClr val="dk1"/>
    </cs:fontRef>
    <cs:spPr>
      <a:ln w="28575" cap="rnd">
        <a:solidFill>
          <a:schemeClr val="lt1">
            <a:alpha val="50000"/>
          </a:schemeClr>
        </a:solidFill>
        <a:round/>
      </a:ln>
    </cs:spPr>
  </cs:trendline>
  <cs:trendlineLabel>
    <cs:lnRef idx="0"/>
    <cs:fillRef idx="0"/>
    <cs:effectRef idx="0"/>
    <cs:fontRef idx="minor">
      <a:schemeClr val="lt1"/>
    </cs:fontRef>
    <cs:defRPr sz="900" kern="1200"/>
  </cs:trendlineLabel>
  <cs:upBar>
    <cs:lnRef idx="0">
      <cs:styleClr val="0"/>
    </cs:lnRef>
    <cs:fillRef idx="0"/>
    <cs:effectRef idx="0"/>
    <cs:fontRef idx="minor">
      <a:schemeClr val="dk1"/>
    </cs:fontRef>
    <cs:spPr>
      <a:solidFill>
        <a:schemeClr val="lt1">
          <a:lumMod val="95000"/>
        </a:schemeClr>
      </a:solidFill>
      <a:ln w="9525">
        <a:solidFill>
          <a:schemeClr val="phClr">
            <a:lumMod val="60000"/>
            <a:lumOff val="40000"/>
          </a:schemeClr>
        </a:solidFill>
      </a:ln>
    </cs:spPr>
  </cs:upBar>
  <cs:valueAxis>
    <cs:lnRef idx="0"/>
    <cs:fillRef idx="0"/>
    <cs:effectRef idx="0"/>
    <cs:fontRef idx="minor">
      <a:schemeClr val="lt1"/>
    </cs:fontRef>
    <cs:defRPr sz="900" kern="1200"/>
  </cs:valueAxis>
  <cs:wall>
    <cs:lnRef idx="0"/>
    <cs:fillRef idx="0"/>
    <cs:effectRef idx="0"/>
    <cs:fontRef idx="minor">
      <a:schemeClr val="dk1"/>
    </cs:fontRef>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67BCAC-0BAF-4C13-74E5-A786F728CDE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70EE1C7-32F6-8D2C-3873-807227C7663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0DFE3F4-03E1-BDD3-293C-13257F6EA8D4}"/>
              </a:ext>
            </a:extLst>
          </p:cNvPr>
          <p:cNvSpPr>
            <a:spLocks noGrp="1"/>
          </p:cNvSpPr>
          <p:nvPr>
            <p:ph type="dt" sz="half" idx="10"/>
          </p:nvPr>
        </p:nvSpPr>
        <p:spPr/>
        <p:txBody>
          <a:bodyPr/>
          <a:lstStyle/>
          <a:p>
            <a:fld id="{60068E68-5859-4EFB-BC90-0541DD9EF6E7}" type="datetimeFigureOut">
              <a:rPr lang="en-IN" smtClean="0"/>
              <a:t>03-02-2024</a:t>
            </a:fld>
            <a:endParaRPr lang="en-IN"/>
          </a:p>
        </p:txBody>
      </p:sp>
      <p:sp>
        <p:nvSpPr>
          <p:cNvPr id="5" name="Footer Placeholder 4">
            <a:extLst>
              <a:ext uri="{FF2B5EF4-FFF2-40B4-BE49-F238E27FC236}">
                <a16:creationId xmlns:a16="http://schemas.microsoft.com/office/drawing/2014/main" id="{917E228D-ADFB-D694-FE20-32E48B205A3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E84E29E-D389-DC92-76BC-2D23253AD966}"/>
              </a:ext>
            </a:extLst>
          </p:cNvPr>
          <p:cNvSpPr>
            <a:spLocks noGrp="1"/>
          </p:cNvSpPr>
          <p:nvPr>
            <p:ph type="sldNum" sz="quarter" idx="12"/>
          </p:nvPr>
        </p:nvSpPr>
        <p:spPr/>
        <p:txBody>
          <a:bodyPr/>
          <a:lstStyle/>
          <a:p>
            <a:fld id="{853A4235-5E70-4E2E-B90F-659CD7667F9A}" type="slidenum">
              <a:rPr lang="en-IN" smtClean="0"/>
              <a:t>‹#›</a:t>
            </a:fld>
            <a:endParaRPr lang="en-IN"/>
          </a:p>
        </p:txBody>
      </p:sp>
    </p:spTree>
    <p:extLst>
      <p:ext uri="{BB962C8B-B14F-4D97-AF65-F5344CB8AC3E}">
        <p14:creationId xmlns:p14="http://schemas.microsoft.com/office/powerpoint/2010/main" val="13687490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5CA433-A753-4EF6-D0B1-B78A601A218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79F56AA-E770-1D67-9A92-563D0AC7BB1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FE641B1-C0FC-6506-E136-AE888DC137B6}"/>
              </a:ext>
            </a:extLst>
          </p:cNvPr>
          <p:cNvSpPr>
            <a:spLocks noGrp="1"/>
          </p:cNvSpPr>
          <p:nvPr>
            <p:ph type="dt" sz="half" idx="10"/>
          </p:nvPr>
        </p:nvSpPr>
        <p:spPr/>
        <p:txBody>
          <a:bodyPr/>
          <a:lstStyle/>
          <a:p>
            <a:fld id="{60068E68-5859-4EFB-BC90-0541DD9EF6E7}" type="datetimeFigureOut">
              <a:rPr lang="en-IN" smtClean="0"/>
              <a:t>03-02-2024</a:t>
            </a:fld>
            <a:endParaRPr lang="en-IN"/>
          </a:p>
        </p:txBody>
      </p:sp>
      <p:sp>
        <p:nvSpPr>
          <p:cNvPr id="5" name="Footer Placeholder 4">
            <a:extLst>
              <a:ext uri="{FF2B5EF4-FFF2-40B4-BE49-F238E27FC236}">
                <a16:creationId xmlns:a16="http://schemas.microsoft.com/office/drawing/2014/main" id="{913A1D7F-A680-A9BE-7B6D-38FB8058283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BB7CA46-8863-BA91-1FAD-63AF677F46C4}"/>
              </a:ext>
            </a:extLst>
          </p:cNvPr>
          <p:cNvSpPr>
            <a:spLocks noGrp="1"/>
          </p:cNvSpPr>
          <p:nvPr>
            <p:ph type="sldNum" sz="quarter" idx="12"/>
          </p:nvPr>
        </p:nvSpPr>
        <p:spPr/>
        <p:txBody>
          <a:bodyPr/>
          <a:lstStyle/>
          <a:p>
            <a:fld id="{853A4235-5E70-4E2E-B90F-659CD7667F9A}" type="slidenum">
              <a:rPr lang="en-IN" smtClean="0"/>
              <a:t>‹#›</a:t>
            </a:fld>
            <a:endParaRPr lang="en-IN"/>
          </a:p>
        </p:txBody>
      </p:sp>
    </p:spTree>
    <p:extLst>
      <p:ext uri="{BB962C8B-B14F-4D97-AF65-F5344CB8AC3E}">
        <p14:creationId xmlns:p14="http://schemas.microsoft.com/office/powerpoint/2010/main" val="34957068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470FF6E-80CD-BB49-8AEE-3D43F3C9889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F6853AF-404C-BCBE-CC8A-D57263A0624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2CE1207-B841-C601-3C78-0F580A1C2AAF}"/>
              </a:ext>
            </a:extLst>
          </p:cNvPr>
          <p:cNvSpPr>
            <a:spLocks noGrp="1"/>
          </p:cNvSpPr>
          <p:nvPr>
            <p:ph type="dt" sz="half" idx="10"/>
          </p:nvPr>
        </p:nvSpPr>
        <p:spPr/>
        <p:txBody>
          <a:bodyPr/>
          <a:lstStyle/>
          <a:p>
            <a:fld id="{60068E68-5859-4EFB-BC90-0541DD9EF6E7}" type="datetimeFigureOut">
              <a:rPr lang="en-IN" smtClean="0"/>
              <a:t>03-02-2024</a:t>
            </a:fld>
            <a:endParaRPr lang="en-IN"/>
          </a:p>
        </p:txBody>
      </p:sp>
      <p:sp>
        <p:nvSpPr>
          <p:cNvPr id="5" name="Footer Placeholder 4">
            <a:extLst>
              <a:ext uri="{FF2B5EF4-FFF2-40B4-BE49-F238E27FC236}">
                <a16:creationId xmlns:a16="http://schemas.microsoft.com/office/drawing/2014/main" id="{21D85C08-EA80-0FEB-A652-4668EB7D8C3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8774D2C-FFB0-69E1-DD92-87C953877AB4}"/>
              </a:ext>
            </a:extLst>
          </p:cNvPr>
          <p:cNvSpPr>
            <a:spLocks noGrp="1"/>
          </p:cNvSpPr>
          <p:nvPr>
            <p:ph type="sldNum" sz="quarter" idx="12"/>
          </p:nvPr>
        </p:nvSpPr>
        <p:spPr/>
        <p:txBody>
          <a:bodyPr/>
          <a:lstStyle/>
          <a:p>
            <a:fld id="{853A4235-5E70-4E2E-B90F-659CD7667F9A}" type="slidenum">
              <a:rPr lang="en-IN" smtClean="0"/>
              <a:t>‹#›</a:t>
            </a:fld>
            <a:endParaRPr lang="en-IN"/>
          </a:p>
        </p:txBody>
      </p:sp>
    </p:spTree>
    <p:extLst>
      <p:ext uri="{BB962C8B-B14F-4D97-AF65-F5344CB8AC3E}">
        <p14:creationId xmlns:p14="http://schemas.microsoft.com/office/powerpoint/2010/main" val="29512880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0571C-5806-CFEE-E5CF-8615A61DA32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7359A3B-E3DD-4B34-8F60-8B3ABCBD582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4DD3171-A76D-9ADF-5D9A-2476C54D1DF5}"/>
              </a:ext>
            </a:extLst>
          </p:cNvPr>
          <p:cNvSpPr>
            <a:spLocks noGrp="1"/>
          </p:cNvSpPr>
          <p:nvPr>
            <p:ph type="dt" sz="half" idx="10"/>
          </p:nvPr>
        </p:nvSpPr>
        <p:spPr/>
        <p:txBody>
          <a:bodyPr/>
          <a:lstStyle/>
          <a:p>
            <a:fld id="{60068E68-5859-4EFB-BC90-0541DD9EF6E7}" type="datetimeFigureOut">
              <a:rPr lang="en-IN" smtClean="0"/>
              <a:t>03-02-2024</a:t>
            </a:fld>
            <a:endParaRPr lang="en-IN"/>
          </a:p>
        </p:txBody>
      </p:sp>
      <p:sp>
        <p:nvSpPr>
          <p:cNvPr id="5" name="Footer Placeholder 4">
            <a:extLst>
              <a:ext uri="{FF2B5EF4-FFF2-40B4-BE49-F238E27FC236}">
                <a16:creationId xmlns:a16="http://schemas.microsoft.com/office/drawing/2014/main" id="{CE8E3F8D-8773-E9CA-47D4-2F5651ABBF2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8A9EB72-521E-BBFD-BE74-246F5D7B2C9A}"/>
              </a:ext>
            </a:extLst>
          </p:cNvPr>
          <p:cNvSpPr>
            <a:spLocks noGrp="1"/>
          </p:cNvSpPr>
          <p:nvPr>
            <p:ph type="sldNum" sz="quarter" idx="12"/>
          </p:nvPr>
        </p:nvSpPr>
        <p:spPr/>
        <p:txBody>
          <a:bodyPr/>
          <a:lstStyle/>
          <a:p>
            <a:fld id="{853A4235-5E70-4E2E-B90F-659CD7667F9A}" type="slidenum">
              <a:rPr lang="en-IN" smtClean="0"/>
              <a:t>‹#›</a:t>
            </a:fld>
            <a:endParaRPr lang="en-IN"/>
          </a:p>
        </p:txBody>
      </p:sp>
    </p:spTree>
    <p:extLst>
      <p:ext uri="{BB962C8B-B14F-4D97-AF65-F5344CB8AC3E}">
        <p14:creationId xmlns:p14="http://schemas.microsoft.com/office/powerpoint/2010/main" val="6684720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D9589F-C683-9A2A-05F3-16CFA2703C0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6578FC1-C651-ED28-D98C-36B72E2FD35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9EFA54D-4004-868F-D6A5-C20738FB55BB}"/>
              </a:ext>
            </a:extLst>
          </p:cNvPr>
          <p:cNvSpPr>
            <a:spLocks noGrp="1"/>
          </p:cNvSpPr>
          <p:nvPr>
            <p:ph type="dt" sz="half" idx="10"/>
          </p:nvPr>
        </p:nvSpPr>
        <p:spPr/>
        <p:txBody>
          <a:bodyPr/>
          <a:lstStyle/>
          <a:p>
            <a:fld id="{60068E68-5859-4EFB-BC90-0541DD9EF6E7}" type="datetimeFigureOut">
              <a:rPr lang="en-IN" smtClean="0"/>
              <a:t>03-02-2024</a:t>
            </a:fld>
            <a:endParaRPr lang="en-IN"/>
          </a:p>
        </p:txBody>
      </p:sp>
      <p:sp>
        <p:nvSpPr>
          <p:cNvPr id="5" name="Footer Placeholder 4">
            <a:extLst>
              <a:ext uri="{FF2B5EF4-FFF2-40B4-BE49-F238E27FC236}">
                <a16:creationId xmlns:a16="http://schemas.microsoft.com/office/drawing/2014/main" id="{57EB84B8-FAA7-1A6C-BFF1-D6EFE0064D7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8F8DB39-6CAB-4948-D0DD-726DE3466320}"/>
              </a:ext>
            </a:extLst>
          </p:cNvPr>
          <p:cNvSpPr>
            <a:spLocks noGrp="1"/>
          </p:cNvSpPr>
          <p:nvPr>
            <p:ph type="sldNum" sz="quarter" idx="12"/>
          </p:nvPr>
        </p:nvSpPr>
        <p:spPr/>
        <p:txBody>
          <a:bodyPr/>
          <a:lstStyle/>
          <a:p>
            <a:fld id="{853A4235-5E70-4E2E-B90F-659CD7667F9A}" type="slidenum">
              <a:rPr lang="en-IN" smtClean="0"/>
              <a:t>‹#›</a:t>
            </a:fld>
            <a:endParaRPr lang="en-IN"/>
          </a:p>
        </p:txBody>
      </p:sp>
    </p:spTree>
    <p:extLst>
      <p:ext uri="{BB962C8B-B14F-4D97-AF65-F5344CB8AC3E}">
        <p14:creationId xmlns:p14="http://schemas.microsoft.com/office/powerpoint/2010/main" val="8262296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F49B3-6B1B-1431-40A4-ABC5D721D6A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C8EFF61-2AA3-F6CF-8535-89FED5DF71A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E76E11F-FB35-47F8-519F-2D6566132A0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E513AFE-93A1-AA6B-1EBC-754B6369ABEE}"/>
              </a:ext>
            </a:extLst>
          </p:cNvPr>
          <p:cNvSpPr>
            <a:spLocks noGrp="1"/>
          </p:cNvSpPr>
          <p:nvPr>
            <p:ph type="dt" sz="half" idx="10"/>
          </p:nvPr>
        </p:nvSpPr>
        <p:spPr/>
        <p:txBody>
          <a:bodyPr/>
          <a:lstStyle/>
          <a:p>
            <a:fld id="{60068E68-5859-4EFB-BC90-0541DD9EF6E7}" type="datetimeFigureOut">
              <a:rPr lang="en-IN" smtClean="0"/>
              <a:t>03-02-2024</a:t>
            </a:fld>
            <a:endParaRPr lang="en-IN"/>
          </a:p>
        </p:txBody>
      </p:sp>
      <p:sp>
        <p:nvSpPr>
          <p:cNvPr id="6" name="Footer Placeholder 5">
            <a:extLst>
              <a:ext uri="{FF2B5EF4-FFF2-40B4-BE49-F238E27FC236}">
                <a16:creationId xmlns:a16="http://schemas.microsoft.com/office/drawing/2014/main" id="{EDA2AFEB-7C94-C509-C9CC-DAFF2F62815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7A3F068-0C4F-DDCD-B768-E0442C79BCBE}"/>
              </a:ext>
            </a:extLst>
          </p:cNvPr>
          <p:cNvSpPr>
            <a:spLocks noGrp="1"/>
          </p:cNvSpPr>
          <p:nvPr>
            <p:ph type="sldNum" sz="quarter" idx="12"/>
          </p:nvPr>
        </p:nvSpPr>
        <p:spPr/>
        <p:txBody>
          <a:bodyPr/>
          <a:lstStyle/>
          <a:p>
            <a:fld id="{853A4235-5E70-4E2E-B90F-659CD7667F9A}" type="slidenum">
              <a:rPr lang="en-IN" smtClean="0"/>
              <a:t>‹#›</a:t>
            </a:fld>
            <a:endParaRPr lang="en-IN"/>
          </a:p>
        </p:txBody>
      </p:sp>
    </p:spTree>
    <p:extLst>
      <p:ext uri="{BB962C8B-B14F-4D97-AF65-F5344CB8AC3E}">
        <p14:creationId xmlns:p14="http://schemas.microsoft.com/office/powerpoint/2010/main" val="18000236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B41B0-C34C-797F-48E5-C33AD9BBB51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66B960A-DF11-B649-6E4B-60789ACD2AD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C4078A6-744E-1C5F-2655-8D7D53195C7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8A0BF2A-F74E-8B03-5016-409D296AC80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C28434E-43BE-B146-0AB8-44DD23C6235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D8A2299-84AC-AFE8-95CD-17E6D8AB7211}"/>
              </a:ext>
            </a:extLst>
          </p:cNvPr>
          <p:cNvSpPr>
            <a:spLocks noGrp="1"/>
          </p:cNvSpPr>
          <p:nvPr>
            <p:ph type="dt" sz="half" idx="10"/>
          </p:nvPr>
        </p:nvSpPr>
        <p:spPr/>
        <p:txBody>
          <a:bodyPr/>
          <a:lstStyle/>
          <a:p>
            <a:fld id="{60068E68-5859-4EFB-BC90-0541DD9EF6E7}" type="datetimeFigureOut">
              <a:rPr lang="en-IN" smtClean="0"/>
              <a:t>03-02-2024</a:t>
            </a:fld>
            <a:endParaRPr lang="en-IN"/>
          </a:p>
        </p:txBody>
      </p:sp>
      <p:sp>
        <p:nvSpPr>
          <p:cNvPr id="8" name="Footer Placeholder 7">
            <a:extLst>
              <a:ext uri="{FF2B5EF4-FFF2-40B4-BE49-F238E27FC236}">
                <a16:creationId xmlns:a16="http://schemas.microsoft.com/office/drawing/2014/main" id="{47F6A799-8274-45AE-BA29-6D7406CE8D0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96A191D-1CDF-7D58-A5DE-2E01BFD52BC4}"/>
              </a:ext>
            </a:extLst>
          </p:cNvPr>
          <p:cNvSpPr>
            <a:spLocks noGrp="1"/>
          </p:cNvSpPr>
          <p:nvPr>
            <p:ph type="sldNum" sz="quarter" idx="12"/>
          </p:nvPr>
        </p:nvSpPr>
        <p:spPr/>
        <p:txBody>
          <a:bodyPr/>
          <a:lstStyle/>
          <a:p>
            <a:fld id="{853A4235-5E70-4E2E-B90F-659CD7667F9A}" type="slidenum">
              <a:rPr lang="en-IN" smtClean="0"/>
              <a:t>‹#›</a:t>
            </a:fld>
            <a:endParaRPr lang="en-IN"/>
          </a:p>
        </p:txBody>
      </p:sp>
    </p:spTree>
    <p:extLst>
      <p:ext uri="{BB962C8B-B14F-4D97-AF65-F5344CB8AC3E}">
        <p14:creationId xmlns:p14="http://schemas.microsoft.com/office/powerpoint/2010/main" val="32977656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0F688-103C-0FB4-E088-86438BD2CA4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F4281FE-AE05-3410-E1A3-CF13514B222A}"/>
              </a:ext>
            </a:extLst>
          </p:cNvPr>
          <p:cNvSpPr>
            <a:spLocks noGrp="1"/>
          </p:cNvSpPr>
          <p:nvPr>
            <p:ph type="dt" sz="half" idx="10"/>
          </p:nvPr>
        </p:nvSpPr>
        <p:spPr/>
        <p:txBody>
          <a:bodyPr/>
          <a:lstStyle/>
          <a:p>
            <a:fld id="{60068E68-5859-4EFB-BC90-0541DD9EF6E7}" type="datetimeFigureOut">
              <a:rPr lang="en-IN" smtClean="0"/>
              <a:t>03-02-2024</a:t>
            </a:fld>
            <a:endParaRPr lang="en-IN"/>
          </a:p>
        </p:txBody>
      </p:sp>
      <p:sp>
        <p:nvSpPr>
          <p:cNvPr id="4" name="Footer Placeholder 3">
            <a:extLst>
              <a:ext uri="{FF2B5EF4-FFF2-40B4-BE49-F238E27FC236}">
                <a16:creationId xmlns:a16="http://schemas.microsoft.com/office/drawing/2014/main" id="{10ECE177-2C3D-CEAA-3A27-259773CC69B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D415A38-BF60-E2B7-31CB-876D86C7CD2D}"/>
              </a:ext>
            </a:extLst>
          </p:cNvPr>
          <p:cNvSpPr>
            <a:spLocks noGrp="1"/>
          </p:cNvSpPr>
          <p:nvPr>
            <p:ph type="sldNum" sz="quarter" idx="12"/>
          </p:nvPr>
        </p:nvSpPr>
        <p:spPr/>
        <p:txBody>
          <a:bodyPr/>
          <a:lstStyle/>
          <a:p>
            <a:fld id="{853A4235-5E70-4E2E-B90F-659CD7667F9A}" type="slidenum">
              <a:rPr lang="en-IN" smtClean="0"/>
              <a:t>‹#›</a:t>
            </a:fld>
            <a:endParaRPr lang="en-IN"/>
          </a:p>
        </p:txBody>
      </p:sp>
    </p:spTree>
    <p:extLst>
      <p:ext uri="{BB962C8B-B14F-4D97-AF65-F5344CB8AC3E}">
        <p14:creationId xmlns:p14="http://schemas.microsoft.com/office/powerpoint/2010/main" val="22402792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BA265A6-1676-3801-9D1E-588719BAE2EB}"/>
              </a:ext>
            </a:extLst>
          </p:cNvPr>
          <p:cNvSpPr>
            <a:spLocks noGrp="1"/>
          </p:cNvSpPr>
          <p:nvPr>
            <p:ph type="dt" sz="half" idx="10"/>
          </p:nvPr>
        </p:nvSpPr>
        <p:spPr/>
        <p:txBody>
          <a:bodyPr/>
          <a:lstStyle/>
          <a:p>
            <a:fld id="{60068E68-5859-4EFB-BC90-0541DD9EF6E7}" type="datetimeFigureOut">
              <a:rPr lang="en-IN" smtClean="0"/>
              <a:t>03-02-2024</a:t>
            </a:fld>
            <a:endParaRPr lang="en-IN"/>
          </a:p>
        </p:txBody>
      </p:sp>
      <p:sp>
        <p:nvSpPr>
          <p:cNvPr id="3" name="Footer Placeholder 2">
            <a:extLst>
              <a:ext uri="{FF2B5EF4-FFF2-40B4-BE49-F238E27FC236}">
                <a16:creationId xmlns:a16="http://schemas.microsoft.com/office/drawing/2014/main" id="{4F88B4E3-60B8-D08B-5884-1C6A66B77F0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78A650FE-0478-FADC-3419-70BC92BD1F02}"/>
              </a:ext>
            </a:extLst>
          </p:cNvPr>
          <p:cNvSpPr>
            <a:spLocks noGrp="1"/>
          </p:cNvSpPr>
          <p:nvPr>
            <p:ph type="sldNum" sz="quarter" idx="12"/>
          </p:nvPr>
        </p:nvSpPr>
        <p:spPr/>
        <p:txBody>
          <a:bodyPr/>
          <a:lstStyle/>
          <a:p>
            <a:fld id="{853A4235-5E70-4E2E-B90F-659CD7667F9A}" type="slidenum">
              <a:rPr lang="en-IN" smtClean="0"/>
              <a:t>‹#›</a:t>
            </a:fld>
            <a:endParaRPr lang="en-IN"/>
          </a:p>
        </p:txBody>
      </p:sp>
    </p:spTree>
    <p:extLst>
      <p:ext uri="{BB962C8B-B14F-4D97-AF65-F5344CB8AC3E}">
        <p14:creationId xmlns:p14="http://schemas.microsoft.com/office/powerpoint/2010/main" val="21456302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DDD718-61FC-2D39-1AFF-46FE1954F30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4E6D256-C47A-1643-9267-C6A07142AD8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F728ED6-06CF-C0D9-8552-3288C1E5C65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819F56C-F868-74A6-C3C8-220E328348F4}"/>
              </a:ext>
            </a:extLst>
          </p:cNvPr>
          <p:cNvSpPr>
            <a:spLocks noGrp="1"/>
          </p:cNvSpPr>
          <p:nvPr>
            <p:ph type="dt" sz="half" idx="10"/>
          </p:nvPr>
        </p:nvSpPr>
        <p:spPr/>
        <p:txBody>
          <a:bodyPr/>
          <a:lstStyle/>
          <a:p>
            <a:fld id="{60068E68-5859-4EFB-BC90-0541DD9EF6E7}" type="datetimeFigureOut">
              <a:rPr lang="en-IN" smtClean="0"/>
              <a:t>03-02-2024</a:t>
            </a:fld>
            <a:endParaRPr lang="en-IN"/>
          </a:p>
        </p:txBody>
      </p:sp>
      <p:sp>
        <p:nvSpPr>
          <p:cNvPr id="6" name="Footer Placeholder 5">
            <a:extLst>
              <a:ext uri="{FF2B5EF4-FFF2-40B4-BE49-F238E27FC236}">
                <a16:creationId xmlns:a16="http://schemas.microsoft.com/office/drawing/2014/main" id="{4F01D995-1792-CEAD-8C0C-FDC9FAFC76B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968FB41-D453-EE63-D702-BC21A7E9CD5D}"/>
              </a:ext>
            </a:extLst>
          </p:cNvPr>
          <p:cNvSpPr>
            <a:spLocks noGrp="1"/>
          </p:cNvSpPr>
          <p:nvPr>
            <p:ph type="sldNum" sz="quarter" idx="12"/>
          </p:nvPr>
        </p:nvSpPr>
        <p:spPr/>
        <p:txBody>
          <a:bodyPr/>
          <a:lstStyle/>
          <a:p>
            <a:fld id="{853A4235-5E70-4E2E-B90F-659CD7667F9A}" type="slidenum">
              <a:rPr lang="en-IN" smtClean="0"/>
              <a:t>‹#›</a:t>
            </a:fld>
            <a:endParaRPr lang="en-IN"/>
          </a:p>
        </p:txBody>
      </p:sp>
    </p:spTree>
    <p:extLst>
      <p:ext uri="{BB962C8B-B14F-4D97-AF65-F5344CB8AC3E}">
        <p14:creationId xmlns:p14="http://schemas.microsoft.com/office/powerpoint/2010/main" val="15438478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C06183-C15D-1FB2-4AB2-D8610AEC4F0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48BFC46-D209-3034-CAB3-EEFCE9D36FF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805AC5C-B43E-D680-0E70-236F69B11FB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3487B26-7590-55F1-D955-2AC3B62E7A74}"/>
              </a:ext>
            </a:extLst>
          </p:cNvPr>
          <p:cNvSpPr>
            <a:spLocks noGrp="1"/>
          </p:cNvSpPr>
          <p:nvPr>
            <p:ph type="dt" sz="half" idx="10"/>
          </p:nvPr>
        </p:nvSpPr>
        <p:spPr/>
        <p:txBody>
          <a:bodyPr/>
          <a:lstStyle/>
          <a:p>
            <a:fld id="{60068E68-5859-4EFB-BC90-0541DD9EF6E7}" type="datetimeFigureOut">
              <a:rPr lang="en-IN" smtClean="0"/>
              <a:t>03-02-2024</a:t>
            </a:fld>
            <a:endParaRPr lang="en-IN"/>
          </a:p>
        </p:txBody>
      </p:sp>
      <p:sp>
        <p:nvSpPr>
          <p:cNvPr id="6" name="Footer Placeholder 5">
            <a:extLst>
              <a:ext uri="{FF2B5EF4-FFF2-40B4-BE49-F238E27FC236}">
                <a16:creationId xmlns:a16="http://schemas.microsoft.com/office/drawing/2014/main" id="{569F2681-E16A-1A59-5C5F-E10A86B7CD5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FA4A793-5FBF-DA6B-D4C8-35D7AD34A9CC}"/>
              </a:ext>
            </a:extLst>
          </p:cNvPr>
          <p:cNvSpPr>
            <a:spLocks noGrp="1"/>
          </p:cNvSpPr>
          <p:nvPr>
            <p:ph type="sldNum" sz="quarter" idx="12"/>
          </p:nvPr>
        </p:nvSpPr>
        <p:spPr/>
        <p:txBody>
          <a:bodyPr/>
          <a:lstStyle/>
          <a:p>
            <a:fld id="{853A4235-5E70-4E2E-B90F-659CD7667F9A}" type="slidenum">
              <a:rPr lang="en-IN" smtClean="0"/>
              <a:t>‹#›</a:t>
            </a:fld>
            <a:endParaRPr lang="en-IN"/>
          </a:p>
        </p:txBody>
      </p:sp>
    </p:spTree>
    <p:extLst>
      <p:ext uri="{BB962C8B-B14F-4D97-AF65-F5344CB8AC3E}">
        <p14:creationId xmlns:p14="http://schemas.microsoft.com/office/powerpoint/2010/main" val="34263061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B596BFE-BE2B-2551-0DAB-8037300AA71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DB21202-413D-D9C0-154B-C4895B67E98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7332BE6-FF44-70C2-60CA-CF563B6B912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0068E68-5859-4EFB-BC90-0541DD9EF6E7}" type="datetimeFigureOut">
              <a:rPr lang="en-IN" smtClean="0"/>
              <a:t>03-02-2024</a:t>
            </a:fld>
            <a:endParaRPr lang="en-IN"/>
          </a:p>
        </p:txBody>
      </p:sp>
      <p:sp>
        <p:nvSpPr>
          <p:cNvPr id="5" name="Footer Placeholder 4">
            <a:extLst>
              <a:ext uri="{FF2B5EF4-FFF2-40B4-BE49-F238E27FC236}">
                <a16:creationId xmlns:a16="http://schemas.microsoft.com/office/drawing/2014/main" id="{9FE59012-0703-26BD-172A-9080DBF3C58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EE20D98-5FC5-ECFD-F7F3-A2CE5EAB65F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53A4235-5E70-4E2E-B90F-659CD7667F9A}" type="slidenum">
              <a:rPr lang="en-IN" smtClean="0"/>
              <a:t>‹#›</a:t>
            </a:fld>
            <a:endParaRPr lang="en-IN"/>
          </a:p>
        </p:txBody>
      </p:sp>
    </p:spTree>
    <p:extLst>
      <p:ext uri="{BB962C8B-B14F-4D97-AF65-F5344CB8AC3E}">
        <p14:creationId xmlns:p14="http://schemas.microsoft.com/office/powerpoint/2010/main" val="2759979334"/>
      </p:ext>
    </p:extLst>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chart" Target="../charts/chart20.xml"/><Relationship Id="rId2" Type="http://schemas.openxmlformats.org/officeDocument/2006/relationships/chart" Target="../charts/chart1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microsoft.com/office/2014/relationships/chartEx" Target="../charts/chartEx1.xml"/><Relationship Id="rId1" Type="http://schemas.openxmlformats.org/officeDocument/2006/relationships/slideLayout" Target="../slideLayouts/slideLayout1.xml"/><Relationship Id="rId5" Type="http://schemas.openxmlformats.org/officeDocument/2006/relationships/image" Target="../media/image2.png"/><Relationship Id="rId4" Type="http://schemas.microsoft.com/office/2014/relationships/chartEx" Target="../charts/chartEx2.xml"/></Relationships>
</file>

<file path=ppt/slides/_rels/slide12.xml.rels><?xml version="1.0" encoding="UTF-8" standalone="yes"?>
<Relationships xmlns="http://schemas.openxmlformats.org/package/2006/relationships"><Relationship Id="rId2" Type="http://schemas.openxmlformats.org/officeDocument/2006/relationships/chart" Target="../charts/chart2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chart" Target="../charts/chart2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chart" Target="../charts/chart2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1.xml"/><Relationship Id="rId4" Type="http://schemas.openxmlformats.org/officeDocument/2006/relationships/chart" Target="../charts/chart5.xml"/></Relationships>
</file>

<file path=ppt/slides/_rels/slide5.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chart" Target="../charts/chart6.xml"/><Relationship Id="rId1" Type="http://schemas.openxmlformats.org/officeDocument/2006/relationships/slideLayout" Target="../slideLayouts/slideLayout1.xml"/><Relationship Id="rId4" Type="http://schemas.openxmlformats.org/officeDocument/2006/relationships/chart" Target="../charts/chart8.xml"/></Relationships>
</file>

<file path=ppt/slides/_rels/slide6.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chart" Target="../charts/chart10.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chart" Target="../charts/chart12.xml"/><Relationship Id="rId2" Type="http://schemas.openxmlformats.org/officeDocument/2006/relationships/chart" Target="../charts/chart11.xml"/><Relationship Id="rId1" Type="http://schemas.openxmlformats.org/officeDocument/2006/relationships/slideLayout" Target="../slideLayouts/slideLayout1.xml"/><Relationship Id="rId6" Type="http://schemas.openxmlformats.org/officeDocument/2006/relationships/chart" Target="../charts/chart15.xml"/><Relationship Id="rId5" Type="http://schemas.openxmlformats.org/officeDocument/2006/relationships/chart" Target="../charts/chart14.xml"/><Relationship Id="rId4" Type="http://schemas.openxmlformats.org/officeDocument/2006/relationships/chart" Target="../charts/chart13.xml"/></Relationships>
</file>

<file path=ppt/slides/_rels/slide9.xml.rels><?xml version="1.0" encoding="UTF-8" standalone="yes"?>
<Relationships xmlns="http://schemas.openxmlformats.org/package/2006/relationships"><Relationship Id="rId3" Type="http://schemas.openxmlformats.org/officeDocument/2006/relationships/chart" Target="../charts/chart17.xml"/><Relationship Id="rId2" Type="http://schemas.openxmlformats.org/officeDocument/2006/relationships/chart" Target="../charts/chart16.xml"/><Relationship Id="rId1" Type="http://schemas.openxmlformats.org/officeDocument/2006/relationships/slideLayout" Target="../slideLayouts/slideLayout1.xml"/><Relationship Id="rId4" Type="http://schemas.openxmlformats.org/officeDocument/2006/relationships/chart" Target="../charts/char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22959-5707-8150-6532-D911510F78E4}"/>
              </a:ext>
            </a:extLst>
          </p:cNvPr>
          <p:cNvSpPr>
            <a:spLocks noGrp="1"/>
          </p:cNvSpPr>
          <p:nvPr>
            <p:ph type="title"/>
          </p:nvPr>
        </p:nvSpPr>
        <p:spPr>
          <a:xfrm>
            <a:off x="661930" y="1863419"/>
            <a:ext cx="3787246" cy="1325563"/>
          </a:xfrm>
        </p:spPr>
        <p:txBody>
          <a:bodyPr>
            <a:normAutofit/>
          </a:bodyPr>
          <a:lstStyle/>
          <a:p>
            <a:r>
              <a:rPr lang="en-US" sz="6000" b="1" dirty="0">
                <a:latin typeface="Algerian" panose="04020705040A02060702" pitchFamily="82" charset="0"/>
              </a:rPr>
              <a:t>AIRBNB</a:t>
            </a:r>
            <a:endParaRPr lang="en-IN" sz="6000" b="1" dirty="0">
              <a:latin typeface="Algerian" panose="04020705040A02060702" pitchFamily="82" charset="0"/>
            </a:endParaRPr>
          </a:p>
        </p:txBody>
      </p:sp>
      <p:sp>
        <p:nvSpPr>
          <p:cNvPr id="4" name="TextBox 3">
            <a:extLst>
              <a:ext uri="{FF2B5EF4-FFF2-40B4-BE49-F238E27FC236}">
                <a16:creationId xmlns:a16="http://schemas.microsoft.com/office/drawing/2014/main" id="{8B64660F-FB19-BD6E-85A5-7CAB09251CBF}"/>
              </a:ext>
            </a:extLst>
          </p:cNvPr>
          <p:cNvSpPr txBox="1"/>
          <p:nvPr/>
        </p:nvSpPr>
        <p:spPr>
          <a:xfrm>
            <a:off x="528810" y="2865816"/>
            <a:ext cx="3787246" cy="1323439"/>
          </a:xfrm>
          <a:prstGeom prst="rect">
            <a:avLst/>
          </a:prstGeom>
          <a:noFill/>
        </p:spPr>
        <p:txBody>
          <a:bodyPr wrap="square" rtlCol="0">
            <a:spAutoFit/>
          </a:bodyPr>
          <a:lstStyle/>
          <a:p>
            <a:r>
              <a:rPr lang="en-US" sz="2000" dirty="0">
                <a:latin typeface="Algerian" panose="04020705040A02060702" pitchFamily="82" charset="0"/>
              </a:rPr>
              <a:t>New York City Analysis 2019</a:t>
            </a:r>
          </a:p>
          <a:p>
            <a:r>
              <a:rPr lang="en-US" sz="2000" dirty="0">
                <a:latin typeface="Algerian" panose="04020705040A02060702" pitchFamily="82" charset="0"/>
              </a:rPr>
              <a:t>Data Analysis By Chirag Juneja</a:t>
            </a:r>
            <a:endParaRPr lang="en-IN" sz="2000" dirty="0">
              <a:latin typeface="Algerian" panose="04020705040A02060702" pitchFamily="82" charset="0"/>
            </a:endParaRPr>
          </a:p>
        </p:txBody>
      </p:sp>
      <p:pic>
        <p:nvPicPr>
          <p:cNvPr id="10" name="Picture 9">
            <a:extLst>
              <a:ext uri="{FF2B5EF4-FFF2-40B4-BE49-F238E27FC236}">
                <a16:creationId xmlns:a16="http://schemas.microsoft.com/office/drawing/2014/main" id="{B7746831-CAEF-AB5C-48BC-03F62C739ED5}"/>
              </a:ext>
            </a:extLst>
          </p:cNvPr>
          <p:cNvPicPr>
            <a:picLocks noChangeAspect="1"/>
          </p:cNvPicPr>
          <p:nvPr/>
        </p:nvPicPr>
        <p:blipFill>
          <a:blip r:embed="rId2">
            <a:alphaModFix/>
            <a:extLst>
              <a:ext uri="{28A0092B-C50C-407E-A947-70E740481C1C}">
                <a14:useLocalDpi xmlns:a14="http://schemas.microsoft.com/office/drawing/2010/main" val="0"/>
              </a:ext>
            </a:extLst>
          </a:blip>
          <a:stretch>
            <a:fillRect/>
          </a:stretch>
        </p:blipFill>
        <p:spPr>
          <a:xfrm>
            <a:off x="4316056" y="1047750"/>
            <a:ext cx="7347134" cy="4042043"/>
          </a:xfrm>
          <a:prstGeom prst="rect">
            <a:avLst/>
          </a:prstGeom>
          <a:effectLst>
            <a:outerShdw blurRad="50800" dist="38100" dir="8100000" algn="tr" rotWithShape="0">
              <a:prstClr val="black">
                <a:alpha val="40000"/>
              </a:prstClr>
            </a:outerShdw>
          </a:effectLst>
          <a:scene3d>
            <a:camera prst="orthographicFront"/>
            <a:lightRig rig="threePt" dir="t"/>
          </a:scene3d>
          <a:sp3d>
            <a:bevelT w="165100" prst="coolSlant"/>
          </a:sp3d>
        </p:spPr>
      </p:pic>
    </p:spTree>
    <p:extLst>
      <p:ext uri="{BB962C8B-B14F-4D97-AF65-F5344CB8AC3E}">
        <p14:creationId xmlns:p14="http://schemas.microsoft.com/office/powerpoint/2010/main" val="17337341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57F367-45F1-73DE-53CF-F5D896A0FAF4}"/>
              </a:ext>
            </a:extLst>
          </p:cNvPr>
          <p:cNvSpPr>
            <a:spLocks noGrp="1"/>
          </p:cNvSpPr>
          <p:nvPr>
            <p:ph type="ctrTitle"/>
          </p:nvPr>
        </p:nvSpPr>
        <p:spPr>
          <a:xfrm>
            <a:off x="1023995" y="107054"/>
            <a:ext cx="7884404" cy="851641"/>
          </a:xfrm>
          <a:solidFill>
            <a:srgbClr val="ECF3FA"/>
          </a:solidFill>
        </p:spPr>
        <p:txBody>
          <a:bodyPr>
            <a:normAutofit/>
          </a:bodyPr>
          <a:lstStyle/>
          <a:p>
            <a:br>
              <a:rPr lang="en-US" sz="800" b="0" i="0" dirty="0">
                <a:solidFill>
                  <a:srgbClr val="212121"/>
                </a:solidFill>
                <a:effectLst/>
                <a:latin typeface="Roboto" panose="020F0502020204030204" pitchFamily="2" charset="0"/>
              </a:rPr>
            </a:br>
            <a:endParaRPr lang="en-IN" sz="1400" dirty="0"/>
          </a:p>
        </p:txBody>
      </p:sp>
      <p:sp>
        <p:nvSpPr>
          <p:cNvPr id="3" name="Subtitle 2">
            <a:extLst>
              <a:ext uri="{FF2B5EF4-FFF2-40B4-BE49-F238E27FC236}">
                <a16:creationId xmlns:a16="http://schemas.microsoft.com/office/drawing/2014/main" id="{FED40531-8A11-914F-5E04-F6354E34BCF5}"/>
              </a:ext>
            </a:extLst>
          </p:cNvPr>
          <p:cNvSpPr>
            <a:spLocks noGrp="1"/>
          </p:cNvSpPr>
          <p:nvPr>
            <p:ph type="subTitle" idx="1"/>
          </p:nvPr>
        </p:nvSpPr>
        <p:spPr>
          <a:xfrm>
            <a:off x="5456448" y="2068038"/>
            <a:ext cx="6533002" cy="3976411"/>
          </a:xfrm>
          <a:noFill/>
          <a:ln>
            <a:solidFill>
              <a:schemeClr val="tx1"/>
            </a:solidFill>
          </a:ln>
        </p:spPr>
        <p:txBody>
          <a:bodyPr>
            <a:normAutofit lnSpcReduction="10000"/>
          </a:bodyPr>
          <a:lstStyle/>
          <a:p>
            <a:r>
              <a:rPr lang="en-US" sz="1600" b="1" dirty="0">
                <a:latin typeface="Palatino Linotype" panose="02040502050505030304" pitchFamily="18" charset="0"/>
              </a:rPr>
              <a:t>Observing the Most Reviewed Neighborhood in NYC</a:t>
            </a:r>
          </a:p>
          <a:p>
            <a:endParaRPr lang="en-US" sz="1400" b="1" dirty="0">
              <a:latin typeface="Palatino Linotype" panose="02040502050505030304" pitchFamily="18" charset="0"/>
            </a:endParaRPr>
          </a:p>
          <a:p>
            <a:pPr marL="285750" indent="-285750" algn="l">
              <a:buFont typeface="Arial" panose="020B0604020202020204" pitchFamily="34" charset="0"/>
              <a:buChar char="•"/>
            </a:pPr>
            <a:r>
              <a:rPr lang="en-US" sz="1400" b="1" dirty="0">
                <a:latin typeface="Palatino Linotype" panose="02040502050505030304" pitchFamily="18" charset="0"/>
              </a:rPr>
              <a:t>Review Royalty:</a:t>
            </a:r>
            <a:endParaRPr lang="en-US" sz="1400" dirty="0">
              <a:latin typeface="Palatino Linotype" panose="02040502050505030304" pitchFamily="18" charset="0"/>
            </a:endParaRPr>
          </a:p>
          <a:p>
            <a:pPr marL="742950" lvl="1" indent="-285750" algn="l">
              <a:buFont typeface="Arial" panose="020B0604020202020204" pitchFamily="34" charset="0"/>
              <a:buChar char="•"/>
            </a:pPr>
            <a:r>
              <a:rPr lang="en-US" sz="1400" dirty="0">
                <a:latin typeface="Palatino Linotype" panose="02040502050505030304" pitchFamily="18" charset="0"/>
              </a:rPr>
              <a:t>Manhattan reigns supreme with 21,661 reviews, followed closely by Brooklyn's 20,104.</a:t>
            </a:r>
          </a:p>
          <a:p>
            <a:pPr marL="742950" lvl="1" indent="-285750" algn="l">
              <a:buFont typeface="Arial" panose="020B0604020202020204" pitchFamily="34" charset="0"/>
              <a:buChar char="•"/>
            </a:pPr>
            <a:r>
              <a:rPr lang="en-US" sz="1400" dirty="0">
                <a:latin typeface="Palatino Linotype" panose="02040502050505030304" pitchFamily="18" charset="0"/>
              </a:rPr>
              <a:t>Each borough showcases its unique charm, drawing visitors and reviews.</a:t>
            </a:r>
          </a:p>
          <a:p>
            <a:pPr marL="285750" indent="-285750" algn="l">
              <a:buFont typeface="Arial" panose="020B0604020202020204" pitchFamily="34" charset="0"/>
              <a:buChar char="•"/>
            </a:pPr>
            <a:r>
              <a:rPr lang="en-US" sz="1400" b="1" dirty="0">
                <a:latin typeface="Palatino Linotype" panose="02040502050505030304" pitchFamily="18" charset="0"/>
              </a:rPr>
              <a:t>Neighborhood Gems:</a:t>
            </a:r>
            <a:endParaRPr lang="en-US" sz="1400" dirty="0">
              <a:latin typeface="Palatino Linotype" panose="02040502050505030304" pitchFamily="18" charset="0"/>
            </a:endParaRPr>
          </a:p>
          <a:p>
            <a:pPr marL="742950" lvl="1" indent="-285750" algn="l">
              <a:buFont typeface="Arial" panose="020B0604020202020204" pitchFamily="34" charset="0"/>
              <a:buChar char="•"/>
            </a:pPr>
            <a:r>
              <a:rPr lang="en-US" sz="1400" dirty="0">
                <a:latin typeface="Palatino Linotype" panose="02040502050505030304" pitchFamily="18" charset="0"/>
              </a:rPr>
              <a:t>Park Slope, Harlem, Jamaica, Tompkinsville, and Murray Hill shine as the top-reviewed neighborhoods in their respective boroughs.</a:t>
            </a:r>
          </a:p>
          <a:p>
            <a:pPr marL="742950" lvl="1" indent="-285750" algn="l">
              <a:buFont typeface="Arial" panose="020B0604020202020204" pitchFamily="34" charset="0"/>
              <a:buChar char="•"/>
            </a:pPr>
            <a:r>
              <a:rPr lang="en-US" sz="1400" dirty="0">
                <a:latin typeface="Palatino Linotype" panose="02040502050505030304" pitchFamily="18" charset="0"/>
              </a:rPr>
              <a:t>Diverse neighborhoods offer distinct experiences, capturing the attention of reviewers.</a:t>
            </a:r>
          </a:p>
          <a:p>
            <a:pPr marL="285750" indent="-285750" algn="l">
              <a:buFont typeface="Arial" panose="020B0604020202020204" pitchFamily="34" charset="0"/>
              <a:buChar char="•"/>
            </a:pPr>
            <a:r>
              <a:rPr lang="en-US" sz="1400" b="1" dirty="0">
                <a:latin typeface="Palatino Linotype" panose="02040502050505030304" pitchFamily="18" charset="0"/>
              </a:rPr>
              <a:t>Harlem's Star Power:</a:t>
            </a:r>
            <a:endParaRPr lang="en-US" sz="1400" dirty="0">
              <a:latin typeface="Palatino Linotype" panose="02040502050505030304" pitchFamily="18" charset="0"/>
            </a:endParaRPr>
          </a:p>
          <a:p>
            <a:pPr marL="742950" lvl="1" indent="-285750" algn="l">
              <a:buFont typeface="Arial" panose="020B0604020202020204" pitchFamily="34" charset="0"/>
              <a:buChar char="•"/>
            </a:pPr>
            <a:r>
              <a:rPr lang="en-US" sz="1400" dirty="0">
                <a:latin typeface="Palatino Linotype" panose="02040502050505030304" pitchFamily="18" charset="0"/>
              </a:rPr>
              <a:t>Harlem steals the spotlight with an impressive 607 reviews, becoming the ultimate review magnet.</a:t>
            </a:r>
          </a:p>
          <a:p>
            <a:pPr marL="742950" lvl="1" indent="-285750" algn="l">
              <a:buFont typeface="Arial" panose="020B0604020202020204" pitchFamily="34" charset="0"/>
              <a:buChar char="•"/>
            </a:pPr>
            <a:r>
              <a:rPr lang="en-US" sz="1400" dirty="0">
                <a:latin typeface="Palatino Linotype" panose="02040502050505030304" pitchFamily="18" charset="0"/>
              </a:rPr>
              <a:t>Other boroughs boast their own star neighborhoods, contributing to New York's vibrant review landscape.</a:t>
            </a:r>
          </a:p>
          <a:p>
            <a:endParaRPr lang="en-IN" sz="1400" dirty="0">
              <a:solidFill>
                <a:schemeClr val="bg1"/>
              </a:solidFill>
            </a:endParaRPr>
          </a:p>
        </p:txBody>
      </p:sp>
      <p:graphicFrame>
        <p:nvGraphicFramePr>
          <p:cNvPr id="8" name="Table 7">
            <a:extLst>
              <a:ext uri="{FF2B5EF4-FFF2-40B4-BE49-F238E27FC236}">
                <a16:creationId xmlns:a16="http://schemas.microsoft.com/office/drawing/2014/main" id="{219AC141-46BB-C5EE-C260-90308772ABAC}"/>
              </a:ext>
            </a:extLst>
          </p:cNvPr>
          <p:cNvGraphicFramePr>
            <a:graphicFrameLocks noGrp="1"/>
          </p:cNvGraphicFramePr>
          <p:nvPr>
            <p:extLst>
              <p:ext uri="{D42A27DB-BD31-4B8C-83A1-F6EECF244321}">
                <p14:modId xmlns:p14="http://schemas.microsoft.com/office/powerpoint/2010/main" val="2292778013"/>
              </p:ext>
            </p:extLst>
          </p:nvPr>
        </p:nvGraphicFramePr>
        <p:xfrm>
          <a:off x="1209444" y="294901"/>
          <a:ext cx="7513505" cy="475946"/>
        </p:xfrm>
        <a:graphic>
          <a:graphicData uri="http://schemas.openxmlformats.org/drawingml/2006/table">
            <a:tbl>
              <a:tblPr>
                <a:tableStyleId>{5C22544A-7EE6-4342-B048-85BDC9FD1C3A}</a:tableStyleId>
              </a:tblPr>
              <a:tblGrid>
                <a:gridCol w="7513505">
                  <a:extLst>
                    <a:ext uri="{9D8B030D-6E8A-4147-A177-3AD203B41FA5}">
                      <a16:colId xmlns:a16="http://schemas.microsoft.com/office/drawing/2014/main" val="2338600744"/>
                    </a:ext>
                  </a:extLst>
                </a:gridCol>
              </a:tblGrid>
              <a:tr h="475946">
                <a:tc>
                  <a:txBody>
                    <a:bodyPr/>
                    <a:lstStyle/>
                    <a:p>
                      <a:pPr algn="ctr" fontAlgn="ctr"/>
                      <a:r>
                        <a:rPr lang="en-US" sz="1400" b="0" i="0" u="none" strike="noStrike" dirty="0">
                          <a:solidFill>
                            <a:srgbClr val="000000"/>
                          </a:solidFill>
                          <a:effectLst/>
                          <a:latin typeface="Arial" panose="020B0604020202020204" pitchFamily="34" charset="0"/>
                        </a:rPr>
                        <a:t> Find the total numbers of Reviews and Maximum Reviews by Each Neighborhood Group.</a:t>
                      </a:r>
                    </a:p>
                  </a:txBody>
                  <a:tcPr marL="9525" marR="9525" marT="9525" marB="0" anchor="ctr">
                    <a:solidFill>
                      <a:srgbClr val="ECF3FA"/>
                    </a:solidFill>
                  </a:tcPr>
                </a:tc>
                <a:extLst>
                  <a:ext uri="{0D108BD9-81ED-4DB2-BD59-A6C34878D82A}">
                    <a16:rowId xmlns:a16="http://schemas.microsoft.com/office/drawing/2014/main" val="2628502066"/>
                  </a:ext>
                </a:extLst>
              </a:tr>
            </a:tbl>
          </a:graphicData>
        </a:graphic>
      </p:graphicFrame>
      <p:graphicFrame>
        <p:nvGraphicFramePr>
          <p:cNvPr id="4" name="Chart 3">
            <a:extLst>
              <a:ext uri="{FF2B5EF4-FFF2-40B4-BE49-F238E27FC236}">
                <a16:creationId xmlns:a16="http://schemas.microsoft.com/office/drawing/2014/main" id="{144CFC9C-73EB-551F-4353-B189CC0A622C}"/>
              </a:ext>
            </a:extLst>
          </p:cNvPr>
          <p:cNvGraphicFramePr>
            <a:graphicFrameLocks/>
          </p:cNvGraphicFramePr>
          <p:nvPr>
            <p:extLst>
              <p:ext uri="{D42A27DB-BD31-4B8C-83A1-F6EECF244321}">
                <p14:modId xmlns:p14="http://schemas.microsoft.com/office/powerpoint/2010/main" val="188443495"/>
              </p:ext>
            </p:extLst>
          </p:nvPr>
        </p:nvGraphicFramePr>
        <p:xfrm>
          <a:off x="569893" y="1141264"/>
          <a:ext cx="4534070"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7" name="Chart 6">
            <a:extLst>
              <a:ext uri="{FF2B5EF4-FFF2-40B4-BE49-F238E27FC236}">
                <a16:creationId xmlns:a16="http://schemas.microsoft.com/office/drawing/2014/main" id="{20BF5987-D7C9-AA53-7CBA-373E8F670183}"/>
              </a:ext>
            </a:extLst>
          </p:cNvPr>
          <p:cNvGraphicFramePr>
            <a:graphicFrameLocks/>
          </p:cNvGraphicFramePr>
          <p:nvPr>
            <p:extLst>
              <p:ext uri="{D42A27DB-BD31-4B8C-83A1-F6EECF244321}">
                <p14:modId xmlns:p14="http://schemas.microsoft.com/office/powerpoint/2010/main" val="3544037027"/>
              </p:ext>
            </p:extLst>
          </p:nvPr>
        </p:nvGraphicFramePr>
        <p:xfrm>
          <a:off x="569892" y="4056244"/>
          <a:ext cx="4534070" cy="27432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6062490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2000"/>
                                        <p:tgtEl>
                                          <p:spTgt spid="8"/>
                                        </p:tgtEl>
                                      </p:cBhvr>
                                    </p:animEffect>
                                    <p:anim calcmode="lin" valueType="num">
                                      <p:cBhvr>
                                        <p:cTn id="8" dur="2000" fill="hold"/>
                                        <p:tgtEl>
                                          <p:spTgt spid="8"/>
                                        </p:tgtEl>
                                        <p:attrNameLst>
                                          <p:attrName>ppt_w</p:attrName>
                                        </p:attrNameLst>
                                      </p:cBhvr>
                                      <p:tavLst>
                                        <p:tav tm="0" fmla="#ppt_w*sin(2.5*pi*$)">
                                          <p:val>
                                            <p:fltVal val="0"/>
                                          </p:val>
                                        </p:tav>
                                        <p:tav tm="100000">
                                          <p:val>
                                            <p:fltVal val="1"/>
                                          </p:val>
                                        </p:tav>
                                      </p:tavLst>
                                    </p:anim>
                                    <p:anim calcmode="lin" valueType="num">
                                      <p:cBhvr>
                                        <p:cTn id="9" dur="2000" fill="hold"/>
                                        <p:tgtEl>
                                          <p:spTgt spid="8"/>
                                        </p:tgtEl>
                                        <p:attrNameLst>
                                          <p:attrName>ppt_h</p:attrName>
                                        </p:attrNameLst>
                                      </p:cBhvr>
                                      <p:tavLst>
                                        <p:tav tm="0">
                                          <p:val>
                                            <p:strVal val="#ppt_h"/>
                                          </p:val>
                                        </p:tav>
                                        <p:tav tm="100000">
                                          <p:val>
                                            <p:strVal val="#ppt_h"/>
                                          </p:val>
                                        </p:tav>
                                      </p:tavLst>
                                    </p:anim>
                                  </p:childTnLst>
                                </p:cTn>
                              </p:par>
                            </p:childTnLst>
                          </p:cTn>
                        </p:par>
                      </p:childTnLst>
                    </p:cTn>
                  </p:par>
                  <p:par>
                    <p:cTn id="10" fill="hold">
                      <p:stCondLst>
                        <p:cond delay="indefinite"/>
                      </p:stCondLst>
                      <p:childTnLst>
                        <p:par>
                          <p:cTn id="11" fill="hold">
                            <p:stCondLst>
                              <p:cond delay="0"/>
                            </p:stCondLst>
                            <p:childTnLst>
                              <p:par>
                                <p:cTn id="12" presetID="45"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2000"/>
                                        <p:tgtEl>
                                          <p:spTgt spid="4"/>
                                        </p:tgtEl>
                                      </p:cBhvr>
                                    </p:animEffect>
                                    <p:anim calcmode="lin" valueType="num">
                                      <p:cBhvr>
                                        <p:cTn id="15" dur="2000" fill="hold"/>
                                        <p:tgtEl>
                                          <p:spTgt spid="4"/>
                                        </p:tgtEl>
                                        <p:attrNameLst>
                                          <p:attrName>ppt_w</p:attrName>
                                        </p:attrNameLst>
                                      </p:cBhvr>
                                      <p:tavLst>
                                        <p:tav tm="0" fmla="#ppt_w*sin(2.5*pi*$)">
                                          <p:val>
                                            <p:fltVal val="0"/>
                                          </p:val>
                                        </p:tav>
                                        <p:tav tm="100000">
                                          <p:val>
                                            <p:fltVal val="1"/>
                                          </p:val>
                                        </p:tav>
                                      </p:tavLst>
                                    </p:anim>
                                    <p:anim calcmode="lin" valueType="num">
                                      <p:cBhvr>
                                        <p:cTn id="16" dur="2000" fill="hold"/>
                                        <p:tgtEl>
                                          <p:spTgt spid="4"/>
                                        </p:tgtEl>
                                        <p:attrNameLst>
                                          <p:attrName>ppt_h</p:attrName>
                                        </p:attrNameLst>
                                      </p:cBhvr>
                                      <p:tavLst>
                                        <p:tav tm="0">
                                          <p:val>
                                            <p:strVal val="#ppt_h"/>
                                          </p:val>
                                        </p:tav>
                                        <p:tav tm="100000">
                                          <p:val>
                                            <p:strVal val="#ppt_h"/>
                                          </p:val>
                                        </p:tav>
                                      </p:tavLst>
                                    </p:anim>
                                  </p:childTnLst>
                                </p:cTn>
                              </p:par>
                            </p:childTnLst>
                          </p:cTn>
                        </p:par>
                      </p:childTnLst>
                    </p:cTn>
                  </p:par>
                  <p:par>
                    <p:cTn id="17" fill="hold">
                      <p:stCondLst>
                        <p:cond delay="indefinite"/>
                      </p:stCondLst>
                      <p:childTnLst>
                        <p:par>
                          <p:cTn id="18" fill="hold">
                            <p:stCondLst>
                              <p:cond delay="0"/>
                            </p:stCondLst>
                            <p:childTnLst>
                              <p:par>
                                <p:cTn id="19" presetID="45"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2000"/>
                                        <p:tgtEl>
                                          <p:spTgt spid="7"/>
                                        </p:tgtEl>
                                      </p:cBhvr>
                                    </p:animEffect>
                                    <p:anim calcmode="lin" valueType="num">
                                      <p:cBhvr>
                                        <p:cTn id="22" dur="2000" fill="hold"/>
                                        <p:tgtEl>
                                          <p:spTgt spid="7"/>
                                        </p:tgtEl>
                                        <p:attrNameLst>
                                          <p:attrName>ppt_w</p:attrName>
                                        </p:attrNameLst>
                                      </p:cBhvr>
                                      <p:tavLst>
                                        <p:tav tm="0" fmla="#ppt_w*sin(2.5*pi*$)">
                                          <p:val>
                                            <p:fltVal val="0"/>
                                          </p:val>
                                        </p:tav>
                                        <p:tav tm="100000">
                                          <p:val>
                                            <p:fltVal val="1"/>
                                          </p:val>
                                        </p:tav>
                                      </p:tavLst>
                                    </p:anim>
                                    <p:anim calcmode="lin" valueType="num">
                                      <p:cBhvr>
                                        <p:cTn id="23" dur="2000" fill="hold"/>
                                        <p:tgtEl>
                                          <p:spTgt spid="7"/>
                                        </p:tgtEl>
                                        <p:attrNameLst>
                                          <p:attrName>ppt_h</p:attrName>
                                        </p:attrNameLst>
                                      </p:cBhvr>
                                      <p:tavLst>
                                        <p:tav tm="0">
                                          <p:val>
                                            <p:strVal val="#ppt_h"/>
                                          </p:val>
                                        </p:tav>
                                        <p:tav tm="100000">
                                          <p:val>
                                            <p:strVal val="#ppt_h"/>
                                          </p:val>
                                        </p:tav>
                                      </p:tavLst>
                                    </p:anim>
                                  </p:childTnLst>
                                </p:cTn>
                              </p:par>
                            </p:childTnLst>
                          </p:cTn>
                        </p:par>
                      </p:childTnLst>
                    </p:cTn>
                  </p:par>
                  <p:par>
                    <p:cTn id="24" fill="hold">
                      <p:stCondLst>
                        <p:cond delay="indefinite"/>
                      </p:stCondLst>
                      <p:childTnLst>
                        <p:par>
                          <p:cTn id="25" fill="hold">
                            <p:stCondLst>
                              <p:cond delay="0"/>
                            </p:stCondLst>
                            <p:childTnLst>
                              <p:par>
                                <p:cTn id="26" presetID="45" presetClass="entr" presetSubtype="0" fill="hold" grpId="0" nodeType="clickEffect">
                                  <p:stCondLst>
                                    <p:cond delay="0"/>
                                  </p:stCondLst>
                                  <p:childTnLst>
                                    <p:set>
                                      <p:cBhvr>
                                        <p:cTn id="27" dur="1" fill="hold">
                                          <p:stCondLst>
                                            <p:cond delay="0"/>
                                          </p:stCondLst>
                                        </p:cTn>
                                        <p:tgtEl>
                                          <p:spTgt spid="3">
                                            <p:bg/>
                                          </p:spTgt>
                                        </p:tgtEl>
                                        <p:attrNameLst>
                                          <p:attrName>style.visibility</p:attrName>
                                        </p:attrNameLst>
                                      </p:cBhvr>
                                      <p:to>
                                        <p:strVal val="visible"/>
                                      </p:to>
                                    </p:set>
                                    <p:animEffect transition="in" filter="fade">
                                      <p:cBhvr>
                                        <p:cTn id="28" dur="2000"/>
                                        <p:tgtEl>
                                          <p:spTgt spid="3">
                                            <p:bg/>
                                          </p:spTgt>
                                        </p:tgtEl>
                                      </p:cBhvr>
                                    </p:animEffect>
                                    <p:anim calcmode="lin" valueType="num">
                                      <p:cBhvr>
                                        <p:cTn id="29" dur="2000" fill="hold"/>
                                        <p:tgtEl>
                                          <p:spTgt spid="3">
                                            <p:bg/>
                                          </p:spTgt>
                                        </p:tgtEl>
                                        <p:attrNameLst>
                                          <p:attrName>ppt_w</p:attrName>
                                        </p:attrNameLst>
                                      </p:cBhvr>
                                      <p:tavLst>
                                        <p:tav tm="0" fmla="#ppt_w*sin(2.5*pi*$)">
                                          <p:val>
                                            <p:fltVal val="0"/>
                                          </p:val>
                                        </p:tav>
                                        <p:tav tm="100000">
                                          <p:val>
                                            <p:fltVal val="1"/>
                                          </p:val>
                                        </p:tav>
                                      </p:tavLst>
                                    </p:anim>
                                    <p:anim calcmode="lin" valueType="num">
                                      <p:cBhvr>
                                        <p:cTn id="30" dur="2000" fill="hold"/>
                                        <p:tgtEl>
                                          <p:spTgt spid="3">
                                            <p:bg/>
                                          </p:spTgt>
                                        </p:tgtEl>
                                        <p:attrNameLst>
                                          <p:attrName>ppt_h</p:attrName>
                                        </p:attrNameLst>
                                      </p:cBhvr>
                                      <p:tavLst>
                                        <p:tav tm="0">
                                          <p:val>
                                            <p:strVal val="#ppt_h"/>
                                          </p:val>
                                        </p:tav>
                                        <p:tav tm="100000">
                                          <p:val>
                                            <p:strVal val="#ppt_h"/>
                                          </p:val>
                                        </p:tav>
                                      </p:tavLst>
                                    </p:anim>
                                  </p:childTnLst>
                                </p:cTn>
                              </p:par>
                            </p:childTnLst>
                          </p:cTn>
                        </p:par>
                      </p:childTnLst>
                    </p:cTn>
                  </p:par>
                  <p:par>
                    <p:cTn id="31" fill="hold">
                      <p:stCondLst>
                        <p:cond delay="indefinite"/>
                      </p:stCondLst>
                      <p:childTnLst>
                        <p:par>
                          <p:cTn id="32" fill="hold">
                            <p:stCondLst>
                              <p:cond delay="0"/>
                            </p:stCondLst>
                            <p:childTnLst>
                              <p:par>
                                <p:cTn id="33" presetID="45" presetClass="entr" presetSubtype="0" fill="hold" grpId="0" nodeType="clickEffect">
                                  <p:stCondLst>
                                    <p:cond delay="0"/>
                                  </p:stCondLst>
                                  <p:childTnLst>
                                    <p:set>
                                      <p:cBhvr>
                                        <p:cTn id="34" dur="1" fill="hold">
                                          <p:stCondLst>
                                            <p:cond delay="0"/>
                                          </p:stCondLst>
                                        </p:cTn>
                                        <p:tgtEl>
                                          <p:spTgt spid="3">
                                            <p:txEl>
                                              <p:pRg st="0" end="0"/>
                                            </p:txEl>
                                          </p:spTgt>
                                        </p:tgtEl>
                                        <p:attrNameLst>
                                          <p:attrName>style.visibility</p:attrName>
                                        </p:attrNameLst>
                                      </p:cBhvr>
                                      <p:to>
                                        <p:strVal val="visible"/>
                                      </p:to>
                                    </p:set>
                                    <p:animEffect transition="in" filter="fade">
                                      <p:cBhvr>
                                        <p:cTn id="35" dur="2000"/>
                                        <p:tgtEl>
                                          <p:spTgt spid="3">
                                            <p:txEl>
                                              <p:pRg st="0" end="0"/>
                                            </p:txEl>
                                          </p:spTgt>
                                        </p:tgtEl>
                                      </p:cBhvr>
                                    </p:animEffect>
                                    <p:anim calcmode="lin" valueType="num">
                                      <p:cBhvr>
                                        <p:cTn id="36" dur="2000" fill="hold"/>
                                        <p:tgtEl>
                                          <p:spTgt spid="3">
                                            <p:txEl>
                                              <p:pRg st="0" end="0"/>
                                            </p:txEl>
                                          </p:spTgt>
                                        </p:tgtEl>
                                        <p:attrNameLst>
                                          <p:attrName>ppt_w</p:attrName>
                                        </p:attrNameLst>
                                      </p:cBhvr>
                                      <p:tavLst>
                                        <p:tav tm="0" fmla="#ppt_w*sin(2.5*pi*$)">
                                          <p:val>
                                            <p:fltVal val="0"/>
                                          </p:val>
                                        </p:tav>
                                        <p:tav tm="100000">
                                          <p:val>
                                            <p:fltVal val="1"/>
                                          </p:val>
                                        </p:tav>
                                      </p:tavLst>
                                    </p:anim>
                                    <p:anim calcmode="lin" valueType="num">
                                      <p:cBhvr>
                                        <p:cTn id="37" dur="2000" fill="hold"/>
                                        <p:tgtEl>
                                          <p:spTgt spid="3">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38" fill="hold">
                      <p:stCondLst>
                        <p:cond delay="indefinite"/>
                      </p:stCondLst>
                      <p:childTnLst>
                        <p:par>
                          <p:cTn id="39" fill="hold">
                            <p:stCondLst>
                              <p:cond delay="0"/>
                            </p:stCondLst>
                            <p:childTnLst>
                              <p:par>
                                <p:cTn id="40" presetID="45" presetClass="entr" presetSubtype="0" fill="hold" grpId="0" nodeType="clickEffect">
                                  <p:stCondLst>
                                    <p:cond delay="0"/>
                                  </p:stCondLst>
                                  <p:childTnLst>
                                    <p:set>
                                      <p:cBhvr>
                                        <p:cTn id="41" dur="1" fill="hold">
                                          <p:stCondLst>
                                            <p:cond delay="0"/>
                                          </p:stCondLst>
                                        </p:cTn>
                                        <p:tgtEl>
                                          <p:spTgt spid="3">
                                            <p:txEl>
                                              <p:pRg st="2" end="2"/>
                                            </p:txEl>
                                          </p:spTgt>
                                        </p:tgtEl>
                                        <p:attrNameLst>
                                          <p:attrName>style.visibility</p:attrName>
                                        </p:attrNameLst>
                                      </p:cBhvr>
                                      <p:to>
                                        <p:strVal val="visible"/>
                                      </p:to>
                                    </p:set>
                                    <p:animEffect transition="in" filter="fade">
                                      <p:cBhvr>
                                        <p:cTn id="42" dur="2000"/>
                                        <p:tgtEl>
                                          <p:spTgt spid="3">
                                            <p:txEl>
                                              <p:pRg st="2" end="2"/>
                                            </p:txEl>
                                          </p:spTgt>
                                        </p:tgtEl>
                                      </p:cBhvr>
                                    </p:animEffect>
                                    <p:anim calcmode="lin" valueType="num">
                                      <p:cBhvr>
                                        <p:cTn id="43" dur="2000" fill="hold"/>
                                        <p:tgtEl>
                                          <p:spTgt spid="3">
                                            <p:txEl>
                                              <p:pRg st="2" end="2"/>
                                            </p:txEl>
                                          </p:spTgt>
                                        </p:tgtEl>
                                        <p:attrNameLst>
                                          <p:attrName>ppt_w</p:attrName>
                                        </p:attrNameLst>
                                      </p:cBhvr>
                                      <p:tavLst>
                                        <p:tav tm="0" fmla="#ppt_w*sin(2.5*pi*$)">
                                          <p:val>
                                            <p:fltVal val="0"/>
                                          </p:val>
                                        </p:tav>
                                        <p:tav tm="100000">
                                          <p:val>
                                            <p:fltVal val="1"/>
                                          </p:val>
                                        </p:tav>
                                      </p:tavLst>
                                    </p:anim>
                                    <p:anim calcmode="lin" valueType="num">
                                      <p:cBhvr>
                                        <p:cTn id="44" dur="2000" fill="hold"/>
                                        <p:tgtEl>
                                          <p:spTgt spid="3">
                                            <p:txEl>
                                              <p:pRg st="2" end="2"/>
                                            </p:txEl>
                                          </p:spTgt>
                                        </p:tgtEl>
                                        <p:attrNameLst>
                                          <p:attrName>ppt_h</p:attrName>
                                        </p:attrNameLst>
                                      </p:cBhvr>
                                      <p:tavLst>
                                        <p:tav tm="0">
                                          <p:val>
                                            <p:strVal val="#ppt_h"/>
                                          </p:val>
                                        </p:tav>
                                        <p:tav tm="100000">
                                          <p:val>
                                            <p:strVal val="#ppt_h"/>
                                          </p:val>
                                        </p:tav>
                                      </p:tavLst>
                                    </p:anim>
                                  </p:childTnLst>
                                </p:cTn>
                              </p:par>
                              <p:par>
                                <p:cTn id="45" presetID="45" presetClass="entr" presetSubtype="0" fill="hold" grpId="0" nodeType="withEffect">
                                  <p:stCondLst>
                                    <p:cond delay="0"/>
                                  </p:stCondLst>
                                  <p:childTnLst>
                                    <p:set>
                                      <p:cBhvr>
                                        <p:cTn id="46" dur="1" fill="hold">
                                          <p:stCondLst>
                                            <p:cond delay="0"/>
                                          </p:stCondLst>
                                        </p:cTn>
                                        <p:tgtEl>
                                          <p:spTgt spid="3">
                                            <p:txEl>
                                              <p:pRg st="3" end="3"/>
                                            </p:txEl>
                                          </p:spTgt>
                                        </p:tgtEl>
                                        <p:attrNameLst>
                                          <p:attrName>style.visibility</p:attrName>
                                        </p:attrNameLst>
                                      </p:cBhvr>
                                      <p:to>
                                        <p:strVal val="visible"/>
                                      </p:to>
                                    </p:set>
                                    <p:animEffect transition="in" filter="fade">
                                      <p:cBhvr>
                                        <p:cTn id="47" dur="2000"/>
                                        <p:tgtEl>
                                          <p:spTgt spid="3">
                                            <p:txEl>
                                              <p:pRg st="3" end="3"/>
                                            </p:txEl>
                                          </p:spTgt>
                                        </p:tgtEl>
                                      </p:cBhvr>
                                    </p:animEffect>
                                    <p:anim calcmode="lin" valueType="num">
                                      <p:cBhvr>
                                        <p:cTn id="48" dur="2000" fill="hold"/>
                                        <p:tgtEl>
                                          <p:spTgt spid="3">
                                            <p:txEl>
                                              <p:pRg st="3" end="3"/>
                                            </p:txEl>
                                          </p:spTgt>
                                        </p:tgtEl>
                                        <p:attrNameLst>
                                          <p:attrName>ppt_w</p:attrName>
                                        </p:attrNameLst>
                                      </p:cBhvr>
                                      <p:tavLst>
                                        <p:tav tm="0" fmla="#ppt_w*sin(2.5*pi*$)">
                                          <p:val>
                                            <p:fltVal val="0"/>
                                          </p:val>
                                        </p:tav>
                                        <p:tav tm="100000">
                                          <p:val>
                                            <p:fltVal val="1"/>
                                          </p:val>
                                        </p:tav>
                                      </p:tavLst>
                                    </p:anim>
                                    <p:anim calcmode="lin" valueType="num">
                                      <p:cBhvr>
                                        <p:cTn id="49" dur="2000" fill="hold"/>
                                        <p:tgtEl>
                                          <p:spTgt spid="3">
                                            <p:txEl>
                                              <p:pRg st="3" end="3"/>
                                            </p:txEl>
                                          </p:spTgt>
                                        </p:tgtEl>
                                        <p:attrNameLst>
                                          <p:attrName>ppt_h</p:attrName>
                                        </p:attrNameLst>
                                      </p:cBhvr>
                                      <p:tavLst>
                                        <p:tav tm="0">
                                          <p:val>
                                            <p:strVal val="#ppt_h"/>
                                          </p:val>
                                        </p:tav>
                                        <p:tav tm="100000">
                                          <p:val>
                                            <p:strVal val="#ppt_h"/>
                                          </p:val>
                                        </p:tav>
                                      </p:tavLst>
                                    </p:anim>
                                  </p:childTnLst>
                                </p:cTn>
                              </p:par>
                              <p:par>
                                <p:cTn id="50" presetID="45" presetClass="entr" presetSubtype="0" fill="hold" grpId="0" nodeType="withEffect">
                                  <p:stCondLst>
                                    <p:cond delay="0"/>
                                  </p:stCondLst>
                                  <p:childTnLst>
                                    <p:set>
                                      <p:cBhvr>
                                        <p:cTn id="51" dur="1" fill="hold">
                                          <p:stCondLst>
                                            <p:cond delay="0"/>
                                          </p:stCondLst>
                                        </p:cTn>
                                        <p:tgtEl>
                                          <p:spTgt spid="3">
                                            <p:txEl>
                                              <p:pRg st="4" end="4"/>
                                            </p:txEl>
                                          </p:spTgt>
                                        </p:tgtEl>
                                        <p:attrNameLst>
                                          <p:attrName>style.visibility</p:attrName>
                                        </p:attrNameLst>
                                      </p:cBhvr>
                                      <p:to>
                                        <p:strVal val="visible"/>
                                      </p:to>
                                    </p:set>
                                    <p:animEffect transition="in" filter="fade">
                                      <p:cBhvr>
                                        <p:cTn id="52" dur="2000"/>
                                        <p:tgtEl>
                                          <p:spTgt spid="3">
                                            <p:txEl>
                                              <p:pRg st="4" end="4"/>
                                            </p:txEl>
                                          </p:spTgt>
                                        </p:tgtEl>
                                      </p:cBhvr>
                                    </p:animEffect>
                                    <p:anim calcmode="lin" valueType="num">
                                      <p:cBhvr>
                                        <p:cTn id="53" dur="2000" fill="hold"/>
                                        <p:tgtEl>
                                          <p:spTgt spid="3">
                                            <p:txEl>
                                              <p:pRg st="4" end="4"/>
                                            </p:txEl>
                                          </p:spTgt>
                                        </p:tgtEl>
                                        <p:attrNameLst>
                                          <p:attrName>ppt_w</p:attrName>
                                        </p:attrNameLst>
                                      </p:cBhvr>
                                      <p:tavLst>
                                        <p:tav tm="0" fmla="#ppt_w*sin(2.5*pi*$)">
                                          <p:val>
                                            <p:fltVal val="0"/>
                                          </p:val>
                                        </p:tav>
                                        <p:tav tm="100000">
                                          <p:val>
                                            <p:fltVal val="1"/>
                                          </p:val>
                                        </p:tav>
                                      </p:tavLst>
                                    </p:anim>
                                    <p:anim calcmode="lin" valueType="num">
                                      <p:cBhvr>
                                        <p:cTn id="54" dur="2000" fill="hold"/>
                                        <p:tgtEl>
                                          <p:spTgt spid="3">
                                            <p:txEl>
                                              <p:pRg st="4" end="4"/>
                                            </p:txEl>
                                          </p:spTgt>
                                        </p:tgtEl>
                                        <p:attrNameLst>
                                          <p:attrName>ppt_h</p:attrName>
                                        </p:attrNameLst>
                                      </p:cBhvr>
                                      <p:tavLst>
                                        <p:tav tm="0">
                                          <p:val>
                                            <p:strVal val="#ppt_h"/>
                                          </p:val>
                                        </p:tav>
                                        <p:tav tm="100000">
                                          <p:val>
                                            <p:strVal val="#ppt_h"/>
                                          </p:val>
                                        </p:tav>
                                      </p:tavLst>
                                    </p:anim>
                                  </p:childTnLst>
                                </p:cTn>
                              </p:par>
                            </p:childTnLst>
                          </p:cTn>
                        </p:par>
                      </p:childTnLst>
                    </p:cTn>
                  </p:par>
                  <p:par>
                    <p:cTn id="55" fill="hold">
                      <p:stCondLst>
                        <p:cond delay="indefinite"/>
                      </p:stCondLst>
                      <p:childTnLst>
                        <p:par>
                          <p:cTn id="56" fill="hold">
                            <p:stCondLst>
                              <p:cond delay="0"/>
                            </p:stCondLst>
                            <p:childTnLst>
                              <p:par>
                                <p:cTn id="57" presetID="45" presetClass="entr" presetSubtype="0" fill="hold" grpId="0" nodeType="clickEffect">
                                  <p:stCondLst>
                                    <p:cond delay="0"/>
                                  </p:stCondLst>
                                  <p:childTnLst>
                                    <p:set>
                                      <p:cBhvr>
                                        <p:cTn id="58" dur="1" fill="hold">
                                          <p:stCondLst>
                                            <p:cond delay="0"/>
                                          </p:stCondLst>
                                        </p:cTn>
                                        <p:tgtEl>
                                          <p:spTgt spid="3">
                                            <p:txEl>
                                              <p:pRg st="5" end="5"/>
                                            </p:txEl>
                                          </p:spTgt>
                                        </p:tgtEl>
                                        <p:attrNameLst>
                                          <p:attrName>style.visibility</p:attrName>
                                        </p:attrNameLst>
                                      </p:cBhvr>
                                      <p:to>
                                        <p:strVal val="visible"/>
                                      </p:to>
                                    </p:set>
                                    <p:animEffect transition="in" filter="fade">
                                      <p:cBhvr>
                                        <p:cTn id="59" dur="2000"/>
                                        <p:tgtEl>
                                          <p:spTgt spid="3">
                                            <p:txEl>
                                              <p:pRg st="5" end="5"/>
                                            </p:txEl>
                                          </p:spTgt>
                                        </p:tgtEl>
                                      </p:cBhvr>
                                    </p:animEffect>
                                    <p:anim calcmode="lin" valueType="num">
                                      <p:cBhvr>
                                        <p:cTn id="60" dur="2000" fill="hold"/>
                                        <p:tgtEl>
                                          <p:spTgt spid="3">
                                            <p:txEl>
                                              <p:pRg st="5" end="5"/>
                                            </p:txEl>
                                          </p:spTgt>
                                        </p:tgtEl>
                                        <p:attrNameLst>
                                          <p:attrName>ppt_w</p:attrName>
                                        </p:attrNameLst>
                                      </p:cBhvr>
                                      <p:tavLst>
                                        <p:tav tm="0" fmla="#ppt_w*sin(2.5*pi*$)">
                                          <p:val>
                                            <p:fltVal val="0"/>
                                          </p:val>
                                        </p:tav>
                                        <p:tav tm="100000">
                                          <p:val>
                                            <p:fltVal val="1"/>
                                          </p:val>
                                        </p:tav>
                                      </p:tavLst>
                                    </p:anim>
                                    <p:anim calcmode="lin" valueType="num">
                                      <p:cBhvr>
                                        <p:cTn id="61" dur="2000" fill="hold"/>
                                        <p:tgtEl>
                                          <p:spTgt spid="3">
                                            <p:txEl>
                                              <p:pRg st="5" end="5"/>
                                            </p:txEl>
                                          </p:spTgt>
                                        </p:tgtEl>
                                        <p:attrNameLst>
                                          <p:attrName>ppt_h</p:attrName>
                                        </p:attrNameLst>
                                      </p:cBhvr>
                                      <p:tavLst>
                                        <p:tav tm="0">
                                          <p:val>
                                            <p:strVal val="#ppt_h"/>
                                          </p:val>
                                        </p:tav>
                                        <p:tav tm="100000">
                                          <p:val>
                                            <p:strVal val="#ppt_h"/>
                                          </p:val>
                                        </p:tav>
                                      </p:tavLst>
                                    </p:anim>
                                  </p:childTnLst>
                                </p:cTn>
                              </p:par>
                              <p:par>
                                <p:cTn id="62" presetID="45" presetClass="entr" presetSubtype="0" fill="hold" grpId="0" nodeType="withEffect">
                                  <p:stCondLst>
                                    <p:cond delay="0"/>
                                  </p:stCondLst>
                                  <p:childTnLst>
                                    <p:set>
                                      <p:cBhvr>
                                        <p:cTn id="63" dur="1" fill="hold">
                                          <p:stCondLst>
                                            <p:cond delay="0"/>
                                          </p:stCondLst>
                                        </p:cTn>
                                        <p:tgtEl>
                                          <p:spTgt spid="3">
                                            <p:txEl>
                                              <p:pRg st="6" end="6"/>
                                            </p:txEl>
                                          </p:spTgt>
                                        </p:tgtEl>
                                        <p:attrNameLst>
                                          <p:attrName>style.visibility</p:attrName>
                                        </p:attrNameLst>
                                      </p:cBhvr>
                                      <p:to>
                                        <p:strVal val="visible"/>
                                      </p:to>
                                    </p:set>
                                    <p:animEffect transition="in" filter="fade">
                                      <p:cBhvr>
                                        <p:cTn id="64" dur="2000"/>
                                        <p:tgtEl>
                                          <p:spTgt spid="3">
                                            <p:txEl>
                                              <p:pRg st="6" end="6"/>
                                            </p:txEl>
                                          </p:spTgt>
                                        </p:tgtEl>
                                      </p:cBhvr>
                                    </p:animEffect>
                                    <p:anim calcmode="lin" valueType="num">
                                      <p:cBhvr>
                                        <p:cTn id="65" dur="2000" fill="hold"/>
                                        <p:tgtEl>
                                          <p:spTgt spid="3">
                                            <p:txEl>
                                              <p:pRg st="6" end="6"/>
                                            </p:txEl>
                                          </p:spTgt>
                                        </p:tgtEl>
                                        <p:attrNameLst>
                                          <p:attrName>ppt_w</p:attrName>
                                        </p:attrNameLst>
                                      </p:cBhvr>
                                      <p:tavLst>
                                        <p:tav tm="0" fmla="#ppt_w*sin(2.5*pi*$)">
                                          <p:val>
                                            <p:fltVal val="0"/>
                                          </p:val>
                                        </p:tav>
                                        <p:tav tm="100000">
                                          <p:val>
                                            <p:fltVal val="1"/>
                                          </p:val>
                                        </p:tav>
                                      </p:tavLst>
                                    </p:anim>
                                    <p:anim calcmode="lin" valueType="num">
                                      <p:cBhvr>
                                        <p:cTn id="66" dur="2000" fill="hold"/>
                                        <p:tgtEl>
                                          <p:spTgt spid="3">
                                            <p:txEl>
                                              <p:pRg st="6" end="6"/>
                                            </p:txEl>
                                          </p:spTgt>
                                        </p:tgtEl>
                                        <p:attrNameLst>
                                          <p:attrName>ppt_h</p:attrName>
                                        </p:attrNameLst>
                                      </p:cBhvr>
                                      <p:tavLst>
                                        <p:tav tm="0">
                                          <p:val>
                                            <p:strVal val="#ppt_h"/>
                                          </p:val>
                                        </p:tav>
                                        <p:tav tm="100000">
                                          <p:val>
                                            <p:strVal val="#ppt_h"/>
                                          </p:val>
                                        </p:tav>
                                      </p:tavLst>
                                    </p:anim>
                                  </p:childTnLst>
                                </p:cTn>
                              </p:par>
                              <p:par>
                                <p:cTn id="67" presetID="45" presetClass="entr" presetSubtype="0" fill="hold" grpId="0" nodeType="withEffect">
                                  <p:stCondLst>
                                    <p:cond delay="0"/>
                                  </p:stCondLst>
                                  <p:childTnLst>
                                    <p:set>
                                      <p:cBhvr>
                                        <p:cTn id="68" dur="1" fill="hold">
                                          <p:stCondLst>
                                            <p:cond delay="0"/>
                                          </p:stCondLst>
                                        </p:cTn>
                                        <p:tgtEl>
                                          <p:spTgt spid="3">
                                            <p:txEl>
                                              <p:pRg st="7" end="7"/>
                                            </p:txEl>
                                          </p:spTgt>
                                        </p:tgtEl>
                                        <p:attrNameLst>
                                          <p:attrName>style.visibility</p:attrName>
                                        </p:attrNameLst>
                                      </p:cBhvr>
                                      <p:to>
                                        <p:strVal val="visible"/>
                                      </p:to>
                                    </p:set>
                                    <p:animEffect transition="in" filter="fade">
                                      <p:cBhvr>
                                        <p:cTn id="69" dur="2000"/>
                                        <p:tgtEl>
                                          <p:spTgt spid="3">
                                            <p:txEl>
                                              <p:pRg st="7" end="7"/>
                                            </p:txEl>
                                          </p:spTgt>
                                        </p:tgtEl>
                                      </p:cBhvr>
                                    </p:animEffect>
                                    <p:anim calcmode="lin" valueType="num">
                                      <p:cBhvr>
                                        <p:cTn id="70" dur="2000" fill="hold"/>
                                        <p:tgtEl>
                                          <p:spTgt spid="3">
                                            <p:txEl>
                                              <p:pRg st="7" end="7"/>
                                            </p:txEl>
                                          </p:spTgt>
                                        </p:tgtEl>
                                        <p:attrNameLst>
                                          <p:attrName>ppt_w</p:attrName>
                                        </p:attrNameLst>
                                      </p:cBhvr>
                                      <p:tavLst>
                                        <p:tav tm="0" fmla="#ppt_w*sin(2.5*pi*$)">
                                          <p:val>
                                            <p:fltVal val="0"/>
                                          </p:val>
                                        </p:tav>
                                        <p:tav tm="100000">
                                          <p:val>
                                            <p:fltVal val="1"/>
                                          </p:val>
                                        </p:tav>
                                      </p:tavLst>
                                    </p:anim>
                                    <p:anim calcmode="lin" valueType="num">
                                      <p:cBhvr>
                                        <p:cTn id="71" dur="2000" fill="hold"/>
                                        <p:tgtEl>
                                          <p:spTgt spid="3">
                                            <p:txEl>
                                              <p:pRg st="7" end="7"/>
                                            </p:txEl>
                                          </p:spTgt>
                                        </p:tgtEl>
                                        <p:attrNameLst>
                                          <p:attrName>ppt_h</p:attrName>
                                        </p:attrNameLst>
                                      </p:cBhvr>
                                      <p:tavLst>
                                        <p:tav tm="0">
                                          <p:val>
                                            <p:strVal val="#ppt_h"/>
                                          </p:val>
                                        </p:tav>
                                        <p:tav tm="100000">
                                          <p:val>
                                            <p:strVal val="#ppt_h"/>
                                          </p:val>
                                        </p:tav>
                                      </p:tavLst>
                                    </p:anim>
                                  </p:childTnLst>
                                </p:cTn>
                              </p:par>
                            </p:childTnLst>
                          </p:cTn>
                        </p:par>
                      </p:childTnLst>
                    </p:cTn>
                  </p:par>
                  <p:par>
                    <p:cTn id="72" fill="hold">
                      <p:stCondLst>
                        <p:cond delay="indefinite"/>
                      </p:stCondLst>
                      <p:childTnLst>
                        <p:par>
                          <p:cTn id="73" fill="hold">
                            <p:stCondLst>
                              <p:cond delay="0"/>
                            </p:stCondLst>
                            <p:childTnLst>
                              <p:par>
                                <p:cTn id="74" presetID="45" presetClass="entr" presetSubtype="0" fill="hold" grpId="0" nodeType="clickEffect">
                                  <p:stCondLst>
                                    <p:cond delay="0"/>
                                  </p:stCondLst>
                                  <p:childTnLst>
                                    <p:set>
                                      <p:cBhvr>
                                        <p:cTn id="75" dur="1" fill="hold">
                                          <p:stCondLst>
                                            <p:cond delay="0"/>
                                          </p:stCondLst>
                                        </p:cTn>
                                        <p:tgtEl>
                                          <p:spTgt spid="3">
                                            <p:txEl>
                                              <p:pRg st="8" end="8"/>
                                            </p:txEl>
                                          </p:spTgt>
                                        </p:tgtEl>
                                        <p:attrNameLst>
                                          <p:attrName>style.visibility</p:attrName>
                                        </p:attrNameLst>
                                      </p:cBhvr>
                                      <p:to>
                                        <p:strVal val="visible"/>
                                      </p:to>
                                    </p:set>
                                    <p:animEffect transition="in" filter="fade">
                                      <p:cBhvr>
                                        <p:cTn id="76" dur="2000"/>
                                        <p:tgtEl>
                                          <p:spTgt spid="3">
                                            <p:txEl>
                                              <p:pRg st="8" end="8"/>
                                            </p:txEl>
                                          </p:spTgt>
                                        </p:tgtEl>
                                      </p:cBhvr>
                                    </p:animEffect>
                                    <p:anim calcmode="lin" valueType="num">
                                      <p:cBhvr>
                                        <p:cTn id="77" dur="2000" fill="hold"/>
                                        <p:tgtEl>
                                          <p:spTgt spid="3">
                                            <p:txEl>
                                              <p:pRg st="8" end="8"/>
                                            </p:txEl>
                                          </p:spTgt>
                                        </p:tgtEl>
                                        <p:attrNameLst>
                                          <p:attrName>ppt_w</p:attrName>
                                        </p:attrNameLst>
                                      </p:cBhvr>
                                      <p:tavLst>
                                        <p:tav tm="0" fmla="#ppt_w*sin(2.5*pi*$)">
                                          <p:val>
                                            <p:fltVal val="0"/>
                                          </p:val>
                                        </p:tav>
                                        <p:tav tm="100000">
                                          <p:val>
                                            <p:fltVal val="1"/>
                                          </p:val>
                                        </p:tav>
                                      </p:tavLst>
                                    </p:anim>
                                    <p:anim calcmode="lin" valueType="num">
                                      <p:cBhvr>
                                        <p:cTn id="78" dur="2000" fill="hold"/>
                                        <p:tgtEl>
                                          <p:spTgt spid="3">
                                            <p:txEl>
                                              <p:pRg st="8" end="8"/>
                                            </p:txEl>
                                          </p:spTgt>
                                        </p:tgtEl>
                                        <p:attrNameLst>
                                          <p:attrName>ppt_h</p:attrName>
                                        </p:attrNameLst>
                                      </p:cBhvr>
                                      <p:tavLst>
                                        <p:tav tm="0">
                                          <p:val>
                                            <p:strVal val="#ppt_h"/>
                                          </p:val>
                                        </p:tav>
                                        <p:tav tm="100000">
                                          <p:val>
                                            <p:strVal val="#ppt_h"/>
                                          </p:val>
                                        </p:tav>
                                      </p:tavLst>
                                    </p:anim>
                                  </p:childTnLst>
                                </p:cTn>
                              </p:par>
                              <p:par>
                                <p:cTn id="79" presetID="45" presetClass="entr" presetSubtype="0" fill="hold" grpId="0" nodeType="withEffect">
                                  <p:stCondLst>
                                    <p:cond delay="0"/>
                                  </p:stCondLst>
                                  <p:childTnLst>
                                    <p:set>
                                      <p:cBhvr>
                                        <p:cTn id="80" dur="1" fill="hold">
                                          <p:stCondLst>
                                            <p:cond delay="0"/>
                                          </p:stCondLst>
                                        </p:cTn>
                                        <p:tgtEl>
                                          <p:spTgt spid="3">
                                            <p:txEl>
                                              <p:pRg st="9" end="9"/>
                                            </p:txEl>
                                          </p:spTgt>
                                        </p:tgtEl>
                                        <p:attrNameLst>
                                          <p:attrName>style.visibility</p:attrName>
                                        </p:attrNameLst>
                                      </p:cBhvr>
                                      <p:to>
                                        <p:strVal val="visible"/>
                                      </p:to>
                                    </p:set>
                                    <p:animEffect transition="in" filter="fade">
                                      <p:cBhvr>
                                        <p:cTn id="81" dur="2000"/>
                                        <p:tgtEl>
                                          <p:spTgt spid="3">
                                            <p:txEl>
                                              <p:pRg st="9" end="9"/>
                                            </p:txEl>
                                          </p:spTgt>
                                        </p:tgtEl>
                                      </p:cBhvr>
                                    </p:animEffect>
                                    <p:anim calcmode="lin" valueType="num">
                                      <p:cBhvr>
                                        <p:cTn id="82" dur="2000" fill="hold"/>
                                        <p:tgtEl>
                                          <p:spTgt spid="3">
                                            <p:txEl>
                                              <p:pRg st="9" end="9"/>
                                            </p:txEl>
                                          </p:spTgt>
                                        </p:tgtEl>
                                        <p:attrNameLst>
                                          <p:attrName>ppt_w</p:attrName>
                                        </p:attrNameLst>
                                      </p:cBhvr>
                                      <p:tavLst>
                                        <p:tav tm="0" fmla="#ppt_w*sin(2.5*pi*$)">
                                          <p:val>
                                            <p:fltVal val="0"/>
                                          </p:val>
                                        </p:tav>
                                        <p:tav tm="100000">
                                          <p:val>
                                            <p:fltVal val="1"/>
                                          </p:val>
                                        </p:tav>
                                      </p:tavLst>
                                    </p:anim>
                                    <p:anim calcmode="lin" valueType="num">
                                      <p:cBhvr>
                                        <p:cTn id="83" dur="2000" fill="hold"/>
                                        <p:tgtEl>
                                          <p:spTgt spid="3">
                                            <p:txEl>
                                              <p:pRg st="9" end="9"/>
                                            </p:txEl>
                                          </p:spTgt>
                                        </p:tgtEl>
                                        <p:attrNameLst>
                                          <p:attrName>ppt_h</p:attrName>
                                        </p:attrNameLst>
                                      </p:cBhvr>
                                      <p:tavLst>
                                        <p:tav tm="0">
                                          <p:val>
                                            <p:strVal val="#ppt_h"/>
                                          </p:val>
                                        </p:tav>
                                        <p:tav tm="100000">
                                          <p:val>
                                            <p:strVal val="#ppt_h"/>
                                          </p:val>
                                        </p:tav>
                                      </p:tavLst>
                                    </p:anim>
                                  </p:childTnLst>
                                </p:cTn>
                              </p:par>
                              <p:par>
                                <p:cTn id="84" presetID="45" presetClass="entr" presetSubtype="0" fill="hold" grpId="0" nodeType="withEffect">
                                  <p:stCondLst>
                                    <p:cond delay="0"/>
                                  </p:stCondLst>
                                  <p:childTnLst>
                                    <p:set>
                                      <p:cBhvr>
                                        <p:cTn id="85" dur="1" fill="hold">
                                          <p:stCondLst>
                                            <p:cond delay="0"/>
                                          </p:stCondLst>
                                        </p:cTn>
                                        <p:tgtEl>
                                          <p:spTgt spid="3">
                                            <p:txEl>
                                              <p:pRg st="10" end="10"/>
                                            </p:txEl>
                                          </p:spTgt>
                                        </p:tgtEl>
                                        <p:attrNameLst>
                                          <p:attrName>style.visibility</p:attrName>
                                        </p:attrNameLst>
                                      </p:cBhvr>
                                      <p:to>
                                        <p:strVal val="visible"/>
                                      </p:to>
                                    </p:set>
                                    <p:animEffect transition="in" filter="fade">
                                      <p:cBhvr>
                                        <p:cTn id="86" dur="2000"/>
                                        <p:tgtEl>
                                          <p:spTgt spid="3">
                                            <p:txEl>
                                              <p:pRg st="10" end="10"/>
                                            </p:txEl>
                                          </p:spTgt>
                                        </p:tgtEl>
                                      </p:cBhvr>
                                    </p:animEffect>
                                    <p:anim calcmode="lin" valueType="num">
                                      <p:cBhvr>
                                        <p:cTn id="87" dur="2000" fill="hold"/>
                                        <p:tgtEl>
                                          <p:spTgt spid="3">
                                            <p:txEl>
                                              <p:pRg st="10" end="10"/>
                                            </p:txEl>
                                          </p:spTgt>
                                        </p:tgtEl>
                                        <p:attrNameLst>
                                          <p:attrName>ppt_w</p:attrName>
                                        </p:attrNameLst>
                                      </p:cBhvr>
                                      <p:tavLst>
                                        <p:tav tm="0" fmla="#ppt_w*sin(2.5*pi*$)">
                                          <p:val>
                                            <p:fltVal val="0"/>
                                          </p:val>
                                        </p:tav>
                                        <p:tav tm="100000">
                                          <p:val>
                                            <p:fltVal val="1"/>
                                          </p:val>
                                        </p:tav>
                                      </p:tavLst>
                                    </p:anim>
                                    <p:anim calcmode="lin" valueType="num">
                                      <p:cBhvr>
                                        <p:cTn id="88" dur="2000" fill="hold"/>
                                        <p:tgtEl>
                                          <p:spTgt spid="3">
                                            <p:txEl>
                                              <p:pRg st="10" end="10"/>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Graphic spid="4" grpId="0">
        <p:bldAsOne/>
      </p:bldGraphic>
      <p:bldGraphic spid="7" grpId="0">
        <p:bldAsOne/>
      </p:bldGraphic>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57F367-45F1-73DE-53CF-F5D896A0FAF4}"/>
              </a:ext>
            </a:extLst>
          </p:cNvPr>
          <p:cNvSpPr>
            <a:spLocks noGrp="1"/>
          </p:cNvSpPr>
          <p:nvPr>
            <p:ph type="ctrTitle"/>
          </p:nvPr>
        </p:nvSpPr>
        <p:spPr>
          <a:xfrm>
            <a:off x="984175" y="220551"/>
            <a:ext cx="7884404" cy="851641"/>
          </a:xfrm>
          <a:solidFill>
            <a:srgbClr val="ECF3FA"/>
          </a:solidFill>
        </p:spPr>
        <p:txBody>
          <a:bodyPr>
            <a:normAutofit/>
          </a:bodyPr>
          <a:lstStyle/>
          <a:p>
            <a:br>
              <a:rPr lang="en-US" sz="800" b="0" i="0" dirty="0">
                <a:solidFill>
                  <a:srgbClr val="212121"/>
                </a:solidFill>
                <a:effectLst/>
                <a:latin typeface="Roboto" panose="020F0502020204030204" pitchFamily="2" charset="0"/>
              </a:rPr>
            </a:br>
            <a:endParaRPr lang="en-IN" sz="1400" dirty="0"/>
          </a:p>
        </p:txBody>
      </p:sp>
      <p:sp>
        <p:nvSpPr>
          <p:cNvPr id="3" name="Subtitle 2">
            <a:extLst>
              <a:ext uri="{FF2B5EF4-FFF2-40B4-BE49-F238E27FC236}">
                <a16:creationId xmlns:a16="http://schemas.microsoft.com/office/drawing/2014/main" id="{FED40531-8A11-914F-5E04-F6354E34BCF5}"/>
              </a:ext>
            </a:extLst>
          </p:cNvPr>
          <p:cNvSpPr>
            <a:spLocks noGrp="1"/>
          </p:cNvSpPr>
          <p:nvPr>
            <p:ph type="subTitle" idx="1"/>
          </p:nvPr>
        </p:nvSpPr>
        <p:spPr>
          <a:xfrm>
            <a:off x="113842" y="2219898"/>
            <a:ext cx="6533002" cy="3442772"/>
          </a:xfrm>
          <a:noFill/>
          <a:ln>
            <a:solidFill>
              <a:schemeClr val="tx1"/>
            </a:solidFill>
          </a:ln>
        </p:spPr>
        <p:txBody>
          <a:bodyPr>
            <a:normAutofit/>
          </a:bodyPr>
          <a:lstStyle/>
          <a:p>
            <a:r>
              <a:rPr lang="en-US" sz="1600" b="1" dirty="0">
                <a:latin typeface="Palatino Linotype" panose="02040502050505030304" pitchFamily="18" charset="0"/>
              </a:rPr>
              <a:t>Observing the Popularity of Room types in NYC</a:t>
            </a:r>
          </a:p>
          <a:p>
            <a:pPr marL="285750" indent="-285750" algn="l">
              <a:buFont typeface="Arial" panose="020B0604020202020204" pitchFamily="34" charset="0"/>
              <a:buChar char="•"/>
            </a:pPr>
            <a:r>
              <a:rPr lang="en-US" sz="1400" b="1" dirty="0">
                <a:latin typeface="Palatino Linotype" panose="02040502050505030304" pitchFamily="18" charset="0"/>
              </a:rPr>
              <a:t>Room Type Popularity:</a:t>
            </a:r>
            <a:endParaRPr lang="en-US" sz="1400" dirty="0">
              <a:latin typeface="Palatino Linotype" panose="02040502050505030304" pitchFamily="18" charset="0"/>
            </a:endParaRPr>
          </a:p>
          <a:p>
            <a:pPr marL="742950" lvl="1" indent="-285750" algn="l">
              <a:buFont typeface="Arial" panose="020B0604020202020204" pitchFamily="34" charset="0"/>
              <a:buChar char="•"/>
            </a:pPr>
            <a:r>
              <a:rPr lang="en-US" sz="1400" dirty="0">
                <a:latin typeface="Palatino Linotype" panose="02040502050505030304" pitchFamily="18" charset="0"/>
              </a:rPr>
              <a:t>Private rooms are the most popular, with the highest total count/reviews per month.</a:t>
            </a:r>
          </a:p>
          <a:p>
            <a:pPr marL="742950" lvl="1" indent="-285750" algn="l">
              <a:buFont typeface="Arial" panose="020B0604020202020204" pitchFamily="34" charset="0"/>
              <a:buChar char="•"/>
            </a:pPr>
            <a:r>
              <a:rPr lang="en-US" sz="1400" dirty="0">
                <a:latin typeface="Palatino Linotype" panose="02040502050505030304" pitchFamily="18" charset="0"/>
              </a:rPr>
              <a:t>Entire homes/apartments closely follow, indicating strong demand for private accommodations.</a:t>
            </a:r>
          </a:p>
          <a:p>
            <a:pPr marL="742950" lvl="1" indent="-285750" algn="l">
              <a:buFont typeface="Arial" panose="020B0604020202020204" pitchFamily="34" charset="0"/>
              <a:buChar char="•"/>
            </a:pPr>
            <a:r>
              <a:rPr lang="en-US" sz="1400" dirty="0">
                <a:latin typeface="Palatino Linotype" panose="02040502050505030304" pitchFamily="18" charset="0"/>
              </a:rPr>
              <a:t>Shared rooms have a lower count, but they still attract notable interest.</a:t>
            </a:r>
          </a:p>
          <a:p>
            <a:pPr marL="285750" indent="-285750" algn="l">
              <a:buFont typeface="Arial" panose="020B0604020202020204" pitchFamily="34" charset="0"/>
              <a:buChar char="•"/>
            </a:pPr>
            <a:r>
              <a:rPr lang="en-US" sz="1400" b="1" dirty="0">
                <a:latin typeface="Palatino Linotype" panose="02040502050505030304" pitchFamily="18" charset="0"/>
              </a:rPr>
              <a:t>Neighborhood Review Counts:</a:t>
            </a:r>
            <a:endParaRPr lang="en-US" sz="1400" dirty="0">
              <a:latin typeface="Palatino Linotype" panose="02040502050505030304" pitchFamily="18" charset="0"/>
            </a:endParaRPr>
          </a:p>
          <a:p>
            <a:pPr marL="742950" lvl="1" indent="-285750" algn="l">
              <a:buFont typeface="Arial" panose="020B0604020202020204" pitchFamily="34" charset="0"/>
              <a:buChar char="•"/>
            </a:pPr>
            <a:r>
              <a:rPr lang="en-US" sz="1400" dirty="0">
                <a:latin typeface="Palatino Linotype" panose="02040502050505030304" pitchFamily="18" charset="0"/>
              </a:rPr>
              <a:t>Brooklyn leads in total reviews for private rooms and entire homes/apartments compared to Manhattan.</a:t>
            </a:r>
          </a:p>
          <a:p>
            <a:pPr marL="742950" lvl="1" indent="-285750" algn="l">
              <a:buFont typeface="Arial" panose="020B0604020202020204" pitchFamily="34" charset="0"/>
              <a:buChar char="•"/>
            </a:pPr>
            <a:r>
              <a:rPr lang="en-US" sz="1400" dirty="0">
                <a:latin typeface="Palatino Linotype" panose="02040502050505030304" pitchFamily="18" charset="0"/>
              </a:rPr>
              <a:t>Queens outshines Staten Island in total reviews, showcasing higher guest engagement.</a:t>
            </a:r>
          </a:p>
          <a:p>
            <a:pPr marL="742950" lvl="1" indent="-285750" algn="l">
              <a:buFont typeface="Arial" panose="020B0604020202020204" pitchFamily="34" charset="0"/>
              <a:buChar char="•"/>
            </a:pPr>
            <a:r>
              <a:rPr lang="en-US" sz="1400" dirty="0">
                <a:latin typeface="Palatino Linotype" panose="02040502050505030304" pitchFamily="18" charset="0"/>
              </a:rPr>
              <a:t>The Bronx, while with fewer counts, demonstrates a growing interest, particularly in private rooms.</a:t>
            </a:r>
          </a:p>
          <a:p>
            <a:endParaRPr lang="en-IN" sz="1400" dirty="0">
              <a:latin typeface="Palatino Linotype" panose="02040502050505030304" pitchFamily="18" charset="0"/>
            </a:endParaRPr>
          </a:p>
        </p:txBody>
      </p:sp>
      <p:graphicFrame>
        <p:nvGraphicFramePr>
          <p:cNvPr id="8" name="Table 7">
            <a:extLst>
              <a:ext uri="{FF2B5EF4-FFF2-40B4-BE49-F238E27FC236}">
                <a16:creationId xmlns:a16="http://schemas.microsoft.com/office/drawing/2014/main" id="{219AC141-46BB-C5EE-C260-90308772ABAC}"/>
              </a:ext>
            </a:extLst>
          </p:cNvPr>
          <p:cNvGraphicFramePr>
            <a:graphicFrameLocks noGrp="1"/>
          </p:cNvGraphicFramePr>
          <p:nvPr>
            <p:extLst>
              <p:ext uri="{D42A27DB-BD31-4B8C-83A1-F6EECF244321}">
                <p14:modId xmlns:p14="http://schemas.microsoft.com/office/powerpoint/2010/main" val="1611763301"/>
              </p:ext>
            </p:extLst>
          </p:nvPr>
        </p:nvGraphicFramePr>
        <p:xfrm>
          <a:off x="1270611" y="360503"/>
          <a:ext cx="7513505" cy="475946"/>
        </p:xfrm>
        <a:graphic>
          <a:graphicData uri="http://schemas.openxmlformats.org/drawingml/2006/table">
            <a:tbl>
              <a:tblPr>
                <a:tableStyleId>{5C22544A-7EE6-4342-B048-85BDC9FD1C3A}</a:tableStyleId>
              </a:tblPr>
              <a:tblGrid>
                <a:gridCol w="7513505">
                  <a:extLst>
                    <a:ext uri="{9D8B030D-6E8A-4147-A177-3AD203B41FA5}">
                      <a16:colId xmlns:a16="http://schemas.microsoft.com/office/drawing/2014/main" val="2338600744"/>
                    </a:ext>
                  </a:extLst>
                </a:gridCol>
              </a:tblGrid>
              <a:tr h="475946">
                <a:tc>
                  <a:txBody>
                    <a:bodyPr/>
                    <a:lstStyle/>
                    <a:p>
                      <a:pPr algn="ctr" fontAlgn="ctr"/>
                      <a:r>
                        <a:rPr lang="en-US" sz="1400" b="0" i="0" u="none" strike="noStrike" dirty="0">
                          <a:solidFill>
                            <a:srgbClr val="000000"/>
                          </a:solidFill>
                          <a:effectLst/>
                          <a:latin typeface="Arial" panose="020B0604020202020204" pitchFamily="34" charset="0"/>
                        </a:rPr>
                        <a:t> Find Most reviewed room type in Neighborhood groups per month.</a:t>
                      </a:r>
                    </a:p>
                  </a:txBody>
                  <a:tcPr marL="9525" marR="9525" marT="9525" marB="0" anchor="ctr">
                    <a:solidFill>
                      <a:srgbClr val="ECF3FA"/>
                    </a:solidFill>
                  </a:tcPr>
                </a:tc>
                <a:extLst>
                  <a:ext uri="{0D108BD9-81ED-4DB2-BD59-A6C34878D82A}">
                    <a16:rowId xmlns:a16="http://schemas.microsoft.com/office/drawing/2014/main" val="2628502066"/>
                  </a:ext>
                </a:extLst>
              </a:tr>
            </a:tbl>
          </a:graphicData>
        </a:graphic>
      </p:graphicFrame>
      <mc:AlternateContent xmlns:mc="http://schemas.openxmlformats.org/markup-compatibility/2006" xmlns:cx1="http://schemas.microsoft.com/office/drawing/2015/9/8/chartex">
        <mc:Choice Requires="cx1">
          <p:graphicFrame>
            <p:nvGraphicFramePr>
              <p:cNvPr id="5" name="Chart 4">
                <a:extLst>
                  <a:ext uri="{FF2B5EF4-FFF2-40B4-BE49-F238E27FC236}">
                    <a16:creationId xmlns:a16="http://schemas.microsoft.com/office/drawing/2014/main" id="{E0DA0870-7798-3E98-132D-CC1C23B97FFD}"/>
                  </a:ext>
                </a:extLst>
              </p:cNvPr>
              <p:cNvGraphicFramePr/>
              <p:nvPr>
                <p:extLst>
                  <p:ext uri="{D42A27DB-BD31-4B8C-83A1-F6EECF244321}">
                    <p14:modId xmlns:p14="http://schemas.microsoft.com/office/powerpoint/2010/main" val="2035850736"/>
                  </p:ext>
                </p:extLst>
              </p:nvPr>
            </p:nvGraphicFramePr>
            <p:xfrm>
              <a:off x="7019812" y="1151822"/>
              <a:ext cx="4572000" cy="1971675"/>
            </p:xfrm>
            <a:graphic>
              <a:graphicData uri="http://schemas.microsoft.com/office/drawing/2014/chartex">
                <cx:chart xmlns:cx="http://schemas.microsoft.com/office/drawing/2014/chartex" xmlns:r="http://schemas.openxmlformats.org/officeDocument/2006/relationships" r:id="rId2"/>
              </a:graphicData>
            </a:graphic>
          </p:graphicFrame>
        </mc:Choice>
        <mc:Fallback xmlns="">
          <p:pic>
            <p:nvPicPr>
              <p:cNvPr id="5" name="Chart 4">
                <a:extLst>
                  <a:ext uri="{FF2B5EF4-FFF2-40B4-BE49-F238E27FC236}">
                    <a16:creationId xmlns:a16="http://schemas.microsoft.com/office/drawing/2014/main" id="{E0DA0870-7798-3E98-132D-CC1C23B97FFD}"/>
                  </a:ext>
                </a:extLst>
              </p:cNvPr>
              <p:cNvPicPr>
                <a:picLocks noGrp="1" noRot="1" noChangeAspect="1" noMove="1" noResize="1" noEditPoints="1" noAdjustHandles="1" noChangeArrowheads="1" noChangeShapeType="1"/>
              </p:cNvPicPr>
              <p:nvPr/>
            </p:nvPicPr>
            <p:blipFill>
              <a:blip r:embed="rId3"/>
              <a:stretch>
                <a:fillRect/>
              </a:stretch>
            </p:blipFill>
            <p:spPr>
              <a:xfrm>
                <a:off x="7019812" y="1151822"/>
                <a:ext cx="4572000" cy="1971675"/>
              </a:xfrm>
              <a:prstGeom prst="rect">
                <a:avLst/>
              </a:prstGeom>
            </p:spPr>
          </p:pic>
        </mc:Fallback>
      </mc:AlternateContent>
      <mc:AlternateContent xmlns:mc="http://schemas.openxmlformats.org/markup-compatibility/2006" xmlns:cx1="http://schemas.microsoft.com/office/drawing/2015/9/8/chartex">
        <mc:Choice Requires="cx1">
          <p:graphicFrame>
            <p:nvGraphicFramePr>
              <p:cNvPr id="6" name="Chart 5">
                <a:extLst>
                  <a:ext uri="{FF2B5EF4-FFF2-40B4-BE49-F238E27FC236}">
                    <a16:creationId xmlns:a16="http://schemas.microsoft.com/office/drawing/2014/main" id="{FDE98058-7D4C-4941-F5AC-2BC76B04293F}"/>
                  </a:ext>
                </a:extLst>
              </p:cNvPr>
              <p:cNvGraphicFramePr/>
              <p:nvPr>
                <p:extLst>
                  <p:ext uri="{D42A27DB-BD31-4B8C-83A1-F6EECF244321}">
                    <p14:modId xmlns:p14="http://schemas.microsoft.com/office/powerpoint/2010/main" val="1020249265"/>
                  </p:ext>
                </p:extLst>
              </p:nvPr>
            </p:nvGraphicFramePr>
            <p:xfrm>
              <a:off x="7019812" y="3596363"/>
              <a:ext cx="4572000" cy="2743200"/>
            </p:xfrm>
            <a:graphic>
              <a:graphicData uri="http://schemas.microsoft.com/office/drawing/2014/chartex">
                <cx:chart xmlns:cx="http://schemas.microsoft.com/office/drawing/2014/chartex" xmlns:r="http://schemas.openxmlformats.org/officeDocument/2006/relationships" r:id="rId4"/>
              </a:graphicData>
            </a:graphic>
          </p:graphicFrame>
        </mc:Choice>
        <mc:Fallback xmlns="">
          <p:pic>
            <p:nvPicPr>
              <p:cNvPr id="6" name="Chart 5">
                <a:extLst>
                  <a:ext uri="{FF2B5EF4-FFF2-40B4-BE49-F238E27FC236}">
                    <a16:creationId xmlns:a16="http://schemas.microsoft.com/office/drawing/2014/main" id="{FDE98058-7D4C-4941-F5AC-2BC76B04293F}"/>
                  </a:ext>
                </a:extLst>
              </p:cNvPr>
              <p:cNvPicPr>
                <a:picLocks noGrp="1" noRot="1" noChangeAspect="1" noMove="1" noResize="1" noEditPoints="1" noAdjustHandles="1" noChangeArrowheads="1" noChangeShapeType="1"/>
              </p:cNvPicPr>
              <p:nvPr/>
            </p:nvPicPr>
            <p:blipFill>
              <a:blip r:embed="rId5"/>
              <a:stretch>
                <a:fillRect/>
              </a:stretch>
            </p:blipFill>
            <p:spPr>
              <a:xfrm>
                <a:off x="7019812" y="3596363"/>
                <a:ext cx="4572000" cy="2743200"/>
              </a:xfrm>
              <a:prstGeom prst="rect">
                <a:avLst/>
              </a:prstGeom>
            </p:spPr>
          </p:pic>
        </mc:Fallback>
      </mc:AlternateContent>
    </p:spTree>
    <p:extLst>
      <p:ext uri="{BB962C8B-B14F-4D97-AF65-F5344CB8AC3E}">
        <p14:creationId xmlns:p14="http://schemas.microsoft.com/office/powerpoint/2010/main" val="12113689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3">
                                            <p:bg/>
                                          </p:spTgt>
                                        </p:tgtEl>
                                        <p:attrNameLst>
                                          <p:attrName>style.visibility</p:attrName>
                                        </p:attrNameLst>
                                      </p:cBhvr>
                                      <p:to>
                                        <p:strVal val="visible"/>
                                      </p:to>
                                    </p:set>
                                    <p:anim calcmode="lin" valueType="num">
                                      <p:cBhvr>
                                        <p:cTn id="14" dur="500" fill="hold"/>
                                        <p:tgtEl>
                                          <p:spTgt spid="3">
                                            <p:bg/>
                                          </p:spTgt>
                                        </p:tgtEl>
                                        <p:attrNameLst>
                                          <p:attrName>ppt_w</p:attrName>
                                        </p:attrNameLst>
                                      </p:cBhvr>
                                      <p:tavLst>
                                        <p:tav tm="0">
                                          <p:val>
                                            <p:fltVal val="0"/>
                                          </p:val>
                                        </p:tav>
                                        <p:tav tm="100000">
                                          <p:val>
                                            <p:strVal val="#ppt_w"/>
                                          </p:val>
                                        </p:tav>
                                      </p:tavLst>
                                    </p:anim>
                                    <p:anim calcmode="lin" valueType="num">
                                      <p:cBhvr>
                                        <p:cTn id="15" dur="500" fill="hold"/>
                                        <p:tgtEl>
                                          <p:spTgt spid="3">
                                            <p:bg/>
                                          </p:spTgt>
                                        </p:tgtEl>
                                        <p:attrNameLst>
                                          <p:attrName>ppt_h</p:attrName>
                                        </p:attrNameLst>
                                      </p:cBhvr>
                                      <p:tavLst>
                                        <p:tav tm="0">
                                          <p:val>
                                            <p:fltVal val="0"/>
                                          </p:val>
                                        </p:tav>
                                        <p:tav tm="100000">
                                          <p:val>
                                            <p:strVal val="#ppt_h"/>
                                          </p:val>
                                        </p:tav>
                                      </p:tavLst>
                                    </p:anim>
                                    <p:animEffect transition="in" filter="fade">
                                      <p:cBhvr>
                                        <p:cTn id="16" dur="500"/>
                                        <p:tgtEl>
                                          <p:spTgt spid="3">
                                            <p:bg/>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3">
                                            <p:txEl>
                                              <p:pRg st="0" end="0"/>
                                            </p:txEl>
                                          </p:spTgt>
                                        </p:tgtEl>
                                        <p:attrNameLst>
                                          <p:attrName>style.visibility</p:attrName>
                                        </p:attrNameLst>
                                      </p:cBhvr>
                                      <p:to>
                                        <p:strVal val="visible"/>
                                      </p:to>
                                    </p:set>
                                    <p:anim calcmode="lin" valueType="num">
                                      <p:cBhvr>
                                        <p:cTn id="21"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22"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23" dur="500"/>
                                        <p:tgtEl>
                                          <p:spTgt spid="3">
                                            <p:txEl>
                                              <p:pRg st="0" end="0"/>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grpId="0" nodeType="clickEffect">
                                  <p:stCondLst>
                                    <p:cond delay="0"/>
                                  </p:stCondLst>
                                  <p:childTnLst>
                                    <p:set>
                                      <p:cBhvr>
                                        <p:cTn id="27" dur="1" fill="hold">
                                          <p:stCondLst>
                                            <p:cond delay="0"/>
                                          </p:stCondLst>
                                        </p:cTn>
                                        <p:tgtEl>
                                          <p:spTgt spid="3">
                                            <p:txEl>
                                              <p:pRg st="1" end="1"/>
                                            </p:txEl>
                                          </p:spTgt>
                                        </p:tgtEl>
                                        <p:attrNameLst>
                                          <p:attrName>style.visibility</p:attrName>
                                        </p:attrNameLst>
                                      </p:cBhvr>
                                      <p:to>
                                        <p:strVal val="visible"/>
                                      </p:to>
                                    </p:set>
                                    <p:anim calcmode="lin" valueType="num">
                                      <p:cBhvr>
                                        <p:cTn id="28"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29"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30" dur="500"/>
                                        <p:tgtEl>
                                          <p:spTgt spid="3">
                                            <p:txEl>
                                              <p:pRg st="1" end="1"/>
                                            </p:txEl>
                                          </p:spTgt>
                                        </p:tgtEl>
                                      </p:cBhvr>
                                    </p:animEffect>
                                  </p:childTnLst>
                                </p:cTn>
                              </p:par>
                              <p:par>
                                <p:cTn id="31" presetID="53" presetClass="entr" presetSubtype="16" fill="hold" grpId="0" nodeType="withEffect">
                                  <p:stCondLst>
                                    <p:cond delay="0"/>
                                  </p:stCondLst>
                                  <p:childTnLst>
                                    <p:set>
                                      <p:cBhvr>
                                        <p:cTn id="32" dur="1" fill="hold">
                                          <p:stCondLst>
                                            <p:cond delay="0"/>
                                          </p:stCondLst>
                                        </p:cTn>
                                        <p:tgtEl>
                                          <p:spTgt spid="3">
                                            <p:txEl>
                                              <p:pRg st="2" end="2"/>
                                            </p:txEl>
                                          </p:spTgt>
                                        </p:tgtEl>
                                        <p:attrNameLst>
                                          <p:attrName>style.visibility</p:attrName>
                                        </p:attrNameLst>
                                      </p:cBhvr>
                                      <p:to>
                                        <p:strVal val="visible"/>
                                      </p:to>
                                    </p:set>
                                    <p:anim calcmode="lin" valueType="num">
                                      <p:cBhvr>
                                        <p:cTn id="33"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34"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35" dur="500"/>
                                        <p:tgtEl>
                                          <p:spTgt spid="3">
                                            <p:txEl>
                                              <p:pRg st="2" end="2"/>
                                            </p:txEl>
                                          </p:spTgt>
                                        </p:tgtEl>
                                      </p:cBhvr>
                                    </p:animEffect>
                                  </p:childTnLst>
                                </p:cTn>
                              </p:par>
                              <p:par>
                                <p:cTn id="36" presetID="53" presetClass="entr" presetSubtype="16" fill="hold" grpId="0" nodeType="withEffect">
                                  <p:stCondLst>
                                    <p:cond delay="0"/>
                                  </p:stCondLst>
                                  <p:childTnLst>
                                    <p:set>
                                      <p:cBhvr>
                                        <p:cTn id="37" dur="1" fill="hold">
                                          <p:stCondLst>
                                            <p:cond delay="0"/>
                                          </p:stCondLst>
                                        </p:cTn>
                                        <p:tgtEl>
                                          <p:spTgt spid="3">
                                            <p:txEl>
                                              <p:pRg st="3" end="3"/>
                                            </p:txEl>
                                          </p:spTgt>
                                        </p:tgtEl>
                                        <p:attrNameLst>
                                          <p:attrName>style.visibility</p:attrName>
                                        </p:attrNameLst>
                                      </p:cBhvr>
                                      <p:to>
                                        <p:strVal val="visible"/>
                                      </p:to>
                                    </p:set>
                                    <p:anim calcmode="lin" valueType="num">
                                      <p:cBhvr>
                                        <p:cTn id="38"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39" dur="500" fill="hold"/>
                                        <p:tgtEl>
                                          <p:spTgt spid="3">
                                            <p:txEl>
                                              <p:pRg st="3" end="3"/>
                                            </p:txEl>
                                          </p:spTgt>
                                        </p:tgtEl>
                                        <p:attrNameLst>
                                          <p:attrName>ppt_h</p:attrName>
                                        </p:attrNameLst>
                                      </p:cBhvr>
                                      <p:tavLst>
                                        <p:tav tm="0">
                                          <p:val>
                                            <p:fltVal val="0"/>
                                          </p:val>
                                        </p:tav>
                                        <p:tav tm="100000">
                                          <p:val>
                                            <p:strVal val="#ppt_h"/>
                                          </p:val>
                                        </p:tav>
                                      </p:tavLst>
                                    </p:anim>
                                    <p:animEffect transition="in" filter="fade">
                                      <p:cBhvr>
                                        <p:cTn id="40" dur="500"/>
                                        <p:tgtEl>
                                          <p:spTgt spid="3">
                                            <p:txEl>
                                              <p:pRg st="3" end="3"/>
                                            </p:txEl>
                                          </p:spTgt>
                                        </p:tgtEl>
                                      </p:cBhvr>
                                    </p:animEffect>
                                  </p:childTnLst>
                                </p:cTn>
                              </p:par>
                              <p:par>
                                <p:cTn id="41" presetID="53" presetClass="entr" presetSubtype="16" fill="hold" grpId="0" nodeType="withEffect">
                                  <p:stCondLst>
                                    <p:cond delay="0"/>
                                  </p:stCondLst>
                                  <p:childTnLst>
                                    <p:set>
                                      <p:cBhvr>
                                        <p:cTn id="42" dur="1" fill="hold">
                                          <p:stCondLst>
                                            <p:cond delay="0"/>
                                          </p:stCondLst>
                                        </p:cTn>
                                        <p:tgtEl>
                                          <p:spTgt spid="3">
                                            <p:txEl>
                                              <p:pRg st="4" end="4"/>
                                            </p:txEl>
                                          </p:spTgt>
                                        </p:tgtEl>
                                        <p:attrNameLst>
                                          <p:attrName>style.visibility</p:attrName>
                                        </p:attrNameLst>
                                      </p:cBhvr>
                                      <p:to>
                                        <p:strVal val="visible"/>
                                      </p:to>
                                    </p:set>
                                    <p:anim calcmode="lin" valueType="num">
                                      <p:cBhvr>
                                        <p:cTn id="43" dur="500" fill="hold"/>
                                        <p:tgtEl>
                                          <p:spTgt spid="3">
                                            <p:txEl>
                                              <p:pRg st="4" end="4"/>
                                            </p:txEl>
                                          </p:spTgt>
                                        </p:tgtEl>
                                        <p:attrNameLst>
                                          <p:attrName>ppt_w</p:attrName>
                                        </p:attrNameLst>
                                      </p:cBhvr>
                                      <p:tavLst>
                                        <p:tav tm="0">
                                          <p:val>
                                            <p:fltVal val="0"/>
                                          </p:val>
                                        </p:tav>
                                        <p:tav tm="100000">
                                          <p:val>
                                            <p:strVal val="#ppt_w"/>
                                          </p:val>
                                        </p:tav>
                                      </p:tavLst>
                                    </p:anim>
                                    <p:anim calcmode="lin" valueType="num">
                                      <p:cBhvr>
                                        <p:cTn id="44" dur="500" fill="hold"/>
                                        <p:tgtEl>
                                          <p:spTgt spid="3">
                                            <p:txEl>
                                              <p:pRg st="4" end="4"/>
                                            </p:txEl>
                                          </p:spTgt>
                                        </p:tgtEl>
                                        <p:attrNameLst>
                                          <p:attrName>ppt_h</p:attrName>
                                        </p:attrNameLst>
                                      </p:cBhvr>
                                      <p:tavLst>
                                        <p:tav tm="0">
                                          <p:val>
                                            <p:fltVal val="0"/>
                                          </p:val>
                                        </p:tav>
                                        <p:tav tm="100000">
                                          <p:val>
                                            <p:strVal val="#ppt_h"/>
                                          </p:val>
                                        </p:tav>
                                      </p:tavLst>
                                    </p:anim>
                                    <p:animEffect transition="in" filter="fade">
                                      <p:cBhvr>
                                        <p:cTn id="45" dur="500"/>
                                        <p:tgtEl>
                                          <p:spTgt spid="3">
                                            <p:txEl>
                                              <p:pRg st="4" end="4"/>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53" presetClass="entr" presetSubtype="16" fill="hold" grpId="0" nodeType="clickEffect">
                                  <p:stCondLst>
                                    <p:cond delay="0"/>
                                  </p:stCondLst>
                                  <p:childTnLst>
                                    <p:set>
                                      <p:cBhvr>
                                        <p:cTn id="49" dur="1" fill="hold">
                                          <p:stCondLst>
                                            <p:cond delay="0"/>
                                          </p:stCondLst>
                                        </p:cTn>
                                        <p:tgtEl>
                                          <p:spTgt spid="3">
                                            <p:txEl>
                                              <p:pRg st="5" end="5"/>
                                            </p:txEl>
                                          </p:spTgt>
                                        </p:tgtEl>
                                        <p:attrNameLst>
                                          <p:attrName>style.visibility</p:attrName>
                                        </p:attrNameLst>
                                      </p:cBhvr>
                                      <p:to>
                                        <p:strVal val="visible"/>
                                      </p:to>
                                    </p:set>
                                    <p:anim calcmode="lin" valueType="num">
                                      <p:cBhvr>
                                        <p:cTn id="50" dur="500" fill="hold"/>
                                        <p:tgtEl>
                                          <p:spTgt spid="3">
                                            <p:txEl>
                                              <p:pRg st="5" end="5"/>
                                            </p:txEl>
                                          </p:spTgt>
                                        </p:tgtEl>
                                        <p:attrNameLst>
                                          <p:attrName>ppt_w</p:attrName>
                                        </p:attrNameLst>
                                      </p:cBhvr>
                                      <p:tavLst>
                                        <p:tav tm="0">
                                          <p:val>
                                            <p:fltVal val="0"/>
                                          </p:val>
                                        </p:tav>
                                        <p:tav tm="100000">
                                          <p:val>
                                            <p:strVal val="#ppt_w"/>
                                          </p:val>
                                        </p:tav>
                                      </p:tavLst>
                                    </p:anim>
                                    <p:anim calcmode="lin" valueType="num">
                                      <p:cBhvr>
                                        <p:cTn id="51" dur="500" fill="hold"/>
                                        <p:tgtEl>
                                          <p:spTgt spid="3">
                                            <p:txEl>
                                              <p:pRg st="5" end="5"/>
                                            </p:txEl>
                                          </p:spTgt>
                                        </p:tgtEl>
                                        <p:attrNameLst>
                                          <p:attrName>ppt_h</p:attrName>
                                        </p:attrNameLst>
                                      </p:cBhvr>
                                      <p:tavLst>
                                        <p:tav tm="0">
                                          <p:val>
                                            <p:fltVal val="0"/>
                                          </p:val>
                                        </p:tav>
                                        <p:tav tm="100000">
                                          <p:val>
                                            <p:strVal val="#ppt_h"/>
                                          </p:val>
                                        </p:tav>
                                      </p:tavLst>
                                    </p:anim>
                                    <p:animEffect transition="in" filter="fade">
                                      <p:cBhvr>
                                        <p:cTn id="52" dur="500"/>
                                        <p:tgtEl>
                                          <p:spTgt spid="3">
                                            <p:txEl>
                                              <p:pRg st="5" end="5"/>
                                            </p:txEl>
                                          </p:spTgt>
                                        </p:tgtEl>
                                      </p:cBhvr>
                                    </p:animEffect>
                                  </p:childTnLst>
                                </p:cTn>
                              </p:par>
                              <p:par>
                                <p:cTn id="53" presetID="53" presetClass="entr" presetSubtype="16" fill="hold" grpId="0" nodeType="withEffect">
                                  <p:stCondLst>
                                    <p:cond delay="0"/>
                                  </p:stCondLst>
                                  <p:childTnLst>
                                    <p:set>
                                      <p:cBhvr>
                                        <p:cTn id="54" dur="1" fill="hold">
                                          <p:stCondLst>
                                            <p:cond delay="0"/>
                                          </p:stCondLst>
                                        </p:cTn>
                                        <p:tgtEl>
                                          <p:spTgt spid="3">
                                            <p:txEl>
                                              <p:pRg st="6" end="6"/>
                                            </p:txEl>
                                          </p:spTgt>
                                        </p:tgtEl>
                                        <p:attrNameLst>
                                          <p:attrName>style.visibility</p:attrName>
                                        </p:attrNameLst>
                                      </p:cBhvr>
                                      <p:to>
                                        <p:strVal val="visible"/>
                                      </p:to>
                                    </p:set>
                                    <p:anim calcmode="lin" valueType="num">
                                      <p:cBhvr>
                                        <p:cTn id="55" dur="500" fill="hold"/>
                                        <p:tgtEl>
                                          <p:spTgt spid="3">
                                            <p:txEl>
                                              <p:pRg st="6" end="6"/>
                                            </p:txEl>
                                          </p:spTgt>
                                        </p:tgtEl>
                                        <p:attrNameLst>
                                          <p:attrName>ppt_w</p:attrName>
                                        </p:attrNameLst>
                                      </p:cBhvr>
                                      <p:tavLst>
                                        <p:tav tm="0">
                                          <p:val>
                                            <p:fltVal val="0"/>
                                          </p:val>
                                        </p:tav>
                                        <p:tav tm="100000">
                                          <p:val>
                                            <p:strVal val="#ppt_w"/>
                                          </p:val>
                                        </p:tav>
                                      </p:tavLst>
                                    </p:anim>
                                    <p:anim calcmode="lin" valueType="num">
                                      <p:cBhvr>
                                        <p:cTn id="56" dur="500" fill="hold"/>
                                        <p:tgtEl>
                                          <p:spTgt spid="3">
                                            <p:txEl>
                                              <p:pRg st="6" end="6"/>
                                            </p:txEl>
                                          </p:spTgt>
                                        </p:tgtEl>
                                        <p:attrNameLst>
                                          <p:attrName>ppt_h</p:attrName>
                                        </p:attrNameLst>
                                      </p:cBhvr>
                                      <p:tavLst>
                                        <p:tav tm="0">
                                          <p:val>
                                            <p:fltVal val="0"/>
                                          </p:val>
                                        </p:tav>
                                        <p:tav tm="100000">
                                          <p:val>
                                            <p:strVal val="#ppt_h"/>
                                          </p:val>
                                        </p:tav>
                                      </p:tavLst>
                                    </p:anim>
                                    <p:animEffect transition="in" filter="fade">
                                      <p:cBhvr>
                                        <p:cTn id="57" dur="500"/>
                                        <p:tgtEl>
                                          <p:spTgt spid="3">
                                            <p:txEl>
                                              <p:pRg st="6" end="6"/>
                                            </p:txEl>
                                          </p:spTgt>
                                        </p:tgtEl>
                                      </p:cBhvr>
                                    </p:animEffect>
                                  </p:childTnLst>
                                </p:cTn>
                              </p:par>
                              <p:par>
                                <p:cTn id="58" presetID="53" presetClass="entr" presetSubtype="16" fill="hold" grpId="0" nodeType="withEffect">
                                  <p:stCondLst>
                                    <p:cond delay="0"/>
                                  </p:stCondLst>
                                  <p:childTnLst>
                                    <p:set>
                                      <p:cBhvr>
                                        <p:cTn id="59" dur="1" fill="hold">
                                          <p:stCondLst>
                                            <p:cond delay="0"/>
                                          </p:stCondLst>
                                        </p:cTn>
                                        <p:tgtEl>
                                          <p:spTgt spid="3">
                                            <p:txEl>
                                              <p:pRg st="7" end="7"/>
                                            </p:txEl>
                                          </p:spTgt>
                                        </p:tgtEl>
                                        <p:attrNameLst>
                                          <p:attrName>style.visibility</p:attrName>
                                        </p:attrNameLst>
                                      </p:cBhvr>
                                      <p:to>
                                        <p:strVal val="visible"/>
                                      </p:to>
                                    </p:set>
                                    <p:anim calcmode="lin" valueType="num">
                                      <p:cBhvr>
                                        <p:cTn id="60" dur="500" fill="hold"/>
                                        <p:tgtEl>
                                          <p:spTgt spid="3">
                                            <p:txEl>
                                              <p:pRg st="7" end="7"/>
                                            </p:txEl>
                                          </p:spTgt>
                                        </p:tgtEl>
                                        <p:attrNameLst>
                                          <p:attrName>ppt_w</p:attrName>
                                        </p:attrNameLst>
                                      </p:cBhvr>
                                      <p:tavLst>
                                        <p:tav tm="0">
                                          <p:val>
                                            <p:fltVal val="0"/>
                                          </p:val>
                                        </p:tav>
                                        <p:tav tm="100000">
                                          <p:val>
                                            <p:strVal val="#ppt_w"/>
                                          </p:val>
                                        </p:tav>
                                      </p:tavLst>
                                    </p:anim>
                                    <p:anim calcmode="lin" valueType="num">
                                      <p:cBhvr>
                                        <p:cTn id="61" dur="500" fill="hold"/>
                                        <p:tgtEl>
                                          <p:spTgt spid="3">
                                            <p:txEl>
                                              <p:pRg st="7" end="7"/>
                                            </p:txEl>
                                          </p:spTgt>
                                        </p:tgtEl>
                                        <p:attrNameLst>
                                          <p:attrName>ppt_h</p:attrName>
                                        </p:attrNameLst>
                                      </p:cBhvr>
                                      <p:tavLst>
                                        <p:tav tm="0">
                                          <p:val>
                                            <p:fltVal val="0"/>
                                          </p:val>
                                        </p:tav>
                                        <p:tav tm="100000">
                                          <p:val>
                                            <p:strVal val="#ppt_h"/>
                                          </p:val>
                                        </p:tav>
                                      </p:tavLst>
                                    </p:anim>
                                    <p:animEffect transition="in" filter="fade">
                                      <p:cBhvr>
                                        <p:cTn id="62" dur="500"/>
                                        <p:tgtEl>
                                          <p:spTgt spid="3">
                                            <p:txEl>
                                              <p:pRg st="7" end="7"/>
                                            </p:txEl>
                                          </p:spTgt>
                                        </p:tgtEl>
                                      </p:cBhvr>
                                    </p:animEffect>
                                  </p:childTnLst>
                                </p:cTn>
                              </p:par>
                              <p:par>
                                <p:cTn id="63" presetID="53" presetClass="entr" presetSubtype="16" fill="hold" grpId="0" nodeType="withEffect">
                                  <p:stCondLst>
                                    <p:cond delay="0"/>
                                  </p:stCondLst>
                                  <p:childTnLst>
                                    <p:set>
                                      <p:cBhvr>
                                        <p:cTn id="64" dur="1" fill="hold">
                                          <p:stCondLst>
                                            <p:cond delay="0"/>
                                          </p:stCondLst>
                                        </p:cTn>
                                        <p:tgtEl>
                                          <p:spTgt spid="3">
                                            <p:txEl>
                                              <p:pRg st="8" end="8"/>
                                            </p:txEl>
                                          </p:spTgt>
                                        </p:tgtEl>
                                        <p:attrNameLst>
                                          <p:attrName>style.visibility</p:attrName>
                                        </p:attrNameLst>
                                      </p:cBhvr>
                                      <p:to>
                                        <p:strVal val="visible"/>
                                      </p:to>
                                    </p:set>
                                    <p:anim calcmode="lin" valueType="num">
                                      <p:cBhvr>
                                        <p:cTn id="65" dur="500" fill="hold"/>
                                        <p:tgtEl>
                                          <p:spTgt spid="3">
                                            <p:txEl>
                                              <p:pRg st="8" end="8"/>
                                            </p:txEl>
                                          </p:spTgt>
                                        </p:tgtEl>
                                        <p:attrNameLst>
                                          <p:attrName>ppt_w</p:attrName>
                                        </p:attrNameLst>
                                      </p:cBhvr>
                                      <p:tavLst>
                                        <p:tav tm="0">
                                          <p:val>
                                            <p:fltVal val="0"/>
                                          </p:val>
                                        </p:tav>
                                        <p:tav tm="100000">
                                          <p:val>
                                            <p:strVal val="#ppt_w"/>
                                          </p:val>
                                        </p:tav>
                                      </p:tavLst>
                                    </p:anim>
                                    <p:anim calcmode="lin" valueType="num">
                                      <p:cBhvr>
                                        <p:cTn id="66" dur="500" fill="hold"/>
                                        <p:tgtEl>
                                          <p:spTgt spid="3">
                                            <p:txEl>
                                              <p:pRg st="8" end="8"/>
                                            </p:txEl>
                                          </p:spTgt>
                                        </p:tgtEl>
                                        <p:attrNameLst>
                                          <p:attrName>ppt_h</p:attrName>
                                        </p:attrNameLst>
                                      </p:cBhvr>
                                      <p:tavLst>
                                        <p:tav tm="0">
                                          <p:val>
                                            <p:fltVal val="0"/>
                                          </p:val>
                                        </p:tav>
                                        <p:tav tm="100000">
                                          <p:val>
                                            <p:strVal val="#ppt_h"/>
                                          </p:val>
                                        </p:tav>
                                      </p:tavLst>
                                    </p:anim>
                                    <p:animEffect transition="in" filter="fade">
                                      <p:cBhvr>
                                        <p:cTn id="67" dur="500"/>
                                        <p:tgtEl>
                                          <p:spTgt spid="3">
                                            <p:txEl>
                                              <p:pRg st="8" end="8"/>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31" presetClass="entr" presetSubtype="0" fill="hold" nodeType="clickEffect">
                                  <p:stCondLst>
                                    <p:cond delay="0"/>
                                  </p:stCondLst>
                                  <p:childTnLst>
                                    <p:set>
                                      <p:cBhvr>
                                        <p:cTn id="71" dur="1" fill="hold">
                                          <p:stCondLst>
                                            <p:cond delay="0"/>
                                          </p:stCondLst>
                                        </p:cTn>
                                        <p:tgtEl>
                                          <p:spTgt spid="5"/>
                                        </p:tgtEl>
                                        <p:attrNameLst>
                                          <p:attrName>style.visibility</p:attrName>
                                        </p:attrNameLst>
                                      </p:cBhvr>
                                      <p:to>
                                        <p:strVal val="visible"/>
                                      </p:to>
                                    </p:set>
                                    <p:anim calcmode="lin" valueType="num">
                                      <p:cBhvr>
                                        <p:cTn id="72" dur="1000" fill="hold"/>
                                        <p:tgtEl>
                                          <p:spTgt spid="5"/>
                                        </p:tgtEl>
                                        <p:attrNameLst>
                                          <p:attrName>ppt_w</p:attrName>
                                        </p:attrNameLst>
                                      </p:cBhvr>
                                      <p:tavLst>
                                        <p:tav tm="0">
                                          <p:val>
                                            <p:fltVal val="0"/>
                                          </p:val>
                                        </p:tav>
                                        <p:tav tm="100000">
                                          <p:val>
                                            <p:strVal val="#ppt_w"/>
                                          </p:val>
                                        </p:tav>
                                      </p:tavLst>
                                    </p:anim>
                                    <p:anim calcmode="lin" valueType="num">
                                      <p:cBhvr>
                                        <p:cTn id="73" dur="1000" fill="hold"/>
                                        <p:tgtEl>
                                          <p:spTgt spid="5"/>
                                        </p:tgtEl>
                                        <p:attrNameLst>
                                          <p:attrName>ppt_h</p:attrName>
                                        </p:attrNameLst>
                                      </p:cBhvr>
                                      <p:tavLst>
                                        <p:tav tm="0">
                                          <p:val>
                                            <p:fltVal val="0"/>
                                          </p:val>
                                        </p:tav>
                                        <p:tav tm="100000">
                                          <p:val>
                                            <p:strVal val="#ppt_h"/>
                                          </p:val>
                                        </p:tav>
                                      </p:tavLst>
                                    </p:anim>
                                    <p:anim calcmode="lin" valueType="num">
                                      <p:cBhvr>
                                        <p:cTn id="74" dur="1000" fill="hold"/>
                                        <p:tgtEl>
                                          <p:spTgt spid="5"/>
                                        </p:tgtEl>
                                        <p:attrNameLst>
                                          <p:attrName>style.rotation</p:attrName>
                                        </p:attrNameLst>
                                      </p:cBhvr>
                                      <p:tavLst>
                                        <p:tav tm="0">
                                          <p:val>
                                            <p:fltVal val="90"/>
                                          </p:val>
                                        </p:tav>
                                        <p:tav tm="100000">
                                          <p:val>
                                            <p:fltVal val="0"/>
                                          </p:val>
                                        </p:tav>
                                      </p:tavLst>
                                    </p:anim>
                                    <p:animEffect transition="in" filter="fade">
                                      <p:cBhvr>
                                        <p:cTn id="75" dur="1000"/>
                                        <p:tgtEl>
                                          <p:spTgt spid="5"/>
                                        </p:tgtEl>
                                      </p:cBhvr>
                                    </p:animEffect>
                                  </p:childTnLst>
                                </p:cTn>
                              </p:par>
                            </p:childTnLst>
                          </p:cTn>
                        </p:par>
                      </p:childTnLst>
                    </p:cTn>
                  </p:par>
                  <p:par>
                    <p:cTn id="76" fill="hold">
                      <p:stCondLst>
                        <p:cond delay="indefinite"/>
                      </p:stCondLst>
                      <p:childTnLst>
                        <p:par>
                          <p:cTn id="77" fill="hold">
                            <p:stCondLst>
                              <p:cond delay="0"/>
                            </p:stCondLst>
                            <p:childTnLst>
                              <p:par>
                                <p:cTn id="78" presetID="31" presetClass="entr" presetSubtype="0" fill="hold" nodeType="clickEffect">
                                  <p:stCondLst>
                                    <p:cond delay="0"/>
                                  </p:stCondLst>
                                  <p:childTnLst>
                                    <p:set>
                                      <p:cBhvr>
                                        <p:cTn id="79" dur="1" fill="hold">
                                          <p:stCondLst>
                                            <p:cond delay="0"/>
                                          </p:stCondLst>
                                        </p:cTn>
                                        <p:tgtEl>
                                          <p:spTgt spid="6"/>
                                        </p:tgtEl>
                                        <p:attrNameLst>
                                          <p:attrName>style.visibility</p:attrName>
                                        </p:attrNameLst>
                                      </p:cBhvr>
                                      <p:to>
                                        <p:strVal val="visible"/>
                                      </p:to>
                                    </p:set>
                                    <p:anim calcmode="lin" valueType="num">
                                      <p:cBhvr>
                                        <p:cTn id="80" dur="1000" fill="hold"/>
                                        <p:tgtEl>
                                          <p:spTgt spid="6"/>
                                        </p:tgtEl>
                                        <p:attrNameLst>
                                          <p:attrName>ppt_w</p:attrName>
                                        </p:attrNameLst>
                                      </p:cBhvr>
                                      <p:tavLst>
                                        <p:tav tm="0">
                                          <p:val>
                                            <p:fltVal val="0"/>
                                          </p:val>
                                        </p:tav>
                                        <p:tav tm="100000">
                                          <p:val>
                                            <p:strVal val="#ppt_w"/>
                                          </p:val>
                                        </p:tav>
                                      </p:tavLst>
                                    </p:anim>
                                    <p:anim calcmode="lin" valueType="num">
                                      <p:cBhvr>
                                        <p:cTn id="81" dur="1000" fill="hold"/>
                                        <p:tgtEl>
                                          <p:spTgt spid="6"/>
                                        </p:tgtEl>
                                        <p:attrNameLst>
                                          <p:attrName>ppt_h</p:attrName>
                                        </p:attrNameLst>
                                      </p:cBhvr>
                                      <p:tavLst>
                                        <p:tav tm="0">
                                          <p:val>
                                            <p:fltVal val="0"/>
                                          </p:val>
                                        </p:tav>
                                        <p:tav tm="100000">
                                          <p:val>
                                            <p:strVal val="#ppt_h"/>
                                          </p:val>
                                        </p:tav>
                                      </p:tavLst>
                                    </p:anim>
                                    <p:anim calcmode="lin" valueType="num">
                                      <p:cBhvr>
                                        <p:cTn id="82" dur="1000" fill="hold"/>
                                        <p:tgtEl>
                                          <p:spTgt spid="6"/>
                                        </p:tgtEl>
                                        <p:attrNameLst>
                                          <p:attrName>style.rotation</p:attrName>
                                        </p:attrNameLst>
                                      </p:cBhvr>
                                      <p:tavLst>
                                        <p:tav tm="0">
                                          <p:val>
                                            <p:fltVal val="90"/>
                                          </p:val>
                                        </p:tav>
                                        <p:tav tm="100000">
                                          <p:val>
                                            <p:fltVal val="0"/>
                                          </p:val>
                                        </p:tav>
                                      </p:tavLst>
                                    </p:anim>
                                    <p:animEffect transition="in" filter="fade">
                                      <p:cBhvr>
                                        <p:cTn id="83"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57F367-45F1-73DE-53CF-F5D896A0FAF4}"/>
              </a:ext>
            </a:extLst>
          </p:cNvPr>
          <p:cNvSpPr>
            <a:spLocks noGrp="1"/>
          </p:cNvSpPr>
          <p:nvPr>
            <p:ph type="ctrTitle"/>
          </p:nvPr>
        </p:nvSpPr>
        <p:spPr>
          <a:xfrm>
            <a:off x="1187312" y="300181"/>
            <a:ext cx="7884404" cy="851641"/>
          </a:xfrm>
          <a:solidFill>
            <a:srgbClr val="ECF3FA"/>
          </a:solidFill>
        </p:spPr>
        <p:txBody>
          <a:bodyPr>
            <a:normAutofit/>
          </a:bodyPr>
          <a:lstStyle/>
          <a:p>
            <a:br>
              <a:rPr lang="en-US" sz="800" b="0" i="0" dirty="0">
                <a:solidFill>
                  <a:srgbClr val="212121"/>
                </a:solidFill>
                <a:effectLst/>
                <a:latin typeface="Roboto" panose="020F0502020204030204" pitchFamily="2" charset="0"/>
              </a:rPr>
            </a:br>
            <a:endParaRPr lang="en-IN" sz="1400" dirty="0"/>
          </a:p>
        </p:txBody>
      </p:sp>
      <p:sp>
        <p:nvSpPr>
          <p:cNvPr id="3" name="Subtitle 2">
            <a:extLst>
              <a:ext uri="{FF2B5EF4-FFF2-40B4-BE49-F238E27FC236}">
                <a16:creationId xmlns:a16="http://schemas.microsoft.com/office/drawing/2014/main" id="{FED40531-8A11-914F-5E04-F6354E34BCF5}"/>
              </a:ext>
            </a:extLst>
          </p:cNvPr>
          <p:cNvSpPr>
            <a:spLocks noGrp="1"/>
          </p:cNvSpPr>
          <p:nvPr>
            <p:ph type="subTitle" idx="1"/>
          </p:nvPr>
        </p:nvSpPr>
        <p:spPr>
          <a:xfrm>
            <a:off x="5473547" y="1923004"/>
            <a:ext cx="6533002" cy="4125258"/>
          </a:xfrm>
          <a:noFill/>
          <a:ln>
            <a:solidFill>
              <a:schemeClr val="tx1"/>
            </a:solidFill>
          </a:ln>
        </p:spPr>
        <p:txBody>
          <a:bodyPr>
            <a:normAutofit/>
          </a:bodyPr>
          <a:lstStyle/>
          <a:p>
            <a:pPr marL="285750" indent="-285750" algn="l">
              <a:buFont typeface="Arial" panose="020B0604020202020204" pitchFamily="34" charset="0"/>
              <a:buChar char="•"/>
            </a:pPr>
            <a:endParaRPr lang="en-US" sz="1400" b="1" dirty="0">
              <a:latin typeface="Palatino Linotype" panose="02040502050505030304" pitchFamily="18" charset="0"/>
            </a:endParaRPr>
          </a:p>
          <a:p>
            <a:pPr algn="l"/>
            <a:r>
              <a:rPr lang="en-US" sz="1400" b="1" dirty="0">
                <a:latin typeface="Palatino Linotype" panose="02040502050505030304" pitchFamily="18" charset="0"/>
              </a:rPr>
              <a:t>                </a:t>
            </a:r>
            <a:r>
              <a:rPr lang="en-US" sz="1600" b="1" dirty="0">
                <a:latin typeface="Palatino Linotype" panose="02040502050505030304" pitchFamily="18" charset="0"/>
              </a:rPr>
              <a:t>Observing the  Best Listing Property/Location for Travelers</a:t>
            </a:r>
          </a:p>
          <a:p>
            <a:pPr marL="285750" indent="-285750" algn="l">
              <a:buFont typeface="Arial" panose="020B0604020202020204" pitchFamily="34" charset="0"/>
              <a:buChar char="•"/>
            </a:pPr>
            <a:r>
              <a:rPr lang="en-US" sz="1400" b="1" dirty="0">
                <a:latin typeface="Palatino Linotype" panose="02040502050505030304" pitchFamily="18" charset="0"/>
              </a:rPr>
              <a:t>Top Pick for Travelers:</a:t>
            </a:r>
            <a:endParaRPr lang="en-US" sz="1400" dirty="0">
              <a:latin typeface="Palatino Linotype" panose="02040502050505030304" pitchFamily="18" charset="0"/>
            </a:endParaRPr>
          </a:p>
          <a:p>
            <a:pPr marL="742950" lvl="1" indent="-285750" algn="l">
              <a:buFont typeface="Arial" panose="020B0604020202020204" pitchFamily="34" charset="0"/>
              <a:buChar char="•"/>
            </a:pPr>
            <a:r>
              <a:rPr lang="en-US" sz="1400" b="1" dirty="0">
                <a:latin typeface="Palatino Linotype" panose="02040502050505030304" pitchFamily="18" charset="0"/>
              </a:rPr>
              <a:t>Staten Island:</a:t>
            </a:r>
            <a:r>
              <a:rPr lang="en-US" sz="1400" dirty="0">
                <a:latin typeface="Palatino Linotype" panose="02040502050505030304" pitchFamily="18" charset="0"/>
              </a:rPr>
              <a:t> Highest reviews (31) and availability (200), making it a strong contender.</a:t>
            </a:r>
          </a:p>
          <a:p>
            <a:pPr marL="742950" lvl="1" indent="-285750" algn="l">
              <a:buFont typeface="Arial" panose="020B0604020202020204" pitchFamily="34" charset="0"/>
              <a:buChar char="•"/>
            </a:pPr>
            <a:r>
              <a:rPr lang="en-US" sz="1400" b="1" dirty="0">
                <a:latin typeface="Palatino Linotype" panose="02040502050505030304" pitchFamily="18" charset="0"/>
              </a:rPr>
              <a:t>Queens:</a:t>
            </a:r>
            <a:r>
              <a:rPr lang="en-US" sz="1400" dirty="0">
                <a:latin typeface="Palatino Linotype" panose="02040502050505030304" pitchFamily="18" charset="0"/>
              </a:rPr>
              <a:t> Budget-friendly average price ($100) with a good number of reviews (28).</a:t>
            </a:r>
          </a:p>
          <a:p>
            <a:pPr marL="742950" lvl="1" indent="-285750" algn="l">
              <a:buFont typeface="Arial" panose="020B0604020202020204" pitchFamily="34" charset="0"/>
              <a:buChar char="•"/>
            </a:pPr>
            <a:r>
              <a:rPr lang="en-US" sz="1400" b="1" dirty="0">
                <a:latin typeface="Palatino Linotype" panose="02040502050505030304" pitchFamily="18" charset="0"/>
              </a:rPr>
              <a:t>Brooklyn:</a:t>
            </a:r>
            <a:r>
              <a:rPr lang="en-US" sz="1400" dirty="0">
                <a:latin typeface="Palatino Linotype" panose="02040502050505030304" pitchFamily="18" charset="0"/>
              </a:rPr>
              <a:t> Balanced option with moderate price ($124) and reviews (24).</a:t>
            </a:r>
          </a:p>
          <a:p>
            <a:pPr marL="285750" indent="-285750" algn="l">
              <a:buFont typeface="Arial" panose="020B0604020202020204" pitchFamily="34" charset="0"/>
              <a:buChar char="•"/>
            </a:pPr>
            <a:r>
              <a:rPr lang="en-US" sz="1400" b="1" dirty="0">
                <a:latin typeface="Palatino Linotype" panose="02040502050505030304" pitchFamily="18" charset="0"/>
              </a:rPr>
              <a:t>Consideration for Premium Experience:</a:t>
            </a:r>
            <a:endParaRPr lang="en-US" sz="1400" dirty="0">
              <a:latin typeface="Palatino Linotype" panose="02040502050505030304" pitchFamily="18" charset="0"/>
            </a:endParaRPr>
          </a:p>
          <a:p>
            <a:pPr marL="742950" lvl="1" indent="-285750" algn="l">
              <a:buFont typeface="Arial" panose="020B0604020202020204" pitchFamily="34" charset="0"/>
              <a:buChar char="•"/>
            </a:pPr>
            <a:r>
              <a:rPr lang="en-US" sz="1400" b="1" dirty="0">
                <a:latin typeface="Palatino Linotype" panose="02040502050505030304" pitchFamily="18" charset="0"/>
              </a:rPr>
              <a:t>Manhattan:</a:t>
            </a:r>
            <a:r>
              <a:rPr lang="en-US" sz="1400" dirty="0">
                <a:latin typeface="Palatino Linotype" panose="02040502050505030304" pitchFamily="18" charset="0"/>
              </a:rPr>
              <a:t> Higher average price ($197) but still popular with 21 reviews.</a:t>
            </a:r>
          </a:p>
          <a:p>
            <a:pPr marL="285750" indent="-285750" algn="l">
              <a:buFont typeface="Arial" panose="020B0604020202020204" pitchFamily="34" charset="0"/>
              <a:buChar char="•"/>
            </a:pPr>
            <a:r>
              <a:rPr lang="en-US" sz="1400" b="1" dirty="0">
                <a:latin typeface="Palatino Linotype" panose="02040502050505030304" pitchFamily="18" charset="0"/>
              </a:rPr>
              <a:t>Availability Factor:</a:t>
            </a:r>
            <a:endParaRPr lang="en-US" sz="1400" dirty="0">
              <a:latin typeface="Palatino Linotype" panose="02040502050505030304" pitchFamily="18" charset="0"/>
            </a:endParaRPr>
          </a:p>
          <a:p>
            <a:pPr marL="742950" lvl="1" indent="-285750" algn="l">
              <a:buFont typeface="Arial" panose="020B0604020202020204" pitchFamily="34" charset="0"/>
              <a:buChar char="•"/>
            </a:pPr>
            <a:r>
              <a:rPr lang="en-US" sz="1400" b="1" dirty="0">
                <a:latin typeface="Palatino Linotype" panose="02040502050505030304" pitchFamily="18" charset="0"/>
              </a:rPr>
              <a:t>Staten Island:</a:t>
            </a:r>
            <a:r>
              <a:rPr lang="en-US" sz="1400" dirty="0">
                <a:latin typeface="Palatino Linotype" panose="02040502050505030304" pitchFamily="18" charset="0"/>
              </a:rPr>
              <a:t> Stands out with the highest availability score (200).</a:t>
            </a:r>
          </a:p>
          <a:p>
            <a:pPr marL="742950" lvl="1" indent="-285750" algn="l">
              <a:buFont typeface="Arial" panose="020B0604020202020204" pitchFamily="34" charset="0"/>
              <a:buChar char="•"/>
            </a:pPr>
            <a:r>
              <a:rPr lang="en-US" sz="1400" b="1" dirty="0">
                <a:latin typeface="Palatino Linotype" panose="02040502050505030304" pitchFamily="18" charset="0"/>
              </a:rPr>
              <a:t>Brooklyn and Manhattan:</a:t>
            </a:r>
            <a:r>
              <a:rPr lang="en-US" sz="1400" dirty="0">
                <a:latin typeface="Palatino Linotype" panose="02040502050505030304" pitchFamily="18" charset="0"/>
              </a:rPr>
              <a:t> Offer balanced availability (100 and 112, </a:t>
            </a:r>
          </a:p>
          <a:p>
            <a:endParaRPr lang="en-IN" sz="1400" dirty="0">
              <a:solidFill>
                <a:schemeClr val="bg1"/>
              </a:solidFill>
              <a:latin typeface="Palatino Linotype" panose="02040502050505030304" pitchFamily="18" charset="0"/>
            </a:endParaRPr>
          </a:p>
        </p:txBody>
      </p:sp>
      <p:graphicFrame>
        <p:nvGraphicFramePr>
          <p:cNvPr id="8" name="Table 7">
            <a:extLst>
              <a:ext uri="{FF2B5EF4-FFF2-40B4-BE49-F238E27FC236}">
                <a16:creationId xmlns:a16="http://schemas.microsoft.com/office/drawing/2014/main" id="{219AC141-46BB-C5EE-C260-90308772ABAC}"/>
              </a:ext>
            </a:extLst>
          </p:cNvPr>
          <p:cNvGraphicFramePr>
            <a:graphicFrameLocks noGrp="1"/>
          </p:cNvGraphicFramePr>
          <p:nvPr>
            <p:extLst>
              <p:ext uri="{D42A27DB-BD31-4B8C-83A1-F6EECF244321}">
                <p14:modId xmlns:p14="http://schemas.microsoft.com/office/powerpoint/2010/main" val="2145506006"/>
              </p:ext>
            </p:extLst>
          </p:nvPr>
        </p:nvGraphicFramePr>
        <p:xfrm>
          <a:off x="1372761" y="474802"/>
          <a:ext cx="7513505" cy="475946"/>
        </p:xfrm>
        <a:graphic>
          <a:graphicData uri="http://schemas.openxmlformats.org/drawingml/2006/table">
            <a:tbl>
              <a:tblPr>
                <a:tableStyleId>{5C22544A-7EE6-4342-B048-85BDC9FD1C3A}</a:tableStyleId>
              </a:tblPr>
              <a:tblGrid>
                <a:gridCol w="7513505">
                  <a:extLst>
                    <a:ext uri="{9D8B030D-6E8A-4147-A177-3AD203B41FA5}">
                      <a16:colId xmlns:a16="http://schemas.microsoft.com/office/drawing/2014/main" val="2338600744"/>
                    </a:ext>
                  </a:extLst>
                </a:gridCol>
              </a:tblGrid>
              <a:tr h="475946">
                <a:tc>
                  <a:txBody>
                    <a:bodyPr/>
                    <a:lstStyle/>
                    <a:p>
                      <a:pPr algn="ctr" fontAlgn="ctr"/>
                      <a:r>
                        <a:rPr lang="en-US" sz="1400" b="0" i="0" u="none" strike="noStrike" dirty="0">
                          <a:solidFill>
                            <a:srgbClr val="000000"/>
                          </a:solidFill>
                          <a:effectLst/>
                          <a:latin typeface="Arial" panose="020B0604020202020204" pitchFamily="34" charset="0"/>
                        </a:rPr>
                        <a:t>Find Best location listing/property location for travelers.</a:t>
                      </a:r>
                    </a:p>
                  </a:txBody>
                  <a:tcPr marL="9525" marR="9525" marT="9525" marB="0" anchor="ctr">
                    <a:solidFill>
                      <a:srgbClr val="ECF3FA"/>
                    </a:solidFill>
                  </a:tcPr>
                </a:tc>
                <a:extLst>
                  <a:ext uri="{0D108BD9-81ED-4DB2-BD59-A6C34878D82A}">
                    <a16:rowId xmlns:a16="http://schemas.microsoft.com/office/drawing/2014/main" val="2628502066"/>
                  </a:ext>
                </a:extLst>
              </a:tr>
            </a:tbl>
          </a:graphicData>
        </a:graphic>
      </p:graphicFrame>
      <p:graphicFrame>
        <p:nvGraphicFramePr>
          <p:cNvPr id="4" name="Chart 3">
            <a:extLst>
              <a:ext uri="{FF2B5EF4-FFF2-40B4-BE49-F238E27FC236}">
                <a16:creationId xmlns:a16="http://schemas.microsoft.com/office/drawing/2014/main" id="{46CC15AF-D0C6-9D70-9469-8FDFEC8499D8}"/>
              </a:ext>
            </a:extLst>
          </p:cNvPr>
          <p:cNvGraphicFramePr>
            <a:graphicFrameLocks/>
          </p:cNvGraphicFramePr>
          <p:nvPr>
            <p:extLst>
              <p:ext uri="{D42A27DB-BD31-4B8C-83A1-F6EECF244321}">
                <p14:modId xmlns:p14="http://schemas.microsoft.com/office/powerpoint/2010/main" val="3870973262"/>
              </p:ext>
            </p:extLst>
          </p:nvPr>
        </p:nvGraphicFramePr>
        <p:xfrm>
          <a:off x="557513" y="2509092"/>
          <a:ext cx="4572000" cy="27432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7817634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1000" fill="hold"/>
                                        <p:tgtEl>
                                          <p:spTgt spid="8"/>
                                        </p:tgtEl>
                                        <p:attrNameLst>
                                          <p:attrName>ppt_w</p:attrName>
                                        </p:attrNameLst>
                                      </p:cBhvr>
                                      <p:tavLst>
                                        <p:tav tm="0">
                                          <p:val>
                                            <p:fltVal val="0"/>
                                          </p:val>
                                        </p:tav>
                                        <p:tav tm="100000">
                                          <p:val>
                                            <p:strVal val="#ppt_w"/>
                                          </p:val>
                                        </p:tav>
                                      </p:tavLst>
                                    </p:anim>
                                    <p:anim calcmode="lin" valueType="num">
                                      <p:cBhvr>
                                        <p:cTn id="8" dur="1000" fill="hold"/>
                                        <p:tgtEl>
                                          <p:spTgt spid="8"/>
                                        </p:tgtEl>
                                        <p:attrNameLst>
                                          <p:attrName>ppt_h</p:attrName>
                                        </p:attrNameLst>
                                      </p:cBhvr>
                                      <p:tavLst>
                                        <p:tav tm="0">
                                          <p:val>
                                            <p:fltVal val="0"/>
                                          </p:val>
                                        </p:tav>
                                        <p:tav tm="100000">
                                          <p:val>
                                            <p:strVal val="#ppt_h"/>
                                          </p:val>
                                        </p:tav>
                                      </p:tavLst>
                                    </p:anim>
                                    <p:anim calcmode="lin" valueType="num">
                                      <p:cBhvr>
                                        <p:cTn id="9" dur="1000" fill="hold"/>
                                        <p:tgtEl>
                                          <p:spTgt spid="8"/>
                                        </p:tgtEl>
                                        <p:attrNameLst>
                                          <p:attrName>style.rotation</p:attrName>
                                        </p:attrNameLst>
                                      </p:cBhvr>
                                      <p:tavLst>
                                        <p:tav tm="0">
                                          <p:val>
                                            <p:fltVal val="90"/>
                                          </p:val>
                                        </p:tav>
                                        <p:tav tm="100000">
                                          <p:val>
                                            <p:fltVal val="0"/>
                                          </p:val>
                                        </p:tav>
                                      </p:tavLst>
                                    </p:anim>
                                    <p:animEffect transition="in" filter="fade">
                                      <p:cBhvr>
                                        <p:cTn id="10" dur="10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grpId="0" nodeType="clickEffect">
                                  <p:stCondLst>
                                    <p:cond delay="0"/>
                                  </p:stCondLst>
                                  <p:childTnLst>
                                    <p:set>
                                      <p:cBhvr>
                                        <p:cTn id="14" dur="1" fill="hold">
                                          <p:stCondLst>
                                            <p:cond delay="0"/>
                                          </p:stCondLst>
                                        </p:cTn>
                                        <p:tgtEl>
                                          <p:spTgt spid="3">
                                            <p:bg/>
                                          </p:spTgt>
                                        </p:tgtEl>
                                        <p:attrNameLst>
                                          <p:attrName>style.visibility</p:attrName>
                                        </p:attrNameLst>
                                      </p:cBhvr>
                                      <p:to>
                                        <p:strVal val="visible"/>
                                      </p:to>
                                    </p:set>
                                    <p:anim calcmode="lin" valueType="num">
                                      <p:cBhvr>
                                        <p:cTn id="15" dur="1000" fill="hold"/>
                                        <p:tgtEl>
                                          <p:spTgt spid="3">
                                            <p:bg/>
                                          </p:spTgt>
                                        </p:tgtEl>
                                        <p:attrNameLst>
                                          <p:attrName>ppt_w</p:attrName>
                                        </p:attrNameLst>
                                      </p:cBhvr>
                                      <p:tavLst>
                                        <p:tav tm="0">
                                          <p:val>
                                            <p:fltVal val="0"/>
                                          </p:val>
                                        </p:tav>
                                        <p:tav tm="100000">
                                          <p:val>
                                            <p:strVal val="#ppt_w"/>
                                          </p:val>
                                        </p:tav>
                                      </p:tavLst>
                                    </p:anim>
                                    <p:anim calcmode="lin" valueType="num">
                                      <p:cBhvr>
                                        <p:cTn id="16" dur="1000" fill="hold"/>
                                        <p:tgtEl>
                                          <p:spTgt spid="3">
                                            <p:bg/>
                                          </p:spTgt>
                                        </p:tgtEl>
                                        <p:attrNameLst>
                                          <p:attrName>ppt_h</p:attrName>
                                        </p:attrNameLst>
                                      </p:cBhvr>
                                      <p:tavLst>
                                        <p:tav tm="0">
                                          <p:val>
                                            <p:fltVal val="0"/>
                                          </p:val>
                                        </p:tav>
                                        <p:tav tm="100000">
                                          <p:val>
                                            <p:strVal val="#ppt_h"/>
                                          </p:val>
                                        </p:tav>
                                      </p:tavLst>
                                    </p:anim>
                                    <p:anim calcmode="lin" valueType="num">
                                      <p:cBhvr>
                                        <p:cTn id="17" dur="1000" fill="hold"/>
                                        <p:tgtEl>
                                          <p:spTgt spid="3">
                                            <p:bg/>
                                          </p:spTgt>
                                        </p:tgtEl>
                                        <p:attrNameLst>
                                          <p:attrName>style.rotation</p:attrName>
                                        </p:attrNameLst>
                                      </p:cBhvr>
                                      <p:tavLst>
                                        <p:tav tm="0">
                                          <p:val>
                                            <p:fltVal val="90"/>
                                          </p:val>
                                        </p:tav>
                                        <p:tav tm="100000">
                                          <p:val>
                                            <p:fltVal val="0"/>
                                          </p:val>
                                        </p:tav>
                                      </p:tavLst>
                                    </p:anim>
                                    <p:animEffect transition="in" filter="fade">
                                      <p:cBhvr>
                                        <p:cTn id="18" dur="1000"/>
                                        <p:tgtEl>
                                          <p:spTgt spid="3">
                                            <p:bg/>
                                          </p:spTgt>
                                        </p:tgtEl>
                                      </p:cBhvr>
                                    </p:animEffect>
                                  </p:childTnLst>
                                </p:cTn>
                              </p:par>
                            </p:childTnLst>
                          </p:cTn>
                        </p:par>
                      </p:childTnLst>
                    </p:cTn>
                  </p:par>
                  <p:par>
                    <p:cTn id="19" fill="hold">
                      <p:stCondLst>
                        <p:cond delay="indefinite"/>
                      </p:stCondLst>
                      <p:childTnLst>
                        <p:par>
                          <p:cTn id="20" fill="hold">
                            <p:stCondLst>
                              <p:cond delay="0"/>
                            </p:stCondLst>
                            <p:childTnLst>
                              <p:par>
                                <p:cTn id="21" presetID="31" presetClass="entr" presetSubtype="0" fill="hold" grpId="0" nodeType="clickEffect">
                                  <p:stCondLst>
                                    <p:cond delay="0"/>
                                  </p:stCondLst>
                                  <p:childTnLst>
                                    <p:set>
                                      <p:cBhvr>
                                        <p:cTn id="22" dur="1" fill="hold">
                                          <p:stCondLst>
                                            <p:cond delay="0"/>
                                          </p:stCondLst>
                                        </p:cTn>
                                        <p:tgtEl>
                                          <p:spTgt spid="3">
                                            <p:txEl>
                                              <p:pRg st="1" end="1"/>
                                            </p:txEl>
                                          </p:spTgt>
                                        </p:tgtEl>
                                        <p:attrNameLst>
                                          <p:attrName>style.visibility</p:attrName>
                                        </p:attrNameLst>
                                      </p:cBhvr>
                                      <p:to>
                                        <p:strVal val="visible"/>
                                      </p:to>
                                    </p:set>
                                    <p:anim calcmode="lin" valueType="num">
                                      <p:cBhvr>
                                        <p:cTn id="23" dur="1000" fill="hold"/>
                                        <p:tgtEl>
                                          <p:spTgt spid="3">
                                            <p:txEl>
                                              <p:pRg st="1" end="1"/>
                                            </p:txEl>
                                          </p:spTgt>
                                        </p:tgtEl>
                                        <p:attrNameLst>
                                          <p:attrName>ppt_w</p:attrName>
                                        </p:attrNameLst>
                                      </p:cBhvr>
                                      <p:tavLst>
                                        <p:tav tm="0">
                                          <p:val>
                                            <p:fltVal val="0"/>
                                          </p:val>
                                        </p:tav>
                                        <p:tav tm="100000">
                                          <p:val>
                                            <p:strVal val="#ppt_w"/>
                                          </p:val>
                                        </p:tav>
                                      </p:tavLst>
                                    </p:anim>
                                    <p:anim calcmode="lin" valueType="num">
                                      <p:cBhvr>
                                        <p:cTn id="24" dur="1000" fill="hold"/>
                                        <p:tgtEl>
                                          <p:spTgt spid="3">
                                            <p:txEl>
                                              <p:pRg st="1" end="1"/>
                                            </p:txEl>
                                          </p:spTgt>
                                        </p:tgtEl>
                                        <p:attrNameLst>
                                          <p:attrName>ppt_h</p:attrName>
                                        </p:attrNameLst>
                                      </p:cBhvr>
                                      <p:tavLst>
                                        <p:tav tm="0">
                                          <p:val>
                                            <p:fltVal val="0"/>
                                          </p:val>
                                        </p:tav>
                                        <p:tav tm="100000">
                                          <p:val>
                                            <p:strVal val="#ppt_h"/>
                                          </p:val>
                                        </p:tav>
                                      </p:tavLst>
                                    </p:anim>
                                    <p:anim calcmode="lin" valueType="num">
                                      <p:cBhvr>
                                        <p:cTn id="25" dur="1000" fill="hold"/>
                                        <p:tgtEl>
                                          <p:spTgt spid="3">
                                            <p:txEl>
                                              <p:pRg st="1" end="1"/>
                                            </p:txEl>
                                          </p:spTgt>
                                        </p:tgtEl>
                                        <p:attrNameLst>
                                          <p:attrName>style.rotation</p:attrName>
                                        </p:attrNameLst>
                                      </p:cBhvr>
                                      <p:tavLst>
                                        <p:tav tm="0">
                                          <p:val>
                                            <p:fltVal val="90"/>
                                          </p:val>
                                        </p:tav>
                                        <p:tav tm="100000">
                                          <p:val>
                                            <p:fltVal val="0"/>
                                          </p:val>
                                        </p:tav>
                                      </p:tavLst>
                                    </p:anim>
                                    <p:animEffect transition="in" filter="fade">
                                      <p:cBhvr>
                                        <p:cTn id="26" dur="1000"/>
                                        <p:tgtEl>
                                          <p:spTgt spid="3">
                                            <p:txEl>
                                              <p:pRg st="1" end="1"/>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31" presetClass="entr" presetSubtype="0" fill="hold" grpId="0" nodeType="clickEffect">
                                  <p:stCondLst>
                                    <p:cond delay="0"/>
                                  </p:stCondLst>
                                  <p:childTnLst>
                                    <p:set>
                                      <p:cBhvr>
                                        <p:cTn id="30" dur="1" fill="hold">
                                          <p:stCondLst>
                                            <p:cond delay="0"/>
                                          </p:stCondLst>
                                        </p:cTn>
                                        <p:tgtEl>
                                          <p:spTgt spid="3">
                                            <p:txEl>
                                              <p:pRg st="2" end="2"/>
                                            </p:txEl>
                                          </p:spTgt>
                                        </p:tgtEl>
                                        <p:attrNameLst>
                                          <p:attrName>style.visibility</p:attrName>
                                        </p:attrNameLst>
                                      </p:cBhvr>
                                      <p:to>
                                        <p:strVal val="visible"/>
                                      </p:to>
                                    </p:set>
                                    <p:anim calcmode="lin" valueType="num">
                                      <p:cBhvr>
                                        <p:cTn id="31" dur="1000" fill="hold"/>
                                        <p:tgtEl>
                                          <p:spTgt spid="3">
                                            <p:txEl>
                                              <p:pRg st="2" end="2"/>
                                            </p:txEl>
                                          </p:spTgt>
                                        </p:tgtEl>
                                        <p:attrNameLst>
                                          <p:attrName>ppt_w</p:attrName>
                                        </p:attrNameLst>
                                      </p:cBhvr>
                                      <p:tavLst>
                                        <p:tav tm="0">
                                          <p:val>
                                            <p:fltVal val="0"/>
                                          </p:val>
                                        </p:tav>
                                        <p:tav tm="100000">
                                          <p:val>
                                            <p:strVal val="#ppt_w"/>
                                          </p:val>
                                        </p:tav>
                                      </p:tavLst>
                                    </p:anim>
                                    <p:anim calcmode="lin" valueType="num">
                                      <p:cBhvr>
                                        <p:cTn id="32" dur="1000" fill="hold"/>
                                        <p:tgtEl>
                                          <p:spTgt spid="3">
                                            <p:txEl>
                                              <p:pRg st="2" end="2"/>
                                            </p:txEl>
                                          </p:spTgt>
                                        </p:tgtEl>
                                        <p:attrNameLst>
                                          <p:attrName>ppt_h</p:attrName>
                                        </p:attrNameLst>
                                      </p:cBhvr>
                                      <p:tavLst>
                                        <p:tav tm="0">
                                          <p:val>
                                            <p:fltVal val="0"/>
                                          </p:val>
                                        </p:tav>
                                        <p:tav tm="100000">
                                          <p:val>
                                            <p:strVal val="#ppt_h"/>
                                          </p:val>
                                        </p:tav>
                                      </p:tavLst>
                                    </p:anim>
                                    <p:anim calcmode="lin" valueType="num">
                                      <p:cBhvr>
                                        <p:cTn id="33" dur="1000" fill="hold"/>
                                        <p:tgtEl>
                                          <p:spTgt spid="3">
                                            <p:txEl>
                                              <p:pRg st="2" end="2"/>
                                            </p:txEl>
                                          </p:spTgt>
                                        </p:tgtEl>
                                        <p:attrNameLst>
                                          <p:attrName>style.rotation</p:attrName>
                                        </p:attrNameLst>
                                      </p:cBhvr>
                                      <p:tavLst>
                                        <p:tav tm="0">
                                          <p:val>
                                            <p:fltVal val="90"/>
                                          </p:val>
                                        </p:tav>
                                        <p:tav tm="100000">
                                          <p:val>
                                            <p:fltVal val="0"/>
                                          </p:val>
                                        </p:tav>
                                      </p:tavLst>
                                    </p:anim>
                                    <p:animEffect transition="in" filter="fade">
                                      <p:cBhvr>
                                        <p:cTn id="34" dur="1000"/>
                                        <p:tgtEl>
                                          <p:spTgt spid="3">
                                            <p:txEl>
                                              <p:pRg st="2" end="2"/>
                                            </p:txEl>
                                          </p:spTgt>
                                        </p:tgtEl>
                                      </p:cBhvr>
                                    </p:animEffect>
                                  </p:childTnLst>
                                </p:cTn>
                              </p:par>
                              <p:par>
                                <p:cTn id="35" presetID="31" presetClass="entr" presetSubtype="0" fill="hold" grpId="0" nodeType="withEffect">
                                  <p:stCondLst>
                                    <p:cond delay="0"/>
                                  </p:stCondLst>
                                  <p:childTnLst>
                                    <p:set>
                                      <p:cBhvr>
                                        <p:cTn id="36" dur="1" fill="hold">
                                          <p:stCondLst>
                                            <p:cond delay="0"/>
                                          </p:stCondLst>
                                        </p:cTn>
                                        <p:tgtEl>
                                          <p:spTgt spid="3">
                                            <p:txEl>
                                              <p:pRg st="3" end="3"/>
                                            </p:txEl>
                                          </p:spTgt>
                                        </p:tgtEl>
                                        <p:attrNameLst>
                                          <p:attrName>style.visibility</p:attrName>
                                        </p:attrNameLst>
                                      </p:cBhvr>
                                      <p:to>
                                        <p:strVal val="visible"/>
                                      </p:to>
                                    </p:set>
                                    <p:anim calcmode="lin" valueType="num">
                                      <p:cBhvr>
                                        <p:cTn id="37" dur="1000" fill="hold"/>
                                        <p:tgtEl>
                                          <p:spTgt spid="3">
                                            <p:txEl>
                                              <p:pRg st="3" end="3"/>
                                            </p:txEl>
                                          </p:spTgt>
                                        </p:tgtEl>
                                        <p:attrNameLst>
                                          <p:attrName>ppt_w</p:attrName>
                                        </p:attrNameLst>
                                      </p:cBhvr>
                                      <p:tavLst>
                                        <p:tav tm="0">
                                          <p:val>
                                            <p:fltVal val="0"/>
                                          </p:val>
                                        </p:tav>
                                        <p:tav tm="100000">
                                          <p:val>
                                            <p:strVal val="#ppt_w"/>
                                          </p:val>
                                        </p:tav>
                                      </p:tavLst>
                                    </p:anim>
                                    <p:anim calcmode="lin" valueType="num">
                                      <p:cBhvr>
                                        <p:cTn id="38" dur="1000" fill="hold"/>
                                        <p:tgtEl>
                                          <p:spTgt spid="3">
                                            <p:txEl>
                                              <p:pRg st="3" end="3"/>
                                            </p:txEl>
                                          </p:spTgt>
                                        </p:tgtEl>
                                        <p:attrNameLst>
                                          <p:attrName>ppt_h</p:attrName>
                                        </p:attrNameLst>
                                      </p:cBhvr>
                                      <p:tavLst>
                                        <p:tav tm="0">
                                          <p:val>
                                            <p:fltVal val="0"/>
                                          </p:val>
                                        </p:tav>
                                        <p:tav tm="100000">
                                          <p:val>
                                            <p:strVal val="#ppt_h"/>
                                          </p:val>
                                        </p:tav>
                                      </p:tavLst>
                                    </p:anim>
                                    <p:anim calcmode="lin" valueType="num">
                                      <p:cBhvr>
                                        <p:cTn id="39" dur="1000" fill="hold"/>
                                        <p:tgtEl>
                                          <p:spTgt spid="3">
                                            <p:txEl>
                                              <p:pRg st="3" end="3"/>
                                            </p:txEl>
                                          </p:spTgt>
                                        </p:tgtEl>
                                        <p:attrNameLst>
                                          <p:attrName>style.rotation</p:attrName>
                                        </p:attrNameLst>
                                      </p:cBhvr>
                                      <p:tavLst>
                                        <p:tav tm="0">
                                          <p:val>
                                            <p:fltVal val="90"/>
                                          </p:val>
                                        </p:tav>
                                        <p:tav tm="100000">
                                          <p:val>
                                            <p:fltVal val="0"/>
                                          </p:val>
                                        </p:tav>
                                      </p:tavLst>
                                    </p:anim>
                                    <p:animEffect transition="in" filter="fade">
                                      <p:cBhvr>
                                        <p:cTn id="40" dur="1000"/>
                                        <p:tgtEl>
                                          <p:spTgt spid="3">
                                            <p:txEl>
                                              <p:pRg st="3" end="3"/>
                                            </p:txEl>
                                          </p:spTgt>
                                        </p:tgtEl>
                                      </p:cBhvr>
                                    </p:animEffect>
                                  </p:childTnLst>
                                </p:cTn>
                              </p:par>
                              <p:par>
                                <p:cTn id="41" presetID="31" presetClass="entr" presetSubtype="0" fill="hold" grpId="0" nodeType="withEffect">
                                  <p:stCondLst>
                                    <p:cond delay="0"/>
                                  </p:stCondLst>
                                  <p:childTnLst>
                                    <p:set>
                                      <p:cBhvr>
                                        <p:cTn id="42" dur="1" fill="hold">
                                          <p:stCondLst>
                                            <p:cond delay="0"/>
                                          </p:stCondLst>
                                        </p:cTn>
                                        <p:tgtEl>
                                          <p:spTgt spid="3">
                                            <p:txEl>
                                              <p:pRg st="4" end="4"/>
                                            </p:txEl>
                                          </p:spTgt>
                                        </p:tgtEl>
                                        <p:attrNameLst>
                                          <p:attrName>style.visibility</p:attrName>
                                        </p:attrNameLst>
                                      </p:cBhvr>
                                      <p:to>
                                        <p:strVal val="visible"/>
                                      </p:to>
                                    </p:set>
                                    <p:anim calcmode="lin" valueType="num">
                                      <p:cBhvr>
                                        <p:cTn id="43" dur="1000" fill="hold"/>
                                        <p:tgtEl>
                                          <p:spTgt spid="3">
                                            <p:txEl>
                                              <p:pRg st="4" end="4"/>
                                            </p:txEl>
                                          </p:spTgt>
                                        </p:tgtEl>
                                        <p:attrNameLst>
                                          <p:attrName>ppt_w</p:attrName>
                                        </p:attrNameLst>
                                      </p:cBhvr>
                                      <p:tavLst>
                                        <p:tav tm="0">
                                          <p:val>
                                            <p:fltVal val="0"/>
                                          </p:val>
                                        </p:tav>
                                        <p:tav tm="100000">
                                          <p:val>
                                            <p:strVal val="#ppt_w"/>
                                          </p:val>
                                        </p:tav>
                                      </p:tavLst>
                                    </p:anim>
                                    <p:anim calcmode="lin" valueType="num">
                                      <p:cBhvr>
                                        <p:cTn id="44" dur="1000" fill="hold"/>
                                        <p:tgtEl>
                                          <p:spTgt spid="3">
                                            <p:txEl>
                                              <p:pRg st="4" end="4"/>
                                            </p:txEl>
                                          </p:spTgt>
                                        </p:tgtEl>
                                        <p:attrNameLst>
                                          <p:attrName>ppt_h</p:attrName>
                                        </p:attrNameLst>
                                      </p:cBhvr>
                                      <p:tavLst>
                                        <p:tav tm="0">
                                          <p:val>
                                            <p:fltVal val="0"/>
                                          </p:val>
                                        </p:tav>
                                        <p:tav tm="100000">
                                          <p:val>
                                            <p:strVal val="#ppt_h"/>
                                          </p:val>
                                        </p:tav>
                                      </p:tavLst>
                                    </p:anim>
                                    <p:anim calcmode="lin" valueType="num">
                                      <p:cBhvr>
                                        <p:cTn id="45" dur="1000" fill="hold"/>
                                        <p:tgtEl>
                                          <p:spTgt spid="3">
                                            <p:txEl>
                                              <p:pRg st="4" end="4"/>
                                            </p:txEl>
                                          </p:spTgt>
                                        </p:tgtEl>
                                        <p:attrNameLst>
                                          <p:attrName>style.rotation</p:attrName>
                                        </p:attrNameLst>
                                      </p:cBhvr>
                                      <p:tavLst>
                                        <p:tav tm="0">
                                          <p:val>
                                            <p:fltVal val="90"/>
                                          </p:val>
                                        </p:tav>
                                        <p:tav tm="100000">
                                          <p:val>
                                            <p:fltVal val="0"/>
                                          </p:val>
                                        </p:tav>
                                      </p:tavLst>
                                    </p:anim>
                                    <p:animEffect transition="in" filter="fade">
                                      <p:cBhvr>
                                        <p:cTn id="46" dur="1000"/>
                                        <p:tgtEl>
                                          <p:spTgt spid="3">
                                            <p:txEl>
                                              <p:pRg st="4" end="4"/>
                                            </p:txEl>
                                          </p:spTgt>
                                        </p:tgtEl>
                                      </p:cBhvr>
                                    </p:animEffect>
                                  </p:childTnLst>
                                </p:cTn>
                              </p:par>
                              <p:par>
                                <p:cTn id="47" presetID="31" presetClass="entr" presetSubtype="0" fill="hold" grpId="0" nodeType="withEffect">
                                  <p:stCondLst>
                                    <p:cond delay="0"/>
                                  </p:stCondLst>
                                  <p:childTnLst>
                                    <p:set>
                                      <p:cBhvr>
                                        <p:cTn id="48" dur="1" fill="hold">
                                          <p:stCondLst>
                                            <p:cond delay="0"/>
                                          </p:stCondLst>
                                        </p:cTn>
                                        <p:tgtEl>
                                          <p:spTgt spid="3">
                                            <p:txEl>
                                              <p:pRg st="5" end="5"/>
                                            </p:txEl>
                                          </p:spTgt>
                                        </p:tgtEl>
                                        <p:attrNameLst>
                                          <p:attrName>style.visibility</p:attrName>
                                        </p:attrNameLst>
                                      </p:cBhvr>
                                      <p:to>
                                        <p:strVal val="visible"/>
                                      </p:to>
                                    </p:set>
                                    <p:anim calcmode="lin" valueType="num">
                                      <p:cBhvr>
                                        <p:cTn id="49" dur="1000" fill="hold"/>
                                        <p:tgtEl>
                                          <p:spTgt spid="3">
                                            <p:txEl>
                                              <p:pRg st="5" end="5"/>
                                            </p:txEl>
                                          </p:spTgt>
                                        </p:tgtEl>
                                        <p:attrNameLst>
                                          <p:attrName>ppt_w</p:attrName>
                                        </p:attrNameLst>
                                      </p:cBhvr>
                                      <p:tavLst>
                                        <p:tav tm="0">
                                          <p:val>
                                            <p:fltVal val="0"/>
                                          </p:val>
                                        </p:tav>
                                        <p:tav tm="100000">
                                          <p:val>
                                            <p:strVal val="#ppt_w"/>
                                          </p:val>
                                        </p:tav>
                                      </p:tavLst>
                                    </p:anim>
                                    <p:anim calcmode="lin" valueType="num">
                                      <p:cBhvr>
                                        <p:cTn id="50" dur="1000" fill="hold"/>
                                        <p:tgtEl>
                                          <p:spTgt spid="3">
                                            <p:txEl>
                                              <p:pRg st="5" end="5"/>
                                            </p:txEl>
                                          </p:spTgt>
                                        </p:tgtEl>
                                        <p:attrNameLst>
                                          <p:attrName>ppt_h</p:attrName>
                                        </p:attrNameLst>
                                      </p:cBhvr>
                                      <p:tavLst>
                                        <p:tav tm="0">
                                          <p:val>
                                            <p:fltVal val="0"/>
                                          </p:val>
                                        </p:tav>
                                        <p:tav tm="100000">
                                          <p:val>
                                            <p:strVal val="#ppt_h"/>
                                          </p:val>
                                        </p:tav>
                                      </p:tavLst>
                                    </p:anim>
                                    <p:anim calcmode="lin" valueType="num">
                                      <p:cBhvr>
                                        <p:cTn id="51" dur="1000" fill="hold"/>
                                        <p:tgtEl>
                                          <p:spTgt spid="3">
                                            <p:txEl>
                                              <p:pRg st="5" end="5"/>
                                            </p:txEl>
                                          </p:spTgt>
                                        </p:tgtEl>
                                        <p:attrNameLst>
                                          <p:attrName>style.rotation</p:attrName>
                                        </p:attrNameLst>
                                      </p:cBhvr>
                                      <p:tavLst>
                                        <p:tav tm="0">
                                          <p:val>
                                            <p:fltVal val="90"/>
                                          </p:val>
                                        </p:tav>
                                        <p:tav tm="100000">
                                          <p:val>
                                            <p:fltVal val="0"/>
                                          </p:val>
                                        </p:tav>
                                      </p:tavLst>
                                    </p:anim>
                                    <p:animEffect transition="in" filter="fade">
                                      <p:cBhvr>
                                        <p:cTn id="52" dur="1000"/>
                                        <p:tgtEl>
                                          <p:spTgt spid="3">
                                            <p:txEl>
                                              <p:pRg st="5" end="5"/>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1" presetClass="entr" presetSubtype="0" fill="hold" grpId="0" nodeType="clickEffect">
                                  <p:stCondLst>
                                    <p:cond delay="0"/>
                                  </p:stCondLst>
                                  <p:childTnLst>
                                    <p:set>
                                      <p:cBhvr>
                                        <p:cTn id="56" dur="1" fill="hold">
                                          <p:stCondLst>
                                            <p:cond delay="0"/>
                                          </p:stCondLst>
                                        </p:cTn>
                                        <p:tgtEl>
                                          <p:spTgt spid="3">
                                            <p:txEl>
                                              <p:pRg st="6" end="6"/>
                                            </p:txEl>
                                          </p:spTgt>
                                        </p:tgtEl>
                                        <p:attrNameLst>
                                          <p:attrName>style.visibility</p:attrName>
                                        </p:attrNameLst>
                                      </p:cBhvr>
                                      <p:to>
                                        <p:strVal val="visible"/>
                                      </p:to>
                                    </p:set>
                                    <p:anim calcmode="lin" valueType="num">
                                      <p:cBhvr>
                                        <p:cTn id="57" dur="1000" fill="hold"/>
                                        <p:tgtEl>
                                          <p:spTgt spid="3">
                                            <p:txEl>
                                              <p:pRg st="6" end="6"/>
                                            </p:txEl>
                                          </p:spTgt>
                                        </p:tgtEl>
                                        <p:attrNameLst>
                                          <p:attrName>ppt_w</p:attrName>
                                        </p:attrNameLst>
                                      </p:cBhvr>
                                      <p:tavLst>
                                        <p:tav tm="0">
                                          <p:val>
                                            <p:fltVal val="0"/>
                                          </p:val>
                                        </p:tav>
                                        <p:tav tm="100000">
                                          <p:val>
                                            <p:strVal val="#ppt_w"/>
                                          </p:val>
                                        </p:tav>
                                      </p:tavLst>
                                    </p:anim>
                                    <p:anim calcmode="lin" valueType="num">
                                      <p:cBhvr>
                                        <p:cTn id="58" dur="1000" fill="hold"/>
                                        <p:tgtEl>
                                          <p:spTgt spid="3">
                                            <p:txEl>
                                              <p:pRg st="6" end="6"/>
                                            </p:txEl>
                                          </p:spTgt>
                                        </p:tgtEl>
                                        <p:attrNameLst>
                                          <p:attrName>ppt_h</p:attrName>
                                        </p:attrNameLst>
                                      </p:cBhvr>
                                      <p:tavLst>
                                        <p:tav tm="0">
                                          <p:val>
                                            <p:fltVal val="0"/>
                                          </p:val>
                                        </p:tav>
                                        <p:tav tm="100000">
                                          <p:val>
                                            <p:strVal val="#ppt_h"/>
                                          </p:val>
                                        </p:tav>
                                      </p:tavLst>
                                    </p:anim>
                                    <p:anim calcmode="lin" valueType="num">
                                      <p:cBhvr>
                                        <p:cTn id="59" dur="1000" fill="hold"/>
                                        <p:tgtEl>
                                          <p:spTgt spid="3">
                                            <p:txEl>
                                              <p:pRg st="6" end="6"/>
                                            </p:txEl>
                                          </p:spTgt>
                                        </p:tgtEl>
                                        <p:attrNameLst>
                                          <p:attrName>style.rotation</p:attrName>
                                        </p:attrNameLst>
                                      </p:cBhvr>
                                      <p:tavLst>
                                        <p:tav tm="0">
                                          <p:val>
                                            <p:fltVal val="90"/>
                                          </p:val>
                                        </p:tav>
                                        <p:tav tm="100000">
                                          <p:val>
                                            <p:fltVal val="0"/>
                                          </p:val>
                                        </p:tav>
                                      </p:tavLst>
                                    </p:anim>
                                    <p:animEffect transition="in" filter="fade">
                                      <p:cBhvr>
                                        <p:cTn id="60" dur="1000"/>
                                        <p:tgtEl>
                                          <p:spTgt spid="3">
                                            <p:txEl>
                                              <p:pRg st="6" end="6"/>
                                            </p:txEl>
                                          </p:spTgt>
                                        </p:tgtEl>
                                      </p:cBhvr>
                                    </p:animEffect>
                                  </p:childTnLst>
                                </p:cTn>
                              </p:par>
                              <p:par>
                                <p:cTn id="61" presetID="31" presetClass="entr" presetSubtype="0" fill="hold" grpId="0" nodeType="withEffect">
                                  <p:stCondLst>
                                    <p:cond delay="0"/>
                                  </p:stCondLst>
                                  <p:childTnLst>
                                    <p:set>
                                      <p:cBhvr>
                                        <p:cTn id="62" dur="1" fill="hold">
                                          <p:stCondLst>
                                            <p:cond delay="0"/>
                                          </p:stCondLst>
                                        </p:cTn>
                                        <p:tgtEl>
                                          <p:spTgt spid="3">
                                            <p:txEl>
                                              <p:pRg st="7" end="7"/>
                                            </p:txEl>
                                          </p:spTgt>
                                        </p:tgtEl>
                                        <p:attrNameLst>
                                          <p:attrName>style.visibility</p:attrName>
                                        </p:attrNameLst>
                                      </p:cBhvr>
                                      <p:to>
                                        <p:strVal val="visible"/>
                                      </p:to>
                                    </p:set>
                                    <p:anim calcmode="lin" valueType="num">
                                      <p:cBhvr>
                                        <p:cTn id="63" dur="1000" fill="hold"/>
                                        <p:tgtEl>
                                          <p:spTgt spid="3">
                                            <p:txEl>
                                              <p:pRg st="7" end="7"/>
                                            </p:txEl>
                                          </p:spTgt>
                                        </p:tgtEl>
                                        <p:attrNameLst>
                                          <p:attrName>ppt_w</p:attrName>
                                        </p:attrNameLst>
                                      </p:cBhvr>
                                      <p:tavLst>
                                        <p:tav tm="0">
                                          <p:val>
                                            <p:fltVal val="0"/>
                                          </p:val>
                                        </p:tav>
                                        <p:tav tm="100000">
                                          <p:val>
                                            <p:strVal val="#ppt_w"/>
                                          </p:val>
                                        </p:tav>
                                      </p:tavLst>
                                    </p:anim>
                                    <p:anim calcmode="lin" valueType="num">
                                      <p:cBhvr>
                                        <p:cTn id="64" dur="1000" fill="hold"/>
                                        <p:tgtEl>
                                          <p:spTgt spid="3">
                                            <p:txEl>
                                              <p:pRg st="7" end="7"/>
                                            </p:txEl>
                                          </p:spTgt>
                                        </p:tgtEl>
                                        <p:attrNameLst>
                                          <p:attrName>ppt_h</p:attrName>
                                        </p:attrNameLst>
                                      </p:cBhvr>
                                      <p:tavLst>
                                        <p:tav tm="0">
                                          <p:val>
                                            <p:fltVal val="0"/>
                                          </p:val>
                                        </p:tav>
                                        <p:tav tm="100000">
                                          <p:val>
                                            <p:strVal val="#ppt_h"/>
                                          </p:val>
                                        </p:tav>
                                      </p:tavLst>
                                    </p:anim>
                                    <p:anim calcmode="lin" valueType="num">
                                      <p:cBhvr>
                                        <p:cTn id="65" dur="1000" fill="hold"/>
                                        <p:tgtEl>
                                          <p:spTgt spid="3">
                                            <p:txEl>
                                              <p:pRg st="7" end="7"/>
                                            </p:txEl>
                                          </p:spTgt>
                                        </p:tgtEl>
                                        <p:attrNameLst>
                                          <p:attrName>style.rotation</p:attrName>
                                        </p:attrNameLst>
                                      </p:cBhvr>
                                      <p:tavLst>
                                        <p:tav tm="0">
                                          <p:val>
                                            <p:fltVal val="90"/>
                                          </p:val>
                                        </p:tav>
                                        <p:tav tm="100000">
                                          <p:val>
                                            <p:fltVal val="0"/>
                                          </p:val>
                                        </p:tav>
                                      </p:tavLst>
                                    </p:anim>
                                    <p:animEffect transition="in" filter="fade">
                                      <p:cBhvr>
                                        <p:cTn id="66" dur="1000"/>
                                        <p:tgtEl>
                                          <p:spTgt spid="3">
                                            <p:txEl>
                                              <p:pRg st="7" end="7"/>
                                            </p:txEl>
                                          </p:spTgt>
                                        </p:tgtEl>
                                      </p:cBhvr>
                                    </p:animEffect>
                                  </p:childTnLst>
                                </p:cTn>
                              </p:par>
                            </p:childTnLst>
                          </p:cTn>
                        </p:par>
                      </p:childTnLst>
                    </p:cTn>
                  </p:par>
                  <p:par>
                    <p:cTn id="67" fill="hold">
                      <p:stCondLst>
                        <p:cond delay="indefinite"/>
                      </p:stCondLst>
                      <p:childTnLst>
                        <p:par>
                          <p:cTn id="68" fill="hold">
                            <p:stCondLst>
                              <p:cond delay="0"/>
                            </p:stCondLst>
                            <p:childTnLst>
                              <p:par>
                                <p:cTn id="69" presetID="31" presetClass="entr" presetSubtype="0" fill="hold" grpId="0" nodeType="clickEffect">
                                  <p:stCondLst>
                                    <p:cond delay="0"/>
                                  </p:stCondLst>
                                  <p:childTnLst>
                                    <p:set>
                                      <p:cBhvr>
                                        <p:cTn id="70" dur="1" fill="hold">
                                          <p:stCondLst>
                                            <p:cond delay="0"/>
                                          </p:stCondLst>
                                        </p:cTn>
                                        <p:tgtEl>
                                          <p:spTgt spid="3">
                                            <p:txEl>
                                              <p:pRg st="8" end="8"/>
                                            </p:txEl>
                                          </p:spTgt>
                                        </p:tgtEl>
                                        <p:attrNameLst>
                                          <p:attrName>style.visibility</p:attrName>
                                        </p:attrNameLst>
                                      </p:cBhvr>
                                      <p:to>
                                        <p:strVal val="visible"/>
                                      </p:to>
                                    </p:set>
                                    <p:anim calcmode="lin" valueType="num">
                                      <p:cBhvr>
                                        <p:cTn id="71" dur="1000" fill="hold"/>
                                        <p:tgtEl>
                                          <p:spTgt spid="3">
                                            <p:txEl>
                                              <p:pRg st="8" end="8"/>
                                            </p:txEl>
                                          </p:spTgt>
                                        </p:tgtEl>
                                        <p:attrNameLst>
                                          <p:attrName>ppt_w</p:attrName>
                                        </p:attrNameLst>
                                      </p:cBhvr>
                                      <p:tavLst>
                                        <p:tav tm="0">
                                          <p:val>
                                            <p:fltVal val="0"/>
                                          </p:val>
                                        </p:tav>
                                        <p:tav tm="100000">
                                          <p:val>
                                            <p:strVal val="#ppt_w"/>
                                          </p:val>
                                        </p:tav>
                                      </p:tavLst>
                                    </p:anim>
                                    <p:anim calcmode="lin" valueType="num">
                                      <p:cBhvr>
                                        <p:cTn id="72" dur="1000" fill="hold"/>
                                        <p:tgtEl>
                                          <p:spTgt spid="3">
                                            <p:txEl>
                                              <p:pRg st="8" end="8"/>
                                            </p:txEl>
                                          </p:spTgt>
                                        </p:tgtEl>
                                        <p:attrNameLst>
                                          <p:attrName>ppt_h</p:attrName>
                                        </p:attrNameLst>
                                      </p:cBhvr>
                                      <p:tavLst>
                                        <p:tav tm="0">
                                          <p:val>
                                            <p:fltVal val="0"/>
                                          </p:val>
                                        </p:tav>
                                        <p:tav tm="100000">
                                          <p:val>
                                            <p:strVal val="#ppt_h"/>
                                          </p:val>
                                        </p:tav>
                                      </p:tavLst>
                                    </p:anim>
                                    <p:anim calcmode="lin" valueType="num">
                                      <p:cBhvr>
                                        <p:cTn id="73" dur="1000" fill="hold"/>
                                        <p:tgtEl>
                                          <p:spTgt spid="3">
                                            <p:txEl>
                                              <p:pRg st="8" end="8"/>
                                            </p:txEl>
                                          </p:spTgt>
                                        </p:tgtEl>
                                        <p:attrNameLst>
                                          <p:attrName>style.rotation</p:attrName>
                                        </p:attrNameLst>
                                      </p:cBhvr>
                                      <p:tavLst>
                                        <p:tav tm="0">
                                          <p:val>
                                            <p:fltVal val="90"/>
                                          </p:val>
                                        </p:tav>
                                        <p:tav tm="100000">
                                          <p:val>
                                            <p:fltVal val="0"/>
                                          </p:val>
                                        </p:tav>
                                      </p:tavLst>
                                    </p:anim>
                                    <p:animEffect transition="in" filter="fade">
                                      <p:cBhvr>
                                        <p:cTn id="74" dur="1000"/>
                                        <p:tgtEl>
                                          <p:spTgt spid="3">
                                            <p:txEl>
                                              <p:pRg st="8" end="8"/>
                                            </p:txEl>
                                          </p:spTgt>
                                        </p:tgtEl>
                                      </p:cBhvr>
                                    </p:animEffect>
                                  </p:childTnLst>
                                </p:cTn>
                              </p:par>
                              <p:par>
                                <p:cTn id="75" presetID="31" presetClass="entr" presetSubtype="0" fill="hold" grpId="0" nodeType="withEffect">
                                  <p:stCondLst>
                                    <p:cond delay="0"/>
                                  </p:stCondLst>
                                  <p:childTnLst>
                                    <p:set>
                                      <p:cBhvr>
                                        <p:cTn id="76" dur="1" fill="hold">
                                          <p:stCondLst>
                                            <p:cond delay="0"/>
                                          </p:stCondLst>
                                        </p:cTn>
                                        <p:tgtEl>
                                          <p:spTgt spid="3">
                                            <p:txEl>
                                              <p:pRg st="9" end="9"/>
                                            </p:txEl>
                                          </p:spTgt>
                                        </p:tgtEl>
                                        <p:attrNameLst>
                                          <p:attrName>style.visibility</p:attrName>
                                        </p:attrNameLst>
                                      </p:cBhvr>
                                      <p:to>
                                        <p:strVal val="visible"/>
                                      </p:to>
                                    </p:set>
                                    <p:anim calcmode="lin" valueType="num">
                                      <p:cBhvr>
                                        <p:cTn id="77" dur="1000" fill="hold"/>
                                        <p:tgtEl>
                                          <p:spTgt spid="3">
                                            <p:txEl>
                                              <p:pRg st="9" end="9"/>
                                            </p:txEl>
                                          </p:spTgt>
                                        </p:tgtEl>
                                        <p:attrNameLst>
                                          <p:attrName>ppt_w</p:attrName>
                                        </p:attrNameLst>
                                      </p:cBhvr>
                                      <p:tavLst>
                                        <p:tav tm="0">
                                          <p:val>
                                            <p:fltVal val="0"/>
                                          </p:val>
                                        </p:tav>
                                        <p:tav tm="100000">
                                          <p:val>
                                            <p:strVal val="#ppt_w"/>
                                          </p:val>
                                        </p:tav>
                                      </p:tavLst>
                                    </p:anim>
                                    <p:anim calcmode="lin" valueType="num">
                                      <p:cBhvr>
                                        <p:cTn id="78" dur="1000" fill="hold"/>
                                        <p:tgtEl>
                                          <p:spTgt spid="3">
                                            <p:txEl>
                                              <p:pRg st="9" end="9"/>
                                            </p:txEl>
                                          </p:spTgt>
                                        </p:tgtEl>
                                        <p:attrNameLst>
                                          <p:attrName>ppt_h</p:attrName>
                                        </p:attrNameLst>
                                      </p:cBhvr>
                                      <p:tavLst>
                                        <p:tav tm="0">
                                          <p:val>
                                            <p:fltVal val="0"/>
                                          </p:val>
                                        </p:tav>
                                        <p:tav tm="100000">
                                          <p:val>
                                            <p:strVal val="#ppt_h"/>
                                          </p:val>
                                        </p:tav>
                                      </p:tavLst>
                                    </p:anim>
                                    <p:anim calcmode="lin" valueType="num">
                                      <p:cBhvr>
                                        <p:cTn id="79" dur="1000" fill="hold"/>
                                        <p:tgtEl>
                                          <p:spTgt spid="3">
                                            <p:txEl>
                                              <p:pRg st="9" end="9"/>
                                            </p:txEl>
                                          </p:spTgt>
                                        </p:tgtEl>
                                        <p:attrNameLst>
                                          <p:attrName>style.rotation</p:attrName>
                                        </p:attrNameLst>
                                      </p:cBhvr>
                                      <p:tavLst>
                                        <p:tav tm="0">
                                          <p:val>
                                            <p:fltVal val="90"/>
                                          </p:val>
                                        </p:tav>
                                        <p:tav tm="100000">
                                          <p:val>
                                            <p:fltVal val="0"/>
                                          </p:val>
                                        </p:tav>
                                      </p:tavLst>
                                    </p:anim>
                                    <p:animEffect transition="in" filter="fade">
                                      <p:cBhvr>
                                        <p:cTn id="80" dur="1000"/>
                                        <p:tgtEl>
                                          <p:spTgt spid="3">
                                            <p:txEl>
                                              <p:pRg st="9" end="9"/>
                                            </p:txEl>
                                          </p:spTgt>
                                        </p:tgtEl>
                                      </p:cBhvr>
                                    </p:animEffect>
                                  </p:childTnLst>
                                </p:cTn>
                              </p:par>
                              <p:par>
                                <p:cTn id="81" presetID="31" presetClass="entr" presetSubtype="0" fill="hold" grpId="0" nodeType="withEffect">
                                  <p:stCondLst>
                                    <p:cond delay="0"/>
                                  </p:stCondLst>
                                  <p:childTnLst>
                                    <p:set>
                                      <p:cBhvr>
                                        <p:cTn id="82" dur="1" fill="hold">
                                          <p:stCondLst>
                                            <p:cond delay="0"/>
                                          </p:stCondLst>
                                        </p:cTn>
                                        <p:tgtEl>
                                          <p:spTgt spid="3">
                                            <p:txEl>
                                              <p:pRg st="10" end="10"/>
                                            </p:txEl>
                                          </p:spTgt>
                                        </p:tgtEl>
                                        <p:attrNameLst>
                                          <p:attrName>style.visibility</p:attrName>
                                        </p:attrNameLst>
                                      </p:cBhvr>
                                      <p:to>
                                        <p:strVal val="visible"/>
                                      </p:to>
                                    </p:set>
                                    <p:anim calcmode="lin" valueType="num">
                                      <p:cBhvr>
                                        <p:cTn id="83" dur="1000" fill="hold"/>
                                        <p:tgtEl>
                                          <p:spTgt spid="3">
                                            <p:txEl>
                                              <p:pRg st="10" end="10"/>
                                            </p:txEl>
                                          </p:spTgt>
                                        </p:tgtEl>
                                        <p:attrNameLst>
                                          <p:attrName>ppt_w</p:attrName>
                                        </p:attrNameLst>
                                      </p:cBhvr>
                                      <p:tavLst>
                                        <p:tav tm="0">
                                          <p:val>
                                            <p:fltVal val="0"/>
                                          </p:val>
                                        </p:tav>
                                        <p:tav tm="100000">
                                          <p:val>
                                            <p:strVal val="#ppt_w"/>
                                          </p:val>
                                        </p:tav>
                                      </p:tavLst>
                                    </p:anim>
                                    <p:anim calcmode="lin" valueType="num">
                                      <p:cBhvr>
                                        <p:cTn id="84" dur="1000" fill="hold"/>
                                        <p:tgtEl>
                                          <p:spTgt spid="3">
                                            <p:txEl>
                                              <p:pRg st="10" end="10"/>
                                            </p:txEl>
                                          </p:spTgt>
                                        </p:tgtEl>
                                        <p:attrNameLst>
                                          <p:attrName>ppt_h</p:attrName>
                                        </p:attrNameLst>
                                      </p:cBhvr>
                                      <p:tavLst>
                                        <p:tav tm="0">
                                          <p:val>
                                            <p:fltVal val="0"/>
                                          </p:val>
                                        </p:tav>
                                        <p:tav tm="100000">
                                          <p:val>
                                            <p:strVal val="#ppt_h"/>
                                          </p:val>
                                        </p:tav>
                                      </p:tavLst>
                                    </p:anim>
                                    <p:anim calcmode="lin" valueType="num">
                                      <p:cBhvr>
                                        <p:cTn id="85" dur="1000" fill="hold"/>
                                        <p:tgtEl>
                                          <p:spTgt spid="3">
                                            <p:txEl>
                                              <p:pRg st="10" end="10"/>
                                            </p:txEl>
                                          </p:spTgt>
                                        </p:tgtEl>
                                        <p:attrNameLst>
                                          <p:attrName>style.rotation</p:attrName>
                                        </p:attrNameLst>
                                      </p:cBhvr>
                                      <p:tavLst>
                                        <p:tav tm="0">
                                          <p:val>
                                            <p:fltVal val="90"/>
                                          </p:val>
                                        </p:tav>
                                        <p:tav tm="100000">
                                          <p:val>
                                            <p:fltVal val="0"/>
                                          </p:val>
                                        </p:tav>
                                      </p:tavLst>
                                    </p:anim>
                                    <p:animEffect transition="in" filter="fade">
                                      <p:cBhvr>
                                        <p:cTn id="86" dur="10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57F367-45F1-73DE-53CF-F5D896A0FAF4}"/>
              </a:ext>
            </a:extLst>
          </p:cNvPr>
          <p:cNvSpPr>
            <a:spLocks noGrp="1"/>
          </p:cNvSpPr>
          <p:nvPr>
            <p:ph type="ctrTitle"/>
          </p:nvPr>
        </p:nvSpPr>
        <p:spPr>
          <a:xfrm>
            <a:off x="1248579" y="309548"/>
            <a:ext cx="7884404" cy="851641"/>
          </a:xfrm>
          <a:solidFill>
            <a:srgbClr val="ECF3FA"/>
          </a:solidFill>
        </p:spPr>
        <p:txBody>
          <a:bodyPr>
            <a:normAutofit/>
          </a:bodyPr>
          <a:lstStyle/>
          <a:p>
            <a:br>
              <a:rPr lang="en-US" sz="800" b="0" i="0" dirty="0">
                <a:solidFill>
                  <a:srgbClr val="212121"/>
                </a:solidFill>
                <a:effectLst/>
                <a:latin typeface="Roboto" panose="020F0502020204030204" pitchFamily="2" charset="0"/>
              </a:rPr>
            </a:br>
            <a:endParaRPr lang="en-IN" sz="1400" dirty="0"/>
          </a:p>
        </p:txBody>
      </p:sp>
      <p:sp>
        <p:nvSpPr>
          <p:cNvPr id="3" name="Subtitle 2">
            <a:extLst>
              <a:ext uri="{FF2B5EF4-FFF2-40B4-BE49-F238E27FC236}">
                <a16:creationId xmlns:a16="http://schemas.microsoft.com/office/drawing/2014/main" id="{FED40531-8A11-914F-5E04-F6354E34BCF5}"/>
              </a:ext>
            </a:extLst>
          </p:cNvPr>
          <p:cNvSpPr>
            <a:spLocks noGrp="1"/>
          </p:cNvSpPr>
          <p:nvPr>
            <p:ph type="subTitle" idx="1"/>
          </p:nvPr>
        </p:nvSpPr>
        <p:spPr>
          <a:xfrm>
            <a:off x="0" y="1681162"/>
            <a:ext cx="6533002" cy="4015649"/>
          </a:xfrm>
          <a:noFill/>
          <a:ln>
            <a:solidFill>
              <a:schemeClr val="tx1"/>
            </a:solidFill>
          </a:ln>
        </p:spPr>
        <p:txBody>
          <a:bodyPr>
            <a:normAutofit fontScale="92500" lnSpcReduction="10000"/>
          </a:bodyPr>
          <a:lstStyle/>
          <a:p>
            <a:pPr algn="l"/>
            <a:r>
              <a:rPr lang="en-US" sz="1400" b="1" dirty="0">
                <a:latin typeface="Palatino Linotype" panose="02040502050505030304" pitchFamily="18" charset="0"/>
              </a:rPr>
              <a:t>                      </a:t>
            </a:r>
            <a:r>
              <a:rPr lang="en-US" sz="1700" b="1" dirty="0">
                <a:latin typeface="Palatino Linotype" panose="02040502050505030304" pitchFamily="18" charset="0"/>
              </a:rPr>
              <a:t>Observing the  Best Listing Property/Location for Hosts</a:t>
            </a:r>
          </a:p>
          <a:p>
            <a:pPr marL="285750" indent="-285750" algn="l">
              <a:buFont typeface="Arial" panose="020B0604020202020204" pitchFamily="34" charset="0"/>
              <a:buChar char="•"/>
            </a:pPr>
            <a:endParaRPr lang="en-US" sz="1400" b="1" dirty="0">
              <a:latin typeface="Palatino Linotype" panose="02040502050505030304" pitchFamily="18" charset="0"/>
            </a:endParaRPr>
          </a:p>
          <a:p>
            <a:pPr marL="285750" indent="-285750" algn="l">
              <a:buFont typeface="Arial" panose="020B0604020202020204" pitchFamily="34" charset="0"/>
              <a:buChar char="•"/>
            </a:pPr>
            <a:r>
              <a:rPr lang="en-US" sz="1400" b="1" dirty="0">
                <a:latin typeface="Palatino Linotype" panose="02040502050505030304" pitchFamily="18" charset="0"/>
              </a:rPr>
              <a:t>Manhattan Marvel:</a:t>
            </a:r>
            <a:endParaRPr lang="en-US" sz="1400" dirty="0">
              <a:latin typeface="Palatino Linotype" panose="02040502050505030304" pitchFamily="18" charset="0"/>
            </a:endParaRPr>
          </a:p>
          <a:p>
            <a:pPr marL="742950" lvl="1" indent="-285750" algn="l">
              <a:buFont typeface="Arial" panose="020B0604020202020204" pitchFamily="34" charset="0"/>
              <a:buChar char="•"/>
            </a:pPr>
            <a:r>
              <a:rPr lang="en-US" sz="1400" dirty="0">
                <a:latin typeface="Palatino Linotype" panose="02040502050505030304" pitchFamily="18" charset="0"/>
              </a:rPr>
              <a:t>Manhattan leads with the highest listing count (21,661), offering hosts a vast market to attract guests.</a:t>
            </a:r>
          </a:p>
          <a:p>
            <a:pPr marL="285750" indent="-285750" algn="l">
              <a:buFont typeface="Arial" panose="020B0604020202020204" pitchFamily="34" charset="0"/>
              <a:buChar char="•"/>
            </a:pPr>
            <a:r>
              <a:rPr lang="en-US" sz="1400" b="1" dirty="0">
                <a:latin typeface="Palatino Linotype" panose="02040502050505030304" pitchFamily="18" charset="0"/>
              </a:rPr>
              <a:t>Brooklyn's Bounty:</a:t>
            </a:r>
            <a:endParaRPr lang="en-US" sz="1400" dirty="0">
              <a:latin typeface="Palatino Linotype" panose="02040502050505030304" pitchFamily="18" charset="0"/>
            </a:endParaRPr>
          </a:p>
          <a:p>
            <a:pPr marL="742950" lvl="1" indent="-285750" algn="l">
              <a:buFont typeface="Arial" panose="020B0604020202020204" pitchFamily="34" charset="0"/>
              <a:buChar char="•"/>
            </a:pPr>
            <a:r>
              <a:rPr lang="en-US" sz="1400" dirty="0">
                <a:latin typeface="Palatino Linotype" panose="02040502050505030304" pitchFamily="18" charset="0"/>
              </a:rPr>
              <a:t>Brooklyn follows closely with a substantial listing count (20,104), presenting hosts with diverse hosting opportunities.</a:t>
            </a:r>
          </a:p>
          <a:p>
            <a:pPr marL="285750" indent="-285750" algn="l">
              <a:buFont typeface="Arial" panose="020B0604020202020204" pitchFamily="34" charset="0"/>
              <a:buChar char="•"/>
            </a:pPr>
            <a:r>
              <a:rPr lang="en-US" sz="1400" b="1" dirty="0">
                <a:latin typeface="Palatino Linotype" panose="02040502050505030304" pitchFamily="18" charset="0"/>
              </a:rPr>
              <a:t>Queens and Bronx Affordability:</a:t>
            </a:r>
            <a:endParaRPr lang="en-US" sz="1400" dirty="0">
              <a:latin typeface="Palatino Linotype" panose="02040502050505030304" pitchFamily="18" charset="0"/>
            </a:endParaRPr>
          </a:p>
          <a:p>
            <a:pPr marL="742950" lvl="1" indent="-285750" algn="l">
              <a:buFont typeface="Arial" panose="020B0604020202020204" pitchFamily="34" charset="0"/>
              <a:buChar char="•"/>
            </a:pPr>
            <a:r>
              <a:rPr lang="en-US" sz="1400" dirty="0">
                <a:latin typeface="Palatino Linotype" panose="02040502050505030304" pitchFamily="18" charset="0"/>
              </a:rPr>
              <a:t>Queens and Bronx offer budget-friendly average prices ($100 and $87, respectively), appealing to cost-conscious travelers.</a:t>
            </a:r>
          </a:p>
          <a:p>
            <a:pPr marL="285750" indent="-285750" algn="l">
              <a:buFont typeface="Arial" panose="020B0604020202020204" pitchFamily="34" charset="0"/>
              <a:buChar char="•"/>
            </a:pPr>
            <a:r>
              <a:rPr lang="en-US" sz="1400" b="1" dirty="0">
                <a:latin typeface="Palatino Linotype" panose="02040502050505030304" pitchFamily="18" charset="0"/>
              </a:rPr>
              <a:t>Staten Island's Niche Appeal:</a:t>
            </a:r>
            <a:endParaRPr lang="en-US" sz="1400" dirty="0">
              <a:latin typeface="Palatino Linotype" panose="02040502050505030304" pitchFamily="18" charset="0"/>
            </a:endParaRPr>
          </a:p>
          <a:p>
            <a:pPr marL="742950" lvl="1" indent="-285750" algn="l">
              <a:buFont typeface="Arial" panose="020B0604020202020204" pitchFamily="34" charset="0"/>
              <a:buChar char="•"/>
            </a:pPr>
            <a:r>
              <a:rPr lang="en-US" sz="1400" dirty="0">
                <a:latin typeface="Palatino Linotype" panose="02040502050505030304" pitchFamily="18" charset="0"/>
              </a:rPr>
              <a:t>Staten Island, with a lower listing count (373), provides hosts an opportunity to cater to a potentially more exclusive or niche market.</a:t>
            </a:r>
          </a:p>
          <a:p>
            <a:pPr marL="285750" indent="-285750" algn="l">
              <a:buFont typeface="Arial" panose="020B0604020202020204" pitchFamily="34" charset="0"/>
              <a:buChar char="•"/>
            </a:pPr>
            <a:r>
              <a:rPr lang="en-US" sz="1400" b="1" dirty="0">
                <a:latin typeface="Palatino Linotype" panose="02040502050505030304" pitchFamily="18" charset="0"/>
              </a:rPr>
              <a:t>Balancing Act with Availability:</a:t>
            </a:r>
            <a:endParaRPr lang="en-US" sz="1400" dirty="0">
              <a:latin typeface="Palatino Linotype" panose="02040502050505030304" pitchFamily="18" charset="0"/>
            </a:endParaRPr>
          </a:p>
          <a:p>
            <a:pPr marL="742950" lvl="1" indent="-285750" algn="l">
              <a:buFont typeface="Arial" panose="020B0604020202020204" pitchFamily="34" charset="0"/>
              <a:buChar char="•"/>
            </a:pPr>
            <a:r>
              <a:rPr lang="en-US" sz="1400" dirty="0">
                <a:latin typeface="Palatino Linotype" panose="02040502050505030304" pitchFamily="18" charset="0"/>
              </a:rPr>
              <a:t>Hosts can enhance their hosting experience by emphasizing availability, with Staten Island standing out with the highest availability score (200).</a:t>
            </a:r>
          </a:p>
          <a:p>
            <a:pPr marL="285750" indent="-285750" algn="l">
              <a:buFont typeface="Arial" panose="020B0604020202020204" pitchFamily="34" charset="0"/>
              <a:buChar char="•"/>
            </a:pPr>
            <a:endParaRPr lang="en-IN" sz="1400" dirty="0">
              <a:latin typeface="Palatino Linotype" panose="02040502050505030304" pitchFamily="18" charset="0"/>
            </a:endParaRPr>
          </a:p>
        </p:txBody>
      </p:sp>
      <p:graphicFrame>
        <p:nvGraphicFramePr>
          <p:cNvPr id="5" name="Chart 4">
            <a:extLst>
              <a:ext uri="{FF2B5EF4-FFF2-40B4-BE49-F238E27FC236}">
                <a16:creationId xmlns:a16="http://schemas.microsoft.com/office/drawing/2014/main" id="{E812DA84-CCE8-A4DE-FB8D-17794CB122A0}"/>
              </a:ext>
            </a:extLst>
          </p:cNvPr>
          <p:cNvGraphicFramePr>
            <a:graphicFrameLocks/>
          </p:cNvGraphicFramePr>
          <p:nvPr>
            <p:extLst>
              <p:ext uri="{D42A27DB-BD31-4B8C-83A1-F6EECF244321}">
                <p14:modId xmlns:p14="http://schemas.microsoft.com/office/powerpoint/2010/main" val="3337329866"/>
              </p:ext>
            </p:extLst>
          </p:nvPr>
        </p:nvGraphicFramePr>
        <p:xfrm>
          <a:off x="6625662" y="1824381"/>
          <a:ext cx="5353050" cy="3495676"/>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4" name="Table 3">
            <a:extLst>
              <a:ext uri="{FF2B5EF4-FFF2-40B4-BE49-F238E27FC236}">
                <a16:creationId xmlns:a16="http://schemas.microsoft.com/office/drawing/2014/main" id="{219AC141-46BB-C5EE-C260-90308772ABAC}"/>
              </a:ext>
            </a:extLst>
          </p:cNvPr>
          <p:cNvGraphicFramePr>
            <a:graphicFrameLocks noGrp="1"/>
          </p:cNvGraphicFramePr>
          <p:nvPr>
            <p:extLst>
              <p:ext uri="{D42A27DB-BD31-4B8C-83A1-F6EECF244321}">
                <p14:modId xmlns:p14="http://schemas.microsoft.com/office/powerpoint/2010/main" val="2155628440"/>
              </p:ext>
            </p:extLst>
          </p:nvPr>
        </p:nvGraphicFramePr>
        <p:xfrm>
          <a:off x="1355073" y="497395"/>
          <a:ext cx="7513505" cy="475946"/>
        </p:xfrm>
        <a:graphic>
          <a:graphicData uri="http://schemas.openxmlformats.org/drawingml/2006/table">
            <a:tbl>
              <a:tblPr>
                <a:tableStyleId>{5C22544A-7EE6-4342-B048-85BDC9FD1C3A}</a:tableStyleId>
              </a:tblPr>
              <a:tblGrid>
                <a:gridCol w="7513505">
                  <a:extLst>
                    <a:ext uri="{9D8B030D-6E8A-4147-A177-3AD203B41FA5}">
                      <a16:colId xmlns:a16="http://schemas.microsoft.com/office/drawing/2014/main" val="2338600744"/>
                    </a:ext>
                  </a:extLst>
                </a:gridCol>
              </a:tblGrid>
              <a:tr h="475946">
                <a:tc>
                  <a:txBody>
                    <a:bodyPr/>
                    <a:lstStyle/>
                    <a:p>
                      <a:pPr algn="ctr" fontAlgn="ctr"/>
                      <a:r>
                        <a:rPr lang="en-US" sz="1400" b="0" i="0" u="none" strike="noStrike" dirty="0">
                          <a:solidFill>
                            <a:srgbClr val="000000"/>
                          </a:solidFill>
                          <a:effectLst/>
                          <a:latin typeface="Arial" panose="020B0604020202020204" pitchFamily="34" charset="0"/>
                        </a:rPr>
                        <a:t>11.Find also best location listing/property location for Hosts</a:t>
                      </a:r>
                    </a:p>
                  </a:txBody>
                  <a:tcPr marL="9525" marR="9525" marT="9525" marB="0" anchor="ctr">
                    <a:noFill/>
                  </a:tcPr>
                </a:tc>
                <a:extLst>
                  <a:ext uri="{0D108BD9-81ED-4DB2-BD59-A6C34878D82A}">
                    <a16:rowId xmlns:a16="http://schemas.microsoft.com/office/drawing/2014/main" val="2628502066"/>
                  </a:ext>
                </a:extLst>
              </a:tr>
            </a:tbl>
          </a:graphicData>
        </a:graphic>
      </p:graphicFrame>
    </p:spTree>
    <p:extLst>
      <p:ext uri="{BB962C8B-B14F-4D97-AF65-F5344CB8AC3E}">
        <p14:creationId xmlns:p14="http://schemas.microsoft.com/office/powerpoint/2010/main" val="16329230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wipe(down)">
                                      <p:cBhvr>
                                        <p:cTn id="7" dur="500"/>
                                        <p:tgtEl>
                                          <p:spTgt spid="3">
                                            <p:bg/>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par>
                                <p:cTn id="18" presetID="22" presetClass="entr" presetSubtype="4"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wipe(down)">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wipe(down)">
                                      <p:cBhvr>
                                        <p:cTn id="25" dur="500"/>
                                        <p:tgtEl>
                                          <p:spTgt spid="3">
                                            <p:txEl>
                                              <p:pRg st="4" end="4"/>
                                            </p:txEl>
                                          </p:spTgt>
                                        </p:tgtEl>
                                      </p:cBhvr>
                                    </p:animEffect>
                                  </p:childTnLst>
                                </p:cTn>
                              </p:par>
                              <p:par>
                                <p:cTn id="26" presetID="22" presetClass="entr" presetSubtype="4" fill="hold" grpId="0" nodeType="with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wipe(down)">
                                      <p:cBhvr>
                                        <p:cTn id="28" dur="500"/>
                                        <p:tgtEl>
                                          <p:spTgt spid="3">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grpId="0"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Effect transition="in" filter="wipe(down)">
                                      <p:cBhvr>
                                        <p:cTn id="33" dur="500"/>
                                        <p:tgtEl>
                                          <p:spTgt spid="3">
                                            <p:txEl>
                                              <p:pRg st="6" end="6"/>
                                            </p:txEl>
                                          </p:spTgt>
                                        </p:tgtEl>
                                      </p:cBhvr>
                                    </p:animEffect>
                                  </p:childTnLst>
                                </p:cTn>
                              </p:par>
                              <p:par>
                                <p:cTn id="34" presetID="22" presetClass="entr" presetSubtype="4" fill="hold" grpId="0" nodeType="withEffect">
                                  <p:stCondLst>
                                    <p:cond delay="0"/>
                                  </p:stCondLst>
                                  <p:childTnLst>
                                    <p:set>
                                      <p:cBhvr>
                                        <p:cTn id="35" dur="1" fill="hold">
                                          <p:stCondLst>
                                            <p:cond delay="0"/>
                                          </p:stCondLst>
                                        </p:cTn>
                                        <p:tgtEl>
                                          <p:spTgt spid="3">
                                            <p:txEl>
                                              <p:pRg st="7" end="7"/>
                                            </p:txEl>
                                          </p:spTgt>
                                        </p:tgtEl>
                                        <p:attrNameLst>
                                          <p:attrName>style.visibility</p:attrName>
                                        </p:attrNameLst>
                                      </p:cBhvr>
                                      <p:to>
                                        <p:strVal val="visible"/>
                                      </p:to>
                                    </p:set>
                                    <p:animEffect transition="in" filter="wipe(down)">
                                      <p:cBhvr>
                                        <p:cTn id="36" dur="500"/>
                                        <p:tgtEl>
                                          <p:spTgt spid="3">
                                            <p:txEl>
                                              <p:pRg st="7" end="7"/>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4" fill="hold" grpId="0" nodeType="clickEffect">
                                  <p:stCondLst>
                                    <p:cond delay="0"/>
                                  </p:stCondLst>
                                  <p:childTnLst>
                                    <p:set>
                                      <p:cBhvr>
                                        <p:cTn id="40" dur="1" fill="hold">
                                          <p:stCondLst>
                                            <p:cond delay="0"/>
                                          </p:stCondLst>
                                        </p:cTn>
                                        <p:tgtEl>
                                          <p:spTgt spid="3">
                                            <p:txEl>
                                              <p:pRg st="8" end="8"/>
                                            </p:txEl>
                                          </p:spTgt>
                                        </p:tgtEl>
                                        <p:attrNameLst>
                                          <p:attrName>style.visibility</p:attrName>
                                        </p:attrNameLst>
                                      </p:cBhvr>
                                      <p:to>
                                        <p:strVal val="visible"/>
                                      </p:to>
                                    </p:set>
                                    <p:animEffect transition="in" filter="wipe(down)">
                                      <p:cBhvr>
                                        <p:cTn id="41" dur="500"/>
                                        <p:tgtEl>
                                          <p:spTgt spid="3">
                                            <p:txEl>
                                              <p:pRg st="8" end="8"/>
                                            </p:txEl>
                                          </p:spTgt>
                                        </p:tgtEl>
                                      </p:cBhvr>
                                    </p:animEffect>
                                  </p:childTnLst>
                                </p:cTn>
                              </p:par>
                              <p:par>
                                <p:cTn id="42" presetID="22" presetClass="entr" presetSubtype="4" fill="hold" grpId="0" nodeType="withEffect">
                                  <p:stCondLst>
                                    <p:cond delay="0"/>
                                  </p:stCondLst>
                                  <p:childTnLst>
                                    <p:set>
                                      <p:cBhvr>
                                        <p:cTn id="43" dur="1" fill="hold">
                                          <p:stCondLst>
                                            <p:cond delay="0"/>
                                          </p:stCondLst>
                                        </p:cTn>
                                        <p:tgtEl>
                                          <p:spTgt spid="3">
                                            <p:txEl>
                                              <p:pRg st="9" end="9"/>
                                            </p:txEl>
                                          </p:spTgt>
                                        </p:tgtEl>
                                        <p:attrNameLst>
                                          <p:attrName>style.visibility</p:attrName>
                                        </p:attrNameLst>
                                      </p:cBhvr>
                                      <p:to>
                                        <p:strVal val="visible"/>
                                      </p:to>
                                    </p:set>
                                    <p:animEffect transition="in" filter="wipe(down)">
                                      <p:cBhvr>
                                        <p:cTn id="44" dur="500"/>
                                        <p:tgtEl>
                                          <p:spTgt spid="3">
                                            <p:txEl>
                                              <p:pRg st="9" end="9"/>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4" fill="hold" grpId="0" nodeType="clickEffect">
                                  <p:stCondLst>
                                    <p:cond delay="0"/>
                                  </p:stCondLst>
                                  <p:childTnLst>
                                    <p:set>
                                      <p:cBhvr>
                                        <p:cTn id="48" dur="1" fill="hold">
                                          <p:stCondLst>
                                            <p:cond delay="0"/>
                                          </p:stCondLst>
                                        </p:cTn>
                                        <p:tgtEl>
                                          <p:spTgt spid="3">
                                            <p:txEl>
                                              <p:pRg st="10" end="10"/>
                                            </p:txEl>
                                          </p:spTgt>
                                        </p:tgtEl>
                                        <p:attrNameLst>
                                          <p:attrName>style.visibility</p:attrName>
                                        </p:attrNameLst>
                                      </p:cBhvr>
                                      <p:to>
                                        <p:strVal val="visible"/>
                                      </p:to>
                                    </p:set>
                                    <p:animEffect transition="in" filter="wipe(down)">
                                      <p:cBhvr>
                                        <p:cTn id="49" dur="500"/>
                                        <p:tgtEl>
                                          <p:spTgt spid="3">
                                            <p:txEl>
                                              <p:pRg st="10" end="10"/>
                                            </p:txEl>
                                          </p:spTgt>
                                        </p:tgtEl>
                                      </p:cBhvr>
                                    </p:animEffect>
                                  </p:childTnLst>
                                </p:cTn>
                              </p:par>
                              <p:par>
                                <p:cTn id="50" presetID="22" presetClass="entr" presetSubtype="4" fill="hold" grpId="0" nodeType="withEffect">
                                  <p:stCondLst>
                                    <p:cond delay="0"/>
                                  </p:stCondLst>
                                  <p:childTnLst>
                                    <p:set>
                                      <p:cBhvr>
                                        <p:cTn id="51" dur="1" fill="hold">
                                          <p:stCondLst>
                                            <p:cond delay="0"/>
                                          </p:stCondLst>
                                        </p:cTn>
                                        <p:tgtEl>
                                          <p:spTgt spid="3">
                                            <p:txEl>
                                              <p:pRg st="11" end="11"/>
                                            </p:txEl>
                                          </p:spTgt>
                                        </p:tgtEl>
                                        <p:attrNameLst>
                                          <p:attrName>style.visibility</p:attrName>
                                        </p:attrNameLst>
                                      </p:cBhvr>
                                      <p:to>
                                        <p:strVal val="visible"/>
                                      </p:to>
                                    </p:set>
                                    <p:animEffect transition="in" filter="wipe(down)">
                                      <p:cBhvr>
                                        <p:cTn id="52" dur="500"/>
                                        <p:tgtEl>
                                          <p:spTgt spid="3">
                                            <p:txEl>
                                              <p:pRg st="11" end="11"/>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nodeType="clickEffect">
                                  <p:stCondLst>
                                    <p:cond delay="0"/>
                                  </p:stCondLst>
                                  <p:childTnLst>
                                    <p:set>
                                      <p:cBhvr>
                                        <p:cTn id="56" dur="1" fill="hold">
                                          <p:stCondLst>
                                            <p:cond delay="0"/>
                                          </p:stCondLst>
                                        </p:cTn>
                                        <p:tgtEl>
                                          <p:spTgt spid="4"/>
                                        </p:tgtEl>
                                        <p:attrNameLst>
                                          <p:attrName>style.visibility</p:attrName>
                                        </p:attrNameLst>
                                      </p:cBhvr>
                                      <p:to>
                                        <p:strVal val="visible"/>
                                      </p:to>
                                    </p:set>
                                    <p:animEffect transition="in" filter="wipe(down)">
                                      <p:cBhvr>
                                        <p:cTn id="5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57F367-45F1-73DE-53CF-F5D896A0FAF4}"/>
              </a:ext>
            </a:extLst>
          </p:cNvPr>
          <p:cNvSpPr>
            <a:spLocks noGrp="1"/>
          </p:cNvSpPr>
          <p:nvPr>
            <p:ph type="ctrTitle"/>
          </p:nvPr>
        </p:nvSpPr>
        <p:spPr>
          <a:xfrm>
            <a:off x="1360153" y="646653"/>
            <a:ext cx="7884404" cy="851641"/>
          </a:xfrm>
          <a:solidFill>
            <a:srgbClr val="ECF3FA"/>
          </a:solidFill>
        </p:spPr>
        <p:txBody>
          <a:bodyPr>
            <a:normAutofit/>
          </a:bodyPr>
          <a:lstStyle/>
          <a:p>
            <a:br>
              <a:rPr lang="en-US" sz="800" b="0" i="0" dirty="0">
                <a:solidFill>
                  <a:srgbClr val="212121"/>
                </a:solidFill>
                <a:effectLst/>
                <a:latin typeface="Roboto" panose="020F0502020204030204" pitchFamily="2" charset="0"/>
              </a:rPr>
            </a:br>
            <a:endParaRPr lang="en-IN" sz="1400" dirty="0"/>
          </a:p>
        </p:txBody>
      </p:sp>
      <p:sp>
        <p:nvSpPr>
          <p:cNvPr id="3" name="Subtitle 2">
            <a:extLst>
              <a:ext uri="{FF2B5EF4-FFF2-40B4-BE49-F238E27FC236}">
                <a16:creationId xmlns:a16="http://schemas.microsoft.com/office/drawing/2014/main" id="{FED40531-8A11-914F-5E04-F6354E34BCF5}"/>
              </a:ext>
            </a:extLst>
          </p:cNvPr>
          <p:cNvSpPr>
            <a:spLocks noGrp="1"/>
          </p:cNvSpPr>
          <p:nvPr>
            <p:ph type="subTitle" idx="1"/>
          </p:nvPr>
        </p:nvSpPr>
        <p:spPr>
          <a:xfrm>
            <a:off x="341522" y="3171792"/>
            <a:ext cx="6533002" cy="1609530"/>
          </a:xfrm>
          <a:noFill/>
          <a:ln>
            <a:solidFill>
              <a:schemeClr val="tx1"/>
            </a:solidFill>
          </a:ln>
        </p:spPr>
        <p:txBody>
          <a:bodyPr>
            <a:normAutofit/>
          </a:bodyPr>
          <a:lstStyle/>
          <a:p>
            <a:r>
              <a:rPr lang="en-US" sz="1600" b="1" dirty="0"/>
              <a:t>Observing the Price Variations in NYC</a:t>
            </a:r>
            <a:endParaRPr lang="en-US" sz="1600" dirty="0"/>
          </a:p>
          <a:p>
            <a:pPr marL="285750" indent="-285750" algn="l">
              <a:buFont typeface="Arial" panose="020B0604020202020204" pitchFamily="34" charset="0"/>
              <a:buChar char="•"/>
            </a:pPr>
            <a:r>
              <a:rPr lang="en-US" sz="1400" dirty="0"/>
              <a:t>The price variation among the neighborhood groups ranges from $87 (Bronx) to $197 (Manhattan), resulting in a substantial difference of $110. This diversity in average prices reflects the varied affordability and premium options available across different boroughs, catering to a broad spectrum of travelers with different budget considerations.</a:t>
            </a:r>
            <a:endParaRPr lang="en-IN" sz="1400" dirty="0"/>
          </a:p>
        </p:txBody>
      </p:sp>
      <p:graphicFrame>
        <p:nvGraphicFramePr>
          <p:cNvPr id="8" name="Table 7">
            <a:extLst>
              <a:ext uri="{FF2B5EF4-FFF2-40B4-BE49-F238E27FC236}">
                <a16:creationId xmlns:a16="http://schemas.microsoft.com/office/drawing/2014/main" id="{219AC141-46BB-C5EE-C260-90308772ABAC}"/>
              </a:ext>
            </a:extLst>
          </p:cNvPr>
          <p:cNvGraphicFramePr>
            <a:graphicFrameLocks noGrp="1"/>
          </p:cNvGraphicFramePr>
          <p:nvPr>
            <p:extLst>
              <p:ext uri="{D42A27DB-BD31-4B8C-83A1-F6EECF244321}">
                <p14:modId xmlns:p14="http://schemas.microsoft.com/office/powerpoint/2010/main" val="2235315442"/>
              </p:ext>
            </p:extLst>
          </p:nvPr>
        </p:nvGraphicFramePr>
        <p:xfrm>
          <a:off x="1545602" y="873622"/>
          <a:ext cx="7513505" cy="475946"/>
        </p:xfrm>
        <a:graphic>
          <a:graphicData uri="http://schemas.openxmlformats.org/drawingml/2006/table">
            <a:tbl>
              <a:tblPr>
                <a:tableStyleId>{5C22544A-7EE6-4342-B048-85BDC9FD1C3A}</a:tableStyleId>
              </a:tblPr>
              <a:tblGrid>
                <a:gridCol w="7513505">
                  <a:extLst>
                    <a:ext uri="{9D8B030D-6E8A-4147-A177-3AD203B41FA5}">
                      <a16:colId xmlns:a16="http://schemas.microsoft.com/office/drawing/2014/main" val="2338600744"/>
                    </a:ext>
                  </a:extLst>
                </a:gridCol>
              </a:tblGrid>
              <a:tr h="475946">
                <a:tc>
                  <a:txBody>
                    <a:bodyPr/>
                    <a:lstStyle/>
                    <a:p>
                      <a:pPr algn="ctr" fontAlgn="ctr"/>
                      <a:r>
                        <a:rPr lang="en-US" sz="1400" b="0" i="0" u="none" strike="noStrike" dirty="0">
                          <a:solidFill>
                            <a:srgbClr val="000000"/>
                          </a:solidFill>
                          <a:effectLst/>
                          <a:latin typeface="Arial" panose="020B0604020202020204" pitchFamily="34" charset="0"/>
                        </a:rPr>
                        <a:t> Find Price variations in NYC Neighborhood groups.</a:t>
                      </a:r>
                    </a:p>
                  </a:txBody>
                  <a:tcPr marL="9525" marR="9525" marT="9525" marB="0" anchor="ctr">
                    <a:solidFill>
                      <a:srgbClr val="ECF3FA"/>
                    </a:solidFill>
                  </a:tcPr>
                </a:tc>
                <a:extLst>
                  <a:ext uri="{0D108BD9-81ED-4DB2-BD59-A6C34878D82A}">
                    <a16:rowId xmlns:a16="http://schemas.microsoft.com/office/drawing/2014/main" val="2628502066"/>
                  </a:ext>
                </a:extLst>
              </a:tr>
            </a:tbl>
          </a:graphicData>
        </a:graphic>
      </p:graphicFrame>
      <p:graphicFrame>
        <p:nvGraphicFramePr>
          <p:cNvPr id="4" name="Chart 3">
            <a:extLst>
              <a:ext uri="{FF2B5EF4-FFF2-40B4-BE49-F238E27FC236}">
                <a16:creationId xmlns:a16="http://schemas.microsoft.com/office/drawing/2014/main" id="{E2A97FF6-875E-84C4-65E8-BD004E2F4858}"/>
              </a:ext>
            </a:extLst>
          </p:cNvPr>
          <p:cNvGraphicFramePr>
            <a:graphicFrameLocks/>
          </p:cNvGraphicFramePr>
          <p:nvPr>
            <p:extLst>
              <p:ext uri="{D42A27DB-BD31-4B8C-83A1-F6EECF244321}">
                <p14:modId xmlns:p14="http://schemas.microsoft.com/office/powerpoint/2010/main" val="3298207634"/>
              </p:ext>
            </p:extLst>
          </p:nvPr>
        </p:nvGraphicFramePr>
        <p:xfrm>
          <a:off x="7160965" y="2272857"/>
          <a:ext cx="4453622" cy="363218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2583116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circle(in)">
                                      <p:cBhvr>
                                        <p:cTn id="7" dur="20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bg/>
                                          </p:spTgt>
                                        </p:tgtEl>
                                        <p:attrNameLst>
                                          <p:attrName>style.visibility</p:attrName>
                                        </p:attrNameLst>
                                      </p:cBhvr>
                                      <p:to>
                                        <p:strVal val="visible"/>
                                      </p:to>
                                    </p:set>
                                    <p:animEffect transition="in" filter="circle(in)">
                                      <p:cBhvr>
                                        <p:cTn id="12" dur="2000"/>
                                        <p:tgtEl>
                                          <p:spTgt spid="3">
                                            <p:bg/>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circle(in)">
                                      <p:cBhvr>
                                        <p:cTn id="17" dur="2000"/>
                                        <p:tgtEl>
                                          <p:spTgt spid="3">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3">
                                            <p:txEl>
                                              <p:pRg st="1" end="1"/>
                                            </p:txEl>
                                          </p:spTgt>
                                        </p:tgtEl>
                                        <p:attrNameLst>
                                          <p:attrName>style.visibility</p:attrName>
                                        </p:attrNameLst>
                                      </p:cBhvr>
                                      <p:to>
                                        <p:strVal val="visible"/>
                                      </p:to>
                                    </p:set>
                                    <p:animEffect transition="in" filter="circle(in)">
                                      <p:cBhvr>
                                        <p:cTn id="22" dur="20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57F367-45F1-73DE-53CF-F5D896A0FAF4}"/>
              </a:ext>
            </a:extLst>
          </p:cNvPr>
          <p:cNvSpPr>
            <a:spLocks noGrp="1"/>
          </p:cNvSpPr>
          <p:nvPr>
            <p:ph type="ctrTitle"/>
          </p:nvPr>
        </p:nvSpPr>
        <p:spPr>
          <a:xfrm>
            <a:off x="1402815" y="174912"/>
            <a:ext cx="9144000" cy="816606"/>
          </a:xfrm>
          <a:solidFill>
            <a:srgbClr val="ECF3FA"/>
          </a:solidFill>
        </p:spPr>
        <p:txBody>
          <a:bodyPr>
            <a:normAutofit/>
          </a:bodyPr>
          <a:lstStyle/>
          <a:p>
            <a:r>
              <a:rPr lang="en-US" sz="1600" i="0" dirty="0">
                <a:solidFill>
                  <a:srgbClr val="212121"/>
                </a:solidFill>
                <a:effectLst/>
                <a:latin typeface="Roboto" panose="020F0502020204030204" pitchFamily="2" charset="0"/>
              </a:rPr>
              <a:t>What are the most popular neighborhoods for Airbnb rentals in New York City? How do prices and availability vary by neighborhood?</a:t>
            </a:r>
            <a:br>
              <a:rPr lang="en-US" sz="800" b="0" i="0" dirty="0">
                <a:solidFill>
                  <a:srgbClr val="212121"/>
                </a:solidFill>
                <a:effectLst/>
                <a:latin typeface="Roboto" panose="020F0502020204030204" pitchFamily="2" charset="0"/>
              </a:rPr>
            </a:br>
            <a:endParaRPr lang="en-IN" sz="1400" dirty="0"/>
          </a:p>
        </p:txBody>
      </p:sp>
      <p:sp>
        <p:nvSpPr>
          <p:cNvPr id="3" name="Subtitle 2">
            <a:extLst>
              <a:ext uri="{FF2B5EF4-FFF2-40B4-BE49-F238E27FC236}">
                <a16:creationId xmlns:a16="http://schemas.microsoft.com/office/drawing/2014/main" id="{FED40531-8A11-914F-5E04-F6354E34BCF5}"/>
              </a:ext>
            </a:extLst>
          </p:cNvPr>
          <p:cNvSpPr>
            <a:spLocks noGrp="1"/>
          </p:cNvSpPr>
          <p:nvPr>
            <p:ph type="subTitle" idx="1"/>
          </p:nvPr>
        </p:nvSpPr>
        <p:spPr>
          <a:xfrm>
            <a:off x="6096001" y="2117313"/>
            <a:ext cx="5644308" cy="2906379"/>
          </a:xfrm>
          <a:solidFill>
            <a:schemeClr val="bg1"/>
          </a:solidFill>
          <a:ln>
            <a:solidFill>
              <a:schemeClr val="tx1"/>
            </a:solidFill>
          </a:ln>
        </p:spPr>
        <p:txBody>
          <a:bodyPr>
            <a:normAutofit/>
          </a:bodyPr>
          <a:lstStyle/>
          <a:p>
            <a:r>
              <a:rPr lang="en-US" sz="1600" b="1" dirty="0">
                <a:latin typeface="+mj-lt"/>
              </a:rPr>
              <a:t> Observing the most popular Airbnb in NYC </a:t>
            </a:r>
          </a:p>
          <a:p>
            <a:pPr marL="285750" indent="-285750" algn="l">
              <a:buFont typeface="Arial" panose="020B0604020202020204" pitchFamily="34" charset="0"/>
              <a:buChar char="•"/>
            </a:pPr>
            <a:r>
              <a:rPr lang="en-US" sz="1400" dirty="0">
                <a:latin typeface="Palatino Linotype" panose="02040502050505030304" pitchFamily="18" charset="0"/>
              </a:rPr>
              <a:t>Manhattan and Brooklyn are the most popular boroughs for Airbnb rentals, with high listing counts.</a:t>
            </a:r>
          </a:p>
          <a:p>
            <a:pPr marL="285750" indent="-285750" algn="l">
              <a:buFont typeface="Arial" panose="020B0604020202020204" pitchFamily="34" charset="0"/>
              <a:buChar char="•"/>
            </a:pPr>
            <a:r>
              <a:rPr lang="en-US" sz="1400" dirty="0">
                <a:latin typeface="Palatino Linotype" panose="02040502050505030304" pitchFamily="18" charset="0"/>
              </a:rPr>
              <a:t>The Bronx and Staten Island have fewer listings, potentially providing a more tranquil atmosphere.</a:t>
            </a:r>
          </a:p>
          <a:p>
            <a:pPr marL="285750" indent="-285750" algn="l">
              <a:buFont typeface="Arial" panose="020B0604020202020204" pitchFamily="34" charset="0"/>
              <a:buChar char="•"/>
            </a:pPr>
            <a:r>
              <a:rPr lang="en-US" sz="1400" dirty="0">
                <a:latin typeface="Palatino Linotype" panose="02040502050505030304" pitchFamily="18" charset="0"/>
              </a:rPr>
              <a:t>Prices vary across boroughs, with Manhattan having the highest average price, followed by Brooklyn, Staten Island, Queens, and the Bronx.</a:t>
            </a:r>
          </a:p>
          <a:p>
            <a:pPr marL="285750" indent="-285750" algn="l">
              <a:buFont typeface="Arial" panose="020B0604020202020204" pitchFamily="34" charset="0"/>
              <a:buChar char="•"/>
            </a:pPr>
            <a:r>
              <a:rPr lang="en-US" sz="1400" dirty="0">
                <a:latin typeface="Palatino Linotype" panose="02040502050505030304" pitchFamily="18" charset="0"/>
              </a:rPr>
              <a:t>Availability also differs, with Staten Island having the highest average availability, followed by Queens, Manhattan, Brooklyn, and the Bronx.</a:t>
            </a:r>
          </a:p>
          <a:p>
            <a:endParaRPr lang="en-IN" sz="3200" dirty="0">
              <a:latin typeface="+mj-lt"/>
            </a:endParaRPr>
          </a:p>
        </p:txBody>
      </p:sp>
      <p:graphicFrame>
        <p:nvGraphicFramePr>
          <p:cNvPr id="6" name="Chart 5">
            <a:extLst>
              <a:ext uri="{FF2B5EF4-FFF2-40B4-BE49-F238E27FC236}">
                <a16:creationId xmlns:a16="http://schemas.microsoft.com/office/drawing/2014/main" id="{FAC8ADAB-547D-357D-F0F9-0DEF912EE58A}"/>
              </a:ext>
            </a:extLst>
          </p:cNvPr>
          <p:cNvGraphicFramePr>
            <a:graphicFrameLocks/>
          </p:cNvGraphicFramePr>
          <p:nvPr>
            <p:extLst>
              <p:ext uri="{D42A27DB-BD31-4B8C-83A1-F6EECF244321}">
                <p14:modId xmlns:p14="http://schemas.microsoft.com/office/powerpoint/2010/main" val="3118309256"/>
              </p:ext>
            </p:extLst>
          </p:nvPr>
        </p:nvGraphicFramePr>
        <p:xfrm>
          <a:off x="451691" y="2117313"/>
          <a:ext cx="5163238" cy="262337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9918290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bg/>
                                          </p:spTgt>
                                        </p:tgtEl>
                                        <p:attrNameLst>
                                          <p:attrName>style.visibility</p:attrName>
                                        </p:attrNameLst>
                                      </p:cBhvr>
                                      <p:to>
                                        <p:strVal val="visible"/>
                                      </p:to>
                                    </p:set>
                                    <p:animEffect transition="in" filter="fade">
                                      <p:cBhvr>
                                        <p:cTn id="21" dur="1000"/>
                                        <p:tgtEl>
                                          <p:spTgt spid="3">
                                            <p:bg/>
                                          </p:spTgt>
                                        </p:tgtEl>
                                      </p:cBhvr>
                                    </p:animEffect>
                                    <p:anim calcmode="lin" valueType="num">
                                      <p:cBhvr>
                                        <p:cTn id="22" dur="1000" fill="hold"/>
                                        <p:tgtEl>
                                          <p:spTgt spid="3">
                                            <p:bg/>
                                          </p:spTgt>
                                        </p:tgtEl>
                                        <p:attrNameLst>
                                          <p:attrName>ppt_x</p:attrName>
                                        </p:attrNameLst>
                                      </p:cBhvr>
                                      <p:tavLst>
                                        <p:tav tm="0">
                                          <p:val>
                                            <p:strVal val="#ppt_x"/>
                                          </p:val>
                                        </p:tav>
                                        <p:tav tm="100000">
                                          <p:val>
                                            <p:strVal val="#ppt_x"/>
                                          </p:val>
                                        </p:tav>
                                      </p:tavLst>
                                    </p:anim>
                                    <p:anim calcmode="lin" valueType="num">
                                      <p:cBhvr>
                                        <p:cTn id="23" dur="1000" fill="hold"/>
                                        <p:tgtEl>
                                          <p:spTgt spid="3">
                                            <p:bg/>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0" end="0"/>
                                            </p:txEl>
                                          </p:spTgt>
                                        </p:tgtEl>
                                        <p:attrNameLst>
                                          <p:attrName>style.visibility</p:attrName>
                                        </p:attrNameLst>
                                      </p:cBhvr>
                                      <p:to>
                                        <p:strVal val="visible"/>
                                      </p:to>
                                    </p:set>
                                    <p:animEffect transition="in" filter="fade">
                                      <p:cBhvr>
                                        <p:cTn id="28" dur="1000"/>
                                        <p:tgtEl>
                                          <p:spTgt spid="3">
                                            <p:txEl>
                                              <p:pRg st="0" end="0"/>
                                            </p:txEl>
                                          </p:spTgt>
                                        </p:tgtEl>
                                      </p:cBhvr>
                                    </p:animEffect>
                                    <p:anim calcmode="lin" valueType="num">
                                      <p:cBhvr>
                                        <p:cTn id="29"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1" end="1"/>
                                            </p:txEl>
                                          </p:spTgt>
                                        </p:tgtEl>
                                        <p:attrNameLst>
                                          <p:attrName>style.visibility</p:attrName>
                                        </p:attrNameLst>
                                      </p:cBhvr>
                                      <p:to>
                                        <p:strVal val="visible"/>
                                      </p:to>
                                    </p:set>
                                    <p:animEffect transition="in" filter="fade">
                                      <p:cBhvr>
                                        <p:cTn id="35" dur="1000"/>
                                        <p:tgtEl>
                                          <p:spTgt spid="3">
                                            <p:txEl>
                                              <p:pRg st="1" end="1"/>
                                            </p:txEl>
                                          </p:spTgt>
                                        </p:tgtEl>
                                      </p:cBhvr>
                                    </p:animEffect>
                                    <p:anim calcmode="lin" valueType="num">
                                      <p:cBhvr>
                                        <p:cTn id="36"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2" end="2"/>
                                            </p:txEl>
                                          </p:spTgt>
                                        </p:tgtEl>
                                        <p:attrNameLst>
                                          <p:attrName>style.visibility</p:attrName>
                                        </p:attrNameLst>
                                      </p:cBhvr>
                                      <p:to>
                                        <p:strVal val="visible"/>
                                      </p:to>
                                    </p:set>
                                    <p:animEffect transition="in" filter="fade">
                                      <p:cBhvr>
                                        <p:cTn id="42" dur="1000"/>
                                        <p:tgtEl>
                                          <p:spTgt spid="3">
                                            <p:txEl>
                                              <p:pRg st="2" end="2"/>
                                            </p:txEl>
                                          </p:spTgt>
                                        </p:tgtEl>
                                      </p:cBhvr>
                                    </p:animEffect>
                                    <p:anim calcmode="lin" valueType="num">
                                      <p:cBhvr>
                                        <p:cTn id="43"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
                                            <p:txEl>
                                              <p:pRg st="3" end="3"/>
                                            </p:txEl>
                                          </p:spTgt>
                                        </p:tgtEl>
                                        <p:attrNameLst>
                                          <p:attrName>style.visibility</p:attrName>
                                        </p:attrNameLst>
                                      </p:cBhvr>
                                      <p:to>
                                        <p:strVal val="visible"/>
                                      </p:to>
                                    </p:set>
                                    <p:animEffect transition="in" filter="fade">
                                      <p:cBhvr>
                                        <p:cTn id="49" dur="1000"/>
                                        <p:tgtEl>
                                          <p:spTgt spid="3">
                                            <p:txEl>
                                              <p:pRg st="3" end="3"/>
                                            </p:txEl>
                                          </p:spTgt>
                                        </p:tgtEl>
                                      </p:cBhvr>
                                    </p:animEffect>
                                    <p:anim calcmode="lin" valueType="num">
                                      <p:cBhvr>
                                        <p:cTn id="50"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3">
                                            <p:txEl>
                                              <p:pRg st="4" end="4"/>
                                            </p:txEl>
                                          </p:spTgt>
                                        </p:tgtEl>
                                        <p:attrNameLst>
                                          <p:attrName>style.visibility</p:attrName>
                                        </p:attrNameLst>
                                      </p:cBhvr>
                                      <p:to>
                                        <p:strVal val="visible"/>
                                      </p:to>
                                    </p:set>
                                    <p:animEffect transition="in" filter="fade">
                                      <p:cBhvr>
                                        <p:cTn id="56" dur="1000"/>
                                        <p:tgtEl>
                                          <p:spTgt spid="3">
                                            <p:txEl>
                                              <p:pRg st="4" end="4"/>
                                            </p:txEl>
                                          </p:spTgt>
                                        </p:tgtEl>
                                      </p:cBhvr>
                                    </p:animEffect>
                                    <p:anim calcmode="lin" valueType="num">
                                      <p:cBhvr>
                                        <p:cTn id="57"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build="p" animBg="1"/>
      <p:bldGraphic spid="6" grpId="0">
        <p:bldAsOne/>
      </p:bldGraphic>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
            <a:extLst>
              <a:ext uri="{FF2B5EF4-FFF2-40B4-BE49-F238E27FC236}">
                <a16:creationId xmlns:a16="http://schemas.microsoft.com/office/drawing/2014/main" id="{AE5035F3-4EE9-D28B-E1C0-26A2F58534A3}"/>
              </a:ext>
            </a:extLst>
          </p:cNvPr>
          <p:cNvSpPr>
            <a:spLocks noGrp="1" noChangeArrowheads="1"/>
          </p:cNvSpPr>
          <p:nvPr>
            <p:ph type="subTitle" idx="1"/>
          </p:nvPr>
        </p:nvSpPr>
        <p:spPr bwMode="auto">
          <a:xfrm>
            <a:off x="1932120" y="4394902"/>
            <a:ext cx="8471227" cy="248170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p>
            <a:pPr algn="l" eaLnBrk="0" fontAlgn="base" hangingPunct="0">
              <a:lnSpc>
                <a:spcPct val="100000"/>
              </a:lnSpc>
              <a:spcBef>
                <a:spcPct val="0"/>
              </a:spcBef>
              <a:spcAft>
                <a:spcPct val="0"/>
              </a:spcAft>
            </a:pPr>
            <a:r>
              <a:rPr kumimoji="0" lang="en-US" altLang="en-US" sz="1400" b="1" i="0" u="none" strike="noStrike" cap="none" normalizeH="0" baseline="0" dirty="0">
                <a:ln>
                  <a:noFill/>
                </a:ln>
                <a:solidFill>
                  <a:srgbClr val="374151"/>
                </a:solidFill>
                <a:effectLst/>
                <a:latin typeface="Palatino Linotype" panose="02040502050505030304" pitchFamily="18" charset="0"/>
                <a:ea typeface="Segoe UI Historic" panose="020B0502040204020203" pitchFamily="34" charset="0"/>
                <a:cs typeface="Segoe UI Historic" panose="020B0502040204020203" pitchFamily="34" charset="0"/>
              </a:rPr>
              <a:t>   </a:t>
            </a:r>
          </a:p>
          <a:p>
            <a:pPr algn="l" eaLnBrk="0" fontAlgn="base" hangingPunct="0">
              <a:lnSpc>
                <a:spcPct val="100000"/>
              </a:lnSpc>
              <a:spcBef>
                <a:spcPct val="0"/>
              </a:spcBef>
              <a:spcAft>
                <a:spcPct val="0"/>
              </a:spcAft>
            </a:pPr>
            <a:r>
              <a:rPr kumimoji="0" lang="en-US" altLang="en-US" sz="1400" b="1" i="0" u="none" strike="noStrike" cap="none" normalizeH="0" baseline="0" dirty="0">
                <a:ln>
                  <a:noFill/>
                </a:ln>
                <a:solidFill>
                  <a:srgbClr val="374151"/>
                </a:solidFill>
                <a:effectLst/>
                <a:latin typeface="Palatino Linotype" panose="02040502050505030304" pitchFamily="18" charset="0"/>
                <a:ea typeface="Segoe UI Historic" panose="020B0502040204020203" pitchFamily="34" charset="0"/>
                <a:cs typeface="Segoe UI Historic" panose="020B0502040204020203" pitchFamily="34" charset="0"/>
              </a:rPr>
              <a:t>                                                  </a:t>
            </a:r>
            <a:r>
              <a:rPr lang="en-US" sz="1600" b="1" dirty="0">
                <a:latin typeface="+mj-lt"/>
              </a:rPr>
              <a:t>Observing the most popular Airbnb in NYC </a:t>
            </a:r>
          </a:p>
          <a:p>
            <a:pPr algn="l">
              <a:buFont typeface="Arial" panose="020B0604020202020204" pitchFamily="34" charset="0"/>
              <a:buChar char="•"/>
            </a:pPr>
            <a:r>
              <a:rPr lang="en-US" sz="1400" b="0" i="0" dirty="0">
                <a:solidFill>
                  <a:srgbClr val="374151"/>
                </a:solidFill>
                <a:effectLst/>
                <a:latin typeface="Palatino Linotype" panose="02040502050505030304" pitchFamily="18" charset="0"/>
              </a:rPr>
              <a:t>Williamsburg and Bedford-Stuyvesant are popular neighborhoods with a high number of listings.</a:t>
            </a:r>
          </a:p>
          <a:p>
            <a:pPr algn="l">
              <a:buFont typeface="Arial" panose="020B0604020202020204" pitchFamily="34" charset="0"/>
              <a:buChar char="•"/>
            </a:pPr>
            <a:r>
              <a:rPr lang="en-US" sz="1400" b="0" i="0" dirty="0">
                <a:solidFill>
                  <a:srgbClr val="374151"/>
                </a:solidFill>
                <a:effectLst/>
                <a:latin typeface="Palatino Linotype" panose="02040502050505030304" pitchFamily="18" charset="0"/>
              </a:rPr>
              <a:t>Midtown has the highest average prices, while Bushwick stands out for its affordability.</a:t>
            </a:r>
          </a:p>
          <a:p>
            <a:pPr algn="l">
              <a:buFont typeface="Arial" panose="020B0604020202020204" pitchFamily="34" charset="0"/>
              <a:buChar char="•"/>
            </a:pPr>
            <a:r>
              <a:rPr lang="en-US" sz="1400" b="0" i="0" dirty="0">
                <a:solidFill>
                  <a:srgbClr val="374151"/>
                </a:solidFill>
                <a:effectLst/>
                <a:latin typeface="Palatino Linotype" panose="02040502050505030304" pitchFamily="18" charset="0"/>
              </a:rPr>
              <a:t>East Village and Williamsburg have shorter availability, while Midtown has longer availability.</a:t>
            </a:r>
          </a:p>
          <a:p>
            <a:pPr algn="l">
              <a:buFont typeface="Arial" panose="020B0604020202020204" pitchFamily="34" charset="0"/>
              <a:buChar char="•"/>
            </a:pPr>
            <a:r>
              <a:rPr lang="en-US" sz="1400" b="0" i="0" dirty="0">
                <a:solidFill>
                  <a:srgbClr val="374151"/>
                </a:solidFill>
                <a:effectLst/>
                <a:latin typeface="Palatino Linotype" panose="02040502050505030304" pitchFamily="18" charset="0"/>
              </a:rPr>
              <a:t>Each neighborhood has a unique profile, attracting renters with diverse preferences and budgets.</a:t>
            </a:r>
          </a:p>
          <a:p>
            <a:pPr algn="l">
              <a:buFont typeface="Arial" panose="020B0604020202020204" pitchFamily="34" charset="0"/>
              <a:buChar char="•"/>
            </a:pPr>
            <a:r>
              <a:rPr lang="en-US" sz="1400" b="0" i="0" dirty="0">
                <a:solidFill>
                  <a:srgbClr val="374151"/>
                </a:solidFill>
                <a:effectLst/>
                <a:latin typeface="Palatino Linotype" panose="02040502050505030304" pitchFamily="18" charset="0"/>
              </a:rPr>
              <a:t>Neighborhood dynamics vary, with some catering to cultural richness, artistic communities, or upscale experiences.</a:t>
            </a:r>
            <a:endParaRPr kumimoji="0" lang="en-US" altLang="en-US" sz="1400" b="1" i="0" u="none" strike="noStrike" cap="none" normalizeH="0" baseline="0" dirty="0">
              <a:ln>
                <a:noFill/>
              </a:ln>
              <a:solidFill>
                <a:srgbClr val="374151"/>
              </a:solidFill>
              <a:effectLst/>
              <a:latin typeface="Palatino Linotype" panose="02040502050505030304" pitchFamily="18" charset="0"/>
              <a:ea typeface="Segoe UI Historic" panose="020B0502040204020203" pitchFamily="34" charset="0"/>
              <a:cs typeface="Segoe UI Historic"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latin typeface="Segoe UI Historic" panose="020B0502040204020203" pitchFamily="34" charset="0"/>
              <a:ea typeface="Segoe UI Historic" panose="020B0502040204020203" pitchFamily="34" charset="0"/>
              <a:cs typeface="Segoe UI Historic" panose="020B0502040204020203" pitchFamily="34" charset="0"/>
            </a:endParaRPr>
          </a:p>
        </p:txBody>
      </p:sp>
      <p:graphicFrame>
        <p:nvGraphicFramePr>
          <p:cNvPr id="4" name="Chart 3">
            <a:extLst>
              <a:ext uri="{FF2B5EF4-FFF2-40B4-BE49-F238E27FC236}">
                <a16:creationId xmlns:a16="http://schemas.microsoft.com/office/drawing/2014/main" id="{BF61B05F-F18E-AE42-7823-3D412C871660}"/>
              </a:ext>
            </a:extLst>
          </p:cNvPr>
          <p:cNvGraphicFramePr>
            <a:graphicFrameLocks/>
          </p:cNvGraphicFramePr>
          <p:nvPr>
            <p:extLst>
              <p:ext uri="{D42A27DB-BD31-4B8C-83A1-F6EECF244321}">
                <p14:modId xmlns:p14="http://schemas.microsoft.com/office/powerpoint/2010/main" val="1907308963"/>
              </p:ext>
            </p:extLst>
          </p:nvPr>
        </p:nvGraphicFramePr>
        <p:xfrm>
          <a:off x="1788653" y="404552"/>
          <a:ext cx="8614694" cy="334118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2862657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57F367-45F1-73DE-53CF-F5D896A0FAF4}"/>
              </a:ext>
            </a:extLst>
          </p:cNvPr>
          <p:cNvSpPr>
            <a:spLocks noGrp="1"/>
          </p:cNvSpPr>
          <p:nvPr>
            <p:ph type="ctrTitle"/>
          </p:nvPr>
        </p:nvSpPr>
        <p:spPr>
          <a:xfrm>
            <a:off x="1402815" y="174912"/>
            <a:ext cx="9144000" cy="816606"/>
          </a:xfrm>
          <a:solidFill>
            <a:srgbClr val="ECF3FA"/>
          </a:solidFill>
        </p:spPr>
        <p:txBody>
          <a:bodyPr>
            <a:noAutofit/>
          </a:bodyPr>
          <a:lstStyle/>
          <a:p>
            <a:br>
              <a:rPr lang="en-US" sz="1200" b="0" i="0" dirty="0">
                <a:solidFill>
                  <a:srgbClr val="212121"/>
                </a:solidFill>
                <a:effectLst/>
                <a:latin typeface="Roboto" panose="02000000000000000000" pitchFamily="2" charset="0"/>
              </a:rPr>
            </a:br>
            <a:r>
              <a:rPr lang="en-US" sz="1400" b="0" i="0" dirty="0">
                <a:solidFill>
                  <a:srgbClr val="212121"/>
                </a:solidFill>
                <a:effectLst/>
                <a:latin typeface="Roboto" panose="02000000000000000000" pitchFamily="2" charset="0"/>
              </a:rPr>
              <a:t>How has the Airbnb market in New York City changed over time? Have there been any significant trends in terms of the number of listings, prices, or occupancy rates?</a:t>
            </a:r>
            <a:br>
              <a:rPr lang="en-US" sz="1200" b="0" i="0" dirty="0">
                <a:solidFill>
                  <a:srgbClr val="212121"/>
                </a:solidFill>
                <a:effectLst/>
                <a:latin typeface="Roboto" panose="020F0502020204030204" pitchFamily="2" charset="0"/>
              </a:rPr>
            </a:br>
            <a:endParaRPr lang="en-IN" sz="1200" dirty="0"/>
          </a:p>
        </p:txBody>
      </p:sp>
      <p:sp>
        <p:nvSpPr>
          <p:cNvPr id="3" name="Subtitle 2">
            <a:extLst>
              <a:ext uri="{FF2B5EF4-FFF2-40B4-BE49-F238E27FC236}">
                <a16:creationId xmlns:a16="http://schemas.microsoft.com/office/drawing/2014/main" id="{FED40531-8A11-914F-5E04-F6354E34BCF5}"/>
              </a:ext>
            </a:extLst>
          </p:cNvPr>
          <p:cNvSpPr>
            <a:spLocks noGrp="1"/>
          </p:cNvSpPr>
          <p:nvPr>
            <p:ph type="subTitle" idx="1"/>
          </p:nvPr>
        </p:nvSpPr>
        <p:spPr>
          <a:xfrm>
            <a:off x="0" y="2313919"/>
            <a:ext cx="6665205" cy="2778942"/>
          </a:xfrm>
          <a:solidFill>
            <a:schemeClr val="bg1"/>
          </a:solidFill>
          <a:ln>
            <a:solidFill>
              <a:schemeClr val="tx1"/>
            </a:solidFill>
          </a:ln>
        </p:spPr>
        <p:txBody>
          <a:bodyPr>
            <a:normAutofit/>
          </a:bodyPr>
          <a:lstStyle/>
          <a:p>
            <a:pPr algn="l"/>
            <a:r>
              <a:rPr lang="en-US" sz="1400" b="1" i="0" dirty="0">
                <a:solidFill>
                  <a:schemeClr val="bg1"/>
                </a:solidFill>
                <a:effectLst/>
                <a:latin typeface="Palace Script MT" panose="030303020206070C0B05" pitchFamily="66" charset="0"/>
              </a:rPr>
              <a:t>                                              </a:t>
            </a:r>
            <a:r>
              <a:rPr lang="en-US" sz="1600" b="1" i="0" dirty="0">
                <a:effectLst/>
                <a:latin typeface="Palatino Linotype" panose="02040502050505030304" pitchFamily="18" charset="0"/>
              </a:rPr>
              <a:t>Observing the Significant trends </a:t>
            </a:r>
            <a:r>
              <a:rPr lang="en-US" sz="1600" b="1" dirty="0">
                <a:latin typeface="Palatino Linotype" panose="02040502050505030304" pitchFamily="18" charset="0"/>
              </a:rPr>
              <a:t>Over Time</a:t>
            </a:r>
            <a:endParaRPr lang="en-US" sz="1600" b="0" i="0" dirty="0">
              <a:solidFill>
                <a:schemeClr val="bg1"/>
              </a:solidFill>
              <a:effectLst/>
              <a:latin typeface="Palatino Linotype" panose="02040502050505030304" pitchFamily="18" charset="0"/>
            </a:endParaRPr>
          </a:p>
          <a:p>
            <a:pPr marL="285750" indent="-285750" algn="l">
              <a:buFont typeface="Arial" panose="020B0604020202020204" pitchFamily="34" charset="0"/>
              <a:buChar char="•"/>
            </a:pPr>
            <a:r>
              <a:rPr lang="en-US" sz="1200" b="1" dirty="0">
                <a:latin typeface="Palatino Linotype" panose="02040502050505030304" pitchFamily="18" charset="0"/>
              </a:rPr>
              <a:t>Listing Count vs. Price:</a:t>
            </a:r>
            <a:r>
              <a:rPr lang="en-US" sz="1200" dirty="0">
                <a:latin typeface="Palatino Linotype" panose="02040502050505030304" pitchFamily="18" charset="0"/>
              </a:rPr>
              <a:t> Higher listing counts don't necessarily correlate with higher prices. For example, Sonder (NYC) has more listings than </a:t>
            </a:r>
            <a:r>
              <a:rPr lang="en-US" sz="1200" dirty="0" err="1">
                <a:latin typeface="Palatino Linotype" panose="02040502050505030304" pitchFamily="18" charset="0"/>
              </a:rPr>
              <a:t>Blueground</a:t>
            </a:r>
            <a:r>
              <a:rPr lang="en-US" sz="1200" dirty="0">
                <a:latin typeface="Palatino Linotype" panose="02040502050505030304" pitchFamily="18" charset="0"/>
              </a:rPr>
              <a:t> but lower average prices.</a:t>
            </a:r>
          </a:p>
          <a:p>
            <a:pPr marL="285750" indent="-285750" algn="l">
              <a:buFont typeface="Arial" panose="020B0604020202020204" pitchFamily="34" charset="0"/>
              <a:buChar char="•"/>
            </a:pPr>
            <a:r>
              <a:rPr lang="en-US" sz="1200" b="1" dirty="0">
                <a:latin typeface="Palatino Linotype" panose="02040502050505030304" pitchFamily="18" charset="0"/>
              </a:rPr>
              <a:t>Price vs. Availability:</a:t>
            </a:r>
            <a:r>
              <a:rPr lang="en-US" sz="1200" dirty="0">
                <a:latin typeface="Palatino Linotype" panose="02040502050505030304" pitchFamily="18" charset="0"/>
              </a:rPr>
              <a:t> Higher prices don't always mean higher availability. </a:t>
            </a:r>
            <a:r>
              <a:rPr lang="en-US" sz="1200" dirty="0" err="1">
                <a:latin typeface="Palatino Linotype" panose="02040502050505030304" pitchFamily="18" charset="0"/>
              </a:rPr>
              <a:t>Blueground</a:t>
            </a:r>
            <a:r>
              <a:rPr lang="en-US" sz="1200" dirty="0">
                <a:latin typeface="Palatino Linotype" panose="02040502050505030304" pitchFamily="18" charset="0"/>
              </a:rPr>
              <a:t> has a high average price, but Sonder (NYC) and Jeremy &amp; Laura have comparable or higher availabilities.</a:t>
            </a:r>
          </a:p>
          <a:p>
            <a:pPr marL="285750" indent="-285750" algn="l">
              <a:buFont typeface="Arial" panose="020B0604020202020204" pitchFamily="34" charset="0"/>
              <a:buChar char="•"/>
            </a:pPr>
            <a:r>
              <a:rPr lang="en-US" sz="1200" b="1" dirty="0">
                <a:latin typeface="Palatino Linotype" panose="02040502050505030304" pitchFamily="18" charset="0"/>
              </a:rPr>
              <a:t>Availability Variability:</a:t>
            </a:r>
            <a:r>
              <a:rPr lang="en-US" sz="1200" dirty="0">
                <a:latin typeface="Palatino Linotype" panose="02040502050505030304" pitchFamily="18" charset="0"/>
              </a:rPr>
              <a:t> Some hosts have a wide range of availability (e.g., Ken with 319 days), while others have limited availability or none at all (e.g., Kara).</a:t>
            </a:r>
          </a:p>
          <a:p>
            <a:pPr marL="285750" indent="-285750" algn="l">
              <a:buFont typeface="Arial" panose="020B0604020202020204" pitchFamily="34" charset="0"/>
              <a:buChar char="•"/>
            </a:pPr>
            <a:r>
              <a:rPr lang="en-US" sz="1200" b="1" dirty="0">
                <a:latin typeface="Palatino Linotype" panose="02040502050505030304" pitchFamily="18" charset="0"/>
              </a:rPr>
              <a:t>Diverse Host Profiles:</a:t>
            </a:r>
            <a:r>
              <a:rPr lang="en-US" sz="1200" dirty="0">
                <a:latin typeface="Palatino Linotype" panose="02040502050505030304" pitchFamily="18" charset="0"/>
              </a:rPr>
              <a:t> Different hosts cater to different segments of the market, with varying strategies in terms of pricing, availability, and the number of listings.</a:t>
            </a:r>
          </a:p>
          <a:p>
            <a:endParaRPr lang="en-IN" sz="1400" dirty="0">
              <a:solidFill>
                <a:schemeClr val="bg1"/>
              </a:solidFill>
              <a:latin typeface="Palace Script MT" panose="030303020206070C0B05" pitchFamily="66" charset="0"/>
            </a:endParaRPr>
          </a:p>
        </p:txBody>
      </p:sp>
      <p:graphicFrame>
        <p:nvGraphicFramePr>
          <p:cNvPr id="4" name="Chart 3">
            <a:extLst>
              <a:ext uri="{FF2B5EF4-FFF2-40B4-BE49-F238E27FC236}">
                <a16:creationId xmlns:a16="http://schemas.microsoft.com/office/drawing/2014/main" id="{F993201C-2CA0-F254-1CC3-87CF57E82794}"/>
              </a:ext>
            </a:extLst>
          </p:cNvPr>
          <p:cNvGraphicFramePr>
            <a:graphicFrameLocks/>
          </p:cNvGraphicFramePr>
          <p:nvPr>
            <p:extLst>
              <p:ext uri="{D42A27DB-BD31-4B8C-83A1-F6EECF244321}">
                <p14:modId xmlns:p14="http://schemas.microsoft.com/office/powerpoint/2010/main" val="3740805735"/>
              </p:ext>
            </p:extLst>
          </p:nvPr>
        </p:nvGraphicFramePr>
        <p:xfrm>
          <a:off x="6775372" y="1036775"/>
          <a:ext cx="5255045" cy="195787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a:extLst>
              <a:ext uri="{FF2B5EF4-FFF2-40B4-BE49-F238E27FC236}">
                <a16:creationId xmlns:a16="http://schemas.microsoft.com/office/drawing/2014/main" id="{8B599E76-B074-F9E5-7643-72004AABDB54}"/>
              </a:ext>
            </a:extLst>
          </p:cNvPr>
          <p:cNvGraphicFramePr>
            <a:graphicFrameLocks/>
          </p:cNvGraphicFramePr>
          <p:nvPr>
            <p:extLst>
              <p:ext uri="{D42A27DB-BD31-4B8C-83A1-F6EECF244321}">
                <p14:modId xmlns:p14="http://schemas.microsoft.com/office/powerpoint/2010/main" val="699076435"/>
              </p:ext>
            </p:extLst>
          </p:nvPr>
        </p:nvGraphicFramePr>
        <p:xfrm>
          <a:off x="6775372" y="3039905"/>
          <a:ext cx="5255045" cy="1862601"/>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Chart 5">
            <a:extLst>
              <a:ext uri="{FF2B5EF4-FFF2-40B4-BE49-F238E27FC236}">
                <a16:creationId xmlns:a16="http://schemas.microsoft.com/office/drawing/2014/main" id="{3E947199-BA4B-E4F3-7308-2554C0740CD3}"/>
              </a:ext>
            </a:extLst>
          </p:cNvPr>
          <p:cNvGraphicFramePr>
            <a:graphicFrameLocks/>
          </p:cNvGraphicFramePr>
          <p:nvPr>
            <p:extLst>
              <p:ext uri="{D42A27DB-BD31-4B8C-83A1-F6EECF244321}">
                <p14:modId xmlns:p14="http://schemas.microsoft.com/office/powerpoint/2010/main" val="3241806394"/>
              </p:ext>
            </p:extLst>
          </p:nvPr>
        </p:nvGraphicFramePr>
        <p:xfrm>
          <a:off x="6775372" y="5007023"/>
          <a:ext cx="5255045" cy="1676065"/>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3466251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bg/>
                                          </p:spTgt>
                                        </p:tgtEl>
                                        <p:attrNameLst>
                                          <p:attrName>style.visibility</p:attrName>
                                        </p:attrNameLst>
                                      </p:cBhvr>
                                      <p:to>
                                        <p:strVal val="visible"/>
                                      </p:to>
                                    </p:set>
                                    <p:animEffect transition="in" filter="circle(in)">
                                      <p:cBhvr>
                                        <p:cTn id="12" dur="2000"/>
                                        <p:tgtEl>
                                          <p:spTgt spid="3">
                                            <p:bg/>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build="p"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57F367-45F1-73DE-53CF-F5D896A0FAF4}"/>
              </a:ext>
            </a:extLst>
          </p:cNvPr>
          <p:cNvSpPr>
            <a:spLocks noGrp="1"/>
          </p:cNvSpPr>
          <p:nvPr>
            <p:ph type="ctrTitle"/>
          </p:nvPr>
        </p:nvSpPr>
        <p:spPr>
          <a:xfrm>
            <a:off x="1402815" y="174912"/>
            <a:ext cx="9140327" cy="816004"/>
          </a:xfrm>
          <a:solidFill>
            <a:srgbClr val="ECF3FA"/>
          </a:solidFill>
        </p:spPr>
        <p:txBody>
          <a:bodyPr anchor="ctr">
            <a:noAutofit/>
          </a:bodyPr>
          <a:lstStyle/>
          <a:p>
            <a:br>
              <a:rPr lang="en-US" sz="1400" b="0" i="0" dirty="0">
                <a:solidFill>
                  <a:srgbClr val="212121"/>
                </a:solidFill>
                <a:effectLst/>
                <a:latin typeface="Roboto" panose="02000000000000000000" pitchFamily="2" charset="0"/>
              </a:rPr>
            </a:br>
            <a:r>
              <a:rPr lang="en-US" sz="1400" b="0" i="0" dirty="0">
                <a:solidFill>
                  <a:srgbClr val="212121"/>
                </a:solidFill>
                <a:effectLst/>
                <a:latin typeface="Roboto" panose="02000000000000000000" pitchFamily="2" charset="0"/>
              </a:rPr>
              <a:t>Are there any patterns or trends in </a:t>
            </a:r>
            <a:r>
              <a:rPr lang="en-US" sz="1600" b="0" i="0" dirty="0">
                <a:solidFill>
                  <a:srgbClr val="212121"/>
                </a:solidFill>
                <a:effectLst/>
                <a:latin typeface="Roboto" panose="02000000000000000000" pitchFamily="2" charset="0"/>
              </a:rPr>
              <a:t>terms</a:t>
            </a:r>
            <a:r>
              <a:rPr lang="en-US" sz="1400" b="0" i="0" dirty="0">
                <a:solidFill>
                  <a:srgbClr val="212121"/>
                </a:solidFill>
                <a:effectLst/>
                <a:latin typeface="Roboto" panose="02000000000000000000" pitchFamily="2" charset="0"/>
              </a:rPr>
              <a:t> of the types of properties that are being rented out on Airbnb in New York City? Are certain types of properties more popular or more expensive than others?</a:t>
            </a:r>
            <a:br>
              <a:rPr lang="en-US" sz="1400" b="0" i="0" dirty="0">
                <a:solidFill>
                  <a:srgbClr val="212121"/>
                </a:solidFill>
                <a:effectLst/>
                <a:latin typeface="Roboto" panose="020F0502020204030204" pitchFamily="2" charset="0"/>
              </a:rPr>
            </a:br>
            <a:endParaRPr lang="en-IN" sz="1400" dirty="0"/>
          </a:p>
        </p:txBody>
      </p:sp>
      <p:sp>
        <p:nvSpPr>
          <p:cNvPr id="3" name="Subtitle 2">
            <a:extLst>
              <a:ext uri="{FF2B5EF4-FFF2-40B4-BE49-F238E27FC236}">
                <a16:creationId xmlns:a16="http://schemas.microsoft.com/office/drawing/2014/main" id="{FED40531-8A11-914F-5E04-F6354E34BCF5}"/>
              </a:ext>
            </a:extLst>
          </p:cNvPr>
          <p:cNvSpPr>
            <a:spLocks noGrp="1"/>
          </p:cNvSpPr>
          <p:nvPr>
            <p:ph type="subTitle" idx="1"/>
          </p:nvPr>
        </p:nvSpPr>
        <p:spPr>
          <a:xfrm>
            <a:off x="949288" y="4644399"/>
            <a:ext cx="7842173" cy="1937789"/>
          </a:xfrm>
          <a:solidFill>
            <a:schemeClr val="bg1"/>
          </a:solidFill>
          <a:ln>
            <a:solidFill>
              <a:schemeClr val="tx1"/>
            </a:solidFill>
          </a:ln>
        </p:spPr>
        <p:txBody>
          <a:bodyPr>
            <a:normAutofit/>
          </a:bodyPr>
          <a:lstStyle/>
          <a:p>
            <a:r>
              <a:rPr lang="en-US" sz="1100" b="1" dirty="0">
                <a:latin typeface="Palatino Linotype" panose="02040502050505030304" pitchFamily="18" charset="0"/>
              </a:rPr>
              <a:t>  </a:t>
            </a:r>
            <a:r>
              <a:rPr lang="en-US" sz="1600" b="1" dirty="0">
                <a:latin typeface="Palatino Linotype" panose="02040502050505030304" pitchFamily="18" charset="0"/>
              </a:rPr>
              <a:t>Observing the Trends of Properties In NYC</a:t>
            </a:r>
          </a:p>
          <a:p>
            <a:pPr marL="285750" indent="-285750" algn="l">
              <a:buFont typeface="Arial" panose="020B0604020202020204" pitchFamily="34" charset="0"/>
              <a:buChar char="•"/>
            </a:pPr>
            <a:r>
              <a:rPr lang="en-US" sz="1400" dirty="0">
                <a:latin typeface="Palatino Linotype" panose="02040502050505030304" pitchFamily="18" charset="0"/>
              </a:rPr>
              <a:t>Entire apartments are popular, often with higher average prices.</a:t>
            </a:r>
          </a:p>
          <a:p>
            <a:pPr marL="285750" indent="-285750" algn="l">
              <a:buFont typeface="Arial" panose="020B0604020202020204" pitchFamily="34" charset="0"/>
              <a:buChar char="•"/>
            </a:pPr>
            <a:r>
              <a:rPr lang="en-US" sz="1400" dirty="0">
                <a:latin typeface="Palatino Linotype" panose="02040502050505030304" pitchFamily="18" charset="0"/>
              </a:rPr>
              <a:t>Williamsburg is a popular neighborhood for both private rooms and entire apartments.</a:t>
            </a:r>
          </a:p>
          <a:p>
            <a:pPr marL="285750" indent="-285750" algn="l">
              <a:buFont typeface="Arial" panose="020B0604020202020204" pitchFamily="34" charset="0"/>
              <a:buChar char="•"/>
            </a:pPr>
            <a:r>
              <a:rPr lang="en-US" sz="1400" dirty="0">
                <a:latin typeface="Palatino Linotype" panose="02040502050505030304" pitchFamily="18" charset="0"/>
              </a:rPr>
              <a:t>Hell's Kitchen and Bedford-Stuyvesant have high average prices for shared rooms.</a:t>
            </a:r>
          </a:p>
          <a:p>
            <a:pPr marL="285750" indent="-285750" algn="l">
              <a:buFont typeface="Arial" panose="020B0604020202020204" pitchFamily="34" charset="0"/>
              <a:buChar char="•"/>
            </a:pPr>
            <a:r>
              <a:rPr lang="en-US" sz="1400" dirty="0">
                <a:latin typeface="Palatino Linotype" panose="02040502050505030304" pitchFamily="18" charset="0"/>
              </a:rPr>
              <a:t>Affordability and popularity of property types vary by neighborhood.</a:t>
            </a:r>
          </a:p>
          <a:p>
            <a:pPr marL="285750" indent="-285750" algn="l">
              <a:buFont typeface="Arial" panose="020B0604020202020204" pitchFamily="34" charset="0"/>
              <a:buChar char="•"/>
            </a:pPr>
            <a:r>
              <a:rPr lang="en-US" sz="1400" dirty="0">
                <a:latin typeface="Palatino Linotype" panose="02040502050505030304" pitchFamily="18" charset="0"/>
              </a:rPr>
              <a:t>Neighborhood choice significantly influences average prices and availability.</a:t>
            </a:r>
          </a:p>
          <a:p>
            <a:pPr marL="171450" indent="-171450" algn="l">
              <a:buFont typeface="Arial" panose="020B0604020202020204" pitchFamily="34" charset="0"/>
              <a:buChar char="•"/>
            </a:pPr>
            <a:endParaRPr lang="en-US" sz="1200" b="0" i="0" dirty="0">
              <a:effectLst/>
              <a:latin typeface="Söhne"/>
            </a:endParaRPr>
          </a:p>
          <a:p>
            <a:endParaRPr lang="en-IN" sz="1200" dirty="0"/>
          </a:p>
        </p:txBody>
      </p:sp>
      <p:graphicFrame>
        <p:nvGraphicFramePr>
          <p:cNvPr id="7" name="Chart 6">
            <a:extLst>
              <a:ext uri="{FF2B5EF4-FFF2-40B4-BE49-F238E27FC236}">
                <a16:creationId xmlns:a16="http://schemas.microsoft.com/office/drawing/2014/main" id="{534F8874-1BFD-2436-9AD2-C81CFE55D276}"/>
              </a:ext>
            </a:extLst>
          </p:cNvPr>
          <p:cNvGraphicFramePr>
            <a:graphicFrameLocks/>
          </p:cNvGraphicFramePr>
          <p:nvPr>
            <p:extLst>
              <p:ext uri="{D42A27DB-BD31-4B8C-83A1-F6EECF244321}">
                <p14:modId xmlns:p14="http://schemas.microsoft.com/office/powerpoint/2010/main" val="4022188504"/>
              </p:ext>
            </p:extLst>
          </p:nvPr>
        </p:nvGraphicFramePr>
        <p:xfrm>
          <a:off x="616942" y="1323337"/>
          <a:ext cx="3723700" cy="2962224"/>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8" name="Chart 7">
            <a:extLst>
              <a:ext uri="{FF2B5EF4-FFF2-40B4-BE49-F238E27FC236}">
                <a16:creationId xmlns:a16="http://schemas.microsoft.com/office/drawing/2014/main" id="{53030356-10EF-CFF1-11E9-18E54C4E5678}"/>
              </a:ext>
            </a:extLst>
          </p:cNvPr>
          <p:cNvGraphicFramePr>
            <a:graphicFrameLocks/>
          </p:cNvGraphicFramePr>
          <p:nvPr>
            <p:extLst>
              <p:ext uri="{D42A27DB-BD31-4B8C-83A1-F6EECF244321}">
                <p14:modId xmlns:p14="http://schemas.microsoft.com/office/powerpoint/2010/main" val="2577000399"/>
              </p:ext>
            </p:extLst>
          </p:nvPr>
        </p:nvGraphicFramePr>
        <p:xfrm>
          <a:off x="4616069" y="1244706"/>
          <a:ext cx="3723700" cy="304085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5" name="Chart 14">
            <a:extLst>
              <a:ext uri="{FF2B5EF4-FFF2-40B4-BE49-F238E27FC236}">
                <a16:creationId xmlns:a16="http://schemas.microsoft.com/office/drawing/2014/main" id="{974BE838-BC0F-A9A2-8281-9EC2AD8306CD}"/>
              </a:ext>
            </a:extLst>
          </p:cNvPr>
          <p:cNvGraphicFramePr>
            <a:graphicFrameLocks/>
          </p:cNvGraphicFramePr>
          <p:nvPr>
            <p:extLst>
              <p:ext uri="{D42A27DB-BD31-4B8C-83A1-F6EECF244321}">
                <p14:modId xmlns:p14="http://schemas.microsoft.com/office/powerpoint/2010/main" val="1284639338"/>
              </p:ext>
            </p:extLst>
          </p:nvPr>
        </p:nvGraphicFramePr>
        <p:xfrm>
          <a:off x="8339769" y="1307965"/>
          <a:ext cx="3723703" cy="2977596"/>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5596514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circle(in)">
                                      <p:cBhvr>
                                        <p:cTn id="12" dur="20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circle(in)">
                                      <p:cBhvr>
                                        <p:cTn id="17" dur="20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circle(in)">
                                      <p:cBhvr>
                                        <p:cTn id="22" dur="2000"/>
                                        <p:tgtEl>
                                          <p:spTgt spid="15"/>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grpId="0" nodeType="clickEffect">
                                  <p:stCondLst>
                                    <p:cond delay="0"/>
                                  </p:stCondLst>
                                  <p:childTnLst>
                                    <p:set>
                                      <p:cBhvr>
                                        <p:cTn id="26" dur="1" fill="hold">
                                          <p:stCondLst>
                                            <p:cond delay="0"/>
                                          </p:stCondLst>
                                        </p:cTn>
                                        <p:tgtEl>
                                          <p:spTgt spid="3">
                                            <p:bg/>
                                          </p:spTgt>
                                        </p:tgtEl>
                                        <p:attrNameLst>
                                          <p:attrName>style.visibility</p:attrName>
                                        </p:attrNameLst>
                                      </p:cBhvr>
                                      <p:to>
                                        <p:strVal val="visible"/>
                                      </p:to>
                                    </p:set>
                                    <p:animEffect transition="in" filter="circle(in)">
                                      <p:cBhvr>
                                        <p:cTn id="27" dur="2000"/>
                                        <p:tgtEl>
                                          <p:spTgt spid="3">
                                            <p:bg/>
                                          </p:spTgt>
                                        </p:tgtEl>
                                      </p:cBhvr>
                                    </p:animEffect>
                                  </p:childTnLst>
                                </p:cTn>
                              </p:par>
                            </p:childTnLst>
                          </p:cTn>
                        </p:par>
                      </p:childTnLst>
                    </p:cTn>
                  </p:par>
                  <p:par>
                    <p:cTn id="28" fill="hold">
                      <p:stCondLst>
                        <p:cond delay="indefinite"/>
                      </p:stCondLst>
                      <p:childTnLst>
                        <p:par>
                          <p:cTn id="29" fill="hold">
                            <p:stCondLst>
                              <p:cond delay="0"/>
                            </p:stCondLst>
                            <p:childTnLst>
                              <p:par>
                                <p:cTn id="30" presetID="6" presetClass="entr" presetSubtype="16" fill="hold" grpId="0" nodeType="clickEffect">
                                  <p:stCondLst>
                                    <p:cond delay="0"/>
                                  </p:stCondLst>
                                  <p:childTnLst>
                                    <p:set>
                                      <p:cBhvr>
                                        <p:cTn id="31" dur="1" fill="hold">
                                          <p:stCondLst>
                                            <p:cond delay="0"/>
                                          </p:stCondLst>
                                        </p:cTn>
                                        <p:tgtEl>
                                          <p:spTgt spid="3">
                                            <p:txEl>
                                              <p:pRg st="0" end="0"/>
                                            </p:txEl>
                                          </p:spTgt>
                                        </p:tgtEl>
                                        <p:attrNameLst>
                                          <p:attrName>style.visibility</p:attrName>
                                        </p:attrNameLst>
                                      </p:cBhvr>
                                      <p:to>
                                        <p:strVal val="visible"/>
                                      </p:to>
                                    </p:set>
                                    <p:animEffect transition="in" filter="circle(in)">
                                      <p:cBhvr>
                                        <p:cTn id="32" dur="2000"/>
                                        <p:tgtEl>
                                          <p:spTgt spid="3">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6" presetClass="entr" presetSubtype="16" fill="hold" grpId="0" nodeType="clickEffect">
                                  <p:stCondLst>
                                    <p:cond delay="0"/>
                                  </p:stCondLst>
                                  <p:childTnLst>
                                    <p:set>
                                      <p:cBhvr>
                                        <p:cTn id="36" dur="1" fill="hold">
                                          <p:stCondLst>
                                            <p:cond delay="0"/>
                                          </p:stCondLst>
                                        </p:cTn>
                                        <p:tgtEl>
                                          <p:spTgt spid="3">
                                            <p:txEl>
                                              <p:pRg st="1" end="1"/>
                                            </p:txEl>
                                          </p:spTgt>
                                        </p:tgtEl>
                                        <p:attrNameLst>
                                          <p:attrName>style.visibility</p:attrName>
                                        </p:attrNameLst>
                                      </p:cBhvr>
                                      <p:to>
                                        <p:strVal val="visible"/>
                                      </p:to>
                                    </p:set>
                                    <p:animEffect transition="in" filter="circle(in)">
                                      <p:cBhvr>
                                        <p:cTn id="37" dur="2000"/>
                                        <p:tgtEl>
                                          <p:spTgt spid="3">
                                            <p:txEl>
                                              <p:pRg st="1" end="1"/>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6" presetClass="entr" presetSubtype="16" fill="hold" grpId="0" nodeType="clickEffect">
                                  <p:stCondLst>
                                    <p:cond delay="0"/>
                                  </p:stCondLst>
                                  <p:childTnLst>
                                    <p:set>
                                      <p:cBhvr>
                                        <p:cTn id="41" dur="1" fill="hold">
                                          <p:stCondLst>
                                            <p:cond delay="0"/>
                                          </p:stCondLst>
                                        </p:cTn>
                                        <p:tgtEl>
                                          <p:spTgt spid="3">
                                            <p:txEl>
                                              <p:pRg st="2" end="2"/>
                                            </p:txEl>
                                          </p:spTgt>
                                        </p:tgtEl>
                                        <p:attrNameLst>
                                          <p:attrName>style.visibility</p:attrName>
                                        </p:attrNameLst>
                                      </p:cBhvr>
                                      <p:to>
                                        <p:strVal val="visible"/>
                                      </p:to>
                                    </p:set>
                                    <p:animEffect transition="in" filter="circle(in)">
                                      <p:cBhvr>
                                        <p:cTn id="42" dur="2000"/>
                                        <p:tgtEl>
                                          <p:spTgt spid="3">
                                            <p:txEl>
                                              <p:pRg st="2" end="2"/>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6" presetClass="entr" presetSubtype="16" fill="hold" grpId="0" nodeType="clickEffect">
                                  <p:stCondLst>
                                    <p:cond delay="0"/>
                                  </p:stCondLst>
                                  <p:childTnLst>
                                    <p:set>
                                      <p:cBhvr>
                                        <p:cTn id="46" dur="1" fill="hold">
                                          <p:stCondLst>
                                            <p:cond delay="0"/>
                                          </p:stCondLst>
                                        </p:cTn>
                                        <p:tgtEl>
                                          <p:spTgt spid="3">
                                            <p:txEl>
                                              <p:pRg st="3" end="3"/>
                                            </p:txEl>
                                          </p:spTgt>
                                        </p:tgtEl>
                                        <p:attrNameLst>
                                          <p:attrName>style.visibility</p:attrName>
                                        </p:attrNameLst>
                                      </p:cBhvr>
                                      <p:to>
                                        <p:strVal val="visible"/>
                                      </p:to>
                                    </p:set>
                                    <p:animEffect transition="in" filter="circle(in)">
                                      <p:cBhvr>
                                        <p:cTn id="47" dur="2000"/>
                                        <p:tgtEl>
                                          <p:spTgt spid="3">
                                            <p:txEl>
                                              <p:pRg st="3" end="3"/>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6" presetClass="entr" presetSubtype="16" fill="hold" grpId="0" nodeType="clickEffect">
                                  <p:stCondLst>
                                    <p:cond delay="0"/>
                                  </p:stCondLst>
                                  <p:childTnLst>
                                    <p:set>
                                      <p:cBhvr>
                                        <p:cTn id="51" dur="1" fill="hold">
                                          <p:stCondLst>
                                            <p:cond delay="0"/>
                                          </p:stCondLst>
                                        </p:cTn>
                                        <p:tgtEl>
                                          <p:spTgt spid="3">
                                            <p:txEl>
                                              <p:pRg st="4" end="4"/>
                                            </p:txEl>
                                          </p:spTgt>
                                        </p:tgtEl>
                                        <p:attrNameLst>
                                          <p:attrName>style.visibility</p:attrName>
                                        </p:attrNameLst>
                                      </p:cBhvr>
                                      <p:to>
                                        <p:strVal val="visible"/>
                                      </p:to>
                                    </p:set>
                                    <p:animEffect transition="in" filter="circle(in)">
                                      <p:cBhvr>
                                        <p:cTn id="52" dur="2000"/>
                                        <p:tgtEl>
                                          <p:spTgt spid="3">
                                            <p:txEl>
                                              <p:pRg st="4" end="4"/>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6" presetClass="entr" presetSubtype="16" fill="hold" grpId="0" nodeType="clickEffect">
                                  <p:stCondLst>
                                    <p:cond delay="0"/>
                                  </p:stCondLst>
                                  <p:childTnLst>
                                    <p:set>
                                      <p:cBhvr>
                                        <p:cTn id="56" dur="1" fill="hold">
                                          <p:stCondLst>
                                            <p:cond delay="0"/>
                                          </p:stCondLst>
                                        </p:cTn>
                                        <p:tgtEl>
                                          <p:spTgt spid="3">
                                            <p:txEl>
                                              <p:pRg st="5" end="5"/>
                                            </p:txEl>
                                          </p:spTgt>
                                        </p:tgtEl>
                                        <p:attrNameLst>
                                          <p:attrName>style.visibility</p:attrName>
                                        </p:attrNameLst>
                                      </p:cBhvr>
                                      <p:to>
                                        <p:strVal val="visible"/>
                                      </p:to>
                                    </p:set>
                                    <p:animEffect transition="in" filter="circle(in)">
                                      <p:cBhvr>
                                        <p:cTn id="57" dur="2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build="p" animBg="1"/>
      <p:bldGraphic spid="7" grpId="0">
        <p:bldAsOne/>
      </p:bldGraphic>
      <p:bldGraphic spid="8" grpId="0">
        <p:bldAsOne/>
      </p:bldGraphic>
      <p:bldGraphic spid="15" grpId="0">
        <p:bldAsOne/>
      </p:bldGraphic>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57F367-45F1-73DE-53CF-F5D896A0FAF4}"/>
              </a:ext>
            </a:extLst>
          </p:cNvPr>
          <p:cNvSpPr>
            <a:spLocks noGrp="1"/>
          </p:cNvSpPr>
          <p:nvPr>
            <p:ph type="ctrTitle"/>
          </p:nvPr>
        </p:nvSpPr>
        <p:spPr>
          <a:xfrm>
            <a:off x="1402815" y="174912"/>
            <a:ext cx="9140327" cy="693189"/>
          </a:xfrm>
          <a:solidFill>
            <a:srgbClr val="ECF3FA"/>
          </a:solidFill>
        </p:spPr>
        <p:txBody>
          <a:bodyPr anchor="ctr">
            <a:noAutofit/>
          </a:bodyPr>
          <a:lstStyle/>
          <a:p>
            <a:r>
              <a:rPr lang="en-US" sz="1600" dirty="0">
                <a:solidFill>
                  <a:srgbClr val="212121"/>
                </a:solidFill>
                <a:latin typeface="Roboto" panose="020F0502020204030204" pitchFamily="2" charset="0"/>
              </a:rPr>
              <a:t>Are there any factors that seem to be </a:t>
            </a:r>
            <a:r>
              <a:rPr lang="en-US" sz="1600" dirty="0" err="1">
                <a:solidFill>
                  <a:srgbClr val="212121"/>
                </a:solidFill>
                <a:latin typeface="Roboto" panose="020F0502020204030204" pitchFamily="2" charset="0"/>
              </a:rPr>
              <a:t>correalated</a:t>
            </a:r>
            <a:r>
              <a:rPr lang="en-US" sz="1600" dirty="0">
                <a:solidFill>
                  <a:srgbClr val="212121"/>
                </a:solidFill>
                <a:latin typeface="Roboto" panose="020F0502020204030204" pitchFamily="2" charset="0"/>
              </a:rPr>
              <a:t> with the prices of Airbnb rentals in New York City?</a:t>
            </a:r>
            <a:br>
              <a:rPr lang="en-US" sz="1400" b="0" i="0" dirty="0">
                <a:solidFill>
                  <a:srgbClr val="212121"/>
                </a:solidFill>
                <a:effectLst/>
                <a:latin typeface="Roboto" panose="020F0502020204030204" pitchFamily="2" charset="0"/>
              </a:rPr>
            </a:br>
            <a:endParaRPr lang="en-IN" sz="1400" dirty="0"/>
          </a:p>
        </p:txBody>
      </p:sp>
      <p:sp>
        <p:nvSpPr>
          <p:cNvPr id="3" name="Subtitle 2">
            <a:extLst>
              <a:ext uri="{FF2B5EF4-FFF2-40B4-BE49-F238E27FC236}">
                <a16:creationId xmlns:a16="http://schemas.microsoft.com/office/drawing/2014/main" id="{FED40531-8A11-914F-5E04-F6354E34BCF5}"/>
              </a:ext>
            </a:extLst>
          </p:cNvPr>
          <p:cNvSpPr>
            <a:spLocks noGrp="1"/>
          </p:cNvSpPr>
          <p:nvPr>
            <p:ph type="subTitle" idx="1"/>
          </p:nvPr>
        </p:nvSpPr>
        <p:spPr>
          <a:xfrm>
            <a:off x="5527842" y="1759351"/>
            <a:ext cx="5803774" cy="4097439"/>
          </a:xfrm>
          <a:solidFill>
            <a:schemeClr val="bg1"/>
          </a:solidFill>
          <a:ln>
            <a:solidFill>
              <a:schemeClr val="tx1"/>
            </a:solidFill>
          </a:ln>
        </p:spPr>
        <p:txBody>
          <a:bodyPr>
            <a:normAutofit fontScale="70000" lnSpcReduction="20000"/>
          </a:bodyPr>
          <a:lstStyle/>
          <a:p>
            <a:r>
              <a:rPr lang="en-US" sz="1100" b="1" dirty="0">
                <a:latin typeface="Palatino Linotype" panose="02040502050505030304" pitchFamily="18" charset="0"/>
              </a:rPr>
              <a:t>    </a:t>
            </a:r>
            <a:endParaRPr lang="en-US" sz="2000" b="1" dirty="0">
              <a:latin typeface="Palatino Linotype" panose="02040502050505030304" pitchFamily="18" charset="0"/>
            </a:endParaRPr>
          </a:p>
          <a:p>
            <a:r>
              <a:rPr lang="en-US" sz="2300" b="1" dirty="0">
                <a:latin typeface="Palatino Linotype" panose="02040502050505030304" pitchFamily="18" charset="0"/>
              </a:rPr>
              <a:t>Observing The Factors That Correlated With Price</a:t>
            </a:r>
          </a:p>
          <a:p>
            <a:pPr marL="342900" indent="-342900" algn="l">
              <a:buFont typeface="Arial" panose="020B0604020202020204" pitchFamily="34" charset="0"/>
              <a:buChar char="•"/>
            </a:pPr>
            <a:r>
              <a:rPr lang="en-US" sz="2000" b="1" dirty="0">
                <a:latin typeface="Palatino Linotype" panose="02040502050505030304" pitchFamily="18" charset="0"/>
              </a:rPr>
              <a:t>Private Room (Correlation: 0):</a:t>
            </a:r>
            <a:endParaRPr lang="en-US" sz="2000" dirty="0">
              <a:latin typeface="Palatino Linotype" panose="02040502050505030304" pitchFamily="18" charset="0"/>
            </a:endParaRPr>
          </a:p>
          <a:p>
            <a:pPr marL="800100" lvl="1" indent="-342900" algn="l">
              <a:buFont typeface="Arial" panose="020B0604020202020204" pitchFamily="34" charset="0"/>
              <a:buChar char="•"/>
            </a:pPr>
            <a:r>
              <a:rPr lang="en-US" dirty="0">
                <a:latin typeface="Palatino Linotype" panose="02040502050505030304" pitchFamily="18" charset="0"/>
              </a:rPr>
              <a:t>There is no linear correlation between the variable associated with Private Rooms and the other variable. This means that changes in one variable do not predict or explain changes in the other variable.</a:t>
            </a:r>
          </a:p>
          <a:p>
            <a:pPr marL="342900" indent="-342900" algn="l">
              <a:buFont typeface="Arial" panose="020B0604020202020204" pitchFamily="34" charset="0"/>
              <a:buChar char="•"/>
            </a:pPr>
            <a:r>
              <a:rPr lang="en-US" sz="2000" b="1" dirty="0">
                <a:latin typeface="Palatino Linotype" panose="02040502050505030304" pitchFamily="18" charset="0"/>
              </a:rPr>
              <a:t>Entire Home/Apt (Correlation: -0.0338):</a:t>
            </a:r>
            <a:endParaRPr lang="en-US" sz="2000" dirty="0">
              <a:latin typeface="Palatino Linotype" panose="02040502050505030304" pitchFamily="18" charset="0"/>
            </a:endParaRPr>
          </a:p>
          <a:p>
            <a:pPr marL="800100" lvl="1" indent="-342900" algn="l">
              <a:buFont typeface="Arial" panose="020B0604020202020204" pitchFamily="34" charset="0"/>
              <a:buChar char="•"/>
            </a:pPr>
            <a:r>
              <a:rPr lang="en-US" dirty="0">
                <a:latin typeface="Palatino Linotype" panose="02040502050505030304" pitchFamily="18" charset="0"/>
              </a:rPr>
              <a:t>There is a very weak negative correlation between Entire Homes/Apartments and the other variable. However, the correlation is close to zero, suggesting that there is minimal linear relationship between the two.</a:t>
            </a:r>
          </a:p>
          <a:p>
            <a:pPr marL="342900" indent="-342900" algn="l">
              <a:buFont typeface="Arial" panose="020B0604020202020204" pitchFamily="34" charset="0"/>
              <a:buChar char="•"/>
            </a:pPr>
            <a:r>
              <a:rPr lang="en-US" sz="2000" b="1" dirty="0">
                <a:latin typeface="Palatino Linotype" panose="02040502050505030304" pitchFamily="18" charset="0"/>
              </a:rPr>
              <a:t>Shared Room (Correlation: 0.9311):</a:t>
            </a:r>
            <a:endParaRPr lang="en-US" sz="2000" dirty="0">
              <a:latin typeface="Palatino Linotype" panose="02040502050505030304" pitchFamily="18" charset="0"/>
            </a:endParaRPr>
          </a:p>
          <a:p>
            <a:pPr marL="800100" lvl="1" indent="-342900" algn="l">
              <a:buFont typeface="Arial" panose="020B0604020202020204" pitchFamily="34" charset="0"/>
              <a:buChar char="•"/>
            </a:pPr>
            <a:r>
              <a:rPr lang="en-US" dirty="0">
                <a:latin typeface="Palatino Linotype" panose="02040502050505030304" pitchFamily="18" charset="0"/>
              </a:rPr>
              <a:t>There is a strong positive correlation between Shared Rooms and the other variable. This indicates that as one variable increases, the other tends to increase significantly. The positive correlation suggests a potential association or dependency between the two variables.</a:t>
            </a:r>
          </a:p>
          <a:p>
            <a:br>
              <a:rPr lang="en-US" dirty="0"/>
            </a:br>
            <a:endParaRPr lang="en-US" sz="1200" b="0" i="0" dirty="0">
              <a:effectLst/>
              <a:latin typeface="Söhne"/>
            </a:endParaRPr>
          </a:p>
          <a:p>
            <a:endParaRPr lang="en-IN" sz="1200" dirty="0"/>
          </a:p>
        </p:txBody>
      </p:sp>
      <p:graphicFrame>
        <p:nvGraphicFramePr>
          <p:cNvPr id="4" name="Chart 3">
            <a:extLst>
              <a:ext uri="{FF2B5EF4-FFF2-40B4-BE49-F238E27FC236}">
                <a16:creationId xmlns:a16="http://schemas.microsoft.com/office/drawing/2014/main" id="{44B20873-BA11-0399-2A61-7DB5C2F12BB6}"/>
              </a:ext>
            </a:extLst>
          </p:cNvPr>
          <p:cNvGraphicFramePr>
            <a:graphicFrameLocks/>
          </p:cNvGraphicFramePr>
          <p:nvPr>
            <p:extLst>
              <p:ext uri="{D42A27DB-BD31-4B8C-83A1-F6EECF244321}">
                <p14:modId xmlns:p14="http://schemas.microsoft.com/office/powerpoint/2010/main" val="1045925210"/>
              </p:ext>
            </p:extLst>
          </p:nvPr>
        </p:nvGraphicFramePr>
        <p:xfrm>
          <a:off x="571017" y="2173147"/>
          <a:ext cx="4572000" cy="27432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5871385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bg/>
                                          </p:spTgt>
                                        </p:tgtEl>
                                        <p:attrNameLst>
                                          <p:attrName>style.visibility</p:attrName>
                                        </p:attrNameLst>
                                      </p:cBhvr>
                                      <p:to>
                                        <p:strVal val="visible"/>
                                      </p:to>
                                    </p:set>
                                    <p:animEffect transition="in" filter="circle(in)">
                                      <p:cBhvr>
                                        <p:cTn id="12" dur="2000"/>
                                        <p:tgtEl>
                                          <p:spTgt spid="3">
                                            <p:bg/>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circle(in)">
                                      <p:cBhvr>
                                        <p:cTn id="17" dur="2000"/>
                                        <p:tgtEl>
                                          <p:spTgt spid="3">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3">
                                            <p:txEl>
                                              <p:pRg st="1" end="1"/>
                                            </p:txEl>
                                          </p:spTgt>
                                        </p:tgtEl>
                                        <p:attrNameLst>
                                          <p:attrName>style.visibility</p:attrName>
                                        </p:attrNameLst>
                                      </p:cBhvr>
                                      <p:to>
                                        <p:strVal val="visible"/>
                                      </p:to>
                                    </p:set>
                                    <p:animEffect transition="in" filter="circle(in)">
                                      <p:cBhvr>
                                        <p:cTn id="22" dur="2000"/>
                                        <p:tgtEl>
                                          <p:spTgt spid="3">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grpId="0" nodeType="click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animEffect transition="in" filter="circle(in)">
                                      <p:cBhvr>
                                        <p:cTn id="27" dur="2000"/>
                                        <p:tgtEl>
                                          <p:spTgt spid="3">
                                            <p:txEl>
                                              <p:pRg st="2" end="2"/>
                                            </p:txEl>
                                          </p:spTgt>
                                        </p:tgtEl>
                                      </p:cBhvr>
                                    </p:animEffect>
                                  </p:childTnLst>
                                </p:cTn>
                              </p:par>
                              <p:par>
                                <p:cTn id="28" presetID="6" presetClass="entr" presetSubtype="16" fill="hold" grpId="0" nodeType="withEffect">
                                  <p:stCondLst>
                                    <p:cond delay="0"/>
                                  </p:stCondLst>
                                  <p:childTnLst>
                                    <p:set>
                                      <p:cBhvr>
                                        <p:cTn id="29" dur="1" fill="hold">
                                          <p:stCondLst>
                                            <p:cond delay="0"/>
                                          </p:stCondLst>
                                        </p:cTn>
                                        <p:tgtEl>
                                          <p:spTgt spid="3">
                                            <p:txEl>
                                              <p:pRg st="3" end="3"/>
                                            </p:txEl>
                                          </p:spTgt>
                                        </p:tgtEl>
                                        <p:attrNameLst>
                                          <p:attrName>style.visibility</p:attrName>
                                        </p:attrNameLst>
                                      </p:cBhvr>
                                      <p:to>
                                        <p:strVal val="visible"/>
                                      </p:to>
                                    </p:set>
                                    <p:animEffect transition="in" filter="circle(in)">
                                      <p:cBhvr>
                                        <p:cTn id="30" dur="2000"/>
                                        <p:tgtEl>
                                          <p:spTgt spid="3">
                                            <p:txEl>
                                              <p:pRg st="3" end="3"/>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6" presetClass="entr" presetSubtype="16"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circle(in)">
                                      <p:cBhvr>
                                        <p:cTn id="35" dur="2000"/>
                                        <p:tgtEl>
                                          <p:spTgt spid="3">
                                            <p:txEl>
                                              <p:pRg st="4" end="4"/>
                                            </p:txEl>
                                          </p:spTgt>
                                        </p:tgtEl>
                                      </p:cBhvr>
                                    </p:animEffect>
                                  </p:childTnLst>
                                </p:cTn>
                              </p:par>
                              <p:par>
                                <p:cTn id="36" presetID="6" presetClass="entr" presetSubtype="16" fill="hold" grpId="0" nodeType="withEffect">
                                  <p:stCondLst>
                                    <p:cond delay="0"/>
                                  </p:stCondLst>
                                  <p:childTnLst>
                                    <p:set>
                                      <p:cBhvr>
                                        <p:cTn id="37" dur="1" fill="hold">
                                          <p:stCondLst>
                                            <p:cond delay="0"/>
                                          </p:stCondLst>
                                        </p:cTn>
                                        <p:tgtEl>
                                          <p:spTgt spid="3">
                                            <p:txEl>
                                              <p:pRg st="5" end="5"/>
                                            </p:txEl>
                                          </p:spTgt>
                                        </p:tgtEl>
                                        <p:attrNameLst>
                                          <p:attrName>style.visibility</p:attrName>
                                        </p:attrNameLst>
                                      </p:cBhvr>
                                      <p:to>
                                        <p:strVal val="visible"/>
                                      </p:to>
                                    </p:set>
                                    <p:animEffect transition="in" filter="circle(in)">
                                      <p:cBhvr>
                                        <p:cTn id="38" dur="2000"/>
                                        <p:tgtEl>
                                          <p:spTgt spid="3">
                                            <p:txEl>
                                              <p:pRg st="5" end="5"/>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6" presetClass="entr" presetSubtype="16"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Effect transition="in" filter="circle(in)">
                                      <p:cBhvr>
                                        <p:cTn id="43" dur="2000"/>
                                        <p:tgtEl>
                                          <p:spTgt spid="3">
                                            <p:txEl>
                                              <p:pRg st="6" end="6"/>
                                            </p:txEl>
                                          </p:spTgt>
                                        </p:tgtEl>
                                      </p:cBhvr>
                                    </p:animEffect>
                                  </p:childTnLst>
                                </p:cTn>
                              </p:par>
                              <p:par>
                                <p:cTn id="44" presetID="6" presetClass="entr" presetSubtype="16" fill="hold" grpId="0" nodeType="withEffect">
                                  <p:stCondLst>
                                    <p:cond delay="0"/>
                                  </p:stCondLst>
                                  <p:childTnLst>
                                    <p:set>
                                      <p:cBhvr>
                                        <p:cTn id="45" dur="1" fill="hold">
                                          <p:stCondLst>
                                            <p:cond delay="0"/>
                                          </p:stCondLst>
                                        </p:cTn>
                                        <p:tgtEl>
                                          <p:spTgt spid="3">
                                            <p:txEl>
                                              <p:pRg st="7" end="7"/>
                                            </p:txEl>
                                          </p:spTgt>
                                        </p:tgtEl>
                                        <p:attrNameLst>
                                          <p:attrName>style.visibility</p:attrName>
                                        </p:attrNameLst>
                                      </p:cBhvr>
                                      <p:to>
                                        <p:strVal val="visible"/>
                                      </p:to>
                                    </p:set>
                                    <p:animEffect transition="in" filter="circle(in)">
                                      <p:cBhvr>
                                        <p:cTn id="46" dur="2000"/>
                                        <p:tgtEl>
                                          <p:spTgt spid="3">
                                            <p:txEl>
                                              <p:pRg st="7" end="7"/>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6" presetClass="entr" presetSubtype="16" fill="hold" grpId="0" nodeType="clickEffect">
                                  <p:stCondLst>
                                    <p:cond delay="0"/>
                                  </p:stCondLst>
                                  <p:childTnLst>
                                    <p:set>
                                      <p:cBhvr>
                                        <p:cTn id="50" dur="1" fill="hold">
                                          <p:stCondLst>
                                            <p:cond delay="0"/>
                                          </p:stCondLst>
                                        </p:cTn>
                                        <p:tgtEl>
                                          <p:spTgt spid="3">
                                            <p:txEl>
                                              <p:pRg st="8" end="8"/>
                                            </p:txEl>
                                          </p:spTgt>
                                        </p:tgtEl>
                                        <p:attrNameLst>
                                          <p:attrName>style.visibility</p:attrName>
                                        </p:attrNameLst>
                                      </p:cBhvr>
                                      <p:to>
                                        <p:strVal val="visible"/>
                                      </p:to>
                                    </p:set>
                                    <p:animEffect transition="in" filter="circle(in)">
                                      <p:cBhvr>
                                        <p:cTn id="51" dur="20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build="p"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57F367-45F1-73DE-53CF-F5D896A0FAF4}"/>
              </a:ext>
            </a:extLst>
          </p:cNvPr>
          <p:cNvSpPr>
            <a:spLocks noGrp="1"/>
          </p:cNvSpPr>
          <p:nvPr>
            <p:ph type="ctrTitle"/>
          </p:nvPr>
        </p:nvSpPr>
        <p:spPr>
          <a:xfrm>
            <a:off x="1402815" y="174912"/>
            <a:ext cx="9144000" cy="816606"/>
          </a:xfrm>
          <a:solidFill>
            <a:srgbClr val="ECF3FA"/>
          </a:solidFill>
        </p:spPr>
        <p:txBody>
          <a:bodyPr>
            <a:normAutofit/>
          </a:bodyPr>
          <a:lstStyle/>
          <a:p>
            <a:br>
              <a:rPr lang="en-US" sz="800" b="0" i="0" dirty="0">
                <a:solidFill>
                  <a:srgbClr val="212121"/>
                </a:solidFill>
                <a:effectLst/>
                <a:latin typeface="Roboto" panose="020F0502020204030204" pitchFamily="2" charset="0"/>
              </a:rPr>
            </a:br>
            <a:endParaRPr lang="en-IN" sz="1400" dirty="0"/>
          </a:p>
        </p:txBody>
      </p:sp>
      <p:sp>
        <p:nvSpPr>
          <p:cNvPr id="3" name="Subtitle 2">
            <a:extLst>
              <a:ext uri="{FF2B5EF4-FFF2-40B4-BE49-F238E27FC236}">
                <a16:creationId xmlns:a16="http://schemas.microsoft.com/office/drawing/2014/main" id="{FED40531-8A11-914F-5E04-F6354E34BCF5}"/>
              </a:ext>
            </a:extLst>
          </p:cNvPr>
          <p:cNvSpPr>
            <a:spLocks noGrp="1"/>
          </p:cNvSpPr>
          <p:nvPr>
            <p:ph type="subTitle" idx="1"/>
          </p:nvPr>
        </p:nvSpPr>
        <p:spPr>
          <a:xfrm>
            <a:off x="1145754" y="4268464"/>
            <a:ext cx="9716878" cy="2496678"/>
          </a:xfrm>
          <a:solidFill>
            <a:schemeClr val="bg1"/>
          </a:solidFill>
          <a:ln>
            <a:solidFill>
              <a:schemeClr val="tx1"/>
            </a:solidFill>
          </a:ln>
        </p:spPr>
        <p:txBody>
          <a:bodyPr>
            <a:normAutofit fontScale="92500" lnSpcReduction="10000"/>
          </a:bodyPr>
          <a:lstStyle/>
          <a:p>
            <a:r>
              <a:rPr lang="en-US" sz="1400" b="1" dirty="0">
                <a:latin typeface="Palatino Linotype" panose="02040502050505030304" pitchFamily="18" charset="0"/>
              </a:rPr>
              <a:t>       </a:t>
            </a:r>
            <a:r>
              <a:rPr lang="en-US" sz="1700" b="1" dirty="0">
                <a:latin typeface="Palatino Linotype" panose="02040502050505030304" pitchFamily="18" charset="0"/>
              </a:rPr>
              <a:t>Observing The Best Area In NYC for a Host To Buy Properties in NYC</a:t>
            </a:r>
          </a:p>
          <a:p>
            <a:pPr marL="285750" indent="-285750" algn="l">
              <a:buFont typeface="Arial" panose="020B0604020202020204" pitchFamily="34" charset="0"/>
              <a:buChar char="•"/>
            </a:pPr>
            <a:r>
              <a:rPr lang="en-US" sz="1400" b="1" dirty="0">
                <a:latin typeface="Palatino Linotype" panose="02040502050505030304" pitchFamily="18" charset="0"/>
              </a:rPr>
              <a:t>Sea Gate's Exclusive Luxury:</a:t>
            </a:r>
            <a:endParaRPr lang="en-US" sz="1400" dirty="0">
              <a:latin typeface="Palatino Linotype" panose="02040502050505030304" pitchFamily="18" charset="0"/>
            </a:endParaRPr>
          </a:p>
          <a:p>
            <a:pPr marL="742950" lvl="1" indent="-285750" algn="l">
              <a:buFont typeface="Arial" panose="020B0604020202020204" pitchFamily="34" charset="0"/>
              <a:buChar char="•"/>
            </a:pPr>
            <a:r>
              <a:rPr lang="en-US" sz="1400" dirty="0">
                <a:latin typeface="Palatino Linotype" panose="02040502050505030304" pitchFamily="18" charset="0"/>
              </a:rPr>
              <a:t> Sea Gate stands out with a high average price of $487.86, suggesting an exclusive and luxurious residential setting.</a:t>
            </a:r>
          </a:p>
          <a:p>
            <a:pPr marL="742950" lvl="1" indent="-285750" algn="l">
              <a:buFont typeface="Arial" panose="020B0604020202020204" pitchFamily="34" charset="0"/>
              <a:buChar char="•"/>
            </a:pPr>
            <a:r>
              <a:rPr lang="en-US" sz="1400" dirty="0">
                <a:latin typeface="Palatino Linotype" panose="02040502050505030304" pitchFamily="18" charset="0"/>
              </a:rPr>
              <a:t> Limited availability adds to the neighborhood's allure, appealing to those seeking a premium living experience.</a:t>
            </a:r>
          </a:p>
          <a:p>
            <a:pPr marL="285750" indent="-285750" algn="l">
              <a:buFont typeface="Arial" panose="020B0604020202020204" pitchFamily="34" charset="0"/>
              <a:buChar char="•"/>
            </a:pPr>
            <a:r>
              <a:rPr lang="en-US" sz="1400" b="1" dirty="0">
                <a:latin typeface="Palatino Linotype" panose="02040502050505030304" pitchFamily="18" charset="0"/>
              </a:rPr>
              <a:t>Downtown Brooklyn's Balance:</a:t>
            </a:r>
            <a:endParaRPr lang="en-US" sz="1400" dirty="0">
              <a:latin typeface="Palatino Linotype" panose="02040502050505030304" pitchFamily="18" charset="0"/>
            </a:endParaRPr>
          </a:p>
          <a:p>
            <a:pPr marL="742950" lvl="1" indent="-285750" algn="l">
              <a:buFont typeface="Arial" panose="020B0604020202020204" pitchFamily="34" charset="0"/>
              <a:buChar char="•"/>
            </a:pPr>
            <a:r>
              <a:rPr lang="en-US" sz="1400" dirty="0">
                <a:latin typeface="Palatino Linotype" panose="02040502050505030304" pitchFamily="18" charset="0"/>
              </a:rPr>
              <a:t> Downtown Brooklyn offers a balanced mix with an average availability of 39.48 and an average price of $150.35.</a:t>
            </a:r>
          </a:p>
          <a:p>
            <a:pPr marL="742950" lvl="1" indent="-285750" algn="l">
              <a:buFont typeface="Arial" panose="020B0604020202020204" pitchFamily="34" charset="0"/>
              <a:buChar char="•"/>
            </a:pPr>
            <a:r>
              <a:rPr lang="en-US" sz="1400" dirty="0">
                <a:latin typeface="Palatino Linotype" panose="02040502050505030304" pitchFamily="18" charset="0"/>
              </a:rPr>
              <a:t>This central location provides diverse options, catering to a range of preferences and budgets.</a:t>
            </a:r>
          </a:p>
          <a:p>
            <a:pPr marL="285750" indent="-285750" algn="l">
              <a:buFont typeface="Arial" panose="020B0604020202020204" pitchFamily="34" charset="0"/>
              <a:buChar char="•"/>
            </a:pPr>
            <a:r>
              <a:rPr lang="en-US" sz="1400" b="1" dirty="0">
                <a:latin typeface="Palatino Linotype" panose="02040502050505030304" pitchFamily="18" charset="0"/>
              </a:rPr>
              <a:t>Affordability in Morningside Heights:</a:t>
            </a:r>
            <a:endParaRPr lang="en-US" sz="1400" dirty="0">
              <a:latin typeface="Palatino Linotype" panose="02040502050505030304" pitchFamily="18" charset="0"/>
            </a:endParaRPr>
          </a:p>
          <a:p>
            <a:pPr marL="742950" lvl="1" indent="-285750" algn="l">
              <a:buFont typeface="Arial" panose="020B0604020202020204" pitchFamily="34" charset="0"/>
              <a:buChar char="•"/>
            </a:pPr>
            <a:r>
              <a:rPr lang="en-US" sz="1400" dirty="0">
                <a:latin typeface="Palatino Linotype" panose="02040502050505030304" pitchFamily="18" charset="0"/>
              </a:rPr>
              <a:t>Morningside Heights combines moderate availability (43.05) with affordability, boasting an average price of $114.78.</a:t>
            </a:r>
          </a:p>
          <a:p>
            <a:pPr marL="742950" lvl="1" indent="-285750" algn="l">
              <a:buFont typeface="Arial" panose="020B0604020202020204" pitchFamily="34" charset="0"/>
              <a:buChar char="•"/>
            </a:pPr>
            <a:r>
              <a:rPr lang="en-US" sz="1400" dirty="0">
                <a:latin typeface="Palatino Linotype" panose="02040502050505030304" pitchFamily="18" charset="0"/>
              </a:rPr>
              <a:t> Ideal for those seeking a budget-friendly yet accessible neighborhood in the city.</a:t>
            </a:r>
          </a:p>
          <a:p>
            <a:endParaRPr lang="en-IN" sz="1400" dirty="0">
              <a:solidFill>
                <a:schemeClr val="bg1"/>
              </a:solidFill>
              <a:latin typeface="Palatino Linotype" panose="02040502050505030304" pitchFamily="18" charset="0"/>
            </a:endParaRPr>
          </a:p>
        </p:txBody>
      </p:sp>
      <p:graphicFrame>
        <p:nvGraphicFramePr>
          <p:cNvPr id="6" name="Chart 5">
            <a:extLst>
              <a:ext uri="{FF2B5EF4-FFF2-40B4-BE49-F238E27FC236}">
                <a16:creationId xmlns:a16="http://schemas.microsoft.com/office/drawing/2014/main" id="{7FA9524E-6177-C3D6-65D8-ED4B8A4BF95D}"/>
              </a:ext>
            </a:extLst>
          </p:cNvPr>
          <p:cNvGraphicFramePr>
            <a:graphicFrameLocks/>
          </p:cNvGraphicFramePr>
          <p:nvPr>
            <p:extLst>
              <p:ext uri="{D42A27DB-BD31-4B8C-83A1-F6EECF244321}">
                <p14:modId xmlns:p14="http://schemas.microsoft.com/office/powerpoint/2010/main" val="3059962459"/>
              </p:ext>
            </p:extLst>
          </p:nvPr>
        </p:nvGraphicFramePr>
        <p:xfrm>
          <a:off x="1512981" y="1157450"/>
          <a:ext cx="9033833" cy="294508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8" name="Table 7">
            <a:extLst>
              <a:ext uri="{FF2B5EF4-FFF2-40B4-BE49-F238E27FC236}">
                <a16:creationId xmlns:a16="http://schemas.microsoft.com/office/drawing/2014/main" id="{219AC141-46BB-C5EE-C260-90308772ABAC}"/>
              </a:ext>
            </a:extLst>
          </p:cNvPr>
          <p:cNvGraphicFramePr>
            <a:graphicFrameLocks noGrp="1"/>
          </p:cNvGraphicFramePr>
          <p:nvPr>
            <p:extLst>
              <p:ext uri="{D42A27DB-BD31-4B8C-83A1-F6EECF244321}">
                <p14:modId xmlns:p14="http://schemas.microsoft.com/office/powerpoint/2010/main" val="296939815"/>
              </p:ext>
            </p:extLst>
          </p:nvPr>
        </p:nvGraphicFramePr>
        <p:xfrm>
          <a:off x="2577946" y="340844"/>
          <a:ext cx="7513505" cy="475946"/>
        </p:xfrm>
        <a:graphic>
          <a:graphicData uri="http://schemas.openxmlformats.org/drawingml/2006/table">
            <a:tbl>
              <a:tblPr>
                <a:tableStyleId>{5C22544A-7EE6-4342-B048-85BDC9FD1C3A}</a:tableStyleId>
              </a:tblPr>
              <a:tblGrid>
                <a:gridCol w="7513505">
                  <a:extLst>
                    <a:ext uri="{9D8B030D-6E8A-4147-A177-3AD203B41FA5}">
                      <a16:colId xmlns:a16="http://schemas.microsoft.com/office/drawing/2014/main" val="2338600744"/>
                    </a:ext>
                  </a:extLst>
                </a:gridCol>
              </a:tblGrid>
              <a:tr h="475946">
                <a:tc>
                  <a:txBody>
                    <a:bodyPr/>
                    <a:lstStyle/>
                    <a:p>
                      <a:pPr algn="ctr" fontAlgn="ctr"/>
                      <a:r>
                        <a:rPr lang="en-US" sz="1400" u="none" strike="noStrike" dirty="0">
                          <a:effectLst/>
                        </a:rPr>
                        <a:t>The best area in New York City for a host to buy property at a good price rate and in an area with high traffic ?</a:t>
                      </a:r>
                      <a:endParaRPr lang="en-US" sz="1400" b="0" i="0" u="none" strike="noStrike" dirty="0">
                        <a:solidFill>
                          <a:srgbClr val="000000"/>
                        </a:solidFill>
                        <a:effectLst/>
                        <a:latin typeface="Arial" panose="020B0604020202020204" pitchFamily="34" charset="0"/>
                      </a:endParaRPr>
                    </a:p>
                  </a:txBody>
                  <a:tcPr marL="9525" marR="9525" marT="9525" marB="0" anchor="ctr">
                    <a:solidFill>
                      <a:srgbClr val="ECF3FA"/>
                    </a:solidFill>
                  </a:tcPr>
                </a:tc>
                <a:extLst>
                  <a:ext uri="{0D108BD9-81ED-4DB2-BD59-A6C34878D82A}">
                    <a16:rowId xmlns:a16="http://schemas.microsoft.com/office/drawing/2014/main" val="2628502066"/>
                  </a:ext>
                </a:extLst>
              </a:tr>
            </a:tbl>
          </a:graphicData>
        </a:graphic>
      </p:graphicFrame>
    </p:spTree>
    <p:extLst>
      <p:ext uri="{BB962C8B-B14F-4D97-AF65-F5344CB8AC3E}">
        <p14:creationId xmlns:p14="http://schemas.microsoft.com/office/powerpoint/2010/main" val="21212022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80">
                                          <p:stCondLst>
                                            <p:cond delay="0"/>
                                          </p:stCondLst>
                                        </p:cTn>
                                        <p:tgtEl>
                                          <p:spTgt spid="8"/>
                                        </p:tgtEl>
                                      </p:cBhvr>
                                    </p:animEffect>
                                    <p:anim calcmode="lin" valueType="num">
                                      <p:cBhvr>
                                        <p:cTn id="8" dur="1822"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8"/>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8"/>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8"/>
                                        </p:tgtEl>
                                        <p:attrNameLst>
                                          <p:attrName>ppt_y</p:attrName>
                                        </p:attrNameLst>
                                      </p:cBhvr>
                                      <p:tavLst>
                                        <p:tav tm="0" fmla="#ppt_y-sin(pi*$)/81">
                                          <p:val>
                                            <p:fltVal val="0"/>
                                          </p:val>
                                        </p:tav>
                                        <p:tav tm="100000">
                                          <p:val>
                                            <p:fltVal val="1"/>
                                          </p:val>
                                        </p:tav>
                                      </p:tavLst>
                                    </p:anim>
                                    <p:animScale>
                                      <p:cBhvr>
                                        <p:cTn id="13" dur="26">
                                          <p:stCondLst>
                                            <p:cond delay="650"/>
                                          </p:stCondLst>
                                        </p:cTn>
                                        <p:tgtEl>
                                          <p:spTgt spid="8"/>
                                        </p:tgtEl>
                                      </p:cBhvr>
                                      <p:to x="100000" y="60000"/>
                                    </p:animScale>
                                    <p:animScale>
                                      <p:cBhvr>
                                        <p:cTn id="14" dur="166" decel="50000">
                                          <p:stCondLst>
                                            <p:cond delay="676"/>
                                          </p:stCondLst>
                                        </p:cTn>
                                        <p:tgtEl>
                                          <p:spTgt spid="8"/>
                                        </p:tgtEl>
                                      </p:cBhvr>
                                      <p:to x="100000" y="100000"/>
                                    </p:animScale>
                                    <p:animScale>
                                      <p:cBhvr>
                                        <p:cTn id="15" dur="26">
                                          <p:stCondLst>
                                            <p:cond delay="1312"/>
                                          </p:stCondLst>
                                        </p:cTn>
                                        <p:tgtEl>
                                          <p:spTgt spid="8"/>
                                        </p:tgtEl>
                                      </p:cBhvr>
                                      <p:to x="100000" y="80000"/>
                                    </p:animScale>
                                    <p:animScale>
                                      <p:cBhvr>
                                        <p:cTn id="16" dur="166" decel="50000">
                                          <p:stCondLst>
                                            <p:cond delay="1338"/>
                                          </p:stCondLst>
                                        </p:cTn>
                                        <p:tgtEl>
                                          <p:spTgt spid="8"/>
                                        </p:tgtEl>
                                      </p:cBhvr>
                                      <p:to x="100000" y="100000"/>
                                    </p:animScale>
                                    <p:animScale>
                                      <p:cBhvr>
                                        <p:cTn id="17" dur="26">
                                          <p:stCondLst>
                                            <p:cond delay="1642"/>
                                          </p:stCondLst>
                                        </p:cTn>
                                        <p:tgtEl>
                                          <p:spTgt spid="8"/>
                                        </p:tgtEl>
                                      </p:cBhvr>
                                      <p:to x="100000" y="90000"/>
                                    </p:animScale>
                                    <p:animScale>
                                      <p:cBhvr>
                                        <p:cTn id="18" dur="166" decel="50000">
                                          <p:stCondLst>
                                            <p:cond delay="1668"/>
                                          </p:stCondLst>
                                        </p:cTn>
                                        <p:tgtEl>
                                          <p:spTgt spid="8"/>
                                        </p:tgtEl>
                                      </p:cBhvr>
                                      <p:to x="100000" y="100000"/>
                                    </p:animScale>
                                    <p:animScale>
                                      <p:cBhvr>
                                        <p:cTn id="19" dur="26">
                                          <p:stCondLst>
                                            <p:cond delay="1808"/>
                                          </p:stCondLst>
                                        </p:cTn>
                                        <p:tgtEl>
                                          <p:spTgt spid="8"/>
                                        </p:tgtEl>
                                      </p:cBhvr>
                                      <p:to x="100000" y="95000"/>
                                    </p:animScale>
                                    <p:animScale>
                                      <p:cBhvr>
                                        <p:cTn id="20" dur="166" decel="50000">
                                          <p:stCondLst>
                                            <p:cond delay="1834"/>
                                          </p:stCondLst>
                                        </p:cTn>
                                        <p:tgtEl>
                                          <p:spTgt spid="8"/>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14" presetClass="entr" presetSubtype="5"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randombar(vertical)">
                                      <p:cBhvr>
                                        <p:cTn id="25" dur="500"/>
                                        <p:tgtEl>
                                          <p:spTgt spid="6"/>
                                        </p:tgtEl>
                                      </p:cBhvr>
                                    </p:animEffect>
                                  </p:childTnLst>
                                </p:cTn>
                              </p:par>
                            </p:childTnLst>
                          </p:cTn>
                        </p:par>
                      </p:childTnLst>
                    </p:cTn>
                  </p:par>
                  <p:par>
                    <p:cTn id="26" fill="hold">
                      <p:stCondLst>
                        <p:cond delay="indefinite"/>
                      </p:stCondLst>
                      <p:childTnLst>
                        <p:par>
                          <p:cTn id="27" fill="hold">
                            <p:stCondLst>
                              <p:cond delay="0"/>
                            </p:stCondLst>
                            <p:childTnLst>
                              <p:par>
                                <p:cTn id="28" presetID="32" presetClass="emph" presetSubtype="0" fill="hold" grpId="1" nodeType="clickEffect">
                                  <p:stCondLst>
                                    <p:cond delay="0"/>
                                  </p:stCondLst>
                                  <p:childTnLst>
                                    <p:animRot by="120000">
                                      <p:cBhvr>
                                        <p:cTn id="29" dur="100" fill="hold">
                                          <p:stCondLst>
                                            <p:cond delay="0"/>
                                          </p:stCondLst>
                                        </p:cTn>
                                        <p:tgtEl>
                                          <p:spTgt spid="6"/>
                                        </p:tgtEl>
                                        <p:attrNameLst>
                                          <p:attrName>r</p:attrName>
                                        </p:attrNameLst>
                                      </p:cBhvr>
                                    </p:animRot>
                                    <p:animRot by="-240000">
                                      <p:cBhvr>
                                        <p:cTn id="30" dur="200" fill="hold">
                                          <p:stCondLst>
                                            <p:cond delay="200"/>
                                          </p:stCondLst>
                                        </p:cTn>
                                        <p:tgtEl>
                                          <p:spTgt spid="6"/>
                                        </p:tgtEl>
                                        <p:attrNameLst>
                                          <p:attrName>r</p:attrName>
                                        </p:attrNameLst>
                                      </p:cBhvr>
                                    </p:animRot>
                                    <p:animRot by="240000">
                                      <p:cBhvr>
                                        <p:cTn id="31" dur="200" fill="hold">
                                          <p:stCondLst>
                                            <p:cond delay="400"/>
                                          </p:stCondLst>
                                        </p:cTn>
                                        <p:tgtEl>
                                          <p:spTgt spid="6"/>
                                        </p:tgtEl>
                                        <p:attrNameLst>
                                          <p:attrName>r</p:attrName>
                                        </p:attrNameLst>
                                      </p:cBhvr>
                                    </p:animRot>
                                    <p:animRot by="-240000">
                                      <p:cBhvr>
                                        <p:cTn id="32" dur="200" fill="hold">
                                          <p:stCondLst>
                                            <p:cond delay="600"/>
                                          </p:stCondLst>
                                        </p:cTn>
                                        <p:tgtEl>
                                          <p:spTgt spid="6"/>
                                        </p:tgtEl>
                                        <p:attrNameLst>
                                          <p:attrName>r</p:attrName>
                                        </p:attrNameLst>
                                      </p:cBhvr>
                                    </p:animRot>
                                    <p:animRot by="120000">
                                      <p:cBhvr>
                                        <p:cTn id="33" dur="200" fill="hold">
                                          <p:stCondLst>
                                            <p:cond delay="800"/>
                                          </p:stCondLst>
                                        </p:cTn>
                                        <p:tgtEl>
                                          <p:spTgt spid="6"/>
                                        </p:tgtEl>
                                        <p:attrNameLst>
                                          <p:attrName>r</p:attrName>
                                        </p:attrNameLst>
                                      </p:cBhvr>
                                    </p:animRot>
                                  </p:childTnLst>
                                </p:cTn>
                              </p:par>
                            </p:childTnLst>
                          </p:cTn>
                        </p:par>
                      </p:childTnLst>
                    </p:cTn>
                  </p:par>
                  <p:par>
                    <p:cTn id="34" fill="hold">
                      <p:stCondLst>
                        <p:cond delay="indefinite"/>
                      </p:stCondLst>
                      <p:childTnLst>
                        <p:par>
                          <p:cTn id="35" fill="hold">
                            <p:stCondLst>
                              <p:cond delay="0"/>
                            </p:stCondLst>
                            <p:childTnLst>
                              <p:par>
                                <p:cTn id="36" presetID="26" presetClass="entr" presetSubtype="0" fill="hold" grpId="2" nodeType="clickEffect">
                                  <p:stCondLst>
                                    <p:cond delay="0"/>
                                  </p:stCondLst>
                                  <p:childTnLst>
                                    <p:set>
                                      <p:cBhvr>
                                        <p:cTn id="37" dur="1" fill="hold">
                                          <p:stCondLst>
                                            <p:cond delay="0"/>
                                          </p:stCondLst>
                                        </p:cTn>
                                        <p:tgtEl>
                                          <p:spTgt spid="6"/>
                                        </p:tgtEl>
                                        <p:attrNameLst>
                                          <p:attrName>style.visibility</p:attrName>
                                        </p:attrNameLst>
                                      </p:cBhvr>
                                      <p:to>
                                        <p:strVal val="visible"/>
                                      </p:to>
                                    </p:set>
                                    <p:animEffect transition="in" filter="wipe(down)">
                                      <p:cBhvr>
                                        <p:cTn id="38" dur="580">
                                          <p:stCondLst>
                                            <p:cond delay="0"/>
                                          </p:stCondLst>
                                        </p:cTn>
                                        <p:tgtEl>
                                          <p:spTgt spid="6"/>
                                        </p:tgtEl>
                                      </p:cBhvr>
                                    </p:animEffect>
                                    <p:anim calcmode="lin" valueType="num">
                                      <p:cBhvr>
                                        <p:cTn id="39" dur="1822" tmFilter="0,0; 0.14,0.36; 0.43,0.73; 0.71,0.91; 1.0,1.0">
                                          <p:stCondLst>
                                            <p:cond delay="0"/>
                                          </p:stCondLst>
                                        </p:cTn>
                                        <p:tgtEl>
                                          <p:spTgt spid="6"/>
                                        </p:tgtEl>
                                        <p:attrNameLst>
                                          <p:attrName>ppt_x</p:attrName>
                                        </p:attrNameLst>
                                      </p:cBhvr>
                                      <p:tavLst>
                                        <p:tav tm="0">
                                          <p:val>
                                            <p:strVal val="#ppt_x-0.25"/>
                                          </p:val>
                                        </p:tav>
                                        <p:tav tm="100000">
                                          <p:val>
                                            <p:strVal val="#ppt_x"/>
                                          </p:val>
                                        </p:tav>
                                      </p:tavLst>
                                    </p:anim>
                                    <p:anim calcmode="lin" valueType="num">
                                      <p:cBhvr>
                                        <p:cTn id="40" dur="664" tmFilter="0.0,0.0; 0.25,0.07; 0.50,0.2; 0.75,0.467; 1.0,1.0">
                                          <p:stCondLst>
                                            <p:cond delay="0"/>
                                          </p:stCondLst>
                                        </p:cTn>
                                        <p:tgtEl>
                                          <p:spTgt spid="6"/>
                                        </p:tgtEl>
                                        <p:attrNameLst>
                                          <p:attrName>ppt_y</p:attrName>
                                        </p:attrNameLst>
                                      </p:cBhvr>
                                      <p:tavLst>
                                        <p:tav tm="0" fmla="#ppt_y-sin(pi*$)/3">
                                          <p:val>
                                            <p:fltVal val="0.5"/>
                                          </p:val>
                                        </p:tav>
                                        <p:tav tm="100000">
                                          <p:val>
                                            <p:fltVal val="1"/>
                                          </p:val>
                                        </p:tav>
                                      </p:tavLst>
                                    </p:anim>
                                    <p:anim calcmode="lin" valueType="num">
                                      <p:cBhvr>
                                        <p:cTn id="41" dur="664" tmFilter="0, 0; 0.125,0.2665; 0.25,0.4; 0.375,0.465; 0.5,0.5;  0.625,0.535; 0.75,0.6; 0.875,0.7335; 1,1">
                                          <p:stCondLst>
                                            <p:cond delay="664"/>
                                          </p:stCondLst>
                                        </p:cTn>
                                        <p:tgtEl>
                                          <p:spTgt spid="6"/>
                                        </p:tgtEl>
                                        <p:attrNameLst>
                                          <p:attrName>ppt_y</p:attrName>
                                        </p:attrNameLst>
                                      </p:cBhvr>
                                      <p:tavLst>
                                        <p:tav tm="0" fmla="#ppt_y-sin(pi*$)/9">
                                          <p:val>
                                            <p:fltVal val="0"/>
                                          </p:val>
                                        </p:tav>
                                        <p:tav tm="100000">
                                          <p:val>
                                            <p:fltVal val="1"/>
                                          </p:val>
                                        </p:tav>
                                      </p:tavLst>
                                    </p:anim>
                                    <p:anim calcmode="lin" valueType="num">
                                      <p:cBhvr>
                                        <p:cTn id="42" dur="332" tmFilter="0, 0; 0.125,0.2665; 0.25,0.4; 0.375,0.465; 0.5,0.5;  0.625,0.535; 0.75,0.6; 0.875,0.7335; 1,1">
                                          <p:stCondLst>
                                            <p:cond delay="1324"/>
                                          </p:stCondLst>
                                        </p:cTn>
                                        <p:tgtEl>
                                          <p:spTgt spid="6"/>
                                        </p:tgtEl>
                                        <p:attrNameLst>
                                          <p:attrName>ppt_y</p:attrName>
                                        </p:attrNameLst>
                                      </p:cBhvr>
                                      <p:tavLst>
                                        <p:tav tm="0" fmla="#ppt_y-sin(pi*$)/27">
                                          <p:val>
                                            <p:fltVal val="0"/>
                                          </p:val>
                                        </p:tav>
                                        <p:tav tm="100000">
                                          <p:val>
                                            <p:fltVal val="1"/>
                                          </p:val>
                                        </p:tav>
                                      </p:tavLst>
                                    </p:anim>
                                    <p:anim calcmode="lin" valueType="num">
                                      <p:cBhvr>
                                        <p:cTn id="43" dur="164" tmFilter="0, 0; 0.125,0.2665; 0.25,0.4; 0.375,0.465; 0.5,0.5;  0.625,0.535; 0.75,0.6; 0.875,0.7335; 1,1">
                                          <p:stCondLst>
                                            <p:cond delay="1656"/>
                                          </p:stCondLst>
                                        </p:cTn>
                                        <p:tgtEl>
                                          <p:spTgt spid="6"/>
                                        </p:tgtEl>
                                        <p:attrNameLst>
                                          <p:attrName>ppt_y</p:attrName>
                                        </p:attrNameLst>
                                      </p:cBhvr>
                                      <p:tavLst>
                                        <p:tav tm="0" fmla="#ppt_y-sin(pi*$)/81">
                                          <p:val>
                                            <p:fltVal val="0"/>
                                          </p:val>
                                        </p:tav>
                                        <p:tav tm="100000">
                                          <p:val>
                                            <p:fltVal val="1"/>
                                          </p:val>
                                        </p:tav>
                                      </p:tavLst>
                                    </p:anim>
                                    <p:animScale>
                                      <p:cBhvr>
                                        <p:cTn id="44" dur="26">
                                          <p:stCondLst>
                                            <p:cond delay="650"/>
                                          </p:stCondLst>
                                        </p:cTn>
                                        <p:tgtEl>
                                          <p:spTgt spid="6"/>
                                        </p:tgtEl>
                                      </p:cBhvr>
                                      <p:to x="100000" y="60000"/>
                                    </p:animScale>
                                    <p:animScale>
                                      <p:cBhvr>
                                        <p:cTn id="45" dur="166" decel="50000">
                                          <p:stCondLst>
                                            <p:cond delay="676"/>
                                          </p:stCondLst>
                                        </p:cTn>
                                        <p:tgtEl>
                                          <p:spTgt spid="6"/>
                                        </p:tgtEl>
                                      </p:cBhvr>
                                      <p:to x="100000" y="100000"/>
                                    </p:animScale>
                                    <p:animScale>
                                      <p:cBhvr>
                                        <p:cTn id="46" dur="26">
                                          <p:stCondLst>
                                            <p:cond delay="1312"/>
                                          </p:stCondLst>
                                        </p:cTn>
                                        <p:tgtEl>
                                          <p:spTgt spid="6"/>
                                        </p:tgtEl>
                                      </p:cBhvr>
                                      <p:to x="100000" y="80000"/>
                                    </p:animScale>
                                    <p:animScale>
                                      <p:cBhvr>
                                        <p:cTn id="47" dur="166" decel="50000">
                                          <p:stCondLst>
                                            <p:cond delay="1338"/>
                                          </p:stCondLst>
                                        </p:cTn>
                                        <p:tgtEl>
                                          <p:spTgt spid="6"/>
                                        </p:tgtEl>
                                      </p:cBhvr>
                                      <p:to x="100000" y="100000"/>
                                    </p:animScale>
                                    <p:animScale>
                                      <p:cBhvr>
                                        <p:cTn id="48" dur="26">
                                          <p:stCondLst>
                                            <p:cond delay="1642"/>
                                          </p:stCondLst>
                                        </p:cTn>
                                        <p:tgtEl>
                                          <p:spTgt spid="6"/>
                                        </p:tgtEl>
                                      </p:cBhvr>
                                      <p:to x="100000" y="90000"/>
                                    </p:animScale>
                                    <p:animScale>
                                      <p:cBhvr>
                                        <p:cTn id="49" dur="166" decel="50000">
                                          <p:stCondLst>
                                            <p:cond delay="1668"/>
                                          </p:stCondLst>
                                        </p:cTn>
                                        <p:tgtEl>
                                          <p:spTgt spid="6"/>
                                        </p:tgtEl>
                                      </p:cBhvr>
                                      <p:to x="100000" y="100000"/>
                                    </p:animScale>
                                    <p:animScale>
                                      <p:cBhvr>
                                        <p:cTn id="50" dur="26">
                                          <p:stCondLst>
                                            <p:cond delay="1808"/>
                                          </p:stCondLst>
                                        </p:cTn>
                                        <p:tgtEl>
                                          <p:spTgt spid="6"/>
                                        </p:tgtEl>
                                      </p:cBhvr>
                                      <p:to x="100000" y="95000"/>
                                    </p:animScale>
                                    <p:animScale>
                                      <p:cBhvr>
                                        <p:cTn id="51" dur="166" decel="50000">
                                          <p:stCondLst>
                                            <p:cond delay="1834"/>
                                          </p:stCondLst>
                                        </p:cTn>
                                        <p:tgtEl>
                                          <p:spTgt spid="6"/>
                                        </p:tgtEl>
                                      </p:cBhvr>
                                      <p:to x="100000" y="100000"/>
                                    </p:animScale>
                                  </p:childTnLst>
                                </p:cTn>
                              </p:par>
                            </p:childTnLst>
                          </p:cTn>
                        </p:par>
                      </p:childTnLst>
                    </p:cTn>
                  </p:par>
                  <p:par>
                    <p:cTn id="52" fill="hold">
                      <p:stCondLst>
                        <p:cond delay="indefinite"/>
                      </p:stCondLst>
                      <p:childTnLst>
                        <p:par>
                          <p:cTn id="53" fill="hold">
                            <p:stCondLst>
                              <p:cond delay="0"/>
                            </p:stCondLst>
                            <p:childTnLst>
                              <p:par>
                                <p:cTn id="54" presetID="26" presetClass="entr" presetSubtype="0" fill="hold" grpId="0" nodeType="clickEffect">
                                  <p:stCondLst>
                                    <p:cond delay="0"/>
                                  </p:stCondLst>
                                  <p:childTnLst>
                                    <p:set>
                                      <p:cBhvr>
                                        <p:cTn id="55" dur="1" fill="hold">
                                          <p:stCondLst>
                                            <p:cond delay="0"/>
                                          </p:stCondLst>
                                        </p:cTn>
                                        <p:tgtEl>
                                          <p:spTgt spid="3">
                                            <p:bg/>
                                          </p:spTgt>
                                        </p:tgtEl>
                                        <p:attrNameLst>
                                          <p:attrName>style.visibility</p:attrName>
                                        </p:attrNameLst>
                                      </p:cBhvr>
                                      <p:to>
                                        <p:strVal val="visible"/>
                                      </p:to>
                                    </p:set>
                                    <p:animEffect transition="in" filter="wipe(down)">
                                      <p:cBhvr>
                                        <p:cTn id="56" dur="580">
                                          <p:stCondLst>
                                            <p:cond delay="0"/>
                                          </p:stCondLst>
                                        </p:cTn>
                                        <p:tgtEl>
                                          <p:spTgt spid="3">
                                            <p:bg/>
                                          </p:spTgt>
                                        </p:tgtEl>
                                      </p:cBhvr>
                                    </p:animEffect>
                                    <p:anim calcmode="lin" valueType="num">
                                      <p:cBhvr>
                                        <p:cTn id="57" dur="1822" tmFilter="0,0; 0.14,0.36; 0.43,0.73; 0.71,0.91; 1.0,1.0">
                                          <p:stCondLst>
                                            <p:cond delay="0"/>
                                          </p:stCondLst>
                                        </p:cTn>
                                        <p:tgtEl>
                                          <p:spTgt spid="3">
                                            <p:bg/>
                                          </p:spTgt>
                                        </p:tgtEl>
                                        <p:attrNameLst>
                                          <p:attrName>ppt_x</p:attrName>
                                        </p:attrNameLst>
                                      </p:cBhvr>
                                      <p:tavLst>
                                        <p:tav tm="0">
                                          <p:val>
                                            <p:strVal val="#ppt_x-0.25"/>
                                          </p:val>
                                        </p:tav>
                                        <p:tav tm="100000">
                                          <p:val>
                                            <p:strVal val="#ppt_x"/>
                                          </p:val>
                                        </p:tav>
                                      </p:tavLst>
                                    </p:anim>
                                    <p:anim calcmode="lin" valueType="num">
                                      <p:cBhvr>
                                        <p:cTn id="58" dur="664" tmFilter="0.0,0.0; 0.25,0.07; 0.50,0.2; 0.75,0.467; 1.0,1.0">
                                          <p:stCondLst>
                                            <p:cond delay="0"/>
                                          </p:stCondLst>
                                        </p:cTn>
                                        <p:tgtEl>
                                          <p:spTgt spid="3">
                                            <p:bg/>
                                          </p:spTgt>
                                        </p:tgtEl>
                                        <p:attrNameLst>
                                          <p:attrName>ppt_y</p:attrName>
                                        </p:attrNameLst>
                                      </p:cBhvr>
                                      <p:tavLst>
                                        <p:tav tm="0" fmla="#ppt_y-sin(pi*$)/3">
                                          <p:val>
                                            <p:fltVal val="0.5"/>
                                          </p:val>
                                        </p:tav>
                                        <p:tav tm="100000">
                                          <p:val>
                                            <p:fltVal val="1"/>
                                          </p:val>
                                        </p:tav>
                                      </p:tavLst>
                                    </p:anim>
                                    <p:anim calcmode="lin" valueType="num">
                                      <p:cBhvr>
                                        <p:cTn id="59" dur="664" tmFilter="0, 0; 0.125,0.2665; 0.25,0.4; 0.375,0.465; 0.5,0.5;  0.625,0.535; 0.75,0.6; 0.875,0.7335; 1,1">
                                          <p:stCondLst>
                                            <p:cond delay="664"/>
                                          </p:stCondLst>
                                        </p:cTn>
                                        <p:tgtEl>
                                          <p:spTgt spid="3">
                                            <p:bg/>
                                          </p:spTgt>
                                        </p:tgtEl>
                                        <p:attrNameLst>
                                          <p:attrName>ppt_y</p:attrName>
                                        </p:attrNameLst>
                                      </p:cBhvr>
                                      <p:tavLst>
                                        <p:tav tm="0" fmla="#ppt_y-sin(pi*$)/9">
                                          <p:val>
                                            <p:fltVal val="0"/>
                                          </p:val>
                                        </p:tav>
                                        <p:tav tm="100000">
                                          <p:val>
                                            <p:fltVal val="1"/>
                                          </p:val>
                                        </p:tav>
                                      </p:tavLst>
                                    </p:anim>
                                    <p:anim calcmode="lin" valueType="num">
                                      <p:cBhvr>
                                        <p:cTn id="60" dur="332" tmFilter="0, 0; 0.125,0.2665; 0.25,0.4; 0.375,0.465; 0.5,0.5;  0.625,0.535; 0.75,0.6; 0.875,0.7335; 1,1">
                                          <p:stCondLst>
                                            <p:cond delay="1324"/>
                                          </p:stCondLst>
                                        </p:cTn>
                                        <p:tgtEl>
                                          <p:spTgt spid="3">
                                            <p:bg/>
                                          </p:spTgt>
                                        </p:tgtEl>
                                        <p:attrNameLst>
                                          <p:attrName>ppt_y</p:attrName>
                                        </p:attrNameLst>
                                      </p:cBhvr>
                                      <p:tavLst>
                                        <p:tav tm="0" fmla="#ppt_y-sin(pi*$)/27">
                                          <p:val>
                                            <p:fltVal val="0"/>
                                          </p:val>
                                        </p:tav>
                                        <p:tav tm="100000">
                                          <p:val>
                                            <p:fltVal val="1"/>
                                          </p:val>
                                        </p:tav>
                                      </p:tavLst>
                                    </p:anim>
                                    <p:anim calcmode="lin" valueType="num">
                                      <p:cBhvr>
                                        <p:cTn id="61" dur="164" tmFilter="0, 0; 0.125,0.2665; 0.25,0.4; 0.375,0.465; 0.5,0.5;  0.625,0.535; 0.75,0.6; 0.875,0.7335; 1,1">
                                          <p:stCondLst>
                                            <p:cond delay="1656"/>
                                          </p:stCondLst>
                                        </p:cTn>
                                        <p:tgtEl>
                                          <p:spTgt spid="3">
                                            <p:bg/>
                                          </p:spTgt>
                                        </p:tgtEl>
                                        <p:attrNameLst>
                                          <p:attrName>ppt_y</p:attrName>
                                        </p:attrNameLst>
                                      </p:cBhvr>
                                      <p:tavLst>
                                        <p:tav tm="0" fmla="#ppt_y-sin(pi*$)/81">
                                          <p:val>
                                            <p:fltVal val="0"/>
                                          </p:val>
                                        </p:tav>
                                        <p:tav tm="100000">
                                          <p:val>
                                            <p:fltVal val="1"/>
                                          </p:val>
                                        </p:tav>
                                      </p:tavLst>
                                    </p:anim>
                                    <p:animScale>
                                      <p:cBhvr>
                                        <p:cTn id="62" dur="26">
                                          <p:stCondLst>
                                            <p:cond delay="650"/>
                                          </p:stCondLst>
                                        </p:cTn>
                                        <p:tgtEl>
                                          <p:spTgt spid="3">
                                            <p:bg/>
                                          </p:spTgt>
                                        </p:tgtEl>
                                      </p:cBhvr>
                                      <p:to x="100000" y="60000"/>
                                    </p:animScale>
                                    <p:animScale>
                                      <p:cBhvr>
                                        <p:cTn id="63" dur="166" decel="50000">
                                          <p:stCondLst>
                                            <p:cond delay="676"/>
                                          </p:stCondLst>
                                        </p:cTn>
                                        <p:tgtEl>
                                          <p:spTgt spid="3">
                                            <p:bg/>
                                          </p:spTgt>
                                        </p:tgtEl>
                                      </p:cBhvr>
                                      <p:to x="100000" y="100000"/>
                                    </p:animScale>
                                    <p:animScale>
                                      <p:cBhvr>
                                        <p:cTn id="64" dur="26">
                                          <p:stCondLst>
                                            <p:cond delay="1312"/>
                                          </p:stCondLst>
                                        </p:cTn>
                                        <p:tgtEl>
                                          <p:spTgt spid="3">
                                            <p:bg/>
                                          </p:spTgt>
                                        </p:tgtEl>
                                      </p:cBhvr>
                                      <p:to x="100000" y="80000"/>
                                    </p:animScale>
                                    <p:animScale>
                                      <p:cBhvr>
                                        <p:cTn id="65" dur="166" decel="50000">
                                          <p:stCondLst>
                                            <p:cond delay="1338"/>
                                          </p:stCondLst>
                                        </p:cTn>
                                        <p:tgtEl>
                                          <p:spTgt spid="3">
                                            <p:bg/>
                                          </p:spTgt>
                                        </p:tgtEl>
                                      </p:cBhvr>
                                      <p:to x="100000" y="100000"/>
                                    </p:animScale>
                                    <p:animScale>
                                      <p:cBhvr>
                                        <p:cTn id="66" dur="26">
                                          <p:stCondLst>
                                            <p:cond delay="1642"/>
                                          </p:stCondLst>
                                        </p:cTn>
                                        <p:tgtEl>
                                          <p:spTgt spid="3">
                                            <p:bg/>
                                          </p:spTgt>
                                        </p:tgtEl>
                                      </p:cBhvr>
                                      <p:to x="100000" y="90000"/>
                                    </p:animScale>
                                    <p:animScale>
                                      <p:cBhvr>
                                        <p:cTn id="67" dur="166" decel="50000">
                                          <p:stCondLst>
                                            <p:cond delay="1668"/>
                                          </p:stCondLst>
                                        </p:cTn>
                                        <p:tgtEl>
                                          <p:spTgt spid="3">
                                            <p:bg/>
                                          </p:spTgt>
                                        </p:tgtEl>
                                      </p:cBhvr>
                                      <p:to x="100000" y="100000"/>
                                    </p:animScale>
                                    <p:animScale>
                                      <p:cBhvr>
                                        <p:cTn id="68" dur="26">
                                          <p:stCondLst>
                                            <p:cond delay="1808"/>
                                          </p:stCondLst>
                                        </p:cTn>
                                        <p:tgtEl>
                                          <p:spTgt spid="3">
                                            <p:bg/>
                                          </p:spTgt>
                                        </p:tgtEl>
                                      </p:cBhvr>
                                      <p:to x="100000" y="95000"/>
                                    </p:animScale>
                                    <p:animScale>
                                      <p:cBhvr>
                                        <p:cTn id="69" dur="166" decel="50000">
                                          <p:stCondLst>
                                            <p:cond delay="1834"/>
                                          </p:stCondLst>
                                        </p:cTn>
                                        <p:tgtEl>
                                          <p:spTgt spid="3">
                                            <p:bg/>
                                          </p:spTgt>
                                        </p:tgtEl>
                                      </p:cBhvr>
                                      <p:to x="100000" y="100000"/>
                                    </p:animScale>
                                  </p:childTnLst>
                                </p:cTn>
                              </p:par>
                            </p:childTnLst>
                          </p:cTn>
                        </p:par>
                      </p:childTnLst>
                    </p:cTn>
                  </p:par>
                  <p:par>
                    <p:cTn id="70" fill="hold">
                      <p:stCondLst>
                        <p:cond delay="indefinite"/>
                      </p:stCondLst>
                      <p:childTnLst>
                        <p:par>
                          <p:cTn id="71" fill="hold">
                            <p:stCondLst>
                              <p:cond delay="0"/>
                            </p:stCondLst>
                            <p:childTnLst>
                              <p:par>
                                <p:cTn id="72" presetID="26" presetClass="entr" presetSubtype="0" fill="hold" grpId="0" nodeType="clickEffect">
                                  <p:stCondLst>
                                    <p:cond delay="0"/>
                                  </p:stCondLst>
                                  <p:childTnLst>
                                    <p:set>
                                      <p:cBhvr>
                                        <p:cTn id="73" dur="1" fill="hold">
                                          <p:stCondLst>
                                            <p:cond delay="0"/>
                                          </p:stCondLst>
                                        </p:cTn>
                                        <p:tgtEl>
                                          <p:spTgt spid="3">
                                            <p:txEl>
                                              <p:pRg st="0" end="0"/>
                                            </p:txEl>
                                          </p:spTgt>
                                        </p:tgtEl>
                                        <p:attrNameLst>
                                          <p:attrName>style.visibility</p:attrName>
                                        </p:attrNameLst>
                                      </p:cBhvr>
                                      <p:to>
                                        <p:strVal val="visible"/>
                                      </p:to>
                                    </p:set>
                                    <p:animEffect transition="in" filter="wipe(down)">
                                      <p:cBhvr>
                                        <p:cTn id="74" dur="580">
                                          <p:stCondLst>
                                            <p:cond delay="0"/>
                                          </p:stCondLst>
                                        </p:cTn>
                                        <p:tgtEl>
                                          <p:spTgt spid="3">
                                            <p:txEl>
                                              <p:pRg st="0" end="0"/>
                                            </p:txEl>
                                          </p:spTgt>
                                        </p:tgtEl>
                                      </p:cBhvr>
                                    </p:animEffect>
                                    <p:anim calcmode="lin" valueType="num">
                                      <p:cBhvr>
                                        <p:cTn id="75"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76"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77"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78"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79"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80" dur="26">
                                          <p:stCondLst>
                                            <p:cond delay="650"/>
                                          </p:stCondLst>
                                        </p:cTn>
                                        <p:tgtEl>
                                          <p:spTgt spid="3">
                                            <p:txEl>
                                              <p:pRg st="0" end="0"/>
                                            </p:txEl>
                                          </p:spTgt>
                                        </p:tgtEl>
                                      </p:cBhvr>
                                      <p:to x="100000" y="60000"/>
                                    </p:animScale>
                                    <p:animScale>
                                      <p:cBhvr>
                                        <p:cTn id="81" dur="166" decel="50000">
                                          <p:stCondLst>
                                            <p:cond delay="676"/>
                                          </p:stCondLst>
                                        </p:cTn>
                                        <p:tgtEl>
                                          <p:spTgt spid="3">
                                            <p:txEl>
                                              <p:pRg st="0" end="0"/>
                                            </p:txEl>
                                          </p:spTgt>
                                        </p:tgtEl>
                                      </p:cBhvr>
                                      <p:to x="100000" y="100000"/>
                                    </p:animScale>
                                    <p:animScale>
                                      <p:cBhvr>
                                        <p:cTn id="82" dur="26">
                                          <p:stCondLst>
                                            <p:cond delay="1312"/>
                                          </p:stCondLst>
                                        </p:cTn>
                                        <p:tgtEl>
                                          <p:spTgt spid="3">
                                            <p:txEl>
                                              <p:pRg st="0" end="0"/>
                                            </p:txEl>
                                          </p:spTgt>
                                        </p:tgtEl>
                                      </p:cBhvr>
                                      <p:to x="100000" y="80000"/>
                                    </p:animScale>
                                    <p:animScale>
                                      <p:cBhvr>
                                        <p:cTn id="83" dur="166" decel="50000">
                                          <p:stCondLst>
                                            <p:cond delay="1338"/>
                                          </p:stCondLst>
                                        </p:cTn>
                                        <p:tgtEl>
                                          <p:spTgt spid="3">
                                            <p:txEl>
                                              <p:pRg st="0" end="0"/>
                                            </p:txEl>
                                          </p:spTgt>
                                        </p:tgtEl>
                                      </p:cBhvr>
                                      <p:to x="100000" y="100000"/>
                                    </p:animScale>
                                    <p:animScale>
                                      <p:cBhvr>
                                        <p:cTn id="84" dur="26">
                                          <p:stCondLst>
                                            <p:cond delay="1642"/>
                                          </p:stCondLst>
                                        </p:cTn>
                                        <p:tgtEl>
                                          <p:spTgt spid="3">
                                            <p:txEl>
                                              <p:pRg st="0" end="0"/>
                                            </p:txEl>
                                          </p:spTgt>
                                        </p:tgtEl>
                                      </p:cBhvr>
                                      <p:to x="100000" y="90000"/>
                                    </p:animScale>
                                    <p:animScale>
                                      <p:cBhvr>
                                        <p:cTn id="85" dur="166" decel="50000">
                                          <p:stCondLst>
                                            <p:cond delay="1668"/>
                                          </p:stCondLst>
                                        </p:cTn>
                                        <p:tgtEl>
                                          <p:spTgt spid="3">
                                            <p:txEl>
                                              <p:pRg st="0" end="0"/>
                                            </p:txEl>
                                          </p:spTgt>
                                        </p:tgtEl>
                                      </p:cBhvr>
                                      <p:to x="100000" y="100000"/>
                                    </p:animScale>
                                    <p:animScale>
                                      <p:cBhvr>
                                        <p:cTn id="86" dur="26">
                                          <p:stCondLst>
                                            <p:cond delay="1808"/>
                                          </p:stCondLst>
                                        </p:cTn>
                                        <p:tgtEl>
                                          <p:spTgt spid="3">
                                            <p:txEl>
                                              <p:pRg st="0" end="0"/>
                                            </p:txEl>
                                          </p:spTgt>
                                        </p:tgtEl>
                                      </p:cBhvr>
                                      <p:to x="100000" y="95000"/>
                                    </p:animScale>
                                    <p:animScale>
                                      <p:cBhvr>
                                        <p:cTn id="87" dur="166" decel="50000">
                                          <p:stCondLst>
                                            <p:cond delay="1834"/>
                                          </p:stCondLst>
                                        </p:cTn>
                                        <p:tgtEl>
                                          <p:spTgt spid="3">
                                            <p:txEl>
                                              <p:pRg st="0" end="0"/>
                                            </p:txEl>
                                          </p:spTgt>
                                        </p:tgtEl>
                                      </p:cBhvr>
                                      <p:to x="100000" y="100000"/>
                                    </p:animScale>
                                  </p:childTnLst>
                                </p:cTn>
                              </p:par>
                            </p:childTnLst>
                          </p:cTn>
                        </p:par>
                      </p:childTnLst>
                    </p:cTn>
                  </p:par>
                  <p:par>
                    <p:cTn id="88" fill="hold">
                      <p:stCondLst>
                        <p:cond delay="indefinite"/>
                      </p:stCondLst>
                      <p:childTnLst>
                        <p:par>
                          <p:cTn id="89" fill="hold">
                            <p:stCondLst>
                              <p:cond delay="0"/>
                            </p:stCondLst>
                            <p:childTnLst>
                              <p:par>
                                <p:cTn id="90" presetID="26" presetClass="entr" presetSubtype="0" fill="hold" grpId="0" nodeType="clickEffect">
                                  <p:stCondLst>
                                    <p:cond delay="0"/>
                                  </p:stCondLst>
                                  <p:childTnLst>
                                    <p:set>
                                      <p:cBhvr>
                                        <p:cTn id="91" dur="1" fill="hold">
                                          <p:stCondLst>
                                            <p:cond delay="0"/>
                                          </p:stCondLst>
                                        </p:cTn>
                                        <p:tgtEl>
                                          <p:spTgt spid="3">
                                            <p:txEl>
                                              <p:pRg st="1" end="1"/>
                                            </p:txEl>
                                          </p:spTgt>
                                        </p:tgtEl>
                                        <p:attrNameLst>
                                          <p:attrName>style.visibility</p:attrName>
                                        </p:attrNameLst>
                                      </p:cBhvr>
                                      <p:to>
                                        <p:strVal val="visible"/>
                                      </p:to>
                                    </p:set>
                                    <p:animEffect transition="in" filter="wipe(down)">
                                      <p:cBhvr>
                                        <p:cTn id="92" dur="580">
                                          <p:stCondLst>
                                            <p:cond delay="0"/>
                                          </p:stCondLst>
                                        </p:cTn>
                                        <p:tgtEl>
                                          <p:spTgt spid="3">
                                            <p:txEl>
                                              <p:pRg st="1" end="1"/>
                                            </p:txEl>
                                          </p:spTgt>
                                        </p:tgtEl>
                                      </p:cBhvr>
                                    </p:animEffect>
                                    <p:anim calcmode="lin" valueType="num">
                                      <p:cBhvr>
                                        <p:cTn id="93" dur="1822" tmFilter="0,0; 0.14,0.36; 0.43,0.73; 0.71,0.91; 1.0,1.0">
                                          <p:stCondLst>
                                            <p:cond delay="0"/>
                                          </p:stCondLst>
                                        </p:cTn>
                                        <p:tgtEl>
                                          <p:spTgt spid="3">
                                            <p:txEl>
                                              <p:pRg st="1" end="1"/>
                                            </p:txEl>
                                          </p:spTgt>
                                        </p:tgtEl>
                                        <p:attrNameLst>
                                          <p:attrName>ppt_x</p:attrName>
                                        </p:attrNameLst>
                                      </p:cBhvr>
                                      <p:tavLst>
                                        <p:tav tm="0">
                                          <p:val>
                                            <p:strVal val="#ppt_x-0.25"/>
                                          </p:val>
                                        </p:tav>
                                        <p:tav tm="100000">
                                          <p:val>
                                            <p:strVal val="#ppt_x"/>
                                          </p:val>
                                        </p:tav>
                                      </p:tavLst>
                                    </p:anim>
                                    <p:anim calcmode="lin" valueType="num">
                                      <p:cBhvr>
                                        <p:cTn id="94" dur="664" tmFilter="0.0,0.0; 0.25,0.07; 0.50,0.2; 0.75,0.467; 1.0,1.0">
                                          <p:stCondLst>
                                            <p:cond delay="0"/>
                                          </p:stCondLst>
                                        </p:cTn>
                                        <p:tgtEl>
                                          <p:spTgt spid="3">
                                            <p:txEl>
                                              <p:pRg st="1" end="1"/>
                                            </p:txEl>
                                          </p:spTgt>
                                        </p:tgtEl>
                                        <p:attrNameLst>
                                          <p:attrName>ppt_y</p:attrName>
                                        </p:attrNameLst>
                                      </p:cBhvr>
                                      <p:tavLst>
                                        <p:tav tm="0" fmla="#ppt_y-sin(pi*$)/3">
                                          <p:val>
                                            <p:fltVal val="0.5"/>
                                          </p:val>
                                        </p:tav>
                                        <p:tav tm="100000">
                                          <p:val>
                                            <p:fltVal val="1"/>
                                          </p:val>
                                        </p:tav>
                                      </p:tavLst>
                                    </p:anim>
                                    <p:anim calcmode="lin" valueType="num">
                                      <p:cBhvr>
                                        <p:cTn id="95" dur="664" tmFilter="0, 0; 0.125,0.2665; 0.25,0.4; 0.375,0.465; 0.5,0.5;  0.625,0.535; 0.75,0.6; 0.875,0.7335; 1,1">
                                          <p:stCondLst>
                                            <p:cond delay="664"/>
                                          </p:stCondLst>
                                        </p:cTn>
                                        <p:tgtEl>
                                          <p:spTgt spid="3">
                                            <p:txEl>
                                              <p:pRg st="1" end="1"/>
                                            </p:txEl>
                                          </p:spTgt>
                                        </p:tgtEl>
                                        <p:attrNameLst>
                                          <p:attrName>ppt_y</p:attrName>
                                        </p:attrNameLst>
                                      </p:cBhvr>
                                      <p:tavLst>
                                        <p:tav tm="0" fmla="#ppt_y-sin(pi*$)/9">
                                          <p:val>
                                            <p:fltVal val="0"/>
                                          </p:val>
                                        </p:tav>
                                        <p:tav tm="100000">
                                          <p:val>
                                            <p:fltVal val="1"/>
                                          </p:val>
                                        </p:tav>
                                      </p:tavLst>
                                    </p:anim>
                                    <p:anim calcmode="lin" valueType="num">
                                      <p:cBhvr>
                                        <p:cTn id="96" dur="332" tmFilter="0, 0; 0.125,0.2665; 0.25,0.4; 0.375,0.465; 0.5,0.5;  0.625,0.535; 0.75,0.6; 0.875,0.7335; 1,1">
                                          <p:stCondLst>
                                            <p:cond delay="1324"/>
                                          </p:stCondLst>
                                        </p:cTn>
                                        <p:tgtEl>
                                          <p:spTgt spid="3">
                                            <p:txEl>
                                              <p:pRg st="1" end="1"/>
                                            </p:txEl>
                                          </p:spTgt>
                                        </p:tgtEl>
                                        <p:attrNameLst>
                                          <p:attrName>ppt_y</p:attrName>
                                        </p:attrNameLst>
                                      </p:cBhvr>
                                      <p:tavLst>
                                        <p:tav tm="0" fmla="#ppt_y-sin(pi*$)/27">
                                          <p:val>
                                            <p:fltVal val="0"/>
                                          </p:val>
                                        </p:tav>
                                        <p:tav tm="100000">
                                          <p:val>
                                            <p:fltVal val="1"/>
                                          </p:val>
                                        </p:tav>
                                      </p:tavLst>
                                    </p:anim>
                                    <p:anim calcmode="lin" valueType="num">
                                      <p:cBhvr>
                                        <p:cTn id="97" dur="164" tmFilter="0, 0; 0.125,0.2665; 0.25,0.4; 0.375,0.465; 0.5,0.5;  0.625,0.535; 0.75,0.6; 0.875,0.7335; 1,1">
                                          <p:stCondLst>
                                            <p:cond delay="1656"/>
                                          </p:stCondLst>
                                        </p:cTn>
                                        <p:tgtEl>
                                          <p:spTgt spid="3">
                                            <p:txEl>
                                              <p:pRg st="1" end="1"/>
                                            </p:txEl>
                                          </p:spTgt>
                                        </p:tgtEl>
                                        <p:attrNameLst>
                                          <p:attrName>ppt_y</p:attrName>
                                        </p:attrNameLst>
                                      </p:cBhvr>
                                      <p:tavLst>
                                        <p:tav tm="0" fmla="#ppt_y-sin(pi*$)/81">
                                          <p:val>
                                            <p:fltVal val="0"/>
                                          </p:val>
                                        </p:tav>
                                        <p:tav tm="100000">
                                          <p:val>
                                            <p:fltVal val="1"/>
                                          </p:val>
                                        </p:tav>
                                      </p:tavLst>
                                    </p:anim>
                                    <p:animScale>
                                      <p:cBhvr>
                                        <p:cTn id="98" dur="26">
                                          <p:stCondLst>
                                            <p:cond delay="650"/>
                                          </p:stCondLst>
                                        </p:cTn>
                                        <p:tgtEl>
                                          <p:spTgt spid="3">
                                            <p:txEl>
                                              <p:pRg st="1" end="1"/>
                                            </p:txEl>
                                          </p:spTgt>
                                        </p:tgtEl>
                                      </p:cBhvr>
                                      <p:to x="100000" y="60000"/>
                                    </p:animScale>
                                    <p:animScale>
                                      <p:cBhvr>
                                        <p:cTn id="99" dur="166" decel="50000">
                                          <p:stCondLst>
                                            <p:cond delay="676"/>
                                          </p:stCondLst>
                                        </p:cTn>
                                        <p:tgtEl>
                                          <p:spTgt spid="3">
                                            <p:txEl>
                                              <p:pRg st="1" end="1"/>
                                            </p:txEl>
                                          </p:spTgt>
                                        </p:tgtEl>
                                      </p:cBhvr>
                                      <p:to x="100000" y="100000"/>
                                    </p:animScale>
                                    <p:animScale>
                                      <p:cBhvr>
                                        <p:cTn id="100" dur="26">
                                          <p:stCondLst>
                                            <p:cond delay="1312"/>
                                          </p:stCondLst>
                                        </p:cTn>
                                        <p:tgtEl>
                                          <p:spTgt spid="3">
                                            <p:txEl>
                                              <p:pRg st="1" end="1"/>
                                            </p:txEl>
                                          </p:spTgt>
                                        </p:tgtEl>
                                      </p:cBhvr>
                                      <p:to x="100000" y="80000"/>
                                    </p:animScale>
                                    <p:animScale>
                                      <p:cBhvr>
                                        <p:cTn id="101" dur="166" decel="50000">
                                          <p:stCondLst>
                                            <p:cond delay="1338"/>
                                          </p:stCondLst>
                                        </p:cTn>
                                        <p:tgtEl>
                                          <p:spTgt spid="3">
                                            <p:txEl>
                                              <p:pRg st="1" end="1"/>
                                            </p:txEl>
                                          </p:spTgt>
                                        </p:tgtEl>
                                      </p:cBhvr>
                                      <p:to x="100000" y="100000"/>
                                    </p:animScale>
                                    <p:animScale>
                                      <p:cBhvr>
                                        <p:cTn id="102" dur="26">
                                          <p:stCondLst>
                                            <p:cond delay="1642"/>
                                          </p:stCondLst>
                                        </p:cTn>
                                        <p:tgtEl>
                                          <p:spTgt spid="3">
                                            <p:txEl>
                                              <p:pRg st="1" end="1"/>
                                            </p:txEl>
                                          </p:spTgt>
                                        </p:tgtEl>
                                      </p:cBhvr>
                                      <p:to x="100000" y="90000"/>
                                    </p:animScale>
                                    <p:animScale>
                                      <p:cBhvr>
                                        <p:cTn id="103" dur="166" decel="50000">
                                          <p:stCondLst>
                                            <p:cond delay="1668"/>
                                          </p:stCondLst>
                                        </p:cTn>
                                        <p:tgtEl>
                                          <p:spTgt spid="3">
                                            <p:txEl>
                                              <p:pRg st="1" end="1"/>
                                            </p:txEl>
                                          </p:spTgt>
                                        </p:tgtEl>
                                      </p:cBhvr>
                                      <p:to x="100000" y="100000"/>
                                    </p:animScale>
                                    <p:animScale>
                                      <p:cBhvr>
                                        <p:cTn id="104" dur="26">
                                          <p:stCondLst>
                                            <p:cond delay="1808"/>
                                          </p:stCondLst>
                                        </p:cTn>
                                        <p:tgtEl>
                                          <p:spTgt spid="3">
                                            <p:txEl>
                                              <p:pRg st="1" end="1"/>
                                            </p:txEl>
                                          </p:spTgt>
                                        </p:tgtEl>
                                      </p:cBhvr>
                                      <p:to x="100000" y="95000"/>
                                    </p:animScale>
                                    <p:animScale>
                                      <p:cBhvr>
                                        <p:cTn id="105" dur="166" decel="50000">
                                          <p:stCondLst>
                                            <p:cond delay="1834"/>
                                          </p:stCondLst>
                                        </p:cTn>
                                        <p:tgtEl>
                                          <p:spTgt spid="3">
                                            <p:txEl>
                                              <p:pRg st="1" end="1"/>
                                            </p:txEl>
                                          </p:spTgt>
                                        </p:tgtEl>
                                      </p:cBhvr>
                                      <p:to x="100000" y="100000"/>
                                    </p:animScale>
                                  </p:childTnLst>
                                </p:cTn>
                              </p:par>
                              <p:par>
                                <p:cTn id="106" presetID="26" presetClass="entr" presetSubtype="0" fill="hold" grpId="0" nodeType="withEffect">
                                  <p:stCondLst>
                                    <p:cond delay="0"/>
                                  </p:stCondLst>
                                  <p:childTnLst>
                                    <p:set>
                                      <p:cBhvr>
                                        <p:cTn id="107" dur="1" fill="hold">
                                          <p:stCondLst>
                                            <p:cond delay="0"/>
                                          </p:stCondLst>
                                        </p:cTn>
                                        <p:tgtEl>
                                          <p:spTgt spid="3">
                                            <p:txEl>
                                              <p:pRg st="2" end="2"/>
                                            </p:txEl>
                                          </p:spTgt>
                                        </p:tgtEl>
                                        <p:attrNameLst>
                                          <p:attrName>style.visibility</p:attrName>
                                        </p:attrNameLst>
                                      </p:cBhvr>
                                      <p:to>
                                        <p:strVal val="visible"/>
                                      </p:to>
                                    </p:set>
                                    <p:animEffect transition="in" filter="wipe(down)">
                                      <p:cBhvr>
                                        <p:cTn id="108" dur="580">
                                          <p:stCondLst>
                                            <p:cond delay="0"/>
                                          </p:stCondLst>
                                        </p:cTn>
                                        <p:tgtEl>
                                          <p:spTgt spid="3">
                                            <p:txEl>
                                              <p:pRg st="2" end="2"/>
                                            </p:txEl>
                                          </p:spTgt>
                                        </p:tgtEl>
                                      </p:cBhvr>
                                    </p:animEffect>
                                    <p:anim calcmode="lin" valueType="num">
                                      <p:cBhvr>
                                        <p:cTn id="109" dur="1822" tmFilter="0,0; 0.14,0.36; 0.43,0.73; 0.71,0.91; 1.0,1.0">
                                          <p:stCondLst>
                                            <p:cond delay="0"/>
                                          </p:stCondLst>
                                        </p:cTn>
                                        <p:tgtEl>
                                          <p:spTgt spid="3">
                                            <p:txEl>
                                              <p:pRg st="2" end="2"/>
                                            </p:txEl>
                                          </p:spTgt>
                                        </p:tgtEl>
                                        <p:attrNameLst>
                                          <p:attrName>ppt_x</p:attrName>
                                        </p:attrNameLst>
                                      </p:cBhvr>
                                      <p:tavLst>
                                        <p:tav tm="0">
                                          <p:val>
                                            <p:strVal val="#ppt_x-0.25"/>
                                          </p:val>
                                        </p:tav>
                                        <p:tav tm="100000">
                                          <p:val>
                                            <p:strVal val="#ppt_x"/>
                                          </p:val>
                                        </p:tav>
                                      </p:tavLst>
                                    </p:anim>
                                    <p:anim calcmode="lin" valueType="num">
                                      <p:cBhvr>
                                        <p:cTn id="110" dur="664" tmFilter="0.0,0.0; 0.25,0.07; 0.50,0.2; 0.75,0.467; 1.0,1.0">
                                          <p:stCondLst>
                                            <p:cond delay="0"/>
                                          </p:stCondLst>
                                        </p:cTn>
                                        <p:tgtEl>
                                          <p:spTgt spid="3">
                                            <p:txEl>
                                              <p:pRg st="2" end="2"/>
                                            </p:txEl>
                                          </p:spTgt>
                                        </p:tgtEl>
                                        <p:attrNameLst>
                                          <p:attrName>ppt_y</p:attrName>
                                        </p:attrNameLst>
                                      </p:cBhvr>
                                      <p:tavLst>
                                        <p:tav tm="0" fmla="#ppt_y-sin(pi*$)/3">
                                          <p:val>
                                            <p:fltVal val="0.5"/>
                                          </p:val>
                                        </p:tav>
                                        <p:tav tm="100000">
                                          <p:val>
                                            <p:fltVal val="1"/>
                                          </p:val>
                                        </p:tav>
                                      </p:tavLst>
                                    </p:anim>
                                    <p:anim calcmode="lin" valueType="num">
                                      <p:cBhvr>
                                        <p:cTn id="111" dur="664" tmFilter="0, 0; 0.125,0.2665; 0.25,0.4; 0.375,0.465; 0.5,0.5;  0.625,0.535; 0.75,0.6; 0.875,0.7335; 1,1">
                                          <p:stCondLst>
                                            <p:cond delay="664"/>
                                          </p:stCondLst>
                                        </p:cTn>
                                        <p:tgtEl>
                                          <p:spTgt spid="3">
                                            <p:txEl>
                                              <p:pRg st="2" end="2"/>
                                            </p:txEl>
                                          </p:spTgt>
                                        </p:tgtEl>
                                        <p:attrNameLst>
                                          <p:attrName>ppt_y</p:attrName>
                                        </p:attrNameLst>
                                      </p:cBhvr>
                                      <p:tavLst>
                                        <p:tav tm="0" fmla="#ppt_y-sin(pi*$)/9">
                                          <p:val>
                                            <p:fltVal val="0"/>
                                          </p:val>
                                        </p:tav>
                                        <p:tav tm="100000">
                                          <p:val>
                                            <p:fltVal val="1"/>
                                          </p:val>
                                        </p:tav>
                                      </p:tavLst>
                                    </p:anim>
                                    <p:anim calcmode="lin" valueType="num">
                                      <p:cBhvr>
                                        <p:cTn id="112" dur="332" tmFilter="0, 0; 0.125,0.2665; 0.25,0.4; 0.375,0.465; 0.5,0.5;  0.625,0.535; 0.75,0.6; 0.875,0.7335; 1,1">
                                          <p:stCondLst>
                                            <p:cond delay="1324"/>
                                          </p:stCondLst>
                                        </p:cTn>
                                        <p:tgtEl>
                                          <p:spTgt spid="3">
                                            <p:txEl>
                                              <p:pRg st="2" end="2"/>
                                            </p:txEl>
                                          </p:spTgt>
                                        </p:tgtEl>
                                        <p:attrNameLst>
                                          <p:attrName>ppt_y</p:attrName>
                                        </p:attrNameLst>
                                      </p:cBhvr>
                                      <p:tavLst>
                                        <p:tav tm="0" fmla="#ppt_y-sin(pi*$)/27">
                                          <p:val>
                                            <p:fltVal val="0"/>
                                          </p:val>
                                        </p:tav>
                                        <p:tav tm="100000">
                                          <p:val>
                                            <p:fltVal val="1"/>
                                          </p:val>
                                        </p:tav>
                                      </p:tavLst>
                                    </p:anim>
                                    <p:anim calcmode="lin" valueType="num">
                                      <p:cBhvr>
                                        <p:cTn id="113" dur="164" tmFilter="0, 0; 0.125,0.2665; 0.25,0.4; 0.375,0.465; 0.5,0.5;  0.625,0.535; 0.75,0.6; 0.875,0.7335; 1,1">
                                          <p:stCondLst>
                                            <p:cond delay="1656"/>
                                          </p:stCondLst>
                                        </p:cTn>
                                        <p:tgtEl>
                                          <p:spTgt spid="3">
                                            <p:txEl>
                                              <p:pRg st="2" end="2"/>
                                            </p:txEl>
                                          </p:spTgt>
                                        </p:tgtEl>
                                        <p:attrNameLst>
                                          <p:attrName>ppt_y</p:attrName>
                                        </p:attrNameLst>
                                      </p:cBhvr>
                                      <p:tavLst>
                                        <p:tav tm="0" fmla="#ppt_y-sin(pi*$)/81">
                                          <p:val>
                                            <p:fltVal val="0"/>
                                          </p:val>
                                        </p:tav>
                                        <p:tav tm="100000">
                                          <p:val>
                                            <p:fltVal val="1"/>
                                          </p:val>
                                        </p:tav>
                                      </p:tavLst>
                                    </p:anim>
                                    <p:animScale>
                                      <p:cBhvr>
                                        <p:cTn id="114" dur="26">
                                          <p:stCondLst>
                                            <p:cond delay="650"/>
                                          </p:stCondLst>
                                        </p:cTn>
                                        <p:tgtEl>
                                          <p:spTgt spid="3">
                                            <p:txEl>
                                              <p:pRg st="2" end="2"/>
                                            </p:txEl>
                                          </p:spTgt>
                                        </p:tgtEl>
                                      </p:cBhvr>
                                      <p:to x="100000" y="60000"/>
                                    </p:animScale>
                                    <p:animScale>
                                      <p:cBhvr>
                                        <p:cTn id="115" dur="166" decel="50000">
                                          <p:stCondLst>
                                            <p:cond delay="676"/>
                                          </p:stCondLst>
                                        </p:cTn>
                                        <p:tgtEl>
                                          <p:spTgt spid="3">
                                            <p:txEl>
                                              <p:pRg st="2" end="2"/>
                                            </p:txEl>
                                          </p:spTgt>
                                        </p:tgtEl>
                                      </p:cBhvr>
                                      <p:to x="100000" y="100000"/>
                                    </p:animScale>
                                    <p:animScale>
                                      <p:cBhvr>
                                        <p:cTn id="116" dur="26">
                                          <p:stCondLst>
                                            <p:cond delay="1312"/>
                                          </p:stCondLst>
                                        </p:cTn>
                                        <p:tgtEl>
                                          <p:spTgt spid="3">
                                            <p:txEl>
                                              <p:pRg st="2" end="2"/>
                                            </p:txEl>
                                          </p:spTgt>
                                        </p:tgtEl>
                                      </p:cBhvr>
                                      <p:to x="100000" y="80000"/>
                                    </p:animScale>
                                    <p:animScale>
                                      <p:cBhvr>
                                        <p:cTn id="117" dur="166" decel="50000">
                                          <p:stCondLst>
                                            <p:cond delay="1338"/>
                                          </p:stCondLst>
                                        </p:cTn>
                                        <p:tgtEl>
                                          <p:spTgt spid="3">
                                            <p:txEl>
                                              <p:pRg st="2" end="2"/>
                                            </p:txEl>
                                          </p:spTgt>
                                        </p:tgtEl>
                                      </p:cBhvr>
                                      <p:to x="100000" y="100000"/>
                                    </p:animScale>
                                    <p:animScale>
                                      <p:cBhvr>
                                        <p:cTn id="118" dur="26">
                                          <p:stCondLst>
                                            <p:cond delay="1642"/>
                                          </p:stCondLst>
                                        </p:cTn>
                                        <p:tgtEl>
                                          <p:spTgt spid="3">
                                            <p:txEl>
                                              <p:pRg st="2" end="2"/>
                                            </p:txEl>
                                          </p:spTgt>
                                        </p:tgtEl>
                                      </p:cBhvr>
                                      <p:to x="100000" y="90000"/>
                                    </p:animScale>
                                    <p:animScale>
                                      <p:cBhvr>
                                        <p:cTn id="119" dur="166" decel="50000">
                                          <p:stCondLst>
                                            <p:cond delay="1668"/>
                                          </p:stCondLst>
                                        </p:cTn>
                                        <p:tgtEl>
                                          <p:spTgt spid="3">
                                            <p:txEl>
                                              <p:pRg st="2" end="2"/>
                                            </p:txEl>
                                          </p:spTgt>
                                        </p:tgtEl>
                                      </p:cBhvr>
                                      <p:to x="100000" y="100000"/>
                                    </p:animScale>
                                    <p:animScale>
                                      <p:cBhvr>
                                        <p:cTn id="120" dur="26">
                                          <p:stCondLst>
                                            <p:cond delay="1808"/>
                                          </p:stCondLst>
                                        </p:cTn>
                                        <p:tgtEl>
                                          <p:spTgt spid="3">
                                            <p:txEl>
                                              <p:pRg st="2" end="2"/>
                                            </p:txEl>
                                          </p:spTgt>
                                        </p:tgtEl>
                                      </p:cBhvr>
                                      <p:to x="100000" y="95000"/>
                                    </p:animScale>
                                    <p:animScale>
                                      <p:cBhvr>
                                        <p:cTn id="121" dur="166" decel="50000">
                                          <p:stCondLst>
                                            <p:cond delay="1834"/>
                                          </p:stCondLst>
                                        </p:cTn>
                                        <p:tgtEl>
                                          <p:spTgt spid="3">
                                            <p:txEl>
                                              <p:pRg st="2" end="2"/>
                                            </p:txEl>
                                          </p:spTgt>
                                        </p:tgtEl>
                                      </p:cBhvr>
                                      <p:to x="100000" y="100000"/>
                                    </p:animScale>
                                  </p:childTnLst>
                                </p:cTn>
                              </p:par>
                              <p:par>
                                <p:cTn id="122" presetID="26" presetClass="entr" presetSubtype="0" fill="hold" grpId="0" nodeType="withEffect">
                                  <p:stCondLst>
                                    <p:cond delay="0"/>
                                  </p:stCondLst>
                                  <p:childTnLst>
                                    <p:set>
                                      <p:cBhvr>
                                        <p:cTn id="123" dur="1" fill="hold">
                                          <p:stCondLst>
                                            <p:cond delay="0"/>
                                          </p:stCondLst>
                                        </p:cTn>
                                        <p:tgtEl>
                                          <p:spTgt spid="3">
                                            <p:txEl>
                                              <p:pRg st="3" end="3"/>
                                            </p:txEl>
                                          </p:spTgt>
                                        </p:tgtEl>
                                        <p:attrNameLst>
                                          <p:attrName>style.visibility</p:attrName>
                                        </p:attrNameLst>
                                      </p:cBhvr>
                                      <p:to>
                                        <p:strVal val="visible"/>
                                      </p:to>
                                    </p:set>
                                    <p:animEffect transition="in" filter="wipe(down)">
                                      <p:cBhvr>
                                        <p:cTn id="124" dur="580">
                                          <p:stCondLst>
                                            <p:cond delay="0"/>
                                          </p:stCondLst>
                                        </p:cTn>
                                        <p:tgtEl>
                                          <p:spTgt spid="3">
                                            <p:txEl>
                                              <p:pRg st="3" end="3"/>
                                            </p:txEl>
                                          </p:spTgt>
                                        </p:tgtEl>
                                      </p:cBhvr>
                                    </p:animEffect>
                                    <p:anim calcmode="lin" valueType="num">
                                      <p:cBhvr>
                                        <p:cTn id="125" dur="1822" tmFilter="0,0; 0.14,0.36; 0.43,0.73; 0.71,0.91; 1.0,1.0">
                                          <p:stCondLst>
                                            <p:cond delay="0"/>
                                          </p:stCondLst>
                                        </p:cTn>
                                        <p:tgtEl>
                                          <p:spTgt spid="3">
                                            <p:txEl>
                                              <p:pRg st="3" end="3"/>
                                            </p:txEl>
                                          </p:spTgt>
                                        </p:tgtEl>
                                        <p:attrNameLst>
                                          <p:attrName>ppt_x</p:attrName>
                                        </p:attrNameLst>
                                      </p:cBhvr>
                                      <p:tavLst>
                                        <p:tav tm="0">
                                          <p:val>
                                            <p:strVal val="#ppt_x-0.25"/>
                                          </p:val>
                                        </p:tav>
                                        <p:tav tm="100000">
                                          <p:val>
                                            <p:strVal val="#ppt_x"/>
                                          </p:val>
                                        </p:tav>
                                      </p:tavLst>
                                    </p:anim>
                                    <p:anim calcmode="lin" valueType="num">
                                      <p:cBhvr>
                                        <p:cTn id="126" dur="664" tmFilter="0.0,0.0; 0.25,0.07; 0.50,0.2; 0.75,0.467; 1.0,1.0">
                                          <p:stCondLst>
                                            <p:cond delay="0"/>
                                          </p:stCondLst>
                                        </p:cTn>
                                        <p:tgtEl>
                                          <p:spTgt spid="3">
                                            <p:txEl>
                                              <p:pRg st="3" end="3"/>
                                            </p:txEl>
                                          </p:spTgt>
                                        </p:tgtEl>
                                        <p:attrNameLst>
                                          <p:attrName>ppt_y</p:attrName>
                                        </p:attrNameLst>
                                      </p:cBhvr>
                                      <p:tavLst>
                                        <p:tav tm="0" fmla="#ppt_y-sin(pi*$)/3">
                                          <p:val>
                                            <p:fltVal val="0.5"/>
                                          </p:val>
                                        </p:tav>
                                        <p:tav tm="100000">
                                          <p:val>
                                            <p:fltVal val="1"/>
                                          </p:val>
                                        </p:tav>
                                      </p:tavLst>
                                    </p:anim>
                                    <p:anim calcmode="lin" valueType="num">
                                      <p:cBhvr>
                                        <p:cTn id="127" dur="664" tmFilter="0, 0; 0.125,0.2665; 0.25,0.4; 0.375,0.465; 0.5,0.5;  0.625,0.535; 0.75,0.6; 0.875,0.7335; 1,1">
                                          <p:stCondLst>
                                            <p:cond delay="664"/>
                                          </p:stCondLst>
                                        </p:cTn>
                                        <p:tgtEl>
                                          <p:spTgt spid="3">
                                            <p:txEl>
                                              <p:pRg st="3" end="3"/>
                                            </p:txEl>
                                          </p:spTgt>
                                        </p:tgtEl>
                                        <p:attrNameLst>
                                          <p:attrName>ppt_y</p:attrName>
                                        </p:attrNameLst>
                                      </p:cBhvr>
                                      <p:tavLst>
                                        <p:tav tm="0" fmla="#ppt_y-sin(pi*$)/9">
                                          <p:val>
                                            <p:fltVal val="0"/>
                                          </p:val>
                                        </p:tav>
                                        <p:tav tm="100000">
                                          <p:val>
                                            <p:fltVal val="1"/>
                                          </p:val>
                                        </p:tav>
                                      </p:tavLst>
                                    </p:anim>
                                    <p:anim calcmode="lin" valueType="num">
                                      <p:cBhvr>
                                        <p:cTn id="128" dur="332" tmFilter="0, 0; 0.125,0.2665; 0.25,0.4; 0.375,0.465; 0.5,0.5;  0.625,0.535; 0.75,0.6; 0.875,0.7335; 1,1">
                                          <p:stCondLst>
                                            <p:cond delay="1324"/>
                                          </p:stCondLst>
                                        </p:cTn>
                                        <p:tgtEl>
                                          <p:spTgt spid="3">
                                            <p:txEl>
                                              <p:pRg st="3" end="3"/>
                                            </p:txEl>
                                          </p:spTgt>
                                        </p:tgtEl>
                                        <p:attrNameLst>
                                          <p:attrName>ppt_y</p:attrName>
                                        </p:attrNameLst>
                                      </p:cBhvr>
                                      <p:tavLst>
                                        <p:tav tm="0" fmla="#ppt_y-sin(pi*$)/27">
                                          <p:val>
                                            <p:fltVal val="0"/>
                                          </p:val>
                                        </p:tav>
                                        <p:tav tm="100000">
                                          <p:val>
                                            <p:fltVal val="1"/>
                                          </p:val>
                                        </p:tav>
                                      </p:tavLst>
                                    </p:anim>
                                    <p:anim calcmode="lin" valueType="num">
                                      <p:cBhvr>
                                        <p:cTn id="129" dur="164" tmFilter="0, 0; 0.125,0.2665; 0.25,0.4; 0.375,0.465; 0.5,0.5;  0.625,0.535; 0.75,0.6; 0.875,0.7335; 1,1">
                                          <p:stCondLst>
                                            <p:cond delay="1656"/>
                                          </p:stCondLst>
                                        </p:cTn>
                                        <p:tgtEl>
                                          <p:spTgt spid="3">
                                            <p:txEl>
                                              <p:pRg st="3" end="3"/>
                                            </p:txEl>
                                          </p:spTgt>
                                        </p:tgtEl>
                                        <p:attrNameLst>
                                          <p:attrName>ppt_y</p:attrName>
                                        </p:attrNameLst>
                                      </p:cBhvr>
                                      <p:tavLst>
                                        <p:tav tm="0" fmla="#ppt_y-sin(pi*$)/81">
                                          <p:val>
                                            <p:fltVal val="0"/>
                                          </p:val>
                                        </p:tav>
                                        <p:tav tm="100000">
                                          <p:val>
                                            <p:fltVal val="1"/>
                                          </p:val>
                                        </p:tav>
                                      </p:tavLst>
                                    </p:anim>
                                    <p:animScale>
                                      <p:cBhvr>
                                        <p:cTn id="130" dur="26">
                                          <p:stCondLst>
                                            <p:cond delay="650"/>
                                          </p:stCondLst>
                                        </p:cTn>
                                        <p:tgtEl>
                                          <p:spTgt spid="3">
                                            <p:txEl>
                                              <p:pRg st="3" end="3"/>
                                            </p:txEl>
                                          </p:spTgt>
                                        </p:tgtEl>
                                      </p:cBhvr>
                                      <p:to x="100000" y="60000"/>
                                    </p:animScale>
                                    <p:animScale>
                                      <p:cBhvr>
                                        <p:cTn id="131" dur="166" decel="50000">
                                          <p:stCondLst>
                                            <p:cond delay="676"/>
                                          </p:stCondLst>
                                        </p:cTn>
                                        <p:tgtEl>
                                          <p:spTgt spid="3">
                                            <p:txEl>
                                              <p:pRg st="3" end="3"/>
                                            </p:txEl>
                                          </p:spTgt>
                                        </p:tgtEl>
                                      </p:cBhvr>
                                      <p:to x="100000" y="100000"/>
                                    </p:animScale>
                                    <p:animScale>
                                      <p:cBhvr>
                                        <p:cTn id="132" dur="26">
                                          <p:stCondLst>
                                            <p:cond delay="1312"/>
                                          </p:stCondLst>
                                        </p:cTn>
                                        <p:tgtEl>
                                          <p:spTgt spid="3">
                                            <p:txEl>
                                              <p:pRg st="3" end="3"/>
                                            </p:txEl>
                                          </p:spTgt>
                                        </p:tgtEl>
                                      </p:cBhvr>
                                      <p:to x="100000" y="80000"/>
                                    </p:animScale>
                                    <p:animScale>
                                      <p:cBhvr>
                                        <p:cTn id="133" dur="166" decel="50000">
                                          <p:stCondLst>
                                            <p:cond delay="1338"/>
                                          </p:stCondLst>
                                        </p:cTn>
                                        <p:tgtEl>
                                          <p:spTgt spid="3">
                                            <p:txEl>
                                              <p:pRg st="3" end="3"/>
                                            </p:txEl>
                                          </p:spTgt>
                                        </p:tgtEl>
                                      </p:cBhvr>
                                      <p:to x="100000" y="100000"/>
                                    </p:animScale>
                                    <p:animScale>
                                      <p:cBhvr>
                                        <p:cTn id="134" dur="26">
                                          <p:stCondLst>
                                            <p:cond delay="1642"/>
                                          </p:stCondLst>
                                        </p:cTn>
                                        <p:tgtEl>
                                          <p:spTgt spid="3">
                                            <p:txEl>
                                              <p:pRg st="3" end="3"/>
                                            </p:txEl>
                                          </p:spTgt>
                                        </p:tgtEl>
                                      </p:cBhvr>
                                      <p:to x="100000" y="90000"/>
                                    </p:animScale>
                                    <p:animScale>
                                      <p:cBhvr>
                                        <p:cTn id="135" dur="166" decel="50000">
                                          <p:stCondLst>
                                            <p:cond delay="1668"/>
                                          </p:stCondLst>
                                        </p:cTn>
                                        <p:tgtEl>
                                          <p:spTgt spid="3">
                                            <p:txEl>
                                              <p:pRg st="3" end="3"/>
                                            </p:txEl>
                                          </p:spTgt>
                                        </p:tgtEl>
                                      </p:cBhvr>
                                      <p:to x="100000" y="100000"/>
                                    </p:animScale>
                                    <p:animScale>
                                      <p:cBhvr>
                                        <p:cTn id="136" dur="26">
                                          <p:stCondLst>
                                            <p:cond delay="1808"/>
                                          </p:stCondLst>
                                        </p:cTn>
                                        <p:tgtEl>
                                          <p:spTgt spid="3">
                                            <p:txEl>
                                              <p:pRg st="3" end="3"/>
                                            </p:txEl>
                                          </p:spTgt>
                                        </p:tgtEl>
                                      </p:cBhvr>
                                      <p:to x="100000" y="95000"/>
                                    </p:animScale>
                                    <p:animScale>
                                      <p:cBhvr>
                                        <p:cTn id="137" dur="166" decel="50000">
                                          <p:stCondLst>
                                            <p:cond delay="1834"/>
                                          </p:stCondLst>
                                        </p:cTn>
                                        <p:tgtEl>
                                          <p:spTgt spid="3">
                                            <p:txEl>
                                              <p:pRg st="3" end="3"/>
                                            </p:txEl>
                                          </p:spTgt>
                                        </p:tgtEl>
                                      </p:cBhvr>
                                      <p:to x="100000" y="100000"/>
                                    </p:animScale>
                                  </p:childTnLst>
                                </p:cTn>
                              </p:par>
                            </p:childTnLst>
                          </p:cTn>
                        </p:par>
                      </p:childTnLst>
                    </p:cTn>
                  </p:par>
                  <p:par>
                    <p:cTn id="138" fill="hold">
                      <p:stCondLst>
                        <p:cond delay="indefinite"/>
                      </p:stCondLst>
                      <p:childTnLst>
                        <p:par>
                          <p:cTn id="139" fill="hold">
                            <p:stCondLst>
                              <p:cond delay="0"/>
                            </p:stCondLst>
                            <p:childTnLst>
                              <p:par>
                                <p:cTn id="140" presetID="26" presetClass="entr" presetSubtype="0" fill="hold" grpId="0" nodeType="clickEffect">
                                  <p:stCondLst>
                                    <p:cond delay="0"/>
                                  </p:stCondLst>
                                  <p:childTnLst>
                                    <p:set>
                                      <p:cBhvr>
                                        <p:cTn id="141" dur="1" fill="hold">
                                          <p:stCondLst>
                                            <p:cond delay="0"/>
                                          </p:stCondLst>
                                        </p:cTn>
                                        <p:tgtEl>
                                          <p:spTgt spid="3">
                                            <p:txEl>
                                              <p:pRg st="4" end="4"/>
                                            </p:txEl>
                                          </p:spTgt>
                                        </p:tgtEl>
                                        <p:attrNameLst>
                                          <p:attrName>style.visibility</p:attrName>
                                        </p:attrNameLst>
                                      </p:cBhvr>
                                      <p:to>
                                        <p:strVal val="visible"/>
                                      </p:to>
                                    </p:set>
                                    <p:animEffect transition="in" filter="wipe(down)">
                                      <p:cBhvr>
                                        <p:cTn id="142" dur="580">
                                          <p:stCondLst>
                                            <p:cond delay="0"/>
                                          </p:stCondLst>
                                        </p:cTn>
                                        <p:tgtEl>
                                          <p:spTgt spid="3">
                                            <p:txEl>
                                              <p:pRg st="4" end="4"/>
                                            </p:txEl>
                                          </p:spTgt>
                                        </p:tgtEl>
                                      </p:cBhvr>
                                    </p:animEffect>
                                    <p:anim calcmode="lin" valueType="num">
                                      <p:cBhvr>
                                        <p:cTn id="143" dur="1822" tmFilter="0,0; 0.14,0.36; 0.43,0.73; 0.71,0.91; 1.0,1.0">
                                          <p:stCondLst>
                                            <p:cond delay="0"/>
                                          </p:stCondLst>
                                        </p:cTn>
                                        <p:tgtEl>
                                          <p:spTgt spid="3">
                                            <p:txEl>
                                              <p:pRg st="4" end="4"/>
                                            </p:txEl>
                                          </p:spTgt>
                                        </p:tgtEl>
                                        <p:attrNameLst>
                                          <p:attrName>ppt_x</p:attrName>
                                        </p:attrNameLst>
                                      </p:cBhvr>
                                      <p:tavLst>
                                        <p:tav tm="0">
                                          <p:val>
                                            <p:strVal val="#ppt_x-0.25"/>
                                          </p:val>
                                        </p:tav>
                                        <p:tav tm="100000">
                                          <p:val>
                                            <p:strVal val="#ppt_x"/>
                                          </p:val>
                                        </p:tav>
                                      </p:tavLst>
                                    </p:anim>
                                    <p:anim calcmode="lin" valueType="num">
                                      <p:cBhvr>
                                        <p:cTn id="144" dur="664" tmFilter="0.0,0.0; 0.25,0.07; 0.50,0.2; 0.75,0.467; 1.0,1.0">
                                          <p:stCondLst>
                                            <p:cond delay="0"/>
                                          </p:stCondLst>
                                        </p:cTn>
                                        <p:tgtEl>
                                          <p:spTgt spid="3">
                                            <p:txEl>
                                              <p:pRg st="4" end="4"/>
                                            </p:txEl>
                                          </p:spTgt>
                                        </p:tgtEl>
                                        <p:attrNameLst>
                                          <p:attrName>ppt_y</p:attrName>
                                        </p:attrNameLst>
                                      </p:cBhvr>
                                      <p:tavLst>
                                        <p:tav tm="0" fmla="#ppt_y-sin(pi*$)/3">
                                          <p:val>
                                            <p:fltVal val="0.5"/>
                                          </p:val>
                                        </p:tav>
                                        <p:tav tm="100000">
                                          <p:val>
                                            <p:fltVal val="1"/>
                                          </p:val>
                                        </p:tav>
                                      </p:tavLst>
                                    </p:anim>
                                    <p:anim calcmode="lin" valueType="num">
                                      <p:cBhvr>
                                        <p:cTn id="145" dur="664" tmFilter="0, 0; 0.125,0.2665; 0.25,0.4; 0.375,0.465; 0.5,0.5;  0.625,0.535; 0.75,0.6; 0.875,0.7335; 1,1">
                                          <p:stCondLst>
                                            <p:cond delay="664"/>
                                          </p:stCondLst>
                                        </p:cTn>
                                        <p:tgtEl>
                                          <p:spTgt spid="3">
                                            <p:txEl>
                                              <p:pRg st="4" end="4"/>
                                            </p:txEl>
                                          </p:spTgt>
                                        </p:tgtEl>
                                        <p:attrNameLst>
                                          <p:attrName>ppt_y</p:attrName>
                                        </p:attrNameLst>
                                      </p:cBhvr>
                                      <p:tavLst>
                                        <p:tav tm="0" fmla="#ppt_y-sin(pi*$)/9">
                                          <p:val>
                                            <p:fltVal val="0"/>
                                          </p:val>
                                        </p:tav>
                                        <p:tav tm="100000">
                                          <p:val>
                                            <p:fltVal val="1"/>
                                          </p:val>
                                        </p:tav>
                                      </p:tavLst>
                                    </p:anim>
                                    <p:anim calcmode="lin" valueType="num">
                                      <p:cBhvr>
                                        <p:cTn id="146" dur="332" tmFilter="0, 0; 0.125,0.2665; 0.25,0.4; 0.375,0.465; 0.5,0.5;  0.625,0.535; 0.75,0.6; 0.875,0.7335; 1,1">
                                          <p:stCondLst>
                                            <p:cond delay="1324"/>
                                          </p:stCondLst>
                                        </p:cTn>
                                        <p:tgtEl>
                                          <p:spTgt spid="3">
                                            <p:txEl>
                                              <p:pRg st="4" end="4"/>
                                            </p:txEl>
                                          </p:spTgt>
                                        </p:tgtEl>
                                        <p:attrNameLst>
                                          <p:attrName>ppt_y</p:attrName>
                                        </p:attrNameLst>
                                      </p:cBhvr>
                                      <p:tavLst>
                                        <p:tav tm="0" fmla="#ppt_y-sin(pi*$)/27">
                                          <p:val>
                                            <p:fltVal val="0"/>
                                          </p:val>
                                        </p:tav>
                                        <p:tav tm="100000">
                                          <p:val>
                                            <p:fltVal val="1"/>
                                          </p:val>
                                        </p:tav>
                                      </p:tavLst>
                                    </p:anim>
                                    <p:anim calcmode="lin" valueType="num">
                                      <p:cBhvr>
                                        <p:cTn id="147" dur="164" tmFilter="0, 0; 0.125,0.2665; 0.25,0.4; 0.375,0.465; 0.5,0.5;  0.625,0.535; 0.75,0.6; 0.875,0.7335; 1,1">
                                          <p:stCondLst>
                                            <p:cond delay="1656"/>
                                          </p:stCondLst>
                                        </p:cTn>
                                        <p:tgtEl>
                                          <p:spTgt spid="3">
                                            <p:txEl>
                                              <p:pRg st="4" end="4"/>
                                            </p:txEl>
                                          </p:spTgt>
                                        </p:tgtEl>
                                        <p:attrNameLst>
                                          <p:attrName>ppt_y</p:attrName>
                                        </p:attrNameLst>
                                      </p:cBhvr>
                                      <p:tavLst>
                                        <p:tav tm="0" fmla="#ppt_y-sin(pi*$)/81">
                                          <p:val>
                                            <p:fltVal val="0"/>
                                          </p:val>
                                        </p:tav>
                                        <p:tav tm="100000">
                                          <p:val>
                                            <p:fltVal val="1"/>
                                          </p:val>
                                        </p:tav>
                                      </p:tavLst>
                                    </p:anim>
                                    <p:animScale>
                                      <p:cBhvr>
                                        <p:cTn id="148" dur="26">
                                          <p:stCondLst>
                                            <p:cond delay="650"/>
                                          </p:stCondLst>
                                        </p:cTn>
                                        <p:tgtEl>
                                          <p:spTgt spid="3">
                                            <p:txEl>
                                              <p:pRg st="4" end="4"/>
                                            </p:txEl>
                                          </p:spTgt>
                                        </p:tgtEl>
                                      </p:cBhvr>
                                      <p:to x="100000" y="60000"/>
                                    </p:animScale>
                                    <p:animScale>
                                      <p:cBhvr>
                                        <p:cTn id="149" dur="166" decel="50000">
                                          <p:stCondLst>
                                            <p:cond delay="676"/>
                                          </p:stCondLst>
                                        </p:cTn>
                                        <p:tgtEl>
                                          <p:spTgt spid="3">
                                            <p:txEl>
                                              <p:pRg st="4" end="4"/>
                                            </p:txEl>
                                          </p:spTgt>
                                        </p:tgtEl>
                                      </p:cBhvr>
                                      <p:to x="100000" y="100000"/>
                                    </p:animScale>
                                    <p:animScale>
                                      <p:cBhvr>
                                        <p:cTn id="150" dur="26">
                                          <p:stCondLst>
                                            <p:cond delay="1312"/>
                                          </p:stCondLst>
                                        </p:cTn>
                                        <p:tgtEl>
                                          <p:spTgt spid="3">
                                            <p:txEl>
                                              <p:pRg st="4" end="4"/>
                                            </p:txEl>
                                          </p:spTgt>
                                        </p:tgtEl>
                                      </p:cBhvr>
                                      <p:to x="100000" y="80000"/>
                                    </p:animScale>
                                    <p:animScale>
                                      <p:cBhvr>
                                        <p:cTn id="151" dur="166" decel="50000">
                                          <p:stCondLst>
                                            <p:cond delay="1338"/>
                                          </p:stCondLst>
                                        </p:cTn>
                                        <p:tgtEl>
                                          <p:spTgt spid="3">
                                            <p:txEl>
                                              <p:pRg st="4" end="4"/>
                                            </p:txEl>
                                          </p:spTgt>
                                        </p:tgtEl>
                                      </p:cBhvr>
                                      <p:to x="100000" y="100000"/>
                                    </p:animScale>
                                    <p:animScale>
                                      <p:cBhvr>
                                        <p:cTn id="152" dur="26">
                                          <p:stCondLst>
                                            <p:cond delay="1642"/>
                                          </p:stCondLst>
                                        </p:cTn>
                                        <p:tgtEl>
                                          <p:spTgt spid="3">
                                            <p:txEl>
                                              <p:pRg st="4" end="4"/>
                                            </p:txEl>
                                          </p:spTgt>
                                        </p:tgtEl>
                                      </p:cBhvr>
                                      <p:to x="100000" y="90000"/>
                                    </p:animScale>
                                    <p:animScale>
                                      <p:cBhvr>
                                        <p:cTn id="153" dur="166" decel="50000">
                                          <p:stCondLst>
                                            <p:cond delay="1668"/>
                                          </p:stCondLst>
                                        </p:cTn>
                                        <p:tgtEl>
                                          <p:spTgt spid="3">
                                            <p:txEl>
                                              <p:pRg st="4" end="4"/>
                                            </p:txEl>
                                          </p:spTgt>
                                        </p:tgtEl>
                                      </p:cBhvr>
                                      <p:to x="100000" y="100000"/>
                                    </p:animScale>
                                    <p:animScale>
                                      <p:cBhvr>
                                        <p:cTn id="154" dur="26">
                                          <p:stCondLst>
                                            <p:cond delay="1808"/>
                                          </p:stCondLst>
                                        </p:cTn>
                                        <p:tgtEl>
                                          <p:spTgt spid="3">
                                            <p:txEl>
                                              <p:pRg st="4" end="4"/>
                                            </p:txEl>
                                          </p:spTgt>
                                        </p:tgtEl>
                                      </p:cBhvr>
                                      <p:to x="100000" y="95000"/>
                                    </p:animScale>
                                    <p:animScale>
                                      <p:cBhvr>
                                        <p:cTn id="155" dur="166" decel="50000">
                                          <p:stCondLst>
                                            <p:cond delay="1834"/>
                                          </p:stCondLst>
                                        </p:cTn>
                                        <p:tgtEl>
                                          <p:spTgt spid="3">
                                            <p:txEl>
                                              <p:pRg st="4" end="4"/>
                                            </p:txEl>
                                          </p:spTgt>
                                        </p:tgtEl>
                                      </p:cBhvr>
                                      <p:to x="100000" y="100000"/>
                                    </p:animScale>
                                  </p:childTnLst>
                                </p:cTn>
                              </p:par>
                              <p:par>
                                <p:cTn id="156" presetID="26" presetClass="entr" presetSubtype="0" fill="hold" grpId="0" nodeType="withEffect">
                                  <p:stCondLst>
                                    <p:cond delay="0"/>
                                  </p:stCondLst>
                                  <p:childTnLst>
                                    <p:set>
                                      <p:cBhvr>
                                        <p:cTn id="157" dur="1" fill="hold">
                                          <p:stCondLst>
                                            <p:cond delay="0"/>
                                          </p:stCondLst>
                                        </p:cTn>
                                        <p:tgtEl>
                                          <p:spTgt spid="3">
                                            <p:txEl>
                                              <p:pRg st="5" end="5"/>
                                            </p:txEl>
                                          </p:spTgt>
                                        </p:tgtEl>
                                        <p:attrNameLst>
                                          <p:attrName>style.visibility</p:attrName>
                                        </p:attrNameLst>
                                      </p:cBhvr>
                                      <p:to>
                                        <p:strVal val="visible"/>
                                      </p:to>
                                    </p:set>
                                    <p:animEffect transition="in" filter="wipe(down)">
                                      <p:cBhvr>
                                        <p:cTn id="158" dur="580">
                                          <p:stCondLst>
                                            <p:cond delay="0"/>
                                          </p:stCondLst>
                                        </p:cTn>
                                        <p:tgtEl>
                                          <p:spTgt spid="3">
                                            <p:txEl>
                                              <p:pRg st="5" end="5"/>
                                            </p:txEl>
                                          </p:spTgt>
                                        </p:tgtEl>
                                      </p:cBhvr>
                                    </p:animEffect>
                                    <p:anim calcmode="lin" valueType="num">
                                      <p:cBhvr>
                                        <p:cTn id="159" dur="1822" tmFilter="0,0; 0.14,0.36; 0.43,0.73; 0.71,0.91; 1.0,1.0">
                                          <p:stCondLst>
                                            <p:cond delay="0"/>
                                          </p:stCondLst>
                                        </p:cTn>
                                        <p:tgtEl>
                                          <p:spTgt spid="3">
                                            <p:txEl>
                                              <p:pRg st="5" end="5"/>
                                            </p:txEl>
                                          </p:spTgt>
                                        </p:tgtEl>
                                        <p:attrNameLst>
                                          <p:attrName>ppt_x</p:attrName>
                                        </p:attrNameLst>
                                      </p:cBhvr>
                                      <p:tavLst>
                                        <p:tav tm="0">
                                          <p:val>
                                            <p:strVal val="#ppt_x-0.25"/>
                                          </p:val>
                                        </p:tav>
                                        <p:tav tm="100000">
                                          <p:val>
                                            <p:strVal val="#ppt_x"/>
                                          </p:val>
                                        </p:tav>
                                      </p:tavLst>
                                    </p:anim>
                                    <p:anim calcmode="lin" valueType="num">
                                      <p:cBhvr>
                                        <p:cTn id="160" dur="664" tmFilter="0.0,0.0; 0.25,0.07; 0.50,0.2; 0.75,0.467; 1.0,1.0">
                                          <p:stCondLst>
                                            <p:cond delay="0"/>
                                          </p:stCondLst>
                                        </p:cTn>
                                        <p:tgtEl>
                                          <p:spTgt spid="3">
                                            <p:txEl>
                                              <p:pRg st="5" end="5"/>
                                            </p:txEl>
                                          </p:spTgt>
                                        </p:tgtEl>
                                        <p:attrNameLst>
                                          <p:attrName>ppt_y</p:attrName>
                                        </p:attrNameLst>
                                      </p:cBhvr>
                                      <p:tavLst>
                                        <p:tav tm="0" fmla="#ppt_y-sin(pi*$)/3">
                                          <p:val>
                                            <p:fltVal val="0.5"/>
                                          </p:val>
                                        </p:tav>
                                        <p:tav tm="100000">
                                          <p:val>
                                            <p:fltVal val="1"/>
                                          </p:val>
                                        </p:tav>
                                      </p:tavLst>
                                    </p:anim>
                                    <p:anim calcmode="lin" valueType="num">
                                      <p:cBhvr>
                                        <p:cTn id="161" dur="664" tmFilter="0, 0; 0.125,0.2665; 0.25,0.4; 0.375,0.465; 0.5,0.5;  0.625,0.535; 0.75,0.6; 0.875,0.7335; 1,1">
                                          <p:stCondLst>
                                            <p:cond delay="664"/>
                                          </p:stCondLst>
                                        </p:cTn>
                                        <p:tgtEl>
                                          <p:spTgt spid="3">
                                            <p:txEl>
                                              <p:pRg st="5" end="5"/>
                                            </p:txEl>
                                          </p:spTgt>
                                        </p:tgtEl>
                                        <p:attrNameLst>
                                          <p:attrName>ppt_y</p:attrName>
                                        </p:attrNameLst>
                                      </p:cBhvr>
                                      <p:tavLst>
                                        <p:tav tm="0" fmla="#ppt_y-sin(pi*$)/9">
                                          <p:val>
                                            <p:fltVal val="0"/>
                                          </p:val>
                                        </p:tav>
                                        <p:tav tm="100000">
                                          <p:val>
                                            <p:fltVal val="1"/>
                                          </p:val>
                                        </p:tav>
                                      </p:tavLst>
                                    </p:anim>
                                    <p:anim calcmode="lin" valueType="num">
                                      <p:cBhvr>
                                        <p:cTn id="162" dur="332" tmFilter="0, 0; 0.125,0.2665; 0.25,0.4; 0.375,0.465; 0.5,0.5;  0.625,0.535; 0.75,0.6; 0.875,0.7335; 1,1">
                                          <p:stCondLst>
                                            <p:cond delay="1324"/>
                                          </p:stCondLst>
                                        </p:cTn>
                                        <p:tgtEl>
                                          <p:spTgt spid="3">
                                            <p:txEl>
                                              <p:pRg st="5" end="5"/>
                                            </p:txEl>
                                          </p:spTgt>
                                        </p:tgtEl>
                                        <p:attrNameLst>
                                          <p:attrName>ppt_y</p:attrName>
                                        </p:attrNameLst>
                                      </p:cBhvr>
                                      <p:tavLst>
                                        <p:tav tm="0" fmla="#ppt_y-sin(pi*$)/27">
                                          <p:val>
                                            <p:fltVal val="0"/>
                                          </p:val>
                                        </p:tav>
                                        <p:tav tm="100000">
                                          <p:val>
                                            <p:fltVal val="1"/>
                                          </p:val>
                                        </p:tav>
                                      </p:tavLst>
                                    </p:anim>
                                    <p:anim calcmode="lin" valueType="num">
                                      <p:cBhvr>
                                        <p:cTn id="163" dur="164" tmFilter="0, 0; 0.125,0.2665; 0.25,0.4; 0.375,0.465; 0.5,0.5;  0.625,0.535; 0.75,0.6; 0.875,0.7335; 1,1">
                                          <p:stCondLst>
                                            <p:cond delay="1656"/>
                                          </p:stCondLst>
                                        </p:cTn>
                                        <p:tgtEl>
                                          <p:spTgt spid="3">
                                            <p:txEl>
                                              <p:pRg st="5" end="5"/>
                                            </p:txEl>
                                          </p:spTgt>
                                        </p:tgtEl>
                                        <p:attrNameLst>
                                          <p:attrName>ppt_y</p:attrName>
                                        </p:attrNameLst>
                                      </p:cBhvr>
                                      <p:tavLst>
                                        <p:tav tm="0" fmla="#ppt_y-sin(pi*$)/81">
                                          <p:val>
                                            <p:fltVal val="0"/>
                                          </p:val>
                                        </p:tav>
                                        <p:tav tm="100000">
                                          <p:val>
                                            <p:fltVal val="1"/>
                                          </p:val>
                                        </p:tav>
                                      </p:tavLst>
                                    </p:anim>
                                    <p:animScale>
                                      <p:cBhvr>
                                        <p:cTn id="164" dur="26">
                                          <p:stCondLst>
                                            <p:cond delay="650"/>
                                          </p:stCondLst>
                                        </p:cTn>
                                        <p:tgtEl>
                                          <p:spTgt spid="3">
                                            <p:txEl>
                                              <p:pRg st="5" end="5"/>
                                            </p:txEl>
                                          </p:spTgt>
                                        </p:tgtEl>
                                      </p:cBhvr>
                                      <p:to x="100000" y="60000"/>
                                    </p:animScale>
                                    <p:animScale>
                                      <p:cBhvr>
                                        <p:cTn id="165" dur="166" decel="50000">
                                          <p:stCondLst>
                                            <p:cond delay="676"/>
                                          </p:stCondLst>
                                        </p:cTn>
                                        <p:tgtEl>
                                          <p:spTgt spid="3">
                                            <p:txEl>
                                              <p:pRg st="5" end="5"/>
                                            </p:txEl>
                                          </p:spTgt>
                                        </p:tgtEl>
                                      </p:cBhvr>
                                      <p:to x="100000" y="100000"/>
                                    </p:animScale>
                                    <p:animScale>
                                      <p:cBhvr>
                                        <p:cTn id="166" dur="26">
                                          <p:stCondLst>
                                            <p:cond delay="1312"/>
                                          </p:stCondLst>
                                        </p:cTn>
                                        <p:tgtEl>
                                          <p:spTgt spid="3">
                                            <p:txEl>
                                              <p:pRg st="5" end="5"/>
                                            </p:txEl>
                                          </p:spTgt>
                                        </p:tgtEl>
                                      </p:cBhvr>
                                      <p:to x="100000" y="80000"/>
                                    </p:animScale>
                                    <p:animScale>
                                      <p:cBhvr>
                                        <p:cTn id="167" dur="166" decel="50000">
                                          <p:stCondLst>
                                            <p:cond delay="1338"/>
                                          </p:stCondLst>
                                        </p:cTn>
                                        <p:tgtEl>
                                          <p:spTgt spid="3">
                                            <p:txEl>
                                              <p:pRg st="5" end="5"/>
                                            </p:txEl>
                                          </p:spTgt>
                                        </p:tgtEl>
                                      </p:cBhvr>
                                      <p:to x="100000" y="100000"/>
                                    </p:animScale>
                                    <p:animScale>
                                      <p:cBhvr>
                                        <p:cTn id="168" dur="26">
                                          <p:stCondLst>
                                            <p:cond delay="1642"/>
                                          </p:stCondLst>
                                        </p:cTn>
                                        <p:tgtEl>
                                          <p:spTgt spid="3">
                                            <p:txEl>
                                              <p:pRg st="5" end="5"/>
                                            </p:txEl>
                                          </p:spTgt>
                                        </p:tgtEl>
                                      </p:cBhvr>
                                      <p:to x="100000" y="90000"/>
                                    </p:animScale>
                                    <p:animScale>
                                      <p:cBhvr>
                                        <p:cTn id="169" dur="166" decel="50000">
                                          <p:stCondLst>
                                            <p:cond delay="1668"/>
                                          </p:stCondLst>
                                        </p:cTn>
                                        <p:tgtEl>
                                          <p:spTgt spid="3">
                                            <p:txEl>
                                              <p:pRg st="5" end="5"/>
                                            </p:txEl>
                                          </p:spTgt>
                                        </p:tgtEl>
                                      </p:cBhvr>
                                      <p:to x="100000" y="100000"/>
                                    </p:animScale>
                                    <p:animScale>
                                      <p:cBhvr>
                                        <p:cTn id="170" dur="26">
                                          <p:stCondLst>
                                            <p:cond delay="1808"/>
                                          </p:stCondLst>
                                        </p:cTn>
                                        <p:tgtEl>
                                          <p:spTgt spid="3">
                                            <p:txEl>
                                              <p:pRg st="5" end="5"/>
                                            </p:txEl>
                                          </p:spTgt>
                                        </p:tgtEl>
                                      </p:cBhvr>
                                      <p:to x="100000" y="95000"/>
                                    </p:animScale>
                                    <p:animScale>
                                      <p:cBhvr>
                                        <p:cTn id="171" dur="166" decel="50000">
                                          <p:stCondLst>
                                            <p:cond delay="1834"/>
                                          </p:stCondLst>
                                        </p:cTn>
                                        <p:tgtEl>
                                          <p:spTgt spid="3">
                                            <p:txEl>
                                              <p:pRg st="5" end="5"/>
                                            </p:txEl>
                                          </p:spTgt>
                                        </p:tgtEl>
                                      </p:cBhvr>
                                      <p:to x="100000" y="100000"/>
                                    </p:animScale>
                                  </p:childTnLst>
                                </p:cTn>
                              </p:par>
                              <p:par>
                                <p:cTn id="172" presetID="26" presetClass="entr" presetSubtype="0" fill="hold" grpId="0" nodeType="withEffect">
                                  <p:stCondLst>
                                    <p:cond delay="0"/>
                                  </p:stCondLst>
                                  <p:childTnLst>
                                    <p:set>
                                      <p:cBhvr>
                                        <p:cTn id="173" dur="1" fill="hold">
                                          <p:stCondLst>
                                            <p:cond delay="0"/>
                                          </p:stCondLst>
                                        </p:cTn>
                                        <p:tgtEl>
                                          <p:spTgt spid="3">
                                            <p:txEl>
                                              <p:pRg st="6" end="6"/>
                                            </p:txEl>
                                          </p:spTgt>
                                        </p:tgtEl>
                                        <p:attrNameLst>
                                          <p:attrName>style.visibility</p:attrName>
                                        </p:attrNameLst>
                                      </p:cBhvr>
                                      <p:to>
                                        <p:strVal val="visible"/>
                                      </p:to>
                                    </p:set>
                                    <p:animEffect transition="in" filter="wipe(down)">
                                      <p:cBhvr>
                                        <p:cTn id="174" dur="580">
                                          <p:stCondLst>
                                            <p:cond delay="0"/>
                                          </p:stCondLst>
                                        </p:cTn>
                                        <p:tgtEl>
                                          <p:spTgt spid="3">
                                            <p:txEl>
                                              <p:pRg st="6" end="6"/>
                                            </p:txEl>
                                          </p:spTgt>
                                        </p:tgtEl>
                                      </p:cBhvr>
                                    </p:animEffect>
                                    <p:anim calcmode="lin" valueType="num">
                                      <p:cBhvr>
                                        <p:cTn id="175" dur="1822" tmFilter="0,0; 0.14,0.36; 0.43,0.73; 0.71,0.91; 1.0,1.0">
                                          <p:stCondLst>
                                            <p:cond delay="0"/>
                                          </p:stCondLst>
                                        </p:cTn>
                                        <p:tgtEl>
                                          <p:spTgt spid="3">
                                            <p:txEl>
                                              <p:pRg st="6" end="6"/>
                                            </p:txEl>
                                          </p:spTgt>
                                        </p:tgtEl>
                                        <p:attrNameLst>
                                          <p:attrName>ppt_x</p:attrName>
                                        </p:attrNameLst>
                                      </p:cBhvr>
                                      <p:tavLst>
                                        <p:tav tm="0">
                                          <p:val>
                                            <p:strVal val="#ppt_x-0.25"/>
                                          </p:val>
                                        </p:tav>
                                        <p:tav tm="100000">
                                          <p:val>
                                            <p:strVal val="#ppt_x"/>
                                          </p:val>
                                        </p:tav>
                                      </p:tavLst>
                                    </p:anim>
                                    <p:anim calcmode="lin" valueType="num">
                                      <p:cBhvr>
                                        <p:cTn id="176" dur="664" tmFilter="0.0,0.0; 0.25,0.07; 0.50,0.2; 0.75,0.467; 1.0,1.0">
                                          <p:stCondLst>
                                            <p:cond delay="0"/>
                                          </p:stCondLst>
                                        </p:cTn>
                                        <p:tgtEl>
                                          <p:spTgt spid="3">
                                            <p:txEl>
                                              <p:pRg st="6" end="6"/>
                                            </p:txEl>
                                          </p:spTgt>
                                        </p:tgtEl>
                                        <p:attrNameLst>
                                          <p:attrName>ppt_y</p:attrName>
                                        </p:attrNameLst>
                                      </p:cBhvr>
                                      <p:tavLst>
                                        <p:tav tm="0" fmla="#ppt_y-sin(pi*$)/3">
                                          <p:val>
                                            <p:fltVal val="0.5"/>
                                          </p:val>
                                        </p:tav>
                                        <p:tav tm="100000">
                                          <p:val>
                                            <p:fltVal val="1"/>
                                          </p:val>
                                        </p:tav>
                                      </p:tavLst>
                                    </p:anim>
                                    <p:anim calcmode="lin" valueType="num">
                                      <p:cBhvr>
                                        <p:cTn id="177" dur="664" tmFilter="0, 0; 0.125,0.2665; 0.25,0.4; 0.375,0.465; 0.5,0.5;  0.625,0.535; 0.75,0.6; 0.875,0.7335; 1,1">
                                          <p:stCondLst>
                                            <p:cond delay="664"/>
                                          </p:stCondLst>
                                        </p:cTn>
                                        <p:tgtEl>
                                          <p:spTgt spid="3">
                                            <p:txEl>
                                              <p:pRg st="6" end="6"/>
                                            </p:txEl>
                                          </p:spTgt>
                                        </p:tgtEl>
                                        <p:attrNameLst>
                                          <p:attrName>ppt_y</p:attrName>
                                        </p:attrNameLst>
                                      </p:cBhvr>
                                      <p:tavLst>
                                        <p:tav tm="0" fmla="#ppt_y-sin(pi*$)/9">
                                          <p:val>
                                            <p:fltVal val="0"/>
                                          </p:val>
                                        </p:tav>
                                        <p:tav tm="100000">
                                          <p:val>
                                            <p:fltVal val="1"/>
                                          </p:val>
                                        </p:tav>
                                      </p:tavLst>
                                    </p:anim>
                                    <p:anim calcmode="lin" valueType="num">
                                      <p:cBhvr>
                                        <p:cTn id="178" dur="332" tmFilter="0, 0; 0.125,0.2665; 0.25,0.4; 0.375,0.465; 0.5,0.5;  0.625,0.535; 0.75,0.6; 0.875,0.7335; 1,1">
                                          <p:stCondLst>
                                            <p:cond delay="1324"/>
                                          </p:stCondLst>
                                        </p:cTn>
                                        <p:tgtEl>
                                          <p:spTgt spid="3">
                                            <p:txEl>
                                              <p:pRg st="6" end="6"/>
                                            </p:txEl>
                                          </p:spTgt>
                                        </p:tgtEl>
                                        <p:attrNameLst>
                                          <p:attrName>ppt_y</p:attrName>
                                        </p:attrNameLst>
                                      </p:cBhvr>
                                      <p:tavLst>
                                        <p:tav tm="0" fmla="#ppt_y-sin(pi*$)/27">
                                          <p:val>
                                            <p:fltVal val="0"/>
                                          </p:val>
                                        </p:tav>
                                        <p:tav tm="100000">
                                          <p:val>
                                            <p:fltVal val="1"/>
                                          </p:val>
                                        </p:tav>
                                      </p:tavLst>
                                    </p:anim>
                                    <p:anim calcmode="lin" valueType="num">
                                      <p:cBhvr>
                                        <p:cTn id="179" dur="164" tmFilter="0, 0; 0.125,0.2665; 0.25,0.4; 0.375,0.465; 0.5,0.5;  0.625,0.535; 0.75,0.6; 0.875,0.7335; 1,1">
                                          <p:stCondLst>
                                            <p:cond delay="1656"/>
                                          </p:stCondLst>
                                        </p:cTn>
                                        <p:tgtEl>
                                          <p:spTgt spid="3">
                                            <p:txEl>
                                              <p:pRg st="6" end="6"/>
                                            </p:txEl>
                                          </p:spTgt>
                                        </p:tgtEl>
                                        <p:attrNameLst>
                                          <p:attrName>ppt_y</p:attrName>
                                        </p:attrNameLst>
                                      </p:cBhvr>
                                      <p:tavLst>
                                        <p:tav tm="0" fmla="#ppt_y-sin(pi*$)/81">
                                          <p:val>
                                            <p:fltVal val="0"/>
                                          </p:val>
                                        </p:tav>
                                        <p:tav tm="100000">
                                          <p:val>
                                            <p:fltVal val="1"/>
                                          </p:val>
                                        </p:tav>
                                      </p:tavLst>
                                    </p:anim>
                                    <p:animScale>
                                      <p:cBhvr>
                                        <p:cTn id="180" dur="26">
                                          <p:stCondLst>
                                            <p:cond delay="650"/>
                                          </p:stCondLst>
                                        </p:cTn>
                                        <p:tgtEl>
                                          <p:spTgt spid="3">
                                            <p:txEl>
                                              <p:pRg st="6" end="6"/>
                                            </p:txEl>
                                          </p:spTgt>
                                        </p:tgtEl>
                                      </p:cBhvr>
                                      <p:to x="100000" y="60000"/>
                                    </p:animScale>
                                    <p:animScale>
                                      <p:cBhvr>
                                        <p:cTn id="181" dur="166" decel="50000">
                                          <p:stCondLst>
                                            <p:cond delay="676"/>
                                          </p:stCondLst>
                                        </p:cTn>
                                        <p:tgtEl>
                                          <p:spTgt spid="3">
                                            <p:txEl>
                                              <p:pRg st="6" end="6"/>
                                            </p:txEl>
                                          </p:spTgt>
                                        </p:tgtEl>
                                      </p:cBhvr>
                                      <p:to x="100000" y="100000"/>
                                    </p:animScale>
                                    <p:animScale>
                                      <p:cBhvr>
                                        <p:cTn id="182" dur="26">
                                          <p:stCondLst>
                                            <p:cond delay="1312"/>
                                          </p:stCondLst>
                                        </p:cTn>
                                        <p:tgtEl>
                                          <p:spTgt spid="3">
                                            <p:txEl>
                                              <p:pRg st="6" end="6"/>
                                            </p:txEl>
                                          </p:spTgt>
                                        </p:tgtEl>
                                      </p:cBhvr>
                                      <p:to x="100000" y="80000"/>
                                    </p:animScale>
                                    <p:animScale>
                                      <p:cBhvr>
                                        <p:cTn id="183" dur="166" decel="50000">
                                          <p:stCondLst>
                                            <p:cond delay="1338"/>
                                          </p:stCondLst>
                                        </p:cTn>
                                        <p:tgtEl>
                                          <p:spTgt spid="3">
                                            <p:txEl>
                                              <p:pRg st="6" end="6"/>
                                            </p:txEl>
                                          </p:spTgt>
                                        </p:tgtEl>
                                      </p:cBhvr>
                                      <p:to x="100000" y="100000"/>
                                    </p:animScale>
                                    <p:animScale>
                                      <p:cBhvr>
                                        <p:cTn id="184" dur="26">
                                          <p:stCondLst>
                                            <p:cond delay="1642"/>
                                          </p:stCondLst>
                                        </p:cTn>
                                        <p:tgtEl>
                                          <p:spTgt spid="3">
                                            <p:txEl>
                                              <p:pRg st="6" end="6"/>
                                            </p:txEl>
                                          </p:spTgt>
                                        </p:tgtEl>
                                      </p:cBhvr>
                                      <p:to x="100000" y="90000"/>
                                    </p:animScale>
                                    <p:animScale>
                                      <p:cBhvr>
                                        <p:cTn id="185" dur="166" decel="50000">
                                          <p:stCondLst>
                                            <p:cond delay="1668"/>
                                          </p:stCondLst>
                                        </p:cTn>
                                        <p:tgtEl>
                                          <p:spTgt spid="3">
                                            <p:txEl>
                                              <p:pRg st="6" end="6"/>
                                            </p:txEl>
                                          </p:spTgt>
                                        </p:tgtEl>
                                      </p:cBhvr>
                                      <p:to x="100000" y="100000"/>
                                    </p:animScale>
                                    <p:animScale>
                                      <p:cBhvr>
                                        <p:cTn id="186" dur="26">
                                          <p:stCondLst>
                                            <p:cond delay="1808"/>
                                          </p:stCondLst>
                                        </p:cTn>
                                        <p:tgtEl>
                                          <p:spTgt spid="3">
                                            <p:txEl>
                                              <p:pRg st="6" end="6"/>
                                            </p:txEl>
                                          </p:spTgt>
                                        </p:tgtEl>
                                      </p:cBhvr>
                                      <p:to x="100000" y="95000"/>
                                    </p:animScale>
                                    <p:animScale>
                                      <p:cBhvr>
                                        <p:cTn id="187" dur="166" decel="50000">
                                          <p:stCondLst>
                                            <p:cond delay="1834"/>
                                          </p:stCondLst>
                                        </p:cTn>
                                        <p:tgtEl>
                                          <p:spTgt spid="3">
                                            <p:txEl>
                                              <p:pRg st="6" end="6"/>
                                            </p:txEl>
                                          </p:spTgt>
                                        </p:tgtEl>
                                      </p:cBhvr>
                                      <p:to x="100000" y="100000"/>
                                    </p:animScale>
                                  </p:childTnLst>
                                </p:cTn>
                              </p:par>
                            </p:childTnLst>
                          </p:cTn>
                        </p:par>
                      </p:childTnLst>
                    </p:cTn>
                  </p:par>
                  <p:par>
                    <p:cTn id="188" fill="hold">
                      <p:stCondLst>
                        <p:cond delay="indefinite"/>
                      </p:stCondLst>
                      <p:childTnLst>
                        <p:par>
                          <p:cTn id="189" fill="hold">
                            <p:stCondLst>
                              <p:cond delay="0"/>
                            </p:stCondLst>
                            <p:childTnLst>
                              <p:par>
                                <p:cTn id="190" presetID="26" presetClass="entr" presetSubtype="0" fill="hold" grpId="0" nodeType="clickEffect">
                                  <p:stCondLst>
                                    <p:cond delay="0"/>
                                  </p:stCondLst>
                                  <p:childTnLst>
                                    <p:set>
                                      <p:cBhvr>
                                        <p:cTn id="191" dur="1" fill="hold">
                                          <p:stCondLst>
                                            <p:cond delay="0"/>
                                          </p:stCondLst>
                                        </p:cTn>
                                        <p:tgtEl>
                                          <p:spTgt spid="3">
                                            <p:txEl>
                                              <p:pRg st="7" end="7"/>
                                            </p:txEl>
                                          </p:spTgt>
                                        </p:tgtEl>
                                        <p:attrNameLst>
                                          <p:attrName>style.visibility</p:attrName>
                                        </p:attrNameLst>
                                      </p:cBhvr>
                                      <p:to>
                                        <p:strVal val="visible"/>
                                      </p:to>
                                    </p:set>
                                    <p:animEffect transition="in" filter="wipe(down)">
                                      <p:cBhvr>
                                        <p:cTn id="192" dur="580">
                                          <p:stCondLst>
                                            <p:cond delay="0"/>
                                          </p:stCondLst>
                                        </p:cTn>
                                        <p:tgtEl>
                                          <p:spTgt spid="3">
                                            <p:txEl>
                                              <p:pRg st="7" end="7"/>
                                            </p:txEl>
                                          </p:spTgt>
                                        </p:tgtEl>
                                      </p:cBhvr>
                                    </p:animEffect>
                                    <p:anim calcmode="lin" valueType="num">
                                      <p:cBhvr>
                                        <p:cTn id="193" dur="1822" tmFilter="0,0; 0.14,0.36; 0.43,0.73; 0.71,0.91; 1.0,1.0">
                                          <p:stCondLst>
                                            <p:cond delay="0"/>
                                          </p:stCondLst>
                                        </p:cTn>
                                        <p:tgtEl>
                                          <p:spTgt spid="3">
                                            <p:txEl>
                                              <p:pRg st="7" end="7"/>
                                            </p:txEl>
                                          </p:spTgt>
                                        </p:tgtEl>
                                        <p:attrNameLst>
                                          <p:attrName>ppt_x</p:attrName>
                                        </p:attrNameLst>
                                      </p:cBhvr>
                                      <p:tavLst>
                                        <p:tav tm="0">
                                          <p:val>
                                            <p:strVal val="#ppt_x-0.25"/>
                                          </p:val>
                                        </p:tav>
                                        <p:tav tm="100000">
                                          <p:val>
                                            <p:strVal val="#ppt_x"/>
                                          </p:val>
                                        </p:tav>
                                      </p:tavLst>
                                    </p:anim>
                                    <p:anim calcmode="lin" valueType="num">
                                      <p:cBhvr>
                                        <p:cTn id="194" dur="664" tmFilter="0.0,0.0; 0.25,0.07; 0.50,0.2; 0.75,0.467; 1.0,1.0">
                                          <p:stCondLst>
                                            <p:cond delay="0"/>
                                          </p:stCondLst>
                                        </p:cTn>
                                        <p:tgtEl>
                                          <p:spTgt spid="3">
                                            <p:txEl>
                                              <p:pRg st="7" end="7"/>
                                            </p:txEl>
                                          </p:spTgt>
                                        </p:tgtEl>
                                        <p:attrNameLst>
                                          <p:attrName>ppt_y</p:attrName>
                                        </p:attrNameLst>
                                      </p:cBhvr>
                                      <p:tavLst>
                                        <p:tav tm="0" fmla="#ppt_y-sin(pi*$)/3">
                                          <p:val>
                                            <p:fltVal val="0.5"/>
                                          </p:val>
                                        </p:tav>
                                        <p:tav tm="100000">
                                          <p:val>
                                            <p:fltVal val="1"/>
                                          </p:val>
                                        </p:tav>
                                      </p:tavLst>
                                    </p:anim>
                                    <p:anim calcmode="lin" valueType="num">
                                      <p:cBhvr>
                                        <p:cTn id="195" dur="664" tmFilter="0, 0; 0.125,0.2665; 0.25,0.4; 0.375,0.465; 0.5,0.5;  0.625,0.535; 0.75,0.6; 0.875,0.7335; 1,1">
                                          <p:stCondLst>
                                            <p:cond delay="664"/>
                                          </p:stCondLst>
                                        </p:cTn>
                                        <p:tgtEl>
                                          <p:spTgt spid="3">
                                            <p:txEl>
                                              <p:pRg st="7" end="7"/>
                                            </p:txEl>
                                          </p:spTgt>
                                        </p:tgtEl>
                                        <p:attrNameLst>
                                          <p:attrName>ppt_y</p:attrName>
                                        </p:attrNameLst>
                                      </p:cBhvr>
                                      <p:tavLst>
                                        <p:tav tm="0" fmla="#ppt_y-sin(pi*$)/9">
                                          <p:val>
                                            <p:fltVal val="0"/>
                                          </p:val>
                                        </p:tav>
                                        <p:tav tm="100000">
                                          <p:val>
                                            <p:fltVal val="1"/>
                                          </p:val>
                                        </p:tav>
                                      </p:tavLst>
                                    </p:anim>
                                    <p:anim calcmode="lin" valueType="num">
                                      <p:cBhvr>
                                        <p:cTn id="196" dur="332" tmFilter="0, 0; 0.125,0.2665; 0.25,0.4; 0.375,0.465; 0.5,0.5;  0.625,0.535; 0.75,0.6; 0.875,0.7335; 1,1">
                                          <p:stCondLst>
                                            <p:cond delay="1324"/>
                                          </p:stCondLst>
                                        </p:cTn>
                                        <p:tgtEl>
                                          <p:spTgt spid="3">
                                            <p:txEl>
                                              <p:pRg st="7" end="7"/>
                                            </p:txEl>
                                          </p:spTgt>
                                        </p:tgtEl>
                                        <p:attrNameLst>
                                          <p:attrName>ppt_y</p:attrName>
                                        </p:attrNameLst>
                                      </p:cBhvr>
                                      <p:tavLst>
                                        <p:tav tm="0" fmla="#ppt_y-sin(pi*$)/27">
                                          <p:val>
                                            <p:fltVal val="0"/>
                                          </p:val>
                                        </p:tav>
                                        <p:tav tm="100000">
                                          <p:val>
                                            <p:fltVal val="1"/>
                                          </p:val>
                                        </p:tav>
                                      </p:tavLst>
                                    </p:anim>
                                    <p:anim calcmode="lin" valueType="num">
                                      <p:cBhvr>
                                        <p:cTn id="197" dur="164" tmFilter="0, 0; 0.125,0.2665; 0.25,0.4; 0.375,0.465; 0.5,0.5;  0.625,0.535; 0.75,0.6; 0.875,0.7335; 1,1">
                                          <p:stCondLst>
                                            <p:cond delay="1656"/>
                                          </p:stCondLst>
                                        </p:cTn>
                                        <p:tgtEl>
                                          <p:spTgt spid="3">
                                            <p:txEl>
                                              <p:pRg st="7" end="7"/>
                                            </p:txEl>
                                          </p:spTgt>
                                        </p:tgtEl>
                                        <p:attrNameLst>
                                          <p:attrName>ppt_y</p:attrName>
                                        </p:attrNameLst>
                                      </p:cBhvr>
                                      <p:tavLst>
                                        <p:tav tm="0" fmla="#ppt_y-sin(pi*$)/81">
                                          <p:val>
                                            <p:fltVal val="0"/>
                                          </p:val>
                                        </p:tav>
                                        <p:tav tm="100000">
                                          <p:val>
                                            <p:fltVal val="1"/>
                                          </p:val>
                                        </p:tav>
                                      </p:tavLst>
                                    </p:anim>
                                    <p:animScale>
                                      <p:cBhvr>
                                        <p:cTn id="198" dur="26">
                                          <p:stCondLst>
                                            <p:cond delay="650"/>
                                          </p:stCondLst>
                                        </p:cTn>
                                        <p:tgtEl>
                                          <p:spTgt spid="3">
                                            <p:txEl>
                                              <p:pRg st="7" end="7"/>
                                            </p:txEl>
                                          </p:spTgt>
                                        </p:tgtEl>
                                      </p:cBhvr>
                                      <p:to x="100000" y="60000"/>
                                    </p:animScale>
                                    <p:animScale>
                                      <p:cBhvr>
                                        <p:cTn id="199" dur="166" decel="50000">
                                          <p:stCondLst>
                                            <p:cond delay="676"/>
                                          </p:stCondLst>
                                        </p:cTn>
                                        <p:tgtEl>
                                          <p:spTgt spid="3">
                                            <p:txEl>
                                              <p:pRg st="7" end="7"/>
                                            </p:txEl>
                                          </p:spTgt>
                                        </p:tgtEl>
                                      </p:cBhvr>
                                      <p:to x="100000" y="100000"/>
                                    </p:animScale>
                                    <p:animScale>
                                      <p:cBhvr>
                                        <p:cTn id="200" dur="26">
                                          <p:stCondLst>
                                            <p:cond delay="1312"/>
                                          </p:stCondLst>
                                        </p:cTn>
                                        <p:tgtEl>
                                          <p:spTgt spid="3">
                                            <p:txEl>
                                              <p:pRg st="7" end="7"/>
                                            </p:txEl>
                                          </p:spTgt>
                                        </p:tgtEl>
                                      </p:cBhvr>
                                      <p:to x="100000" y="80000"/>
                                    </p:animScale>
                                    <p:animScale>
                                      <p:cBhvr>
                                        <p:cTn id="201" dur="166" decel="50000">
                                          <p:stCondLst>
                                            <p:cond delay="1338"/>
                                          </p:stCondLst>
                                        </p:cTn>
                                        <p:tgtEl>
                                          <p:spTgt spid="3">
                                            <p:txEl>
                                              <p:pRg st="7" end="7"/>
                                            </p:txEl>
                                          </p:spTgt>
                                        </p:tgtEl>
                                      </p:cBhvr>
                                      <p:to x="100000" y="100000"/>
                                    </p:animScale>
                                    <p:animScale>
                                      <p:cBhvr>
                                        <p:cTn id="202" dur="26">
                                          <p:stCondLst>
                                            <p:cond delay="1642"/>
                                          </p:stCondLst>
                                        </p:cTn>
                                        <p:tgtEl>
                                          <p:spTgt spid="3">
                                            <p:txEl>
                                              <p:pRg st="7" end="7"/>
                                            </p:txEl>
                                          </p:spTgt>
                                        </p:tgtEl>
                                      </p:cBhvr>
                                      <p:to x="100000" y="90000"/>
                                    </p:animScale>
                                    <p:animScale>
                                      <p:cBhvr>
                                        <p:cTn id="203" dur="166" decel="50000">
                                          <p:stCondLst>
                                            <p:cond delay="1668"/>
                                          </p:stCondLst>
                                        </p:cTn>
                                        <p:tgtEl>
                                          <p:spTgt spid="3">
                                            <p:txEl>
                                              <p:pRg st="7" end="7"/>
                                            </p:txEl>
                                          </p:spTgt>
                                        </p:tgtEl>
                                      </p:cBhvr>
                                      <p:to x="100000" y="100000"/>
                                    </p:animScale>
                                    <p:animScale>
                                      <p:cBhvr>
                                        <p:cTn id="204" dur="26">
                                          <p:stCondLst>
                                            <p:cond delay="1808"/>
                                          </p:stCondLst>
                                        </p:cTn>
                                        <p:tgtEl>
                                          <p:spTgt spid="3">
                                            <p:txEl>
                                              <p:pRg st="7" end="7"/>
                                            </p:txEl>
                                          </p:spTgt>
                                        </p:tgtEl>
                                      </p:cBhvr>
                                      <p:to x="100000" y="95000"/>
                                    </p:animScale>
                                    <p:animScale>
                                      <p:cBhvr>
                                        <p:cTn id="205" dur="166" decel="50000">
                                          <p:stCondLst>
                                            <p:cond delay="1834"/>
                                          </p:stCondLst>
                                        </p:cTn>
                                        <p:tgtEl>
                                          <p:spTgt spid="3">
                                            <p:txEl>
                                              <p:pRg st="7" end="7"/>
                                            </p:txEl>
                                          </p:spTgt>
                                        </p:tgtEl>
                                      </p:cBhvr>
                                      <p:to x="100000" y="100000"/>
                                    </p:animScale>
                                  </p:childTnLst>
                                </p:cTn>
                              </p:par>
                              <p:par>
                                <p:cTn id="206" presetID="26" presetClass="entr" presetSubtype="0" fill="hold" grpId="0" nodeType="withEffect">
                                  <p:stCondLst>
                                    <p:cond delay="0"/>
                                  </p:stCondLst>
                                  <p:childTnLst>
                                    <p:set>
                                      <p:cBhvr>
                                        <p:cTn id="207" dur="1" fill="hold">
                                          <p:stCondLst>
                                            <p:cond delay="0"/>
                                          </p:stCondLst>
                                        </p:cTn>
                                        <p:tgtEl>
                                          <p:spTgt spid="3">
                                            <p:txEl>
                                              <p:pRg st="8" end="8"/>
                                            </p:txEl>
                                          </p:spTgt>
                                        </p:tgtEl>
                                        <p:attrNameLst>
                                          <p:attrName>style.visibility</p:attrName>
                                        </p:attrNameLst>
                                      </p:cBhvr>
                                      <p:to>
                                        <p:strVal val="visible"/>
                                      </p:to>
                                    </p:set>
                                    <p:animEffect transition="in" filter="wipe(down)">
                                      <p:cBhvr>
                                        <p:cTn id="208" dur="580">
                                          <p:stCondLst>
                                            <p:cond delay="0"/>
                                          </p:stCondLst>
                                        </p:cTn>
                                        <p:tgtEl>
                                          <p:spTgt spid="3">
                                            <p:txEl>
                                              <p:pRg st="8" end="8"/>
                                            </p:txEl>
                                          </p:spTgt>
                                        </p:tgtEl>
                                      </p:cBhvr>
                                    </p:animEffect>
                                    <p:anim calcmode="lin" valueType="num">
                                      <p:cBhvr>
                                        <p:cTn id="209" dur="1822" tmFilter="0,0; 0.14,0.36; 0.43,0.73; 0.71,0.91; 1.0,1.0">
                                          <p:stCondLst>
                                            <p:cond delay="0"/>
                                          </p:stCondLst>
                                        </p:cTn>
                                        <p:tgtEl>
                                          <p:spTgt spid="3">
                                            <p:txEl>
                                              <p:pRg st="8" end="8"/>
                                            </p:txEl>
                                          </p:spTgt>
                                        </p:tgtEl>
                                        <p:attrNameLst>
                                          <p:attrName>ppt_x</p:attrName>
                                        </p:attrNameLst>
                                      </p:cBhvr>
                                      <p:tavLst>
                                        <p:tav tm="0">
                                          <p:val>
                                            <p:strVal val="#ppt_x-0.25"/>
                                          </p:val>
                                        </p:tav>
                                        <p:tav tm="100000">
                                          <p:val>
                                            <p:strVal val="#ppt_x"/>
                                          </p:val>
                                        </p:tav>
                                      </p:tavLst>
                                    </p:anim>
                                    <p:anim calcmode="lin" valueType="num">
                                      <p:cBhvr>
                                        <p:cTn id="210" dur="664" tmFilter="0.0,0.0; 0.25,0.07; 0.50,0.2; 0.75,0.467; 1.0,1.0">
                                          <p:stCondLst>
                                            <p:cond delay="0"/>
                                          </p:stCondLst>
                                        </p:cTn>
                                        <p:tgtEl>
                                          <p:spTgt spid="3">
                                            <p:txEl>
                                              <p:pRg st="8" end="8"/>
                                            </p:txEl>
                                          </p:spTgt>
                                        </p:tgtEl>
                                        <p:attrNameLst>
                                          <p:attrName>ppt_y</p:attrName>
                                        </p:attrNameLst>
                                      </p:cBhvr>
                                      <p:tavLst>
                                        <p:tav tm="0" fmla="#ppt_y-sin(pi*$)/3">
                                          <p:val>
                                            <p:fltVal val="0.5"/>
                                          </p:val>
                                        </p:tav>
                                        <p:tav tm="100000">
                                          <p:val>
                                            <p:fltVal val="1"/>
                                          </p:val>
                                        </p:tav>
                                      </p:tavLst>
                                    </p:anim>
                                    <p:anim calcmode="lin" valueType="num">
                                      <p:cBhvr>
                                        <p:cTn id="211" dur="664" tmFilter="0, 0; 0.125,0.2665; 0.25,0.4; 0.375,0.465; 0.5,0.5;  0.625,0.535; 0.75,0.6; 0.875,0.7335; 1,1">
                                          <p:stCondLst>
                                            <p:cond delay="664"/>
                                          </p:stCondLst>
                                        </p:cTn>
                                        <p:tgtEl>
                                          <p:spTgt spid="3">
                                            <p:txEl>
                                              <p:pRg st="8" end="8"/>
                                            </p:txEl>
                                          </p:spTgt>
                                        </p:tgtEl>
                                        <p:attrNameLst>
                                          <p:attrName>ppt_y</p:attrName>
                                        </p:attrNameLst>
                                      </p:cBhvr>
                                      <p:tavLst>
                                        <p:tav tm="0" fmla="#ppt_y-sin(pi*$)/9">
                                          <p:val>
                                            <p:fltVal val="0"/>
                                          </p:val>
                                        </p:tav>
                                        <p:tav tm="100000">
                                          <p:val>
                                            <p:fltVal val="1"/>
                                          </p:val>
                                        </p:tav>
                                      </p:tavLst>
                                    </p:anim>
                                    <p:anim calcmode="lin" valueType="num">
                                      <p:cBhvr>
                                        <p:cTn id="212" dur="332" tmFilter="0, 0; 0.125,0.2665; 0.25,0.4; 0.375,0.465; 0.5,0.5;  0.625,0.535; 0.75,0.6; 0.875,0.7335; 1,1">
                                          <p:stCondLst>
                                            <p:cond delay="1324"/>
                                          </p:stCondLst>
                                        </p:cTn>
                                        <p:tgtEl>
                                          <p:spTgt spid="3">
                                            <p:txEl>
                                              <p:pRg st="8" end="8"/>
                                            </p:txEl>
                                          </p:spTgt>
                                        </p:tgtEl>
                                        <p:attrNameLst>
                                          <p:attrName>ppt_y</p:attrName>
                                        </p:attrNameLst>
                                      </p:cBhvr>
                                      <p:tavLst>
                                        <p:tav tm="0" fmla="#ppt_y-sin(pi*$)/27">
                                          <p:val>
                                            <p:fltVal val="0"/>
                                          </p:val>
                                        </p:tav>
                                        <p:tav tm="100000">
                                          <p:val>
                                            <p:fltVal val="1"/>
                                          </p:val>
                                        </p:tav>
                                      </p:tavLst>
                                    </p:anim>
                                    <p:anim calcmode="lin" valueType="num">
                                      <p:cBhvr>
                                        <p:cTn id="213" dur="164" tmFilter="0, 0; 0.125,0.2665; 0.25,0.4; 0.375,0.465; 0.5,0.5;  0.625,0.535; 0.75,0.6; 0.875,0.7335; 1,1">
                                          <p:stCondLst>
                                            <p:cond delay="1656"/>
                                          </p:stCondLst>
                                        </p:cTn>
                                        <p:tgtEl>
                                          <p:spTgt spid="3">
                                            <p:txEl>
                                              <p:pRg st="8" end="8"/>
                                            </p:txEl>
                                          </p:spTgt>
                                        </p:tgtEl>
                                        <p:attrNameLst>
                                          <p:attrName>ppt_y</p:attrName>
                                        </p:attrNameLst>
                                      </p:cBhvr>
                                      <p:tavLst>
                                        <p:tav tm="0" fmla="#ppt_y-sin(pi*$)/81">
                                          <p:val>
                                            <p:fltVal val="0"/>
                                          </p:val>
                                        </p:tav>
                                        <p:tav tm="100000">
                                          <p:val>
                                            <p:fltVal val="1"/>
                                          </p:val>
                                        </p:tav>
                                      </p:tavLst>
                                    </p:anim>
                                    <p:animScale>
                                      <p:cBhvr>
                                        <p:cTn id="214" dur="26">
                                          <p:stCondLst>
                                            <p:cond delay="650"/>
                                          </p:stCondLst>
                                        </p:cTn>
                                        <p:tgtEl>
                                          <p:spTgt spid="3">
                                            <p:txEl>
                                              <p:pRg st="8" end="8"/>
                                            </p:txEl>
                                          </p:spTgt>
                                        </p:tgtEl>
                                      </p:cBhvr>
                                      <p:to x="100000" y="60000"/>
                                    </p:animScale>
                                    <p:animScale>
                                      <p:cBhvr>
                                        <p:cTn id="215" dur="166" decel="50000">
                                          <p:stCondLst>
                                            <p:cond delay="676"/>
                                          </p:stCondLst>
                                        </p:cTn>
                                        <p:tgtEl>
                                          <p:spTgt spid="3">
                                            <p:txEl>
                                              <p:pRg st="8" end="8"/>
                                            </p:txEl>
                                          </p:spTgt>
                                        </p:tgtEl>
                                      </p:cBhvr>
                                      <p:to x="100000" y="100000"/>
                                    </p:animScale>
                                    <p:animScale>
                                      <p:cBhvr>
                                        <p:cTn id="216" dur="26">
                                          <p:stCondLst>
                                            <p:cond delay="1312"/>
                                          </p:stCondLst>
                                        </p:cTn>
                                        <p:tgtEl>
                                          <p:spTgt spid="3">
                                            <p:txEl>
                                              <p:pRg st="8" end="8"/>
                                            </p:txEl>
                                          </p:spTgt>
                                        </p:tgtEl>
                                      </p:cBhvr>
                                      <p:to x="100000" y="80000"/>
                                    </p:animScale>
                                    <p:animScale>
                                      <p:cBhvr>
                                        <p:cTn id="217" dur="166" decel="50000">
                                          <p:stCondLst>
                                            <p:cond delay="1338"/>
                                          </p:stCondLst>
                                        </p:cTn>
                                        <p:tgtEl>
                                          <p:spTgt spid="3">
                                            <p:txEl>
                                              <p:pRg st="8" end="8"/>
                                            </p:txEl>
                                          </p:spTgt>
                                        </p:tgtEl>
                                      </p:cBhvr>
                                      <p:to x="100000" y="100000"/>
                                    </p:animScale>
                                    <p:animScale>
                                      <p:cBhvr>
                                        <p:cTn id="218" dur="26">
                                          <p:stCondLst>
                                            <p:cond delay="1642"/>
                                          </p:stCondLst>
                                        </p:cTn>
                                        <p:tgtEl>
                                          <p:spTgt spid="3">
                                            <p:txEl>
                                              <p:pRg st="8" end="8"/>
                                            </p:txEl>
                                          </p:spTgt>
                                        </p:tgtEl>
                                      </p:cBhvr>
                                      <p:to x="100000" y="90000"/>
                                    </p:animScale>
                                    <p:animScale>
                                      <p:cBhvr>
                                        <p:cTn id="219" dur="166" decel="50000">
                                          <p:stCondLst>
                                            <p:cond delay="1668"/>
                                          </p:stCondLst>
                                        </p:cTn>
                                        <p:tgtEl>
                                          <p:spTgt spid="3">
                                            <p:txEl>
                                              <p:pRg st="8" end="8"/>
                                            </p:txEl>
                                          </p:spTgt>
                                        </p:tgtEl>
                                      </p:cBhvr>
                                      <p:to x="100000" y="100000"/>
                                    </p:animScale>
                                    <p:animScale>
                                      <p:cBhvr>
                                        <p:cTn id="220" dur="26">
                                          <p:stCondLst>
                                            <p:cond delay="1808"/>
                                          </p:stCondLst>
                                        </p:cTn>
                                        <p:tgtEl>
                                          <p:spTgt spid="3">
                                            <p:txEl>
                                              <p:pRg st="8" end="8"/>
                                            </p:txEl>
                                          </p:spTgt>
                                        </p:tgtEl>
                                      </p:cBhvr>
                                      <p:to x="100000" y="95000"/>
                                    </p:animScale>
                                    <p:animScale>
                                      <p:cBhvr>
                                        <p:cTn id="221" dur="166" decel="50000">
                                          <p:stCondLst>
                                            <p:cond delay="1834"/>
                                          </p:stCondLst>
                                        </p:cTn>
                                        <p:tgtEl>
                                          <p:spTgt spid="3">
                                            <p:txEl>
                                              <p:pRg st="8" end="8"/>
                                            </p:txEl>
                                          </p:spTgt>
                                        </p:tgtEl>
                                      </p:cBhvr>
                                      <p:to x="100000" y="100000"/>
                                    </p:animScale>
                                  </p:childTnLst>
                                </p:cTn>
                              </p:par>
                              <p:par>
                                <p:cTn id="222" presetID="26" presetClass="entr" presetSubtype="0" fill="hold" grpId="0" nodeType="withEffect">
                                  <p:stCondLst>
                                    <p:cond delay="0"/>
                                  </p:stCondLst>
                                  <p:childTnLst>
                                    <p:set>
                                      <p:cBhvr>
                                        <p:cTn id="223" dur="1" fill="hold">
                                          <p:stCondLst>
                                            <p:cond delay="0"/>
                                          </p:stCondLst>
                                        </p:cTn>
                                        <p:tgtEl>
                                          <p:spTgt spid="3">
                                            <p:txEl>
                                              <p:pRg st="9" end="9"/>
                                            </p:txEl>
                                          </p:spTgt>
                                        </p:tgtEl>
                                        <p:attrNameLst>
                                          <p:attrName>style.visibility</p:attrName>
                                        </p:attrNameLst>
                                      </p:cBhvr>
                                      <p:to>
                                        <p:strVal val="visible"/>
                                      </p:to>
                                    </p:set>
                                    <p:animEffect transition="in" filter="wipe(down)">
                                      <p:cBhvr>
                                        <p:cTn id="224" dur="580">
                                          <p:stCondLst>
                                            <p:cond delay="0"/>
                                          </p:stCondLst>
                                        </p:cTn>
                                        <p:tgtEl>
                                          <p:spTgt spid="3">
                                            <p:txEl>
                                              <p:pRg st="9" end="9"/>
                                            </p:txEl>
                                          </p:spTgt>
                                        </p:tgtEl>
                                      </p:cBhvr>
                                    </p:animEffect>
                                    <p:anim calcmode="lin" valueType="num">
                                      <p:cBhvr>
                                        <p:cTn id="225" dur="1822" tmFilter="0,0; 0.14,0.36; 0.43,0.73; 0.71,0.91; 1.0,1.0">
                                          <p:stCondLst>
                                            <p:cond delay="0"/>
                                          </p:stCondLst>
                                        </p:cTn>
                                        <p:tgtEl>
                                          <p:spTgt spid="3">
                                            <p:txEl>
                                              <p:pRg st="9" end="9"/>
                                            </p:txEl>
                                          </p:spTgt>
                                        </p:tgtEl>
                                        <p:attrNameLst>
                                          <p:attrName>ppt_x</p:attrName>
                                        </p:attrNameLst>
                                      </p:cBhvr>
                                      <p:tavLst>
                                        <p:tav tm="0">
                                          <p:val>
                                            <p:strVal val="#ppt_x-0.25"/>
                                          </p:val>
                                        </p:tav>
                                        <p:tav tm="100000">
                                          <p:val>
                                            <p:strVal val="#ppt_x"/>
                                          </p:val>
                                        </p:tav>
                                      </p:tavLst>
                                    </p:anim>
                                    <p:anim calcmode="lin" valueType="num">
                                      <p:cBhvr>
                                        <p:cTn id="226" dur="664" tmFilter="0.0,0.0; 0.25,0.07; 0.50,0.2; 0.75,0.467; 1.0,1.0">
                                          <p:stCondLst>
                                            <p:cond delay="0"/>
                                          </p:stCondLst>
                                        </p:cTn>
                                        <p:tgtEl>
                                          <p:spTgt spid="3">
                                            <p:txEl>
                                              <p:pRg st="9" end="9"/>
                                            </p:txEl>
                                          </p:spTgt>
                                        </p:tgtEl>
                                        <p:attrNameLst>
                                          <p:attrName>ppt_y</p:attrName>
                                        </p:attrNameLst>
                                      </p:cBhvr>
                                      <p:tavLst>
                                        <p:tav tm="0" fmla="#ppt_y-sin(pi*$)/3">
                                          <p:val>
                                            <p:fltVal val="0.5"/>
                                          </p:val>
                                        </p:tav>
                                        <p:tav tm="100000">
                                          <p:val>
                                            <p:fltVal val="1"/>
                                          </p:val>
                                        </p:tav>
                                      </p:tavLst>
                                    </p:anim>
                                    <p:anim calcmode="lin" valueType="num">
                                      <p:cBhvr>
                                        <p:cTn id="227" dur="664" tmFilter="0, 0; 0.125,0.2665; 0.25,0.4; 0.375,0.465; 0.5,0.5;  0.625,0.535; 0.75,0.6; 0.875,0.7335; 1,1">
                                          <p:stCondLst>
                                            <p:cond delay="664"/>
                                          </p:stCondLst>
                                        </p:cTn>
                                        <p:tgtEl>
                                          <p:spTgt spid="3">
                                            <p:txEl>
                                              <p:pRg st="9" end="9"/>
                                            </p:txEl>
                                          </p:spTgt>
                                        </p:tgtEl>
                                        <p:attrNameLst>
                                          <p:attrName>ppt_y</p:attrName>
                                        </p:attrNameLst>
                                      </p:cBhvr>
                                      <p:tavLst>
                                        <p:tav tm="0" fmla="#ppt_y-sin(pi*$)/9">
                                          <p:val>
                                            <p:fltVal val="0"/>
                                          </p:val>
                                        </p:tav>
                                        <p:tav tm="100000">
                                          <p:val>
                                            <p:fltVal val="1"/>
                                          </p:val>
                                        </p:tav>
                                      </p:tavLst>
                                    </p:anim>
                                    <p:anim calcmode="lin" valueType="num">
                                      <p:cBhvr>
                                        <p:cTn id="228" dur="332" tmFilter="0, 0; 0.125,0.2665; 0.25,0.4; 0.375,0.465; 0.5,0.5;  0.625,0.535; 0.75,0.6; 0.875,0.7335; 1,1">
                                          <p:stCondLst>
                                            <p:cond delay="1324"/>
                                          </p:stCondLst>
                                        </p:cTn>
                                        <p:tgtEl>
                                          <p:spTgt spid="3">
                                            <p:txEl>
                                              <p:pRg st="9" end="9"/>
                                            </p:txEl>
                                          </p:spTgt>
                                        </p:tgtEl>
                                        <p:attrNameLst>
                                          <p:attrName>ppt_y</p:attrName>
                                        </p:attrNameLst>
                                      </p:cBhvr>
                                      <p:tavLst>
                                        <p:tav tm="0" fmla="#ppt_y-sin(pi*$)/27">
                                          <p:val>
                                            <p:fltVal val="0"/>
                                          </p:val>
                                        </p:tav>
                                        <p:tav tm="100000">
                                          <p:val>
                                            <p:fltVal val="1"/>
                                          </p:val>
                                        </p:tav>
                                      </p:tavLst>
                                    </p:anim>
                                    <p:anim calcmode="lin" valueType="num">
                                      <p:cBhvr>
                                        <p:cTn id="229" dur="164" tmFilter="0, 0; 0.125,0.2665; 0.25,0.4; 0.375,0.465; 0.5,0.5;  0.625,0.535; 0.75,0.6; 0.875,0.7335; 1,1">
                                          <p:stCondLst>
                                            <p:cond delay="1656"/>
                                          </p:stCondLst>
                                        </p:cTn>
                                        <p:tgtEl>
                                          <p:spTgt spid="3">
                                            <p:txEl>
                                              <p:pRg st="9" end="9"/>
                                            </p:txEl>
                                          </p:spTgt>
                                        </p:tgtEl>
                                        <p:attrNameLst>
                                          <p:attrName>ppt_y</p:attrName>
                                        </p:attrNameLst>
                                      </p:cBhvr>
                                      <p:tavLst>
                                        <p:tav tm="0" fmla="#ppt_y-sin(pi*$)/81">
                                          <p:val>
                                            <p:fltVal val="0"/>
                                          </p:val>
                                        </p:tav>
                                        <p:tav tm="100000">
                                          <p:val>
                                            <p:fltVal val="1"/>
                                          </p:val>
                                        </p:tav>
                                      </p:tavLst>
                                    </p:anim>
                                    <p:animScale>
                                      <p:cBhvr>
                                        <p:cTn id="230" dur="26">
                                          <p:stCondLst>
                                            <p:cond delay="650"/>
                                          </p:stCondLst>
                                        </p:cTn>
                                        <p:tgtEl>
                                          <p:spTgt spid="3">
                                            <p:txEl>
                                              <p:pRg st="9" end="9"/>
                                            </p:txEl>
                                          </p:spTgt>
                                        </p:tgtEl>
                                      </p:cBhvr>
                                      <p:to x="100000" y="60000"/>
                                    </p:animScale>
                                    <p:animScale>
                                      <p:cBhvr>
                                        <p:cTn id="231" dur="166" decel="50000">
                                          <p:stCondLst>
                                            <p:cond delay="676"/>
                                          </p:stCondLst>
                                        </p:cTn>
                                        <p:tgtEl>
                                          <p:spTgt spid="3">
                                            <p:txEl>
                                              <p:pRg st="9" end="9"/>
                                            </p:txEl>
                                          </p:spTgt>
                                        </p:tgtEl>
                                      </p:cBhvr>
                                      <p:to x="100000" y="100000"/>
                                    </p:animScale>
                                    <p:animScale>
                                      <p:cBhvr>
                                        <p:cTn id="232" dur="26">
                                          <p:stCondLst>
                                            <p:cond delay="1312"/>
                                          </p:stCondLst>
                                        </p:cTn>
                                        <p:tgtEl>
                                          <p:spTgt spid="3">
                                            <p:txEl>
                                              <p:pRg st="9" end="9"/>
                                            </p:txEl>
                                          </p:spTgt>
                                        </p:tgtEl>
                                      </p:cBhvr>
                                      <p:to x="100000" y="80000"/>
                                    </p:animScale>
                                    <p:animScale>
                                      <p:cBhvr>
                                        <p:cTn id="233" dur="166" decel="50000">
                                          <p:stCondLst>
                                            <p:cond delay="1338"/>
                                          </p:stCondLst>
                                        </p:cTn>
                                        <p:tgtEl>
                                          <p:spTgt spid="3">
                                            <p:txEl>
                                              <p:pRg st="9" end="9"/>
                                            </p:txEl>
                                          </p:spTgt>
                                        </p:tgtEl>
                                      </p:cBhvr>
                                      <p:to x="100000" y="100000"/>
                                    </p:animScale>
                                    <p:animScale>
                                      <p:cBhvr>
                                        <p:cTn id="234" dur="26">
                                          <p:stCondLst>
                                            <p:cond delay="1642"/>
                                          </p:stCondLst>
                                        </p:cTn>
                                        <p:tgtEl>
                                          <p:spTgt spid="3">
                                            <p:txEl>
                                              <p:pRg st="9" end="9"/>
                                            </p:txEl>
                                          </p:spTgt>
                                        </p:tgtEl>
                                      </p:cBhvr>
                                      <p:to x="100000" y="90000"/>
                                    </p:animScale>
                                    <p:animScale>
                                      <p:cBhvr>
                                        <p:cTn id="235" dur="166" decel="50000">
                                          <p:stCondLst>
                                            <p:cond delay="1668"/>
                                          </p:stCondLst>
                                        </p:cTn>
                                        <p:tgtEl>
                                          <p:spTgt spid="3">
                                            <p:txEl>
                                              <p:pRg st="9" end="9"/>
                                            </p:txEl>
                                          </p:spTgt>
                                        </p:tgtEl>
                                      </p:cBhvr>
                                      <p:to x="100000" y="100000"/>
                                    </p:animScale>
                                    <p:animScale>
                                      <p:cBhvr>
                                        <p:cTn id="236" dur="26">
                                          <p:stCondLst>
                                            <p:cond delay="1808"/>
                                          </p:stCondLst>
                                        </p:cTn>
                                        <p:tgtEl>
                                          <p:spTgt spid="3">
                                            <p:txEl>
                                              <p:pRg st="9" end="9"/>
                                            </p:txEl>
                                          </p:spTgt>
                                        </p:tgtEl>
                                      </p:cBhvr>
                                      <p:to x="100000" y="95000"/>
                                    </p:animScale>
                                    <p:animScale>
                                      <p:cBhvr>
                                        <p:cTn id="237" dur="166" decel="50000">
                                          <p:stCondLst>
                                            <p:cond delay="1834"/>
                                          </p:stCondLst>
                                        </p:cTn>
                                        <p:tgtEl>
                                          <p:spTgt spid="3">
                                            <p:txEl>
                                              <p:pRg st="9" end="9"/>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Graphic spid="6" grpId="0">
        <p:bldAsOne/>
      </p:bldGraphic>
      <p:bldGraphic spid="6" grpId="1">
        <p:bldAsOne/>
      </p:bldGraphic>
      <p:bldGraphic spid="6" grpId="2">
        <p:bldAsOne/>
      </p:bldGraphic>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57F367-45F1-73DE-53CF-F5D896A0FAF4}"/>
              </a:ext>
            </a:extLst>
          </p:cNvPr>
          <p:cNvSpPr>
            <a:spLocks noGrp="1"/>
          </p:cNvSpPr>
          <p:nvPr>
            <p:ph type="ctrTitle"/>
          </p:nvPr>
        </p:nvSpPr>
        <p:spPr>
          <a:xfrm>
            <a:off x="1314681" y="75665"/>
            <a:ext cx="7884404" cy="851641"/>
          </a:xfrm>
          <a:solidFill>
            <a:srgbClr val="ECF3FA"/>
          </a:solidFill>
        </p:spPr>
        <p:txBody>
          <a:bodyPr>
            <a:normAutofit/>
          </a:bodyPr>
          <a:lstStyle/>
          <a:p>
            <a:br>
              <a:rPr lang="en-US" sz="800" b="0" i="0" dirty="0">
                <a:solidFill>
                  <a:srgbClr val="212121"/>
                </a:solidFill>
                <a:effectLst/>
                <a:latin typeface="Roboto" panose="020F0502020204030204" pitchFamily="2" charset="0"/>
              </a:rPr>
            </a:br>
            <a:endParaRPr lang="en-IN" sz="1400" dirty="0"/>
          </a:p>
        </p:txBody>
      </p:sp>
      <p:sp>
        <p:nvSpPr>
          <p:cNvPr id="6" name="Rectangle 2">
            <a:extLst>
              <a:ext uri="{FF2B5EF4-FFF2-40B4-BE49-F238E27FC236}">
                <a16:creationId xmlns:a16="http://schemas.microsoft.com/office/drawing/2014/main" id="{B0066CD2-22A3-03F5-B8B2-4BF9F09214BB}"/>
              </a:ext>
            </a:extLst>
          </p:cNvPr>
          <p:cNvSpPr>
            <a:spLocks noGrp="1" noChangeArrowheads="1"/>
          </p:cNvSpPr>
          <p:nvPr>
            <p:ph type="subTitle" idx="1"/>
          </p:nvPr>
        </p:nvSpPr>
        <p:spPr bwMode="auto">
          <a:xfrm>
            <a:off x="429658" y="4765119"/>
            <a:ext cx="9771961" cy="181588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lang="en-US" altLang="en-US" sz="1400" b="1" dirty="0">
                <a:solidFill>
                  <a:srgbClr val="374151"/>
                </a:solidFill>
                <a:latin typeface="Palatino Linotype" panose="02040502050505030304" pitchFamily="18" charset="0"/>
              </a:rPr>
              <a:t>                                         </a:t>
            </a:r>
            <a:r>
              <a:rPr lang="en-US" altLang="en-US" sz="1600" b="1" dirty="0">
                <a:solidFill>
                  <a:srgbClr val="374151"/>
                </a:solidFill>
                <a:latin typeface="Palatino Linotype" panose="02040502050505030304" pitchFamily="18" charset="0"/>
              </a:rPr>
              <a:t>Observing the  Length of Stays in NYC </a:t>
            </a:r>
          </a:p>
          <a:p>
            <a:pPr marL="0" marR="0" lvl="0" indent="0" algn="l" defTabSz="914400" rtl="0" eaLnBrk="0" fontAlgn="base" latinLnBrk="0" hangingPunct="0">
              <a:lnSpc>
                <a:spcPct val="100000"/>
              </a:lnSpc>
              <a:spcBef>
                <a:spcPct val="0"/>
              </a:spcBef>
              <a:spcAft>
                <a:spcPct val="0"/>
              </a:spcAft>
              <a:buClrTx/>
              <a:buSzTx/>
              <a:tabLst/>
            </a:pPr>
            <a:r>
              <a:rPr kumimoji="0" lang="en-US" altLang="en-US" sz="1100" b="1" i="0" u="none" strike="noStrike" cap="none" normalizeH="0" baseline="0" dirty="0">
                <a:ln>
                  <a:noFill/>
                </a:ln>
                <a:solidFill>
                  <a:srgbClr val="374151"/>
                </a:solidFill>
                <a:effectLst/>
                <a:latin typeface="Palatino Linotype" panose="02040502050505030304" pitchFamily="18" charset="0"/>
              </a:rPr>
              <a:t>Stay Short, Stay Central:</a:t>
            </a:r>
            <a:endParaRPr kumimoji="0" lang="en-US" altLang="en-US" sz="1100" b="0" i="0" u="none" strike="noStrike" cap="none" normalizeH="0" baseline="0" dirty="0">
              <a:ln>
                <a:noFill/>
              </a:ln>
              <a:solidFill>
                <a:srgbClr val="374151"/>
              </a:solidFill>
              <a:effectLst/>
              <a:latin typeface="Palatino Linotype" panose="0204050205050503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0" i="0" u="none" strike="noStrike" cap="none" normalizeH="0" baseline="0" dirty="0">
                <a:ln>
                  <a:noFill/>
                </a:ln>
                <a:solidFill>
                  <a:srgbClr val="374151"/>
                </a:solidFill>
                <a:effectLst/>
                <a:latin typeface="Palatino Linotype" panose="02040502050505030304" pitchFamily="18" charset="0"/>
              </a:rPr>
              <a:t>Manhattan dominates with the highest total counts, particularly for shorter minimum stays of 1 to 3 nights.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0" i="0" u="none" strike="noStrike" cap="none" normalizeH="0" baseline="0" dirty="0">
                <a:ln>
                  <a:noFill/>
                </a:ln>
                <a:solidFill>
                  <a:srgbClr val="374151"/>
                </a:solidFill>
                <a:effectLst/>
                <a:latin typeface="Palatino Linotype" panose="02040502050505030304" pitchFamily="18" charset="0"/>
              </a:rPr>
              <a:t>Brooklyn closely follows, indicating a preference for shorter-term rentals.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1" i="0" u="none" strike="noStrike" cap="none" normalizeH="0" baseline="0" dirty="0">
                <a:ln>
                  <a:noFill/>
                </a:ln>
                <a:solidFill>
                  <a:srgbClr val="374151"/>
                </a:solidFill>
                <a:effectLst/>
                <a:latin typeface="Palatino Linotype" panose="02040502050505030304" pitchFamily="18" charset="0"/>
              </a:rPr>
              <a:t>Staten Island's Longer Retreats:</a:t>
            </a:r>
            <a:endParaRPr kumimoji="0" lang="en-US" altLang="en-US" sz="1100" b="0" i="0" u="none" strike="noStrike" cap="none" normalizeH="0" baseline="0" dirty="0">
              <a:ln>
                <a:noFill/>
              </a:ln>
              <a:solidFill>
                <a:srgbClr val="374151"/>
              </a:solidFill>
              <a:effectLst/>
              <a:latin typeface="Palatino Linotype" panose="0204050205050503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0" i="0" u="none" strike="noStrike" cap="none" normalizeH="0" baseline="0" dirty="0">
                <a:ln>
                  <a:noFill/>
                </a:ln>
                <a:solidFill>
                  <a:srgbClr val="374151"/>
                </a:solidFill>
                <a:effectLst/>
                <a:latin typeface="Palatino Linotype" panose="02040502050505030304" pitchFamily="18" charset="0"/>
              </a:rPr>
              <a:t>Staten Island stands out for listings requiring longer minimum stays, suggesting a potential focus on extended stays or a distinct rental market.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1" i="0" u="none" strike="noStrike" cap="none" normalizeH="0" baseline="0" dirty="0">
                <a:ln>
                  <a:noFill/>
                </a:ln>
                <a:solidFill>
                  <a:srgbClr val="374151"/>
                </a:solidFill>
                <a:effectLst/>
                <a:latin typeface="Palatino Linotype" panose="02040502050505030304" pitchFamily="18" charset="0"/>
              </a:rPr>
              <a:t>Diverse Borough Preferences:</a:t>
            </a:r>
            <a:endParaRPr kumimoji="0" lang="en-US" altLang="en-US" sz="1100" b="0" i="0" u="none" strike="noStrike" cap="none" normalizeH="0" baseline="0" dirty="0">
              <a:ln>
                <a:noFill/>
              </a:ln>
              <a:solidFill>
                <a:srgbClr val="374151"/>
              </a:solidFill>
              <a:effectLst/>
              <a:latin typeface="Palatino Linotype" panose="0204050205050503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0" i="0" u="none" strike="noStrike" cap="none" normalizeH="0" baseline="0" dirty="0">
                <a:ln>
                  <a:noFill/>
                </a:ln>
                <a:solidFill>
                  <a:srgbClr val="374151"/>
                </a:solidFill>
                <a:effectLst/>
                <a:latin typeface="Palatino Linotype" panose="02040502050505030304" pitchFamily="18" charset="0"/>
              </a:rPr>
              <a:t>While Manhattan and Brooklyn favor shorter stays, Queens and Bronx also show substantial counts for 1-night minimums.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0" i="0" u="none" strike="noStrike" cap="none" normalizeH="0" baseline="0" dirty="0">
                <a:ln>
                  <a:noFill/>
                </a:ln>
                <a:solidFill>
                  <a:srgbClr val="374151"/>
                </a:solidFill>
                <a:effectLst/>
                <a:latin typeface="Palatino Linotype" panose="02040502050505030304" pitchFamily="18" charset="0"/>
              </a:rPr>
              <a:t>Each borough reflects a unique pattern, revealing the diverse preferences in the New York City rental landscape.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latin typeface="Palatino Linotype" panose="02040502050505030304" pitchFamily="18" charset="0"/>
            </a:endParaRPr>
          </a:p>
        </p:txBody>
      </p:sp>
      <p:graphicFrame>
        <p:nvGraphicFramePr>
          <p:cNvPr id="8" name="Table 7">
            <a:extLst>
              <a:ext uri="{FF2B5EF4-FFF2-40B4-BE49-F238E27FC236}">
                <a16:creationId xmlns:a16="http://schemas.microsoft.com/office/drawing/2014/main" id="{219AC141-46BB-C5EE-C260-90308772ABAC}"/>
              </a:ext>
            </a:extLst>
          </p:cNvPr>
          <p:cNvGraphicFramePr>
            <a:graphicFrameLocks noGrp="1"/>
          </p:cNvGraphicFramePr>
          <p:nvPr>
            <p:extLst>
              <p:ext uri="{D42A27DB-BD31-4B8C-83A1-F6EECF244321}">
                <p14:modId xmlns:p14="http://schemas.microsoft.com/office/powerpoint/2010/main" val="3157014628"/>
              </p:ext>
            </p:extLst>
          </p:nvPr>
        </p:nvGraphicFramePr>
        <p:xfrm>
          <a:off x="1500130" y="293123"/>
          <a:ext cx="7513505" cy="475946"/>
        </p:xfrm>
        <a:graphic>
          <a:graphicData uri="http://schemas.openxmlformats.org/drawingml/2006/table">
            <a:tbl>
              <a:tblPr>
                <a:tableStyleId>{5C22544A-7EE6-4342-B048-85BDC9FD1C3A}</a:tableStyleId>
              </a:tblPr>
              <a:tblGrid>
                <a:gridCol w="7513505">
                  <a:extLst>
                    <a:ext uri="{9D8B030D-6E8A-4147-A177-3AD203B41FA5}">
                      <a16:colId xmlns:a16="http://schemas.microsoft.com/office/drawing/2014/main" val="2338600744"/>
                    </a:ext>
                  </a:extLst>
                </a:gridCol>
              </a:tblGrid>
              <a:tr h="475946">
                <a:tc>
                  <a:txBody>
                    <a:bodyPr/>
                    <a:lstStyle/>
                    <a:p>
                      <a:pPr algn="ctr" fontAlgn="ctr"/>
                      <a:r>
                        <a:rPr lang="en-US" sz="1000" b="0" i="0" u="none" strike="noStrike" dirty="0">
                          <a:solidFill>
                            <a:srgbClr val="000000"/>
                          </a:solidFill>
                          <a:effectLst/>
                          <a:latin typeface="Arial" panose="020B0604020202020204" pitchFamily="34" charset="0"/>
                        </a:rPr>
                        <a:t> </a:t>
                      </a:r>
                      <a:r>
                        <a:rPr lang="en-US" sz="1400" b="0" i="0" u="none" strike="noStrike" dirty="0">
                          <a:solidFill>
                            <a:srgbClr val="000000"/>
                          </a:solidFill>
                          <a:effectLst/>
                          <a:latin typeface="Arial" panose="020B0604020202020204" pitchFamily="34" charset="0"/>
                        </a:rPr>
                        <a:t>How do the lengths of stay for Airbnb rentals in New York City vary by neighborhood? Do certain neighborhoods tend to attract longer or shorter stays?</a:t>
                      </a:r>
                    </a:p>
                  </a:txBody>
                  <a:tcPr marL="9525" marR="9525" marT="9525" marB="0" anchor="ctr">
                    <a:solidFill>
                      <a:srgbClr val="ECF3FA"/>
                    </a:solidFill>
                  </a:tcPr>
                </a:tc>
                <a:extLst>
                  <a:ext uri="{0D108BD9-81ED-4DB2-BD59-A6C34878D82A}">
                    <a16:rowId xmlns:a16="http://schemas.microsoft.com/office/drawing/2014/main" val="2628502066"/>
                  </a:ext>
                </a:extLst>
              </a:tr>
            </a:tbl>
          </a:graphicData>
        </a:graphic>
      </p:graphicFrame>
      <p:graphicFrame>
        <p:nvGraphicFramePr>
          <p:cNvPr id="4" name="Chart 3">
            <a:extLst>
              <a:ext uri="{FF2B5EF4-FFF2-40B4-BE49-F238E27FC236}">
                <a16:creationId xmlns:a16="http://schemas.microsoft.com/office/drawing/2014/main" id="{9E3AA2D0-14B6-05E9-7F57-DB7E0CFCD798}"/>
              </a:ext>
            </a:extLst>
          </p:cNvPr>
          <p:cNvGraphicFramePr>
            <a:graphicFrameLocks/>
          </p:cNvGraphicFramePr>
          <p:nvPr>
            <p:extLst>
              <p:ext uri="{D42A27DB-BD31-4B8C-83A1-F6EECF244321}">
                <p14:modId xmlns:p14="http://schemas.microsoft.com/office/powerpoint/2010/main" val="535731678"/>
              </p:ext>
            </p:extLst>
          </p:nvPr>
        </p:nvGraphicFramePr>
        <p:xfrm>
          <a:off x="290110" y="997488"/>
          <a:ext cx="3797148" cy="1833967"/>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7" name="Chart 6">
            <a:extLst>
              <a:ext uri="{FF2B5EF4-FFF2-40B4-BE49-F238E27FC236}">
                <a16:creationId xmlns:a16="http://schemas.microsoft.com/office/drawing/2014/main" id="{230518E5-459C-5FEA-ED6E-6226E4EE2CF6}"/>
              </a:ext>
            </a:extLst>
          </p:cNvPr>
          <p:cNvGraphicFramePr>
            <a:graphicFrameLocks/>
          </p:cNvGraphicFramePr>
          <p:nvPr>
            <p:extLst>
              <p:ext uri="{D42A27DB-BD31-4B8C-83A1-F6EECF244321}">
                <p14:modId xmlns:p14="http://schemas.microsoft.com/office/powerpoint/2010/main" val="1323259939"/>
              </p:ext>
            </p:extLst>
          </p:nvPr>
        </p:nvGraphicFramePr>
        <p:xfrm>
          <a:off x="4384445" y="2902024"/>
          <a:ext cx="3598847" cy="1739186"/>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9" name="Chart 8">
            <a:extLst>
              <a:ext uri="{FF2B5EF4-FFF2-40B4-BE49-F238E27FC236}">
                <a16:creationId xmlns:a16="http://schemas.microsoft.com/office/drawing/2014/main" id="{C3169C03-5B8C-BA0B-C4F1-0428EA876E9C}"/>
              </a:ext>
            </a:extLst>
          </p:cNvPr>
          <p:cNvGraphicFramePr>
            <a:graphicFrameLocks/>
          </p:cNvGraphicFramePr>
          <p:nvPr>
            <p:extLst>
              <p:ext uri="{D42A27DB-BD31-4B8C-83A1-F6EECF244321}">
                <p14:modId xmlns:p14="http://schemas.microsoft.com/office/powerpoint/2010/main" val="4004225057"/>
              </p:ext>
            </p:extLst>
          </p:nvPr>
        </p:nvGraphicFramePr>
        <p:xfrm>
          <a:off x="4399398" y="986527"/>
          <a:ext cx="3598847" cy="1856276"/>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0" name="Chart 9">
            <a:extLst>
              <a:ext uri="{FF2B5EF4-FFF2-40B4-BE49-F238E27FC236}">
                <a16:creationId xmlns:a16="http://schemas.microsoft.com/office/drawing/2014/main" id="{A1CBCAD2-DBFB-436C-F275-70370E8C606B}"/>
              </a:ext>
            </a:extLst>
          </p:cNvPr>
          <p:cNvGraphicFramePr>
            <a:graphicFrameLocks/>
          </p:cNvGraphicFramePr>
          <p:nvPr>
            <p:extLst>
              <p:ext uri="{D42A27DB-BD31-4B8C-83A1-F6EECF244321}">
                <p14:modId xmlns:p14="http://schemas.microsoft.com/office/powerpoint/2010/main" val="1274515682"/>
              </p:ext>
            </p:extLst>
          </p:nvPr>
        </p:nvGraphicFramePr>
        <p:xfrm>
          <a:off x="290110" y="2907550"/>
          <a:ext cx="3797148" cy="17053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1" name="Chart 10">
            <a:extLst>
              <a:ext uri="{FF2B5EF4-FFF2-40B4-BE49-F238E27FC236}">
                <a16:creationId xmlns:a16="http://schemas.microsoft.com/office/drawing/2014/main" id="{96AD5AE3-E972-B8A4-A674-B54FA5EFCE52}"/>
              </a:ext>
            </a:extLst>
          </p:cNvPr>
          <p:cNvGraphicFramePr>
            <a:graphicFrameLocks/>
          </p:cNvGraphicFramePr>
          <p:nvPr>
            <p:extLst>
              <p:ext uri="{D42A27DB-BD31-4B8C-83A1-F6EECF244321}">
                <p14:modId xmlns:p14="http://schemas.microsoft.com/office/powerpoint/2010/main" val="2901541269"/>
              </p:ext>
            </p:extLst>
          </p:nvPr>
        </p:nvGraphicFramePr>
        <p:xfrm>
          <a:off x="8181592" y="1765585"/>
          <a:ext cx="3430450" cy="2154436"/>
        </p:xfrm>
        <a:graphic>
          <a:graphicData uri="http://schemas.openxmlformats.org/drawingml/2006/chart">
            <c:chart xmlns:c="http://schemas.openxmlformats.org/drawingml/2006/chart" xmlns:r="http://schemas.openxmlformats.org/officeDocument/2006/relationships" r:id="rId6"/>
          </a:graphicData>
        </a:graphic>
      </p:graphicFrame>
    </p:spTree>
    <p:extLst>
      <p:ext uri="{BB962C8B-B14F-4D97-AF65-F5344CB8AC3E}">
        <p14:creationId xmlns:p14="http://schemas.microsoft.com/office/powerpoint/2010/main" val="27211679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80">
                                          <p:stCondLst>
                                            <p:cond delay="0"/>
                                          </p:stCondLst>
                                        </p:cTn>
                                        <p:tgtEl>
                                          <p:spTgt spid="8"/>
                                        </p:tgtEl>
                                      </p:cBhvr>
                                    </p:animEffect>
                                    <p:anim calcmode="lin" valueType="num">
                                      <p:cBhvr>
                                        <p:cTn id="8" dur="1822"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8"/>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8"/>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8"/>
                                        </p:tgtEl>
                                        <p:attrNameLst>
                                          <p:attrName>ppt_y</p:attrName>
                                        </p:attrNameLst>
                                      </p:cBhvr>
                                      <p:tavLst>
                                        <p:tav tm="0" fmla="#ppt_y-sin(pi*$)/81">
                                          <p:val>
                                            <p:fltVal val="0"/>
                                          </p:val>
                                        </p:tav>
                                        <p:tav tm="100000">
                                          <p:val>
                                            <p:fltVal val="1"/>
                                          </p:val>
                                        </p:tav>
                                      </p:tavLst>
                                    </p:anim>
                                    <p:animScale>
                                      <p:cBhvr>
                                        <p:cTn id="13" dur="26">
                                          <p:stCondLst>
                                            <p:cond delay="650"/>
                                          </p:stCondLst>
                                        </p:cTn>
                                        <p:tgtEl>
                                          <p:spTgt spid="8"/>
                                        </p:tgtEl>
                                      </p:cBhvr>
                                      <p:to x="100000" y="60000"/>
                                    </p:animScale>
                                    <p:animScale>
                                      <p:cBhvr>
                                        <p:cTn id="14" dur="166" decel="50000">
                                          <p:stCondLst>
                                            <p:cond delay="676"/>
                                          </p:stCondLst>
                                        </p:cTn>
                                        <p:tgtEl>
                                          <p:spTgt spid="8"/>
                                        </p:tgtEl>
                                      </p:cBhvr>
                                      <p:to x="100000" y="100000"/>
                                    </p:animScale>
                                    <p:animScale>
                                      <p:cBhvr>
                                        <p:cTn id="15" dur="26">
                                          <p:stCondLst>
                                            <p:cond delay="1312"/>
                                          </p:stCondLst>
                                        </p:cTn>
                                        <p:tgtEl>
                                          <p:spTgt spid="8"/>
                                        </p:tgtEl>
                                      </p:cBhvr>
                                      <p:to x="100000" y="80000"/>
                                    </p:animScale>
                                    <p:animScale>
                                      <p:cBhvr>
                                        <p:cTn id="16" dur="166" decel="50000">
                                          <p:stCondLst>
                                            <p:cond delay="1338"/>
                                          </p:stCondLst>
                                        </p:cTn>
                                        <p:tgtEl>
                                          <p:spTgt spid="8"/>
                                        </p:tgtEl>
                                      </p:cBhvr>
                                      <p:to x="100000" y="100000"/>
                                    </p:animScale>
                                    <p:animScale>
                                      <p:cBhvr>
                                        <p:cTn id="17" dur="26">
                                          <p:stCondLst>
                                            <p:cond delay="1642"/>
                                          </p:stCondLst>
                                        </p:cTn>
                                        <p:tgtEl>
                                          <p:spTgt spid="8"/>
                                        </p:tgtEl>
                                      </p:cBhvr>
                                      <p:to x="100000" y="90000"/>
                                    </p:animScale>
                                    <p:animScale>
                                      <p:cBhvr>
                                        <p:cTn id="18" dur="166" decel="50000">
                                          <p:stCondLst>
                                            <p:cond delay="1668"/>
                                          </p:stCondLst>
                                        </p:cTn>
                                        <p:tgtEl>
                                          <p:spTgt spid="8"/>
                                        </p:tgtEl>
                                      </p:cBhvr>
                                      <p:to x="100000" y="100000"/>
                                    </p:animScale>
                                    <p:animScale>
                                      <p:cBhvr>
                                        <p:cTn id="19" dur="26">
                                          <p:stCondLst>
                                            <p:cond delay="1808"/>
                                          </p:stCondLst>
                                        </p:cTn>
                                        <p:tgtEl>
                                          <p:spTgt spid="8"/>
                                        </p:tgtEl>
                                      </p:cBhvr>
                                      <p:to x="100000" y="95000"/>
                                    </p:animScale>
                                    <p:animScale>
                                      <p:cBhvr>
                                        <p:cTn id="20" dur="166" decel="50000">
                                          <p:stCondLst>
                                            <p:cond delay="1834"/>
                                          </p:stCondLst>
                                        </p:cTn>
                                        <p:tgtEl>
                                          <p:spTgt spid="8"/>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wipe(down)">
                                      <p:cBhvr>
                                        <p:cTn id="25" dur="580">
                                          <p:stCondLst>
                                            <p:cond delay="0"/>
                                          </p:stCondLst>
                                        </p:cTn>
                                        <p:tgtEl>
                                          <p:spTgt spid="4"/>
                                        </p:tgtEl>
                                      </p:cBhvr>
                                    </p:animEffect>
                                    <p:anim calcmode="lin" valueType="num">
                                      <p:cBhvr>
                                        <p:cTn id="26"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31" dur="26">
                                          <p:stCondLst>
                                            <p:cond delay="650"/>
                                          </p:stCondLst>
                                        </p:cTn>
                                        <p:tgtEl>
                                          <p:spTgt spid="4"/>
                                        </p:tgtEl>
                                      </p:cBhvr>
                                      <p:to x="100000" y="60000"/>
                                    </p:animScale>
                                    <p:animScale>
                                      <p:cBhvr>
                                        <p:cTn id="32" dur="166" decel="50000">
                                          <p:stCondLst>
                                            <p:cond delay="676"/>
                                          </p:stCondLst>
                                        </p:cTn>
                                        <p:tgtEl>
                                          <p:spTgt spid="4"/>
                                        </p:tgtEl>
                                      </p:cBhvr>
                                      <p:to x="100000" y="100000"/>
                                    </p:animScale>
                                    <p:animScale>
                                      <p:cBhvr>
                                        <p:cTn id="33" dur="26">
                                          <p:stCondLst>
                                            <p:cond delay="1312"/>
                                          </p:stCondLst>
                                        </p:cTn>
                                        <p:tgtEl>
                                          <p:spTgt spid="4"/>
                                        </p:tgtEl>
                                      </p:cBhvr>
                                      <p:to x="100000" y="80000"/>
                                    </p:animScale>
                                    <p:animScale>
                                      <p:cBhvr>
                                        <p:cTn id="34" dur="166" decel="50000">
                                          <p:stCondLst>
                                            <p:cond delay="1338"/>
                                          </p:stCondLst>
                                        </p:cTn>
                                        <p:tgtEl>
                                          <p:spTgt spid="4"/>
                                        </p:tgtEl>
                                      </p:cBhvr>
                                      <p:to x="100000" y="100000"/>
                                    </p:animScale>
                                    <p:animScale>
                                      <p:cBhvr>
                                        <p:cTn id="35" dur="26">
                                          <p:stCondLst>
                                            <p:cond delay="1642"/>
                                          </p:stCondLst>
                                        </p:cTn>
                                        <p:tgtEl>
                                          <p:spTgt spid="4"/>
                                        </p:tgtEl>
                                      </p:cBhvr>
                                      <p:to x="100000" y="90000"/>
                                    </p:animScale>
                                    <p:animScale>
                                      <p:cBhvr>
                                        <p:cTn id="36" dur="166" decel="50000">
                                          <p:stCondLst>
                                            <p:cond delay="1668"/>
                                          </p:stCondLst>
                                        </p:cTn>
                                        <p:tgtEl>
                                          <p:spTgt spid="4"/>
                                        </p:tgtEl>
                                      </p:cBhvr>
                                      <p:to x="100000" y="100000"/>
                                    </p:animScale>
                                    <p:animScale>
                                      <p:cBhvr>
                                        <p:cTn id="37" dur="26">
                                          <p:stCondLst>
                                            <p:cond delay="1808"/>
                                          </p:stCondLst>
                                        </p:cTn>
                                        <p:tgtEl>
                                          <p:spTgt spid="4"/>
                                        </p:tgtEl>
                                      </p:cBhvr>
                                      <p:to x="100000" y="95000"/>
                                    </p:animScale>
                                    <p:animScale>
                                      <p:cBhvr>
                                        <p:cTn id="38" dur="166" decel="50000">
                                          <p:stCondLst>
                                            <p:cond delay="1834"/>
                                          </p:stCondLst>
                                        </p:cTn>
                                        <p:tgtEl>
                                          <p:spTgt spid="4"/>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26" presetClass="entr" presetSubtype="0" fill="hold" grpId="0" nodeType="clickEffect">
                                  <p:stCondLst>
                                    <p:cond delay="0"/>
                                  </p:stCondLst>
                                  <p:childTnLst>
                                    <p:set>
                                      <p:cBhvr>
                                        <p:cTn id="42" dur="1" fill="hold">
                                          <p:stCondLst>
                                            <p:cond delay="0"/>
                                          </p:stCondLst>
                                        </p:cTn>
                                        <p:tgtEl>
                                          <p:spTgt spid="7"/>
                                        </p:tgtEl>
                                        <p:attrNameLst>
                                          <p:attrName>style.visibility</p:attrName>
                                        </p:attrNameLst>
                                      </p:cBhvr>
                                      <p:to>
                                        <p:strVal val="visible"/>
                                      </p:to>
                                    </p:set>
                                    <p:animEffect transition="in" filter="wipe(down)">
                                      <p:cBhvr>
                                        <p:cTn id="43" dur="580">
                                          <p:stCondLst>
                                            <p:cond delay="0"/>
                                          </p:stCondLst>
                                        </p:cTn>
                                        <p:tgtEl>
                                          <p:spTgt spid="7"/>
                                        </p:tgtEl>
                                      </p:cBhvr>
                                    </p:animEffect>
                                    <p:anim calcmode="lin" valueType="num">
                                      <p:cBhvr>
                                        <p:cTn id="44" dur="1822"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7"/>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7"/>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7"/>
                                        </p:tgtEl>
                                        <p:attrNameLst>
                                          <p:attrName>ppt_y</p:attrName>
                                        </p:attrNameLst>
                                      </p:cBhvr>
                                      <p:tavLst>
                                        <p:tav tm="0" fmla="#ppt_y-sin(pi*$)/81">
                                          <p:val>
                                            <p:fltVal val="0"/>
                                          </p:val>
                                        </p:tav>
                                        <p:tav tm="100000">
                                          <p:val>
                                            <p:fltVal val="1"/>
                                          </p:val>
                                        </p:tav>
                                      </p:tavLst>
                                    </p:anim>
                                    <p:animScale>
                                      <p:cBhvr>
                                        <p:cTn id="49" dur="26">
                                          <p:stCondLst>
                                            <p:cond delay="650"/>
                                          </p:stCondLst>
                                        </p:cTn>
                                        <p:tgtEl>
                                          <p:spTgt spid="7"/>
                                        </p:tgtEl>
                                      </p:cBhvr>
                                      <p:to x="100000" y="60000"/>
                                    </p:animScale>
                                    <p:animScale>
                                      <p:cBhvr>
                                        <p:cTn id="50" dur="166" decel="50000">
                                          <p:stCondLst>
                                            <p:cond delay="676"/>
                                          </p:stCondLst>
                                        </p:cTn>
                                        <p:tgtEl>
                                          <p:spTgt spid="7"/>
                                        </p:tgtEl>
                                      </p:cBhvr>
                                      <p:to x="100000" y="100000"/>
                                    </p:animScale>
                                    <p:animScale>
                                      <p:cBhvr>
                                        <p:cTn id="51" dur="26">
                                          <p:stCondLst>
                                            <p:cond delay="1312"/>
                                          </p:stCondLst>
                                        </p:cTn>
                                        <p:tgtEl>
                                          <p:spTgt spid="7"/>
                                        </p:tgtEl>
                                      </p:cBhvr>
                                      <p:to x="100000" y="80000"/>
                                    </p:animScale>
                                    <p:animScale>
                                      <p:cBhvr>
                                        <p:cTn id="52" dur="166" decel="50000">
                                          <p:stCondLst>
                                            <p:cond delay="1338"/>
                                          </p:stCondLst>
                                        </p:cTn>
                                        <p:tgtEl>
                                          <p:spTgt spid="7"/>
                                        </p:tgtEl>
                                      </p:cBhvr>
                                      <p:to x="100000" y="100000"/>
                                    </p:animScale>
                                    <p:animScale>
                                      <p:cBhvr>
                                        <p:cTn id="53" dur="26">
                                          <p:stCondLst>
                                            <p:cond delay="1642"/>
                                          </p:stCondLst>
                                        </p:cTn>
                                        <p:tgtEl>
                                          <p:spTgt spid="7"/>
                                        </p:tgtEl>
                                      </p:cBhvr>
                                      <p:to x="100000" y="90000"/>
                                    </p:animScale>
                                    <p:animScale>
                                      <p:cBhvr>
                                        <p:cTn id="54" dur="166" decel="50000">
                                          <p:stCondLst>
                                            <p:cond delay="1668"/>
                                          </p:stCondLst>
                                        </p:cTn>
                                        <p:tgtEl>
                                          <p:spTgt spid="7"/>
                                        </p:tgtEl>
                                      </p:cBhvr>
                                      <p:to x="100000" y="100000"/>
                                    </p:animScale>
                                    <p:animScale>
                                      <p:cBhvr>
                                        <p:cTn id="55" dur="26">
                                          <p:stCondLst>
                                            <p:cond delay="1808"/>
                                          </p:stCondLst>
                                        </p:cTn>
                                        <p:tgtEl>
                                          <p:spTgt spid="7"/>
                                        </p:tgtEl>
                                      </p:cBhvr>
                                      <p:to x="100000" y="95000"/>
                                    </p:animScale>
                                    <p:animScale>
                                      <p:cBhvr>
                                        <p:cTn id="56" dur="166" decel="50000">
                                          <p:stCondLst>
                                            <p:cond delay="1834"/>
                                          </p:stCondLst>
                                        </p:cTn>
                                        <p:tgtEl>
                                          <p:spTgt spid="7"/>
                                        </p:tgtEl>
                                      </p:cBhvr>
                                      <p:to x="100000" y="100000"/>
                                    </p:animScale>
                                  </p:childTnLst>
                                </p:cTn>
                              </p:par>
                            </p:childTnLst>
                          </p:cTn>
                        </p:par>
                      </p:childTnLst>
                    </p:cTn>
                  </p:par>
                  <p:par>
                    <p:cTn id="57" fill="hold">
                      <p:stCondLst>
                        <p:cond delay="indefinite"/>
                      </p:stCondLst>
                      <p:childTnLst>
                        <p:par>
                          <p:cTn id="58" fill="hold">
                            <p:stCondLst>
                              <p:cond delay="0"/>
                            </p:stCondLst>
                            <p:childTnLst>
                              <p:par>
                                <p:cTn id="59" presetID="26" presetClass="entr" presetSubtype="0" fill="hold" grpId="0" nodeType="clickEffect">
                                  <p:stCondLst>
                                    <p:cond delay="0"/>
                                  </p:stCondLst>
                                  <p:childTnLst>
                                    <p:set>
                                      <p:cBhvr>
                                        <p:cTn id="60" dur="1" fill="hold">
                                          <p:stCondLst>
                                            <p:cond delay="0"/>
                                          </p:stCondLst>
                                        </p:cTn>
                                        <p:tgtEl>
                                          <p:spTgt spid="10"/>
                                        </p:tgtEl>
                                        <p:attrNameLst>
                                          <p:attrName>style.visibility</p:attrName>
                                        </p:attrNameLst>
                                      </p:cBhvr>
                                      <p:to>
                                        <p:strVal val="visible"/>
                                      </p:to>
                                    </p:set>
                                    <p:animEffect transition="in" filter="wipe(down)">
                                      <p:cBhvr>
                                        <p:cTn id="61" dur="580">
                                          <p:stCondLst>
                                            <p:cond delay="0"/>
                                          </p:stCondLst>
                                        </p:cTn>
                                        <p:tgtEl>
                                          <p:spTgt spid="10"/>
                                        </p:tgtEl>
                                      </p:cBhvr>
                                    </p:animEffect>
                                    <p:anim calcmode="lin" valueType="num">
                                      <p:cBhvr>
                                        <p:cTn id="62" dur="1822" tmFilter="0,0; 0.14,0.36; 0.43,0.73; 0.71,0.91; 1.0,1.0">
                                          <p:stCondLst>
                                            <p:cond delay="0"/>
                                          </p:stCondLst>
                                        </p:cTn>
                                        <p:tgtEl>
                                          <p:spTgt spid="10"/>
                                        </p:tgtEl>
                                        <p:attrNameLst>
                                          <p:attrName>ppt_x</p:attrName>
                                        </p:attrNameLst>
                                      </p:cBhvr>
                                      <p:tavLst>
                                        <p:tav tm="0">
                                          <p:val>
                                            <p:strVal val="#ppt_x-0.25"/>
                                          </p:val>
                                        </p:tav>
                                        <p:tav tm="100000">
                                          <p:val>
                                            <p:strVal val="#ppt_x"/>
                                          </p:val>
                                        </p:tav>
                                      </p:tavLst>
                                    </p:anim>
                                    <p:anim calcmode="lin" valueType="num">
                                      <p:cBhvr>
                                        <p:cTn id="63" dur="664" tmFilter="0.0,0.0; 0.25,0.07; 0.50,0.2; 0.75,0.467; 1.0,1.0">
                                          <p:stCondLst>
                                            <p:cond delay="0"/>
                                          </p:stCondLst>
                                        </p:cTn>
                                        <p:tgtEl>
                                          <p:spTgt spid="10"/>
                                        </p:tgtEl>
                                        <p:attrNameLst>
                                          <p:attrName>ppt_y</p:attrName>
                                        </p:attrNameLst>
                                      </p:cBhvr>
                                      <p:tavLst>
                                        <p:tav tm="0" fmla="#ppt_y-sin(pi*$)/3">
                                          <p:val>
                                            <p:fltVal val="0.5"/>
                                          </p:val>
                                        </p:tav>
                                        <p:tav tm="100000">
                                          <p:val>
                                            <p:fltVal val="1"/>
                                          </p:val>
                                        </p:tav>
                                      </p:tavLst>
                                    </p:anim>
                                    <p:anim calcmode="lin" valueType="num">
                                      <p:cBhvr>
                                        <p:cTn id="64" dur="664" tmFilter="0, 0; 0.125,0.2665; 0.25,0.4; 0.375,0.465; 0.5,0.5;  0.625,0.535; 0.75,0.6; 0.875,0.7335; 1,1">
                                          <p:stCondLst>
                                            <p:cond delay="664"/>
                                          </p:stCondLst>
                                        </p:cTn>
                                        <p:tgtEl>
                                          <p:spTgt spid="10"/>
                                        </p:tgtEl>
                                        <p:attrNameLst>
                                          <p:attrName>ppt_y</p:attrName>
                                        </p:attrNameLst>
                                      </p:cBhvr>
                                      <p:tavLst>
                                        <p:tav tm="0" fmla="#ppt_y-sin(pi*$)/9">
                                          <p:val>
                                            <p:fltVal val="0"/>
                                          </p:val>
                                        </p:tav>
                                        <p:tav tm="100000">
                                          <p:val>
                                            <p:fltVal val="1"/>
                                          </p:val>
                                        </p:tav>
                                      </p:tavLst>
                                    </p:anim>
                                    <p:anim calcmode="lin" valueType="num">
                                      <p:cBhvr>
                                        <p:cTn id="65" dur="332" tmFilter="0, 0; 0.125,0.2665; 0.25,0.4; 0.375,0.465; 0.5,0.5;  0.625,0.535; 0.75,0.6; 0.875,0.7335; 1,1">
                                          <p:stCondLst>
                                            <p:cond delay="1324"/>
                                          </p:stCondLst>
                                        </p:cTn>
                                        <p:tgtEl>
                                          <p:spTgt spid="10"/>
                                        </p:tgtEl>
                                        <p:attrNameLst>
                                          <p:attrName>ppt_y</p:attrName>
                                        </p:attrNameLst>
                                      </p:cBhvr>
                                      <p:tavLst>
                                        <p:tav tm="0" fmla="#ppt_y-sin(pi*$)/27">
                                          <p:val>
                                            <p:fltVal val="0"/>
                                          </p:val>
                                        </p:tav>
                                        <p:tav tm="100000">
                                          <p:val>
                                            <p:fltVal val="1"/>
                                          </p:val>
                                        </p:tav>
                                      </p:tavLst>
                                    </p:anim>
                                    <p:anim calcmode="lin" valueType="num">
                                      <p:cBhvr>
                                        <p:cTn id="66" dur="164" tmFilter="0, 0; 0.125,0.2665; 0.25,0.4; 0.375,0.465; 0.5,0.5;  0.625,0.535; 0.75,0.6; 0.875,0.7335; 1,1">
                                          <p:stCondLst>
                                            <p:cond delay="1656"/>
                                          </p:stCondLst>
                                        </p:cTn>
                                        <p:tgtEl>
                                          <p:spTgt spid="10"/>
                                        </p:tgtEl>
                                        <p:attrNameLst>
                                          <p:attrName>ppt_y</p:attrName>
                                        </p:attrNameLst>
                                      </p:cBhvr>
                                      <p:tavLst>
                                        <p:tav tm="0" fmla="#ppt_y-sin(pi*$)/81">
                                          <p:val>
                                            <p:fltVal val="0"/>
                                          </p:val>
                                        </p:tav>
                                        <p:tav tm="100000">
                                          <p:val>
                                            <p:fltVal val="1"/>
                                          </p:val>
                                        </p:tav>
                                      </p:tavLst>
                                    </p:anim>
                                    <p:animScale>
                                      <p:cBhvr>
                                        <p:cTn id="67" dur="26">
                                          <p:stCondLst>
                                            <p:cond delay="650"/>
                                          </p:stCondLst>
                                        </p:cTn>
                                        <p:tgtEl>
                                          <p:spTgt spid="10"/>
                                        </p:tgtEl>
                                      </p:cBhvr>
                                      <p:to x="100000" y="60000"/>
                                    </p:animScale>
                                    <p:animScale>
                                      <p:cBhvr>
                                        <p:cTn id="68" dur="166" decel="50000">
                                          <p:stCondLst>
                                            <p:cond delay="676"/>
                                          </p:stCondLst>
                                        </p:cTn>
                                        <p:tgtEl>
                                          <p:spTgt spid="10"/>
                                        </p:tgtEl>
                                      </p:cBhvr>
                                      <p:to x="100000" y="100000"/>
                                    </p:animScale>
                                    <p:animScale>
                                      <p:cBhvr>
                                        <p:cTn id="69" dur="26">
                                          <p:stCondLst>
                                            <p:cond delay="1312"/>
                                          </p:stCondLst>
                                        </p:cTn>
                                        <p:tgtEl>
                                          <p:spTgt spid="10"/>
                                        </p:tgtEl>
                                      </p:cBhvr>
                                      <p:to x="100000" y="80000"/>
                                    </p:animScale>
                                    <p:animScale>
                                      <p:cBhvr>
                                        <p:cTn id="70" dur="166" decel="50000">
                                          <p:stCondLst>
                                            <p:cond delay="1338"/>
                                          </p:stCondLst>
                                        </p:cTn>
                                        <p:tgtEl>
                                          <p:spTgt spid="10"/>
                                        </p:tgtEl>
                                      </p:cBhvr>
                                      <p:to x="100000" y="100000"/>
                                    </p:animScale>
                                    <p:animScale>
                                      <p:cBhvr>
                                        <p:cTn id="71" dur="26">
                                          <p:stCondLst>
                                            <p:cond delay="1642"/>
                                          </p:stCondLst>
                                        </p:cTn>
                                        <p:tgtEl>
                                          <p:spTgt spid="10"/>
                                        </p:tgtEl>
                                      </p:cBhvr>
                                      <p:to x="100000" y="90000"/>
                                    </p:animScale>
                                    <p:animScale>
                                      <p:cBhvr>
                                        <p:cTn id="72" dur="166" decel="50000">
                                          <p:stCondLst>
                                            <p:cond delay="1668"/>
                                          </p:stCondLst>
                                        </p:cTn>
                                        <p:tgtEl>
                                          <p:spTgt spid="10"/>
                                        </p:tgtEl>
                                      </p:cBhvr>
                                      <p:to x="100000" y="100000"/>
                                    </p:animScale>
                                    <p:animScale>
                                      <p:cBhvr>
                                        <p:cTn id="73" dur="26">
                                          <p:stCondLst>
                                            <p:cond delay="1808"/>
                                          </p:stCondLst>
                                        </p:cTn>
                                        <p:tgtEl>
                                          <p:spTgt spid="10"/>
                                        </p:tgtEl>
                                      </p:cBhvr>
                                      <p:to x="100000" y="95000"/>
                                    </p:animScale>
                                    <p:animScale>
                                      <p:cBhvr>
                                        <p:cTn id="74" dur="166" decel="50000">
                                          <p:stCondLst>
                                            <p:cond delay="1834"/>
                                          </p:stCondLst>
                                        </p:cTn>
                                        <p:tgtEl>
                                          <p:spTgt spid="10"/>
                                        </p:tgtEl>
                                      </p:cBhvr>
                                      <p:to x="100000" y="100000"/>
                                    </p:animScale>
                                  </p:childTnLst>
                                </p:cTn>
                              </p:par>
                            </p:childTnLst>
                          </p:cTn>
                        </p:par>
                      </p:childTnLst>
                    </p:cTn>
                  </p:par>
                  <p:par>
                    <p:cTn id="75" fill="hold">
                      <p:stCondLst>
                        <p:cond delay="indefinite"/>
                      </p:stCondLst>
                      <p:childTnLst>
                        <p:par>
                          <p:cTn id="76" fill="hold">
                            <p:stCondLst>
                              <p:cond delay="0"/>
                            </p:stCondLst>
                            <p:childTnLst>
                              <p:par>
                                <p:cTn id="77" presetID="26" presetClass="entr" presetSubtype="0" fill="hold" grpId="0" nodeType="clickEffect">
                                  <p:stCondLst>
                                    <p:cond delay="0"/>
                                  </p:stCondLst>
                                  <p:childTnLst>
                                    <p:set>
                                      <p:cBhvr>
                                        <p:cTn id="78" dur="1" fill="hold">
                                          <p:stCondLst>
                                            <p:cond delay="0"/>
                                          </p:stCondLst>
                                        </p:cTn>
                                        <p:tgtEl>
                                          <p:spTgt spid="9"/>
                                        </p:tgtEl>
                                        <p:attrNameLst>
                                          <p:attrName>style.visibility</p:attrName>
                                        </p:attrNameLst>
                                      </p:cBhvr>
                                      <p:to>
                                        <p:strVal val="visible"/>
                                      </p:to>
                                    </p:set>
                                    <p:animEffect transition="in" filter="wipe(down)">
                                      <p:cBhvr>
                                        <p:cTn id="79" dur="580">
                                          <p:stCondLst>
                                            <p:cond delay="0"/>
                                          </p:stCondLst>
                                        </p:cTn>
                                        <p:tgtEl>
                                          <p:spTgt spid="9"/>
                                        </p:tgtEl>
                                      </p:cBhvr>
                                    </p:animEffect>
                                    <p:anim calcmode="lin" valueType="num">
                                      <p:cBhvr>
                                        <p:cTn id="80" dur="1822" tmFilter="0,0; 0.14,0.36; 0.43,0.73; 0.71,0.91; 1.0,1.0">
                                          <p:stCondLst>
                                            <p:cond delay="0"/>
                                          </p:stCondLst>
                                        </p:cTn>
                                        <p:tgtEl>
                                          <p:spTgt spid="9"/>
                                        </p:tgtEl>
                                        <p:attrNameLst>
                                          <p:attrName>ppt_x</p:attrName>
                                        </p:attrNameLst>
                                      </p:cBhvr>
                                      <p:tavLst>
                                        <p:tav tm="0">
                                          <p:val>
                                            <p:strVal val="#ppt_x-0.25"/>
                                          </p:val>
                                        </p:tav>
                                        <p:tav tm="100000">
                                          <p:val>
                                            <p:strVal val="#ppt_x"/>
                                          </p:val>
                                        </p:tav>
                                      </p:tavLst>
                                    </p:anim>
                                    <p:anim calcmode="lin" valueType="num">
                                      <p:cBhvr>
                                        <p:cTn id="81" dur="664" tmFilter="0.0,0.0; 0.25,0.07; 0.50,0.2; 0.75,0.467; 1.0,1.0">
                                          <p:stCondLst>
                                            <p:cond delay="0"/>
                                          </p:stCondLst>
                                        </p:cTn>
                                        <p:tgtEl>
                                          <p:spTgt spid="9"/>
                                        </p:tgtEl>
                                        <p:attrNameLst>
                                          <p:attrName>ppt_y</p:attrName>
                                        </p:attrNameLst>
                                      </p:cBhvr>
                                      <p:tavLst>
                                        <p:tav tm="0" fmla="#ppt_y-sin(pi*$)/3">
                                          <p:val>
                                            <p:fltVal val="0.5"/>
                                          </p:val>
                                        </p:tav>
                                        <p:tav tm="100000">
                                          <p:val>
                                            <p:fltVal val="1"/>
                                          </p:val>
                                        </p:tav>
                                      </p:tavLst>
                                    </p:anim>
                                    <p:anim calcmode="lin" valueType="num">
                                      <p:cBhvr>
                                        <p:cTn id="82" dur="664" tmFilter="0, 0; 0.125,0.2665; 0.25,0.4; 0.375,0.465; 0.5,0.5;  0.625,0.535; 0.75,0.6; 0.875,0.7335; 1,1">
                                          <p:stCondLst>
                                            <p:cond delay="664"/>
                                          </p:stCondLst>
                                        </p:cTn>
                                        <p:tgtEl>
                                          <p:spTgt spid="9"/>
                                        </p:tgtEl>
                                        <p:attrNameLst>
                                          <p:attrName>ppt_y</p:attrName>
                                        </p:attrNameLst>
                                      </p:cBhvr>
                                      <p:tavLst>
                                        <p:tav tm="0" fmla="#ppt_y-sin(pi*$)/9">
                                          <p:val>
                                            <p:fltVal val="0"/>
                                          </p:val>
                                        </p:tav>
                                        <p:tav tm="100000">
                                          <p:val>
                                            <p:fltVal val="1"/>
                                          </p:val>
                                        </p:tav>
                                      </p:tavLst>
                                    </p:anim>
                                    <p:anim calcmode="lin" valueType="num">
                                      <p:cBhvr>
                                        <p:cTn id="83" dur="332" tmFilter="0, 0; 0.125,0.2665; 0.25,0.4; 0.375,0.465; 0.5,0.5;  0.625,0.535; 0.75,0.6; 0.875,0.7335; 1,1">
                                          <p:stCondLst>
                                            <p:cond delay="1324"/>
                                          </p:stCondLst>
                                        </p:cTn>
                                        <p:tgtEl>
                                          <p:spTgt spid="9"/>
                                        </p:tgtEl>
                                        <p:attrNameLst>
                                          <p:attrName>ppt_y</p:attrName>
                                        </p:attrNameLst>
                                      </p:cBhvr>
                                      <p:tavLst>
                                        <p:tav tm="0" fmla="#ppt_y-sin(pi*$)/27">
                                          <p:val>
                                            <p:fltVal val="0"/>
                                          </p:val>
                                        </p:tav>
                                        <p:tav tm="100000">
                                          <p:val>
                                            <p:fltVal val="1"/>
                                          </p:val>
                                        </p:tav>
                                      </p:tavLst>
                                    </p:anim>
                                    <p:anim calcmode="lin" valueType="num">
                                      <p:cBhvr>
                                        <p:cTn id="84" dur="164" tmFilter="0, 0; 0.125,0.2665; 0.25,0.4; 0.375,0.465; 0.5,0.5;  0.625,0.535; 0.75,0.6; 0.875,0.7335; 1,1">
                                          <p:stCondLst>
                                            <p:cond delay="1656"/>
                                          </p:stCondLst>
                                        </p:cTn>
                                        <p:tgtEl>
                                          <p:spTgt spid="9"/>
                                        </p:tgtEl>
                                        <p:attrNameLst>
                                          <p:attrName>ppt_y</p:attrName>
                                        </p:attrNameLst>
                                      </p:cBhvr>
                                      <p:tavLst>
                                        <p:tav tm="0" fmla="#ppt_y-sin(pi*$)/81">
                                          <p:val>
                                            <p:fltVal val="0"/>
                                          </p:val>
                                        </p:tav>
                                        <p:tav tm="100000">
                                          <p:val>
                                            <p:fltVal val="1"/>
                                          </p:val>
                                        </p:tav>
                                      </p:tavLst>
                                    </p:anim>
                                    <p:animScale>
                                      <p:cBhvr>
                                        <p:cTn id="85" dur="26">
                                          <p:stCondLst>
                                            <p:cond delay="650"/>
                                          </p:stCondLst>
                                        </p:cTn>
                                        <p:tgtEl>
                                          <p:spTgt spid="9"/>
                                        </p:tgtEl>
                                      </p:cBhvr>
                                      <p:to x="100000" y="60000"/>
                                    </p:animScale>
                                    <p:animScale>
                                      <p:cBhvr>
                                        <p:cTn id="86" dur="166" decel="50000">
                                          <p:stCondLst>
                                            <p:cond delay="676"/>
                                          </p:stCondLst>
                                        </p:cTn>
                                        <p:tgtEl>
                                          <p:spTgt spid="9"/>
                                        </p:tgtEl>
                                      </p:cBhvr>
                                      <p:to x="100000" y="100000"/>
                                    </p:animScale>
                                    <p:animScale>
                                      <p:cBhvr>
                                        <p:cTn id="87" dur="26">
                                          <p:stCondLst>
                                            <p:cond delay="1312"/>
                                          </p:stCondLst>
                                        </p:cTn>
                                        <p:tgtEl>
                                          <p:spTgt spid="9"/>
                                        </p:tgtEl>
                                      </p:cBhvr>
                                      <p:to x="100000" y="80000"/>
                                    </p:animScale>
                                    <p:animScale>
                                      <p:cBhvr>
                                        <p:cTn id="88" dur="166" decel="50000">
                                          <p:stCondLst>
                                            <p:cond delay="1338"/>
                                          </p:stCondLst>
                                        </p:cTn>
                                        <p:tgtEl>
                                          <p:spTgt spid="9"/>
                                        </p:tgtEl>
                                      </p:cBhvr>
                                      <p:to x="100000" y="100000"/>
                                    </p:animScale>
                                    <p:animScale>
                                      <p:cBhvr>
                                        <p:cTn id="89" dur="26">
                                          <p:stCondLst>
                                            <p:cond delay="1642"/>
                                          </p:stCondLst>
                                        </p:cTn>
                                        <p:tgtEl>
                                          <p:spTgt spid="9"/>
                                        </p:tgtEl>
                                      </p:cBhvr>
                                      <p:to x="100000" y="90000"/>
                                    </p:animScale>
                                    <p:animScale>
                                      <p:cBhvr>
                                        <p:cTn id="90" dur="166" decel="50000">
                                          <p:stCondLst>
                                            <p:cond delay="1668"/>
                                          </p:stCondLst>
                                        </p:cTn>
                                        <p:tgtEl>
                                          <p:spTgt spid="9"/>
                                        </p:tgtEl>
                                      </p:cBhvr>
                                      <p:to x="100000" y="100000"/>
                                    </p:animScale>
                                    <p:animScale>
                                      <p:cBhvr>
                                        <p:cTn id="91" dur="26">
                                          <p:stCondLst>
                                            <p:cond delay="1808"/>
                                          </p:stCondLst>
                                        </p:cTn>
                                        <p:tgtEl>
                                          <p:spTgt spid="9"/>
                                        </p:tgtEl>
                                      </p:cBhvr>
                                      <p:to x="100000" y="95000"/>
                                    </p:animScale>
                                    <p:animScale>
                                      <p:cBhvr>
                                        <p:cTn id="92" dur="166" decel="50000">
                                          <p:stCondLst>
                                            <p:cond delay="1834"/>
                                          </p:stCondLst>
                                        </p:cTn>
                                        <p:tgtEl>
                                          <p:spTgt spid="9"/>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Graphic spid="7" grpId="0">
        <p:bldAsOne/>
      </p:bldGraphic>
      <p:bldGraphic spid="9" grpId="0">
        <p:bldAsOne/>
      </p:bldGraphic>
      <p:bldGraphic spid="10" grpId="0">
        <p:bldAsOne/>
      </p:bldGraphic>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57F367-45F1-73DE-53CF-F5D896A0FAF4}"/>
              </a:ext>
            </a:extLst>
          </p:cNvPr>
          <p:cNvSpPr>
            <a:spLocks noGrp="1"/>
          </p:cNvSpPr>
          <p:nvPr>
            <p:ph type="ctrTitle"/>
          </p:nvPr>
        </p:nvSpPr>
        <p:spPr>
          <a:xfrm>
            <a:off x="113842" y="117843"/>
            <a:ext cx="7884404" cy="851641"/>
          </a:xfrm>
          <a:solidFill>
            <a:srgbClr val="ECF3FA"/>
          </a:solidFill>
        </p:spPr>
        <p:txBody>
          <a:bodyPr>
            <a:normAutofit/>
          </a:bodyPr>
          <a:lstStyle/>
          <a:p>
            <a:br>
              <a:rPr lang="en-US" sz="800" b="0" i="0" dirty="0">
                <a:solidFill>
                  <a:srgbClr val="212121"/>
                </a:solidFill>
                <a:effectLst/>
                <a:latin typeface="Roboto" panose="020F0502020204030204" pitchFamily="2" charset="0"/>
              </a:rPr>
            </a:br>
            <a:endParaRPr lang="en-IN" sz="1400" dirty="0"/>
          </a:p>
        </p:txBody>
      </p:sp>
      <p:sp>
        <p:nvSpPr>
          <p:cNvPr id="3" name="Subtitle 2">
            <a:extLst>
              <a:ext uri="{FF2B5EF4-FFF2-40B4-BE49-F238E27FC236}">
                <a16:creationId xmlns:a16="http://schemas.microsoft.com/office/drawing/2014/main" id="{FED40531-8A11-914F-5E04-F6354E34BCF5}"/>
              </a:ext>
            </a:extLst>
          </p:cNvPr>
          <p:cNvSpPr>
            <a:spLocks noGrp="1"/>
          </p:cNvSpPr>
          <p:nvPr>
            <p:ph type="subTitle" idx="1"/>
          </p:nvPr>
        </p:nvSpPr>
        <p:spPr>
          <a:xfrm>
            <a:off x="17168" y="1961003"/>
            <a:ext cx="7480453" cy="3765988"/>
          </a:xfrm>
          <a:noFill/>
          <a:ln>
            <a:solidFill>
              <a:schemeClr val="tx1"/>
            </a:solidFill>
          </a:ln>
        </p:spPr>
        <p:txBody>
          <a:bodyPr>
            <a:normAutofit lnSpcReduction="10000"/>
          </a:bodyPr>
          <a:lstStyle/>
          <a:p>
            <a:r>
              <a:rPr lang="en-US" sz="1600" b="1" dirty="0">
                <a:latin typeface="Palatino Linotype" panose="02040502050505030304" pitchFamily="18" charset="0"/>
              </a:rPr>
              <a:t>Observing the Price and Ratings in NYC</a:t>
            </a:r>
          </a:p>
          <a:p>
            <a:endParaRPr lang="en-US" sz="1400" b="1" dirty="0">
              <a:latin typeface="Palatino Linotype" panose="02040502050505030304" pitchFamily="18" charset="0"/>
            </a:endParaRPr>
          </a:p>
          <a:p>
            <a:pPr marL="285750" indent="-285750" algn="l">
              <a:buFont typeface="Arial" panose="020B0604020202020204" pitchFamily="34" charset="0"/>
              <a:buChar char="•"/>
            </a:pPr>
            <a:r>
              <a:rPr lang="en-US" sz="1400" b="1" dirty="0">
                <a:latin typeface="Palatino Linotype" panose="02040502050505030304" pitchFamily="18" charset="0"/>
              </a:rPr>
              <a:t>Riverdale's Allure:</a:t>
            </a:r>
            <a:endParaRPr lang="en-US" sz="1400" dirty="0">
              <a:latin typeface="Palatino Linotype" panose="02040502050505030304" pitchFamily="18" charset="0"/>
            </a:endParaRPr>
          </a:p>
          <a:p>
            <a:pPr marL="742950" lvl="1" indent="-285750" algn="l">
              <a:buFont typeface="Arial" panose="020B0604020202020204" pitchFamily="34" charset="0"/>
              <a:buChar char="•"/>
            </a:pPr>
            <a:r>
              <a:rPr lang="en-US" sz="1400" dirty="0">
                <a:latin typeface="Palatino Linotype" panose="02040502050505030304" pitchFamily="18" charset="0"/>
              </a:rPr>
              <a:t> Private rooms in Riverdale shine with an average price of $804 and a solid rating of 51.</a:t>
            </a:r>
          </a:p>
          <a:p>
            <a:pPr marL="742950" lvl="1" indent="-285750" algn="l">
              <a:buFont typeface="Arial" panose="020B0604020202020204" pitchFamily="34" charset="0"/>
              <a:buChar char="•"/>
            </a:pPr>
            <a:r>
              <a:rPr lang="en-US" sz="1400" dirty="0">
                <a:latin typeface="Palatino Linotype" panose="02040502050505030304" pitchFamily="18" charset="0"/>
              </a:rPr>
              <a:t> Popular choices in Midtown and Jamaica Estates also provide unique stays.</a:t>
            </a:r>
          </a:p>
          <a:p>
            <a:pPr marL="285750" indent="-285750" algn="l">
              <a:buFont typeface="Arial" panose="020B0604020202020204" pitchFamily="34" charset="0"/>
              <a:buChar char="•"/>
            </a:pPr>
            <a:r>
              <a:rPr lang="en-US" sz="1400" b="1" dirty="0">
                <a:latin typeface="Palatino Linotype" panose="02040502050505030304" pitchFamily="18" charset="0"/>
              </a:rPr>
              <a:t>Fort Wadsworth's Home Retreats:</a:t>
            </a:r>
            <a:endParaRPr lang="en-US" sz="1400" dirty="0">
              <a:latin typeface="Palatino Linotype" panose="02040502050505030304" pitchFamily="18" charset="0"/>
            </a:endParaRPr>
          </a:p>
          <a:p>
            <a:pPr marL="742950" lvl="1" indent="-285750" algn="l">
              <a:buFont typeface="Arial" panose="020B0604020202020204" pitchFamily="34" charset="0"/>
              <a:buChar char="•"/>
            </a:pPr>
            <a:r>
              <a:rPr lang="en-US" sz="1400" dirty="0">
                <a:latin typeface="Palatino Linotype" panose="02040502050505030304" pitchFamily="18" charset="0"/>
              </a:rPr>
              <a:t> Fort Wadsworth leads in entire home listings at $800, although with a neutral rating.</a:t>
            </a:r>
          </a:p>
          <a:p>
            <a:pPr marL="742950" lvl="1" indent="-285750" algn="l">
              <a:buFont typeface="Arial" panose="020B0604020202020204" pitchFamily="34" charset="0"/>
              <a:buChar char="•"/>
            </a:pPr>
            <a:r>
              <a:rPr lang="en-US" sz="1400" dirty="0">
                <a:latin typeface="Palatino Linotype" panose="02040502050505030304" pitchFamily="18" charset="0"/>
              </a:rPr>
              <a:t> Woodrow and Sea Gate offer potential luxury experiences with higher prices.</a:t>
            </a:r>
          </a:p>
          <a:p>
            <a:pPr marL="285750" indent="-285750" algn="l">
              <a:buFont typeface="Arial" panose="020B0604020202020204" pitchFamily="34" charset="0"/>
              <a:buChar char="•"/>
            </a:pPr>
            <a:r>
              <a:rPr lang="en-US" sz="1400" b="1" dirty="0">
                <a:latin typeface="Palatino Linotype" panose="02040502050505030304" pitchFamily="18" charset="0"/>
              </a:rPr>
              <a:t>Riverdale's Shared Harmony:</a:t>
            </a:r>
            <a:endParaRPr lang="en-US" sz="1400" dirty="0">
              <a:latin typeface="Palatino Linotype" panose="02040502050505030304" pitchFamily="18" charset="0"/>
            </a:endParaRPr>
          </a:p>
          <a:p>
            <a:pPr marL="742950" lvl="1" indent="-285750" algn="l">
              <a:buFont typeface="Arial" panose="020B0604020202020204" pitchFamily="34" charset="0"/>
              <a:buChar char="•"/>
            </a:pPr>
            <a:r>
              <a:rPr lang="en-US" sz="1400" dirty="0">
                <a:latin typeface="Palatino Linotype" panose="02040502050505030304" pitchFamily="18" charset="0"/>
              </a:rPr>
              <a:t> Shared rooms in Riverdale top the list at $800, featuring a collaborative living experience.</a:t>
            </a:r>
          </a:p>
          <a:p>
            <a:pPr marL="742950" lvl="1" indent="-285750" algn="l">
              <a:buFont typeface="Arial" panose="020B0604020202020204" pitchFamily="34" charset="0"/>
              <a:buChar char="•"/>
            </a:pPr>
            <a:r>
              <a:rPr lang="en-US" sz="1400" dirty="0">
                <a:latin typeface="Palatino Linotype" panose="02040502050505030304" pitchFamily="18" charset="0"/>
              </a:rPr>
              <a:t>Vinegar Hill and Financial District present diverse shared room options with varying ratings.</a:t>
            </a:r>
          </a:p>
          <a:p>
            <a:endParaRPr lang="en-IN" sz="1400" dirty="0">
              <a:solidFill>
                <a:schemeClr val="bg1"/>
              </a:solidFill>
              <a:latin typeface="Palatino Linotype" panose="02040502050505030304" pitchFamily="18" charset="0"/>
            </a:endParaRPr>
          </a:p>
        </p:txBody>
      </p:sp>
      <p:graphicFrame>
        <p:nvGraphicFramePr>
          <p:cNvPr id="8" name="Table 7">
            <a:extLst>
              <a:ext uri="{FF2B5EF4-FFF2-40B4-BE49-F238E27FC236}">
                <a16:creationId xmlns:a16="http://schemas.microsoft.com/office/drawing/2014/main" id="{219AC141-46BB-C5EE-C260-90308772ABAC}"/>
              </a:ext>
            </a:extLst>
          </p:cNvPr>
          <p:cNvGraphicFramePr>
            <a:graphicFrameLocks noGrp="1"/>
          </p:cNvGraphicFramePr>
          <p:nvPr>
            <p:extLst>
              <p:ext uri="{D42A27DB-BD31-4B8C-83A1-F6EECF244321}">
                <p14:modId xmlns:p14="http://schemas.microsoft.com/office/powerpoint/2010/main" val="4179170521"/>
              </p:ext>
            </p:extLst>
          </p:nvPr>
        </p:nvGraphicFramePr>
        <p:xfrm>
          <a:off x="290110" y="300180"/>
          <a:ext cx="7513505" cy="559135"/>
        </p:xfrm>
        <a:graphic>
          <a:graphicData uri="http://schemas.openxmlformats.org/drawingml/2006/table">
            <a:tbl>
              <a:tblPr>
                <a:tableStyleId>{5C22544A-7EE6-4342-B048-85BDC9FD1C3A}</a:tableStyleId>
              </a:tblPr>
              <a:tblGrid>
                <a:gridCol w="7513505">
                  <a:extLst>
                    <a:ext uri="{9D8B030D-6E8A-4147-A177-3AD203B41FA5}">
                      <a16:colId xmlns:a16="http://schemas.microsoft.com/office/drawing/2014/main" val="2338600744"/>
                    </a:ext>
                  </a:extLst>
                </a:gridCol>
              </a:tblGrid>
              <a:tr h="559135">
                <a:tc>
                  <a:txBody>
                    <a:bodyPr/>
                    <a:lstStyle/>
                    <a:p>
                      <a:pPr algn="ctr" fontAlgn="ctr"/>
                      <a:r>
                        <a:rPr lang="en-US" sz="1000" b="0" i="0" u="none" strike="noStrike" dirty="0">
                          <a:solidFill>
                            <a:srgbClr val="000000"/>
                          </a:solidFill>
                          <a:effectLst/>
                          <a:latin typeface="Arial" panose="020B0604020202020204" pitchFamily="34" charset="0"/>
                        </a:rPr>
                        <a:t> </a:t>
                      </a:r>
                      <a:r>
                        <a:rPr lang="en-US" sz="1400" b="0" i="0" u="none" strike="noStrike" dirty="0">
                          <a:solidFill>
                            <a:srgbClr val="000000"/>
                          </a:solidFill>
                          <a:effectLst/>
                          <a:latin typeface="Arial" panose="020B0604020202020204" pitchFamily="34" charset="0"/>
                        </a:rPr>
                        <a:t>How do the ratings of Airbnb rentals in New York City compare to their prices? Are higher-priced rentals more likely to have higher ratings?</a:t>
                      </a:r>
                    </a:p>
                  </a:txBody>
                  <a:tcPr marL="9525" marR="9525" marT="9525" marB="0" anchor="ctr">
                    <a:solidFill>
                      <a:srgbClr val="ECF3FA"/>
                    </a:solidFill>
                  </a:tcPr>
                </a:tc>
                <a:extLst>
                  <a:ext uri="{0D108BD9-81ED-4DB2-BD59-A6C34878D82A}">
                    <a16:rowId xmlns:a16="http://schemas.microsoft.com/office/drawing/2014/main" val="2628502066"/>
                  </a:ext>
                </a:extLst>
              </a:tr>
            </a:tbl>
          </a:graphicData>
        </a:graphic>
      </p:graphicFrame>
      <p:graphicFrame>
        <p:nvGraphicFramePr>
          <p:cNvPr id="5" name="Chart 4">
            <a:extLst>
              <a:ext uri="{FF2B5EF4-FFF2-40B4-BE49-F238E27FC236}">
                <a16:creationId xmlns:a16="http://schemas.microsoft.com/office/drawing/2014/main" id="{DFB4765D-E6D2-7DB5-9C38-176E6F559B83}"/>
              </a:ext>
            </a:extLst>
          </p:cNvPr>
          <p:cNvGraphicFramePr>
            <a:graphicFrameLocks/>
          </p:cNvGraphicFramePr>
          <p:nvPr>
            <p:extLst>
              <p:ext uri="{D42A27DB-BD31-4B8C-83A1-F6EECF244321}">
                <p14:modId xmlns:p14="http://schemas.microsoft.com/office/powerpoint/2010/main" val="3709585950"/>
              </p:ext>
            </p:extLst>
          </p:nvPr>
        </p:nvGraphicFramePr>
        <p:xfrm>
          <a:off x="8174514" y="196187"/>
          <a:ext cx="4017486" cy="2122979"/>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Chart 5">
            <a:extLst>
              <a:ext uri="{FF2B5EF4-FFF2-40B4-BE49-F238E27FC236}">
                <a16:creationId xmlns:a16="http://schemas.microsoft.com/office/drawing/2014/main" id="{F27453C9-68FE-6990-6B20-8E86EF57A24C}"/>
              </a:ext>
            </a:extLst>
          </p:cNvPr>
          <p:cNvGraphicFramePr>
            <a:graphicFrameLocks/>
          </p:cNvGraphicFramePr>
          <p:nvPr>
            <p:extLst>
              <p:ext uri="{D42A27DB-BD31-4B8C-83A1-F6EECF244321}">
                <p14:modId xmlns:p14="http://schemas.microsoft.com/office/powerpoint/2010/main" val="3815540265"/>
              </p:ext>
            </p:extLst>
          </p:nvPr>
        </p:nvGraphicFramePr>
        <p:xfrm>
          <a:off x="8157345" y="2378563"/>
          <a:ext cx="4017487" cy="2241773"/>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2" name="Chart 11">
            <a:extLst>
              <a:ext uri="{FF2B5EF4-FFF2-40B4-BE49-F238E27FC236}">
                <a16:creationId xmlns:a16="http://schemas.microsoft.com/office/drawing/2014/main" id="{F27453C9-68FE-6990-6B20-8E86EF57A24C}"/>
              </a:ext>
            </a:extLst>
          </p:cNvPr>
          <p:cNvGraphicFramePr>
            <a:graphicFrameLocks/>
          </p:cNvGraphicFramePr>
          <p:nvPr>
            <p:extLst>
              <p:ext uri="{D42A27DB-BD31-4B8C-83A1-F6EECF244321}">
                <p14:modId xmlns:p14="http://schemas.microsoft.com/office/powerpoint/2010/main" val="1125095758"/>
              </p:ext>
            </p:extLst>
          </p:nvPr>
        </p:nvGraphicFramePr>
        <p:xfrm>
          <a:off x="8174514" y="4620336"/>
          <a:ext cx="4017486" cy="2213310"/>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361106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heel(1)">
                                      <p:cBhvr>
                                        <p:cTn id="7" dur="20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heel(1)">
                                      <p:cBhvr>
                                        <p:cTn id="12" dur="20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heel(1)">
                                      <p:cBhvr>
                                        <p:cTn id="17" dur="20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21" presetClass="entr" presetSubtype="1"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wheel(1)">
                                      <p:cBhvr>
                                        <p:cTn id="22" dur="2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Graphic spid="6" grpId="0">
        <p:bldAsOne/>
      </p:bldGraphic>
      <p:bldGraphic spid="12" grpId="0">
        <p:bldAsOne/>
      </p:bldGraphic>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997</TotalTime>
  <Words>1828</Words>
  <Application>Microsoft Office PowerPoint</Application>
  <PresentationFormat>Widescreen</PresentationFormat>
  <Paragraphs>156</Paragraphs>
  <Slides>14</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14</vt:i4>
      </vt:variant>
    </vt:vector>
  </HeadingPairs>
  <TitlesOfParts>
    <vt:vector size="24" baseType="lpstr">
      <vt:lpstr>Algerian</vt:lpstr>
      <vt:lpstr>Arial</vt:lpstr>
      <vt:lpstr>Calibri</vt:lpstr>
      <vt:lpstr>Calibri Light</vt:lpstr>
      <vt:lpstr>Palace Script MT</vt:lpstr>
      <vt:lpstr>Palatino Linotype</vt:lpstr>
      <vt:lpstr>Roboto</vt:lpstr>
      <vt:lpstr>Segoe UI Historic</vt:lpstr>
      <vt:lpstr>Söhne</vt:lpstr>
      <vt:lpstr>Office Theme</vt:lpstr>
      <vt:lpstr>AIRBNB</vt:lpstr>
      <vt:lpstr>What are the most popular neighborhoods for Airbnb rentals in New York City? How do prices and availability vary by neighborhood? </vt:lpstr>
      <vt:lpstr>PowerPoint Presentation</vt:lpstr>
      <vt:lpstr> How has the Airbnb market in New York City changed over time? Have there been any significant trends in terms of the number of listings, prices, or occupancy rates? </vt:lpstr>
      <vt:lpstr> Are there any patterns or trends in terms of the types of properties that are being rented out on Airbnb in New York City? Are certain types of properties more popular or more expensive than others? </vt:lpstr>
      <vt:lpstr>Are there any factors that seem to be correalated with the prices of Airbnb rentals in New York City? </vt:lpstr>
      <vt:lpstr> </vt:lpstr>
      <vt:lpstr> </vt:lpstr>
      <vt:lpstr> </vt:lpstr>
      <vt:lpstr> </vt:lpstr>
      <vt:lpstr> </vt:lpstr>
      <vt:lpstr> </vt:lpstr>
      <vt:lpstr> </vt:lpstr>
      <vt:lpst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are the most popular neighborhoods for Airbnb rentals in New York City? How do prices and availability vary by neighborhood? </dc:title>
  <dc:creator>Chirag Juneja</dc:creator>
  <cp:lastModifiedBy>Chirag Juneja</cp:lastModifiedBy>
  <cp:revision>14</cp:revision>
  <dcterms:created xsi:type="dcterms:W3CDTF">2024-01-19T11:31:23Z</dcterms:created>
  <dcterms:modified xsi:type="dcterms:W3CDTF">2024-02-03T07:05:58Z</dcterms:modified>
</cp:coreProperties>
</file>