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62" r:id="rId5"/>
    <p:sldId id="263" r:id="rId6"/>
    <p:sldId id="258" r:id="rId7"/>
    <p:sldId id="264" r:id="rId8"/>
    <p:sldId id="265" r:id="rId9"/>
    <p:sldId id="259" r:id="rId10"/>
    <p:sldId id="260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Unleashing%20Sales%20Analytics%20Potential%20-%20excel_project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</a:t>
            </a:r>
            <a:r>
              <a:rPr lang="en-US" baseline="0"/>
              <a:t> in Different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'1'!$G$5</c:f>
              <c:strCache>
                <c:ptCount val="1"/>
                <c:pt idx="0">
                  <c:v>Total sales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'1'!$F$6:$F$8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'1'!$G$6:$G$8</c:f>
              <c:numCache>
                <c:formatCode>0</c:formatCode>
                <c:ptCount val="3"/>
                <c:pt idx="0">
                  <c:v>124048.03950000003</c:v>
                </c:pt>
                <c:pt idx="1">
                  <c:v>111214.92900000002</c:v>
                </c:pt>
                <c:pt idx="2">
                  <c:v>87703.780500000037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3-4F29-9246-2675D7B2F1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2333344"/>
        <c:axId val="542331904"/>
      </c:barChart>
      <c:catAx>
        <c:axId val="54233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31904"/>
        <c:crosses val="autoZero"/>
        <c:auto val="1"/>
        <c:lblAlgn val="ctr"/>
        <c:lblOffset val="100"/>
        <c:noMultiLvlLbl val="0"/>
      </c:catAx>
      <c:valAx>
        <c:axId val="5423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3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Of Branch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'5'!$P$17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86-4762-A983-89FCBD4324D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86-4762-A983-89FCBD4324D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86-4762-A983-89FCBD4324D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886-4762-A983-89FCBD4324D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886-4762-A983-89FCBD4324D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886-4762-A983-89FCBD4324D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'5'!$O$18:$O$20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'5'!$P$18:$P$20</c:f>
              <c:numCache>
                <c:formatCode>0</c:formatCode>
                <c:ptCount val="3"/>
                <c:pt idx="0">
                  <c:v>38837.273999999998</c:v>
                </c:pt>
                <c:pt idx="1">
                  <c:v>36650.050499999983</c:v>
                </c:pt>
                <c:pt idx="2">
                  <c:v>30710.3475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86-4762-A983-89FCBD4324D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Of Branch 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'5'!$P$29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FA-401D-9475-FAAE271905C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FA-401D-9475-FAAE271905C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FA-401D-9475-FAAE271905C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7FA-401D-9475-FAAE271905C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7FA-401D-9475-FAAE271905C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7FA-401D-9475-FAAE271905C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'5'!$O$30:$O$32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'5'!$P$30:$P$32</c:f>
              <c:numCache>
                <c:formatCode>0</c:formatCode>
                <c:ptCount val="3"/>
                <c:pt idx="0">
                  <c:v>43010.698500000013</c:v>
                </c:pt>
                <c:pt idx="1">
                  <c:v>40072.263000000006</c:v>
                </c:pt>
                <c:pt idx="2">
                  <c:v>27485.745000000003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FA-401D-9475-FAAE271905C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[Unleashing Sales Analytics Potential - excel_project1.xlsx]6!PivotTable3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</a:t>
            </a:r>
            <a:r>
              <a:rPr lang="en-US" dirty="0"/>
              <a:t>Revenue By Customer Type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6"/>
              </a:gs>
              <a:gs pos="100000">
                <a:schemeClr val="accent6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8888959719637714E-2"/>
          <c:y val="0.13568096324299805"/>
          <c:w val="0.82106933508311464"/>
          <c:h val="0.784123669879136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'6'!$A$4:$A$6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'6'!$B$4:$B$6</c:f>
              <c:numCache>
                <c:formatCode>General</c:formatCode>
                <c:ptCount val="2"/>
                <c:pt idx="0">
                  <c:v>164223.44400000002</c:v>
                </c:pt>
                <c:pt idx="1">
                  <c:v>158743.30500000005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A-4CDE-B2BA-DE0B219DB7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30006208"/>
        <c:axId val="530008008"/>
      </c:barChart>
      <c:catAx>
        <c:axId val="53000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08008"/>
        <c:crosses val="autoZero"/>
        <c:auto val="1"/>
        <c:lblAlgn val="ctr"/>
        <c:lblOffset val="100"/>
        <c:noMultiLvlLbl val="0"/>
      </c:catAx>
      <c:valAx>
        <c:axId val="530008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000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'2'!$D$5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'2'!$B$6:$C$17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2019</c:v>
                  </c:pt>
                </c:lvl>
              </c:multiLvlStrCache>
            </c:multiLvlStrRef>
          </c:cat>
          <c:val>
            <c:numRef>
              <c:f>'2'!$D$6:$D$17</c:f>
              <c:numCache>
                <c:formatCode>0</c:formatCode>
                <c:ptCount val="12"/>
                <c:pt idx="0">
                  <c:v>9340.6529999999984</c:v>
                </c:pt>
                <c:pt idx="1">
                  <c:v>9772.3184999999994</c:v>
                </c:pt>
                <c:pt idx="2">
                  <c:v>12895.774500000003</c:v>
                </c:pt>
                <c:pt idx="3">
                  <c:v>11173.595999999998</c:v>
                </c:pt>
                <c:pt idx="4">
                  <c:v>13813.705499999998</c:v>
                </c:pt>
                <c:pt idx="5">
                  <c:v>12242.957999999999</c:v>
                </c:pt>
                <c:pt idx="6">
                  <c:v>8235.2340000000004</c:v>
                </c:pt>
                <c:pt idx="7">
                  <c:v>9890.139000000001</c:v>
                </c:pt>
                <c:pt idx="8">
                  <c:v>8715.503999999999</c:v>
                </c:pt>
                <c:pt idx="9">
                  <c:v>9189.9149999999991</c:v>
                </c:pt>
                <c:pt idx="10">
                  <c:v>7743.7604999999985</c:v>
                </c:pt>
                <c:pt idx="11">
                  <c:v>11034.481500000002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22-4A63-954E-140E682D5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560200"/>
        <c:axId val="548462640"/>
      </c:lineChart>
      <c:catAx>
        <c:axId val="55156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462640"/>
        <c:crosses val="autoZero"/>
        <c:auto val="1"/>
        <c:lblAlgn val="ctr"/>
        <c:lblOffset val="100"/>
        <c:noMultiLvlLbl val="0"/>
      </c:catAx>
      <c:valAx>
        <c:axId val="54846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60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'2'!$D$21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'2'!$B$22:$C$33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2020</c:v>
                  </c:pt>
                </c:lvl>
              </c:multiLvlStrCache>
            </c:multiLvlStrRef>
          </c:cat>
          <c:val>
            <c:numRef>
              <c:f>'2'!$D$22:$D$33</c:f>
              <c:numCache>
                <c:formatCode>0</c:formatCode>
                <c:ptCount val="12"/>
                <c:pt idx="0">
                  <c:v>9992.0940000000028</c:v>
                </c:pt>
                <c:pt idx="1">
                  <c:v>6193.0890000000009</c:v>
                </c:pt>
                <c:pt idx="2">
                  <c:v>9676.863000000003</c:v>
                </c:pt>
                <c:pt idx="3">
                  <c:v>9613.1594999999979</c:v>
                </c:pt>
                <c:pt idx="4">
                  <c:v>8619.1664999999994</c:v>
                </c:pt>
                <c:pt idx="5">
                  <c:v>8833.0095000000019</c:v>
                </c:pt>
                <c:pt idx="6">
                  <c:v>11482.527</c:v>
                </c:pt>
                <c:pt idx="7">
                  <c:v>7792.6695</c:v>
                </c:pt>
                <c:pt idx="8">
                  <c:v>10113.148500000001</c:v>
                </c:pt>
                <c:pt idx="9">
                  <c:v>8726.9384999999966</c:v>
                </c:pt>
                <c:pt idx="10">
                  <c:v>9222.989999999998</c:v>
                </c:pt>
                <c:pt idx="11">
                  <c:v>10949.273999999999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5F-45B3-AC40-12F89B355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827272"/>
        <c:axId val="541825832"/>
      </c:lineChart>
      <c:catAx>
        <c:axId val="54182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25832"/>
        <c:crosses val="autoZero"/>
        <c:auto val="1"/>
        <c:lblAlgn val="ctr"/>
        <c:lblOffset val="100"/>
        <c:noMultiLvlLbl val="0"/>
      </c:catAx>
      <c:valAx>
        <c:axId val="54182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2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'2'!$M$5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'2'!$K$6:$L$17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'2'!$M$6:$M$17</c:f>
              <c:numCache>
                <c:formatCode>0</c:formatCode>
                <c:ptCount val="12"/>
                <c:pt idx="0">
                  <c:v>11445.126000000004</c:v>
                </c:pt>
                <c:pt idx="1">
                  <c:v>9427.7610000000004</c:v>
                </c:pt>
                <c:pt idx="2">
                  <c:v>9971.1255000000001</c:v>
                </c:pt>
                <c:pt idx="3">
                  <c:v>7183.4699999999984</c:v>
                </c:pt>
                <c:pt idx="4">
                  <c:v>8491.7174999999988</c:v>
                </c:pt>
                <c:pt idx="5">
                  <c:v>11166.445500000005</c:v>
                </c:pt>
                <c:pt idx="6">
                  <c:v>10280.445</c:v>
                </c:pt>
                <c:pt idx="7">
                  <c:v>8290.6425000000017</c:v>
                </c:pt>
                <c:pt idx="8">
                  <c:v>11447.047500000001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C0-431B-B7FD-1CDD653B2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206008"/>
        <c:axId val="541206368"/>
      </c:lineChart>
      <c:catAx>
        <c:axId val="54120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06368"/>
        <c:crosses val="autoZero"/>
        <c:auto val="1"/>
        <c:lblAlgn val="ctr"/>
        <c:lblOffset val="100"/>
        <c:noMultiLvlLbl val="0"/>
      </c:catAx>
      <c:valAx>
        <c:axId val="54120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06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Most Selling Categories in Branch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'3'!$G$17</c:f>
              <c:strCache>
                <c:ptCount val="1"/>
                <c:pt idx="0">
                  <c:v>Total Quantity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'3'!$F$18:$F$22</c:f>
              <c:strCache>
                <c:ptCount val="5"/>
                <c:pt idx="0">
                  <c:v>Home and lifestyle</c:v>
                </c:pt>
                <c:pt idx="1">
                  <c:v>Sports and travel</c:v>
                </c:pt>
                <c:pt idx="2">
                  <c:v>Electronic accessories</c:v>
                </c:pt>
                <c:pt idx="3">
                  <c:v>Food and beverages</c:v>
                </c:pt>
                <c:pt idx="4">
                  <c:v>Fashion accessories</c:v>
                </c:pt>
              </c:strCache>
            </c:strRef>
          </c:cat>
          <c:val>
            <c:numRef>
              <c:f>'3'!$G$18:$G$22</c:f>
              <c:numCache>
                <c:formatCode>General</c:formatCode>
                <c:ptCount val="5"/>
                <c:pt idx="0">
                  <c:v>371</c:v>
                </c:pt>
                <c:pt idx="1">
                  <c:v>333</c:v>
                </c:pt>
                <c:pt idx="2">
                  <c:v>322</c:v>
                </c:pt>
                <c:pt idx="3">
                  <c:v>313</c:v>
                </c:pt>
                <c:pt idx="4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5-4CEF-BCC0-E821C7CE1A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48027920"/>
        <c:axId val="555067944"/>
      </c:barChart>
      <c:catAx>
        <c:axId val="54802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067944"/>
        <c:crosses val="autoZero"/>
        <c:auto val="1"/>
        <c:lblAlgn val="ctr"/>
        <c:lblOffset val="100"/>
        <c:noMultiLvlLbl val="0"/>
      </c:catAx>
      <c:valAx>
        <c:axId val="555067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802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Top Most Selling Categories in Branch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'3'!$G$28</c:f>
              <c:strCache>
                <c:ptCount val="1"/>
                <c:pt idx="0">
                  <c:v>Total Quantity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'3'!$F$29:$F$33</c:f>
              <c:strCache>
                <c:ptCount val="5"/>
                <c:pt idx="0">
                  <c:v>Sports and travel</c:v>
                </c:pt>
                <c:pt idx="1">
                  <c:v>Health and beauty</c:v>
                </c:pt>
                <c:pt idx="2">
                  <c:v>Electronic accessories</c:v>
                </c:pt>
                <c:pt idx="3">
                  <c:v>Fashion accessories</c:v>
                </c:pt>
                <c:pt idx="4">
                  <c:v>Home and lifestyle</c:v>
                </c:pt>
              </c:strCache>
            </c:strRef>
          </c:cat>
          <c:val>
            <c:numRef>
              <c:f>'3'!$G$29:$G$33</c:f>
              <c:numCache>
                <c:formatCode>General</c:formatCode>
                <c:ptCount val="5"/>
                <c:pt idx="0">
                  <c:v>322</c:v>
                </c:pt>
                <c:pt idx="1">
                  <c:v>320</c:v>
                </c:pt>
                <c:pt idx="2">
                  <c:v>316</c:v>
                </c:pt>
                <c:pt idx="3">
                  <c:v>297</c:v>
                </c:pt>
                <c:pt idx="4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D-4190-B979-EEC3D4419CC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46302864"/>
        <c:axId val="546301784"/>
      </c:barChart>
      <c:catAx>
        <c:axId val="5463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301784"/>
        <c:crosses val="autoZero"/>
        <c:auto val="1"/>
        <c:lblAlgn val="ctr"/>
        <c:lblOffset val="100"/>
        <c:noMultiLvlLbl val="0"/>
      </c:catAx>
      <c:valAx>
        <c:axId val="546301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630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Top Most Selling Categories in Branch C</a:t>
            </a:r>
          </a:p>
        </c:rich>
      </c:tx>
      <c:layout>
        <c:manualLayout>
          <c:xMode val="edge"/>
          <c:yMode val="edge"/>
          <c:x val="0.13023600174978131"/>
          <c:y val="1.4652014652014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'3'!$G$39</c:f>
              <c:strCache>
                <c:ptCount val="1"/>
                <c:pt idx="0">
                  <c:v>Total Quantity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'3'!$F$40:$F$44</c:f>
              <c:strCache>
                <c:ptCount val="5"/>
                <c:pt idx="0">
                  <c:v>Food and beverages</c:v>
                </c:pt>
                <c:pt idx="1">
                  <c:v>Fashion accessories</c:v>
                </c:pt>
                <c:pt idx="2">
                  <c:v>Electronic accessories</c:v>
                </c:pt>
                <c:pt idx="3">
                  <c:v>Health and beauty</c:v>
                </c:pt>
                <c:pt idx="4">
                  <c:v>Sports and travel</c:v>
                </c:pt>
              </c:strCache>
            </c:strRef>
          </c:cat>
          <c:val>
            <c:numRef>
              <c:f>'3'!$G$40:$G$44</c:f>
              <c:numCache>
                <c:formatCode>General</c:formatCode>
                <c:ptCount val="5"/>
                <c:pt idx="0">
                  <c:v>369</c:v>
                </c:pt>
                <c:pt idx="1">
                  <c:v>342</c:v>
                </c:pt>
                <c:pt idx="2">
                  <c:v>333</c:v>
                </c:pt>
                <c:pt idx="3">
                  <c:v>277</c:v>
                </c:pt>
                <c:pt idx="4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1-451E-8082-265AE562C8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50744112"/>
        <c:axId val="550743752"/>
      </c:barChart>
      <c:catAx>
        <c:axId val="55074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43752"/>
        <c:crosses val="autoZero"/>
        <c:auto val="1"/>
        <c:lblAlgn val="ctr"/>
        <c:lblOffset val="100"/>
        <c:noMultiLvlLbl val="0"/>
      </c:catAx>
      <c:valAx>
        <c:axId val="550743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074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Customers with Their</a:t>
            </a:r>
            <a:r>
              <a:rPr lang="en-US" baseline="0"/>
              <a:t> Spendings Range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'4'!$B$4</c:f>
              <c:strCache>
                <c:ptCount val="1"/>
                <c:pt idx="0">
                  <c:v>No of Customers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'4'!$A$5:$A$15</c:f>
              <c:strCache>
                <c:ptCount val="11"/>
                <c:pt idx="0">
                  <c:v>$0-$100</c:v>
                </c:pt>
                <c:pt idx="1">
                  <c:v>$101-$200</c:v>
                </c:pt>
                <c:pt idx="2">
                  <c:v>$201-$300</c:v>
                </c:pt>
                <c:pt idx="3">
                  <c:v>$301-$400</c:v>
                </c:pt>
                <c:pt idx="4">
                  <c:v>$401-$500</c:v>
                </c:pt>
                <c:pt idx="5">
                  <c:v>$501-$600</c:v>
                </c:pt>
                <c:pt idx="6">
                  <c:v>$601-$700</c:v>
                </c:pt>
                <c:pt idx="7">
                  <c:v>$701-$800</c:v>
                </c:pt>
                <c:pt idx="8">
                  <c:v>$801-$900</c:v>
                </c:pt>
                <c:pt idx="9">
                  <c:v>$901-$1000</c:v>
                </c:pt>
                <c:pt idx="10">
                  <c:v>$1001-$1100</c:v>
                </c:pt>
              </c:strCache>
            </c:strRef>
          </c:cat>
          <c:val>
            <c:numRef>
              <c:f>'4'!$B$5:$B$15</c:f>
              <c:numCache>
                <c:formatCode>General</c:formatCode>
                <c:ptCount val="11"/>
                <c:pt idx="0">
                  <c:v>208</c:v>
                </c:pt>
                <c:pt idx="1">
                  <c:v>199</c:v>
                </c:pt>
                <c:pt idx="2">
                  <c:v>158</c:v>
                </c:pt>
                <c:pt idx="3">
                  <c:v>109</c:v>
                </c:pt>
                <c:pt idx="4">
                  <c:v>92</c:v>
                </c:pt>
                <c:pt idx="5">
                  <c:v>67</c:v>
                </c:pt>
                <c:pt idx="6">
                  <c:v>51</c:v>
                </c:pt>
                <c:pt idx="7">
                  <c:v>51</c:v>
                </c:pt>
                <c:pt idx="8">
                  <c:v>32</c:v>
                </c:pt>
                <c:pt idx="9">
                  <c:v>17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B-4D16-AFD8-FD2D8B164C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2302520"/>
        <c:axId val="542031880"/>
      </c:barChart>
      <c:catAx>
        <c:axId val="45230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31880"/>
        <c:crosses val="autoZero"/>
        <c:auto val="1"/>
        <c:lblAlgn val="ctr"/>
        <c:lblOffset val="100"/>
        <c:noMultiLvlLbl val="0"/>
      </c:catAx>
      <c:valAx>
        <c:axId val="54203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0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Sales Of Branch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'5'!$P$6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FD-4F79-AFB3-F430A64E643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FD-4F79-AFB3-F430A64E643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FD-4F79-AFB3-F430A64E643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4FD-4F79-AFB3-F430A64E643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4FD-4F79-AFB3-F430A64E643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04FD-4F79-AFB3-F430A64E643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'5'!$O$7:$O$9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'5'!$P$7:$P$9</c:f>
              <c:numCache>
                <c:formatCode>0</c:formatCode>
                <c:ptCount val="3"/>
                <c:pt idx="0">
                  <c:v>42200.067000000003</c:v>
                </c:pt>
                <c:pt idx="1">
                  <c:v>34492.615500000014</c:v>
                </c:pt>
                <c:pt idx="2">
                  <c:v>29507.687999999998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FD-4F79-AFB3-F430A64E643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165100" prst="coolSlant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325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2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706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9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2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4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7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3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6C2D-85F0-4C08-8C4E-64124E43579D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5570FC-1316-4C8C-8601-E996827C5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7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8F89-EE87-F982-F426-7661B6E2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4" y="1700270"/>
            <a:ext cx="5106521" cy="2442072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Unleashing Sales Analysis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Sales Analysis By Chirag Juneja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3CEAC-1F23-AC4C-FF38-04824C3A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01" y="976763"/>
            <a:ext cx="3517200" cy="36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5EB8D2-3F98-62C5-58E0-6784BB4B5F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8132" y="5090962"/>
            <a:ext cx="8628961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5F1B-A4C4-A473-EDEC-33C826A923E7}"/>
              </a:ext>
            </a:extLst>
          </p:cNvPr>
          <p:cNvSpPr txBox="1"/>
          <p:nvPr/>
        </p:nvSpPr>
        <p:spPr>
          <a:xfrm>
            <a:off x="936435" y="489147"/>
            <a:ext cx="84058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sales performance by branch. Calculate the total sales revenue for each branch and display the results in a pie chart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1FA5EE-738D-AF39-6926-338F393BF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659781"/>
              </p:ext>
            </p:extLst>
          </p:nvPr>
        </p:nvGraphicFramePr>
        <p:xfrm>
          <a:off x="448937" y="2599980"/>
          <a:ext cx="4572000" cy="2599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730BC7-BF74-353B-098F-F244FB7184FA}"/>
              </a:ext>
            </a:extLst>
          </p:cNvPr>
          <p:cNvSpPr txBox="1"/>
          <p:nvPr/>
        </p:nvSpPr>
        <p:spPr>
          <a:xfrm>
            <a:off x="5139370" y="2393313"/>
            <a:ext cx="4572000" cy="38472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Sales Performance Year wise Of Branch A</a:t>
            </a:r>
          </a:p>
          <a:p>
            <a:pPr algn="l"/>
            <a:endParaRPr lang="en-US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Declining Trend: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There is a noticeable decline in total sales from 2019 to 2021, indicating a potential challenge or change in the business environment for Branch A.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Significant Drop in 2021: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The most significant decrease in sales is observed in 2021, raising concerns about the factors influencing this sharp decline.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Potential Factors: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The decline could be attributed to various factors such as changes in consumer behavior, increased competition, economic conditions, or internal issues within Branch A.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3310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5EB8D2-3F98-62C5-58E0-6784BB4B5F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8132" y="5090962"/>
            <a:ext cx="8628961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E2EAD6-EF3F-B08D-226E-11DE8453A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26887"/>
              </p:ext>
            </p:extLst>
          </p:nvPr>
        </p:nvGraphicFramePr>
        <p:xfrm>
          <a:off x="537072" y="2533880"/>
          <a:ext cx="4572000" cy="27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730BC7-BF74-353B-098F-F244FB7184FA}"/>
              </a:ext>
            </a:extLst>
          </p:cNvPr>
          <p:cNvSpPr txBox="1"/>
          <p:nvPr/>
        </p:nvSpPr>
        <p:spPr>
          <a:xfrm>
            <a:off x="5208223" y="2199697"/>
            <a:ext cx="4572000" cy="44935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Sales Performance Year wise Of Branch B</a:t>
            </a:r>
          </a:p>
          <a:p>
            <a:pPr algn="l"/>
            <a:endParaRPr lang="en-US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Declining Trend: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Branch B experiences a consistent decline in total sales from 2019 to 2021, signaling a potential ongoing challenge or shift in the business landscape.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Gradual Decrease: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While the drop in total sales is observed each year, the decline is relatively gradual compared to Branch A.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Comparable Performance: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Branch B's total sales figures are lower than Branch A's but exhibit a similar downward trend over the three years.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Factors Impacting Sales: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Similar to Branch A, identifying the factors contributing to the decline is crucial. External influences, market dynamics, or internal issues could be contributing to this trend.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339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5EB8D2-3F98-62C5-58E0-6784BB4B5F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8132" y="5090962"/>
            <a:ext cx="8628961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7E9F335-2620-681B-AD72-FBE865615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01946"/>
              </p:ext>
            </p:extLst>
          </p:nvPr>
        </p:nvGraphicFramePr>
        <p:xfrm>
          <a:off x="448937" y="2672795"/>
          <a:ext cx="4572000" cy="273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730BC7-BF74-353B-098F-F244FB7184FA}"/>
              </a:ext>
            </a:extLst>
          </p:cNvPr>
          <p:cNvSpPr txBox="1"/>
          <p:nvPr/>
        </p:nvSpPr>
        <p:spPr>
          <a:xfrm>
            <a:off x="5020937" y="2183993"/>
            <a:ext cx="471797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Sales Performance Year wise Of Branch c</a:t>
            </a:r>
          </a:p>
          <a:p>
            <a:pPr algn="l"/>
            <a:endParaRPr lang="en-US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Initial Growth, Followed by Decline: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Branch C started with a relatively high total sales figure in 2019, but it experienced a decline in subsequent years, with a more significant drop in 2021.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Impact of External Factors: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The substantial decrease in 2021 could be influenced by various external factors, such as economic conditions, market changes, or other industry-specific challenges.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Comparison with Previous Branches: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While each branch has its unique characteristics, it's worth comparing the performance and factors affecting Branch C's sales with those of Branches A and B for a holistic view.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2700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5EB8D2-3F98-62C5-58E0-6784BB4B5F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8132" y="5090962"/>
            <a:ext cx="8628961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5F1B-A4C4-A473-EDEC-33C826A923E7}"/>
              </a:ext>
            </a:extLst>
          </p:cNvPr>
          <p:cNvSpPr txBox="1"/>
          <p:nvPr/>
        </p:nvSpPr>
        <p:spPr>
          <a:xfrm>
            <a:off x="1528131" y="110731"/>
            <a:ext cx="76599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Sales by customer type: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PivotTable that summarizes the total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5980D1-219E-0CCF-5F99-AB7BE9533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162170"/>
              </p:ext>
            </p:extLst>
          </p:nvPr>
        </p:nvGraphicFramePr>
        <p:xfrm>
          <a:off x="2303555" y="676584"/>
          <a:ext cx="5019791" cy="351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6607B4-018C-3406-3E1F-2F857A750150}"/>
              </a:ext>
            </a:extLst>
          </p:cNvPr>
          <p:cNvSpPr txBox="1"/>
          <p:nvPr/>
        </p:nvSpPr>
        <p:spPr>
          <a:xfrm>
            <a:off x="167088" y="4315834"/>
            <a:ext cx="902097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Sales By Customer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Member Sales Dominance:</a:t>
            </a:r>
            <a:endParaRPr lang="en-US" sz="1200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Members contribute more to the total sales ($164,223.444) compared to normal customers ($158,743.305). This indicates that members play a significant role in the overall sales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Balanced Contribution:</a:t>
            </a:r>
            <a:endParaRPr lang="en-US" sz="1200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While members contribute more, the difference between member and normal sales is not extremely significant. This suggests that normal customers also make a substantial contribution to the total sales figure.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Overall Sales Impact:</a:t>
            </a:r>
            <a:endParaRPr lang="en-US" sz="1200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The grand total of $322,966.749 represents the combined sales from both member and normal customer types. Analyzing this total in relation to business goals and historical data can provide insights into overall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6401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87" y="594911"/>
            <a:ext cx="7803614" cy="37457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 the total revenue generated by the company based on the "Total" column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85" y="2188225"/>
            <a:ext cx="5075103" cy="279277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37415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Data On Revenue Generated In Different Years</a:t>
            </a:r>
          </a:p>
          <a:p>
            <a:pPr algn="l"/>
            <a:endParaRPr lang="en-US" sz="17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Consistent Decline: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Total revenue has consistently decreased over the three years.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Sharp Drop in 2020: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The most significant decline occurred from 2019 to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Slower Decline in 2021: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While the decline continued in 2021, it was less pronounced.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DD75A6-6D4A-8CEC-31AD-894F62EB6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862798"/>
              </p:ext>
            </p:extLst>
          </p:nvPr>
        </p:nvGraphicFramePr>
        <p:xfrm>
          <a:off x="5886679" y="2102844"/>
          <a:ext cx="3852232" cy="296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6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738" y="1861851"/>
            <a:ext cx="3933022" cy="3558448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7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</a:p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Data on Monthly </a:t>
            </a:r>
            <a:r>
              <a:rPr lang="en-US" b="1" dirty="0">
                <a:solidFill>
                  <a:srgbClr val="37415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     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Sales Trend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Sales peak in May and March, reaching 13,814 and 12,896 units,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November has the lowest sales at 7,744 units, and July also sees lower sales at 8,235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Overall, sales exhibit some fluctuation but remain relatively consistent throughout the year.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5F1B-A4C4-A473-EDEC-33C826A923E7}"/>
              </a:ext>
            </a:extLst>
          </p:cNvPr>
          <p:cNvSpPr txBox="1"/>
          <p:nvPr/>
        </p:nvSpPr>
        <p:spPr>
          <a:xfrm>
            <a:off x="812034" y="565058"/>
            <a:ext cx="86289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an appropriate chart that shows the monthly sales trend over a given period. The chart should display the total sales revenue for each month. 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DBE7BA-9474-C5DD-AF1B-3C0C8E76A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0632"/>
              </p:ext>
            </p:extLst>
          </p:nvPr>
        </p:nvGraphicFramePr>
        <p:xfrm>
          <a:off x="692228" y="2098713"/>
          <a:ext cx="4827224" cy="321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6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613" y="1819162"/>
            <a:ext cx="3764096" cy="33477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Data on Monthly </a:t>
            </a:r>
          </a:p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Sales Trend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Sales peak in July with 11,483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December also shows a significant increase, reaching 10,949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February has relatively lower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Overall, there are monthly fluctuations, and December remains a strong month, likely due to holiday-related shopping.</a:t>
            </a:r>
          </a:p>
          <a:p>
            <a:pPr algn="l"/>
            <a:endParaRPr lang="en-US" sz="1700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70DB95-682A-A75C-09E5-D1B243711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216883"/>
              </p:ext>
            </p:extLst>
          </p:nvPr>
        </p:nvGraphicFramePr>
        <p:xfrm>
          <a:off x="582059" y="2016088"/>
          <a:ext cx="5113661" cy="2897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8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612" y="2639918"/>
            <a:ext cx="3896299" cy="231767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7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Data on Monthly </a:t>
            </a:r>
          </a:p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Sales Trend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Highest sales in January (11,445 units) and September (11,447 units).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Significant drop in sales in April and August.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AF67DC6-6266-8882-ABB3-E9C3213F1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117060"/>
              </p:ext>
            </p:extLst>
          </p:nvPr>
        </p:nvGraphicFramePr>
        <p:xfrm>
          <a:off x="526972" y="2347282"/>
          <a:ext cx="5113661" cy="2721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582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030" y="1896279"/>
            <a:ext cx="4395730" cy="383249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Most Demanding Product In Branch A	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Home and Lifestyle Leading: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"Home and lifestyle" products have the highest total quantity sold, indicating strong demand in this category.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Potential Trends: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Understanding the context behind these quantities, such as sales trends over time or external factors, can provide insights into the popularity and market demand for each product category.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Diverse Product Range: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The diversity in product categories (home, sports, electronics, food, and fashion) suggests a well-rounded offering that caters to different customer preferences.</a:t>
            </a:r>
          </a:p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5F1B-A4C4-A473-EDEC-33C826A923E7}"/>
              </a:ext>
            </a:extLst>
          </p:cNvPr>
          <p:cNvSpPr txBox="1"/>
          <p:nvPr/>
        </p:nvSpPr>
        <p:spPr>
          <a:xfrm>
            <a:off x="845085" y="75760"/>
            <a:ext cx="84641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Determine the top 5 best-selling products based on the total quantity sold. Display the product line under which they are present and quantities in a separate table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CD8308-2E3B-EF33-33B0-90E012A0C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879611"/>
              </p:ext>
            </p:extLst>
          </p:nvPr>
        </p:nvGraphicFramePr>
        <p:xfrm>
          <a:off x="587567" y="2456762"/>
          <a:ext cx="4572000" cy="255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666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029" y="1896278"/>
            <a:ext cx="4406747" cy="356808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Most Demanding Product In Branch </a:t>
            </a:r>
            <a:r>
              <a:rPr lang="en-US" sz="2600" b="1" dirty="0">
                <a:solidFill>
                  <a:srgbClr val="37415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B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Sports and Travel Leading: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"Sports and travel" products have the highest total quantity sold in this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Balanced Sales in Electronics and Fashion: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"Electronic accessories" and "Fashion accessories" categories have similar total quantities sold, suggesting a balanced interest in these product types.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Diverse Product Range Continues: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The dataset represents a diverse product range, appealing to different customer preferences.</a:t>
            </a:r>
          </a:p>
          <a:p>
            <a:pPr algn="l"/>
            <a:endParaRPr lang="en-US" sz="2600" b="1" dirty="0">
              <a:solidFill>
                <a:srgbClr val="37415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2B95EF-D25F-D042-D6DD-D7FCCF1B0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67956"/>
              </p:ext>
            </p:extLst>
          </p:nvPr>
        </p:nvGraphicFramePr>
        <p:xfrm>
          <a:off x="560023" y="2319739"/>
          <a:ext cx="4572000" cy="269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5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4518-A1E4-D5C2-463E-581961C94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029" y="1896279"/>
            <a:ext cx="4406747" cy="3435885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Observing The Most Demanding Product In Branch C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Food and Beverages Leading: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"Food and beverages" products have the highest total quantity sold in this dataset.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Fashion Accessories Strong: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"Fashion accessories" follow closely with 342 units, indicating a significant demand in this category.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Diverse Product Appeal:</a:t>
            </a:r>
            <a:endParaRPr lang="en-US" b="0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The data reflects a diverse range of product categories with varying levels of customer interest.</a:t>
            </a:r>
          </a:p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CD1D94-0469-3443-113C-7E9330900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385892"/>
              </p:ext>
            </p:extLst>
          </p:nvPr>
        </p:nvGraphicFramePr>
        <p:xfrm>
          <a:off x="526973" y="2434729"/>
          <a:ext cx="4572000" cy="2555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26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000A-67C7-7F04-6A6C-589D7CA6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612" y="274064"/>
            <a:ext cx="9144000" cy="976350"/>
          </a:xfrm>
        </p:spPr>
        <p:txBody>
          <a:bodyPr>
            <a:normAutofit fontScale="90000"/>
          </a:bodyPr>
          <a:lstStyle/>
          <a:p>
            <a:pPr marL="3912" marR="511035" indent="7811" rtl="0">
              <a:spcBef>
                <a:spcPts val="59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5EB8D2-3F98-62C5-58E0-6784BB4B5F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9318" y="4189499"/>
            <a:ext cx="7821976" cy="253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    Observing The Customers with Their Spendings Range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Yu Gothic UI" panose="020B0500000000000000" pitchFamily="34" charset="-128"/>
              <a:ea typeface="Yu Gothic UI" panose="020B0500000000000000" pitchFamily="34" charset="-128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Most customers (208) spend between $0 and $100.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There's a consistent decrease in customer numbers as spending ranges increase.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Fewer customers make higher-value purchases.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Market segmentation is apparent, suggesting different customer spending habits.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  <a:cs typeface="Segoe UI" panose="020B0502040204020203" pitchFamily="34" charset="0"/>
              </a:rPr>
              <a:t>Consider targeted marketing strategies for various spending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5F1B-A4C4-A473-EDEC-33C826A923E7}"/>
              </a:ext>
            </a:extLst>
          </p:cNvPr>
          <p:cNvSpPr txBox="1"/>
          <p:nvPr/>
        </p:nvSpPr>
        <p:spPr>
          <a:xfrm>
            <a:off x="859317" y="110731"/>
            <a:ext cx="849400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bar chart that shows the distribution of customers based on the total amount they spent. Group customers into different spending ranges (e.g., $0-$100, $101-$500, $501-$1000, etc.) and display the number of customers in each range</a:t>
            </a:r>
            <a:endParaRPr lang="en-IN" sz="1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7E9119-79A8-F9DF-2EDC-640655DDB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281365"/>
              </p:ext>
            </p:extLst>
          </p:nvPr>
        </p:nvGraphicFramePr>
        <p:xfrm>
          <a:off x="859317" y="1140368"/>
          <a:ext cx="7821976" cy="270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431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1248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Yu Gothic UI</vt:lpstr>
      <vt:lpstr>Algerian</vt:lpstr>
      <vt:lpstr>Arial</vt:lpstr>
      <vt:lpstr>Söhne</vt:lpstr>
      <vt:lpstr>Trebuchet MS</vt:lpstr>
      <vt:lpstr>Wingdings 3</vt:lpstr>
      <vt:lpstr>Facet</vt:lpstr>
      <vt:lpstr>Unleashing Sales Analysis Sales Analysis By Chirag Juneja</vt:lpstr>
      <vt:lpstr>Calculate the total revenue generated by the company based on the "Total" column</vt:lpstr>
      <vt:lpstr>   </vt:lpstr>
      <vt:lpstr>   </vt:lpstr>
      <vt:lpstr>   </vt:lpstr>
      <vt:lpstr>   </vt:lpstr>
      <vt:lpstr>   </vt:lpstr>
      <vt:lpstr>   </vt:lpstr>
      <vt:lpstr>   </vt:lpstr>
      <vt:lpstr>   </vt:lpstr>
      <vt:lpstr>   </vt:lpstr>
      <vt:lpstr>   </vt:lpstr>
      <vt:lpstr> 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 the total revenue generated by the company based on the "Total" column</dc:title>
  <dc:creator>Chirag Juneja</dc:creator>
  <cp:lastModifiedBy>Chirag Juneja</cp:lastModifiedBy>
  <cp:revision>2</cp:revision>
  <dcterms:created xsi:type="dcterms:W3CDTF">2024-01-28T10:26:28Z</dcterms:created>
  <dcterms:modified xsi:type="dcterms:W3CDTF">2024-02-03T08:26:26Z</dcterms:modified>
</cp:coreProperties>
</file>