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48971"/>
            <a:ext cx="8229600" cy="1143000"/>
          </a:xfrm>
        </p:spPr>
        <p:txBody>
          <a:bodyPr>
            <a:noAutofit/>
          </a:bodyPr>
          <a:lstStyle/>
          <a:p>
            <a:pPr>
              <a:defRPr sz="4000">
                <a:solidFill>
                  <a:srgbClr val="FFFFFF"/>
                </a:solidFill>
              </a:defRPr>
            </a:pPr>
            <a:r>
              <a:rPr sz="8000" dirty="0"/>
              <a:t>Credit Card Transaction &amp; Customer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9123" y="5435600"/>
            <a:ext cx="2788905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C8C8C8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dirty="0"/>
              <a:t>Presented by: </a:t>
            </a:r>
            <a:r>
              <a:rPr lang="en-US" dirty="0" smtClean="0"/>
              <a:t>Chirag</a:t>
            </a:r>
            <a:r>
              <a:rPr lang="en-US" dirty="0" smtClean="0"/>
              <a:t> Jain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56080"/>
            <a:ext cx="7551683" cy="3323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Total revenue generated: ₹46.1M</a:t>
            </a:r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Total credit transactions: 581K</a:t>
            </a:r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Total transaction amount: ₹37M</a:t>
            </a:r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Total interest earned: ₹6.5M</a:t>
            </a:r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Total customer income: ₹479M</a:t>
            </a:r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Average customer satisfaction score: 3.19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Card Usage &amp;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1689947"/>
            <a:ext cx="10509103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Blue card holders drive the highest revenue</a:t>
            </a:r>
            <a:r>
              <a:rPr sz="3200" dirty="0" smtClean="0"/>
              <a:t>.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endParaRPr sz="3200"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Chip-based transactions are the most used and 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r>
              <a:rPr lang="en-US" sz="3200" dirty="0" smtClean="0"/>
              <a:t>     </a:t>
            </a:r>
            <a:r>
              <a:rPr sz="3200" dirty="0" smtClean="0"/>
              <a:t>secure.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endParaRPr sz="3200"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Online and swipe transactions also contribute 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r>
              <a:rPr lang="en-US" sz="3200" dirty="0" smtClean="0"/>
              <a:t>     </a:t>
            </a:r>
            <a:r>
              <a:rPr sz="3200" dirty="0" smtClean="0"/>
              <a:t>significantly</a:t>
            </a:r>
            <a:r>
              <a:rPr sz="32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Expenditure Types &amp; Jobs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596814"/>
            <a:ext cx="8941102" cy="43088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Top spending on Bills, Entertainment, Fuel, 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r>
              <a:rPr lang="en-US" sz="3200" dirty="0"/>
              <a:t> </a:t>
            </a:r>
            <a:r>
              <a:rPr lang="en-US" sz="3200" dirty="0" smtClean="0"/>
              <a:t>    </a:t>
            </a:r>
            <a:r>
              <a:rPr sz="3200" dirty="0" smtClean="0"/>
              <a:t>Grocery.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endParaRPr sz="3200"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White-collar professionals contribute ₹</a:t>
            </a:r>
            <a:r>
              <a:rPr sz="3200" dirty="0" smtClean="0"/>
              <a:t>8.6M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r>
              <a:rPr sz="3200" dirty="0" smtClean="0"/>
              <a:t> </a:t>
            </a:r>
            <a:r>
              <a:rPr lang="en-US" sz="3200" dirty="0" smtClean="0"/>
              <a:t>    </a:t>
            </a:r>
            <a:r>
              <a:rPr sz="3200" dirty="0" smtClean="0"/>
              <a:t>revenue.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endParaRPr sz="3200"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 smtClean="0"/>
              <a:t>Gov</a:t>
            </a:r>
            <a:r>
              <a:rPr lang="en-US" sz="3200" dirty="0" smtClean="0"/>
              <a:t>ernment </a:t>
            </a:r>
            <a:r>
              <a:rPr sz="3200" dirty="0" smtClean="0"/>
              <a:t>and </a:t>
            </a:r>
            <a:r>
              <a:rPr sz="3200" dirty="0"/>
              <a:t>Self-employed also show strong 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r>
              <a:rPr lang="en-US" sz="3200" dirty="0" smtClean="0"/>
              <a:t>     </a:t>
            </a:r>
            <a:r>
              <a:rPr sz="3200" dirty="0" smtClean="0"/>
              <a:t>engagement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Education, Income, and Demographics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614" y="1537546"/>
            <a:ext cx="8601265" cy="3323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Graduates and high-income groups generate 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sz="3200" dirty="0" smtClean="0"/>
              <a:t>most </a:t>
            </a:r>
            <a:r>
              <a:rPr sz="3200" dirty="0"/>
              <a:t>revenue</a:t>
            </a:r>
            <a:r>
              <a:rPr sz="3200" dirty="0" smtClean="0"/>
              <a:t>.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endParaRPr sz="3200"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Males: ₹26M revenue </a:t>
            </a:r>
            <a:r>
              <a:rPr sz="3200" dirty="0"/>
              <a:t>vs</a:t>
            </a:r>
            <a:r>
              <a:rPr sz="3200" dirty="0"/>
              <a:t> Females: ₹20M</a:t>
            </a:r>
            <a:r>
              <a:rPr sz="3200" dirty="0" smtClean="0"/>
              <a:t>.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endParaRPr sz="3200"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Top revenue from age groups 40–50 and 50–60.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Monthly &amp; Quarterly Trends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22214"/>
            <a:ext cx="7741799" cy="2831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Revenue peaks in Q2 and Q3</a:t>
            </a:r>
            <a:r>
              <a:rPr sz="3200" dirty="0" smtClean="0"/>
              <a:t>.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endParaRPr sz="3200"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Monthly highs in March, July, and October</a:t>
            </a:r>
            <a:r>
              <a:rPr sz="3200" dirty="0" smtClean="0"/>
              <a:t>.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endParaRPr sz="3200"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Plan marketing around these periods.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Top Performing States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74388"/>
            <a:ext cx="8263801" cy="2831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TX (Texas), NY (New York), and CA (California) 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sz="3200" dirty="0" smtClean="0"/>
              <a:t>lead </a:t>
            </a:r>
            <a:r>
              <a:rPr sz="3200" dirty="0"/>
              <a:t>revenue</a:t>
            </a:r>
            <a:r>
              <a:rPr sz="3200" dirty="0" smtClean="0"/>
              <a:t>.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endParaRPr sz="3200"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Target promotions in these high-performing 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r>
              <a:rPr lang="en-US" sz="3200" dirty="0"/>
              <a:t> </a:t>
            </a:r>
            <a:r>
              <a:rPr lang="en-US" sz="3200" dirty="0" smtClean="0"/>
              <a:t>     </a:t>
            </a:r>
            <a:r>
              <a:rPr sz="3200" dirty="0" smtClean="0"/>
              <a:t>regions</a:t>
            </a:r>
            <a:r>
              <a:rPr sz="32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Final Recommendations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88346"/>
            <a:ext cx="8461484" cy="283154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Target Blue card users and chip transactions.</a:t>
            </a:r>
          </a:p>
          <a:p>
            <a:pPr>
              <a:defRPr sz="1800">
                <a:solidFill>
                  <a:srgbClr val="DCDCDC"/>
                </a:solidFill>
              </a:defRPr>
            </a:pPr>
            <a:r>
              <a:rPr lang="en-US" sz="3200" dirty="0" smtClean="0"/>
              <a:t>     </a:t>
            </a:r>
            <a:r>
              <a:rPr sz="3200" dirty="0" smtClean="0"/>
              <a:t>Promote </a:t>
            </a:r>
            <a:r>
              <a:rPr sz="3200" dirty="0"/>
              <a:t>cashback</a:t>
            </a:r>
            <a:r>
              <a:rPr sz="3200" dirty="0"/>
              <a:t> in top spend categories</a:t>
            </a:r>
            <a:r>
              <a:rPr sz="3200" dirty="0" smtClean="0"/>
              <a:t>.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endParaRPr sz="3200" dirty="0"/>
          </a:p>
          <a:p>
            <a:pPr marL="457200" indent="-457200">
              <a:buFont typeface="Arial" pitchFamily="34" charset="0"/>
              <a:buChar char="•"/>
              <a:defRPr sz="1800">
                <a:solidFill>
                  <a:srgbClr val="DCDCDC"/>
                </a:solidFill>
              </a:defRPr>
            </a:pPr>
            <a:r>
              <a:rPr sz="3200" dirty="0"/>
              <a:t>Use education, income, and region insights for </a:t>
            </a:r>
            <a:endParaRPr lang="en-US" sz="3200" dirty="0" smtClean="0"/>
          </a:p>
          <a:p>
            <a:pPr>
              <a:defRPr sz="1800">
                <a:solidFill>
                  <a:srgbClr val="DCDCDC"/>
                </a:solidFill>
              </a:defRPr>
            </a:pPr>
            <a:r>
              <a:rPr lang="en-US" sz="3200" dirty="0" smtClean="0"/>
              <a:t>     </a:t>
            </a:r>
            <a:r>
              <a:rPr sz="3200" dirty="0" smtClean="0"/>
              <a:t>marketing.</a:t>
            </a:r>
            <a:endParaRPr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229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Credit Card Transaction &amp; Customer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Transaction &amp; Customer Insights</dc:title>
  <dc:creator>Chirag Jain</dc:creator>
  <dc:description>generated using python-pptx</dc:description>
  <cp:lastModifiedBy>Lenovo</cp:lastModifiedBy>
  <cp:revision>4</cp:revision>
  <dcterms:created xsi:type="dcterms:W3CDTF">2013-01-27T09:14:16Z</dcterms:created>
  <dcterms:modified xsi:type="dcterms:W3CDTF">2025-04-25T11:10:08Z</dcterms:modified>
</cp:coreProperties>
</file>