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Tahoma Bold" charset="1" panose="020B0804030504040204"/>
      <p:regular r:id="rId24"/>
    </p:embeddedFont>
    <p:embeddedFont>
      <p:font typeface="Gill Sans Bold" charset="1" panose="020B0802020104020203"/>
      <p:regular r:id="rId25"/>
    </p:embeddedFont>
    <p:embeddedFont>
      <p:font typeface="Calibri (MS) Bold" charset="1" panose="020F0702030404030204"/>
      <p:regular r:id="rId26"/>
    </p:embeddedFont>
    <p:embeddedFont>
      <p:font typeface="Calibri (MS)" charset="1" panose="020F0502020204030204"/>
      <p:regular r:id="rId27"/>
    </p:embeddedFont>
    <p:embeddedFont>
      <p:font typeface="Gill Sans Light" charset="1" panose="020B0302020104020203"/>
      <p:regular r:id="rId28"/>
    </p:embeddedFont>
    <p:embeddedFont>
      <p:font typeface="Canva Sans" charset="1" panose="020B0503030501040103"/>
      <p:regular r:id="rId29"/>
    </p:embeddedFont>
    <p:embeddedFont>
      <p:font typeface="Tahoma" charset="1" panose="020B0604030504040204"/>
      <p:regular r:id="rId30"/>
    </p:embeddedFont>
    <p:embeddedFont>
      <p:font typeface="Open Sans Bold" charset="1" panose="020B0806030504020204"/>
      <p:regular r:id="rId31"/>
    </p:embeddedFont>
    <p:embeddedFont>
      <p:font typeface="Canva Sans Bold" charset="1" panose="020B0803030501040103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docs.google.com/spreadsheets/d/1DUF2isFWsqVSYhbaACYtbgcLi_YjDqpE3GLQIVgkKQg/edit#gid=69851113" TargetMode="External" Type="http://schemas.openxmlformats.org/officeDocument/2006/relationships/hyperlink"/><Relationship Id="rId11" Target="https://docs.google.com/spreadsheets/d/1DUF2isFWsqVSYhbaACYtbgcLi_YjDqpE3GLQIVgkKQg/edit#gid=69851113" TargetMode="External" Type="http://schemas.openxmlformats.org/officeDocument/2006/relationships/hyperlink"/><Relationship Id="rId12" Target="https://docs.google.com/spreadsheets/d/1DUF2isFWsqVSYhbaACYtbgcLi_YjDqpE3GLQIVgkKQg/edit#gid=69851113" TargetMode="External" Type="http://schemas.openxmlformats.org/officeDocument/2006/relationships/hyperlink"/><Relationship Id="rId2" Target="../media/image6.png" Type="http://schemas.openxmlformats.org/officeDocument/2006/relationships/image"/><Relationship Id="rId3" Target="https://docs.google.com/spreadsheets/d/1DUF2isFWsqVSYhbaACYtbgcLi_YjDqpE3GLQIVgkKQg/edit#gid=69851113" TargetMode="External" Type="http://schemas.openxmlformats.org/officeDocument/2006/relationships/hyperlink"/><Relationship Id="rId4" Target="https://docs.google.com/spreadsheets/d/1DUF2isFWsqVSYhbaACYtbgcLi_YjDqpE3GLQIVgkKQg/edit#gid=69851113" TargetMode="External" Type="http://schemas.openxmlformats.org/officeDocument/2006/relationships/hyperlink"/><Relationship Id="rId5" Target="https://docs.google.com/spreadsheets/d/1DUF2isFWsqVSYhbaACYtbgcLi_YjDqpE3GLQIVgkKQg/edit#gid=69851113" TargetMode="External" Type="http://schemas.openxmlformats.org/officeDocument/2006/relationships/hyperlink"/><Relationship Id="rId6" Target="https://docs.google.com/spreadsheets/d/1DUF2isFWsqVSYhbaACYtbgcLi_YjDqpE3GLQIVgkKQg/edit#gid=69851113" TargetMode="External" Type="http://schemas.openxmlformats.org/officeDocument/2006/relationships/hyperlink"/><Relationship Id="rId7" Target="https://docs.google.com/spreadsheets/d/1DUF2isFWsqVSYhbaACYtbgcLi_YjDqpE3GLQIVgkKQg/edit#gid=69851113" TargetMode="External" Type="http://schemas.openxmlformats.org/officeDocument/2006/relationships/hyperlink"/><Relationship Id="rId8" Target="https://docs.google.com/spreadsheets/d/1DUF2isFWsqVSYhbaACYtbgcLi_YjDqpE3GLQIVgkKQg/edit#gid=69851113" TargetMode="External" Type="http://schemas.openxmlformats.org/officeDocument/2006/relationships/hyperlink"/><Relationship Id="rId9" Target="https://docs.google.com/spreadsheets/d/1DUF2isFWsqVSYhbaACYtbgcLi_YjDqpE3GLQIVgkKQg/edit#gid=69851113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57886" y="7171257"/>
            <a:ext cx="19040" cy="28560"/>
            <a:chOff x="0" y="0"/>
            <a:chExt cx="25387" cy="380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400" cy="38100"/>
            </a:xfrm>
            <a:custGeom>
              <a:avLst/>
              <a:gdLst/>
              <a:ahLst/>
              <a:cxnLst/>
              <a:rect r="r" b="b" t="t" l="l"/>
              <a:pathLst>
                <a:path h="38100" w="25400">
                  <a:moveTo>
                    <a:pt x="0" y="0"/>
                  </a:moveTo>
                  <a:lnTo>
                    <a:pt x="1524" y="2159"/>
                  </a:lnTo>
                  <a:lnTo>
                    <a:pt x="6350" y="9017"/>
                  </a:lnTo>
                  <a:lnTo>
                    <a:pt x="14224" y="20828"/>
                  </a:lnTo>
                  <a:lnTo>
                    <a:pt x="25400" y="38100"/>
                  </a:lnTo>
                  <a:lnTo>
                    <a:pt x="25400" y="34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A8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352242" cy="2591990"/>
            <a:chOff x="0" y="0"/>
            <a:chExt cx="469655" cy="34559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69646" cy="3455289"/>
            </a:xfrm>
            <a:custGeom>
              <a:avLst/>
              <a:gdLst/>
              <a:ahLst/>
              <a:cxnLst/>
              <a:rect r="r" b="b" t="t" l="l"/>
              <a:pathLst>
                <a:path h="3455289" w="469646">
                  <a:moveTo>
                    <a:pt x="0" y="3455289"/>
                  </a:moveTo>
                  <a:lnTo>
                    <a:pt x="469646" y="3455289"/>
                  </a:lnTo>
                  <a:lnTo>
                    <a:pt x="469646" y="0"/>
                  </a:lnTo>
                  <a:lnTo>
                    <a:pt x="0" y="0"/>
                  </a:lnTo>
                  <a:lnTo>
                    <a:pt x="0" y="3455289"/>
                  </a:lnTo>
                  <a:close/>
                </a:path>
              </a:pathLst>
            </a:custGeom>
            <a:solidFill>
              <a:srgbClr val="DB756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212661" y="9929827"/>
            <a:ext cx="4065058" cy="352242"/>
            <a:chOff x="0" y="0"/>
            <a:chExt cx="5420077" cy="4696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20106" cy="469646"/>
            </a:xfrm>
            <a:custGeom>
              <a:avLst/>
              <a:gdLst/>
              <a:ahLst/>
              <a:cxnLst/>
              <a:rect r="r" b="b" t="t" l="l"/>
              <a:pathLst>
                <a:path h="469646" w="5420106">
                  <a:moveTo>
                    <a:pt x="5420106" y="0"/>
                  </a:moveTo>
                  <a:lnTo>
                    <a:pt x="0" y="0"/>
                  </a:lnTo>
                  <a:lnTo>
                    <a:pt x="0" y="469646"/>
                  </a:lnTo>
                  <a:lnTo>
                    <a:pt x="5420106" y="469646"/>
                  </a:lnTo>
                  <a:lnTo>
                    <a:pt x="5420106" y="0"/>
                  </a:lnTo>
                  <a:close/>
                </a:path>
              </a:pathLst>
            </a:custGeom>
            <a:solidFill>
              <a:srgbClr val="DB756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67950" y="3085342"/>
            <a:ext cx="17130173" cy="3634753"/>
            <a:chOff x="0" y="0"/>
            <a:chExt cx="22840231" cy="484633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840231" cy="4846337"/>
            </a:xfrm>
            <a:custGeom>
              <a:avLst/>
              <a:gdLst/>
              <a:ahLst/>
              <a:cxnLst/>
              <a:rect r="r" b="b" t="t" l="l"/>
              <a:pathLst>
                <a:path h="4846337" w="22840231">
                  <a:moveTo>
                    <a:pt x="0" y="0"/>
                  </a:moveTo>
                  <a:lnTo>
                    <a:pt x="22840231" y="0"/>
                  </a:lnTo>
                  <a:lnTo>
                    <a:pt x="22840231" y="4846337"/>
                  </a:lnTo>
                  <a:lnTo>
                    <a:pt x="0" y="48463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22840231" cy="484633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9415"/>
                </a:lnSpc>
              </a:pPr>
              <a:r>
                <a:rPr lang="en-US" sz="7845" b="true">
                  <a:solidFill>
                    <a:srgbClr val="434343"/>
                  </a:solidFill>
                  <a:latin typeface="Tahoma Bold"/>
                  <a:ea typeface="Tahoma Bold"/>
                  <a:cs typeface="Tahoma Bold"/>
                  <a:sym typeface="Tahoma Bold"/>
                </a:rPr>
                <a:t>  </a:t>
              </a:r>
            </a:p>
            <a:p>
              <a:pPr algn="ctr">
                <a:lnSpc>
                  <a:spcPts val="9415"/>
                </a:lnSpc>
              </a:pPr>
            </a:p>
            <a:p>
              <a:pPr algn="ctr">
                <a:lnSpc>
                  <a:spcPts val="7076"/>
                </a:lnSpc>
              </a:pPr>
              <a:r>
                <a:rPr lang="en-US" sz="5896" b="true">
                  <a:solidFill>
                    <a:srgbClr val="434343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IPL WIN PROBABILITY</a:t>
              </a:r>
              <a:r>
                <a:rPr lang="en-US" sz="5896" b="true">
                  <a:solidFill>
                    <a:srgbClr val="434343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 PREDICTOR MODEL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67950" y="7634905"/>
            <a:ext cx="7635073" cy="1395266"/>
            <a:chOff x="0" y="0"/>
            <a:chExt cx="10180098" cy="186035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180098" cy="1860355"/>
            </a:xfrm>
            <a:custGeom>
              <a:avLst/>
              <a:gdLst/>
              <a:ahLst/>
              <a:cxnLst/>
              <a:rect r="r" b="b" t="t" l="l"/>
              <a:pathLst>
                <a:path h="1860355" w="10180098">
                  <a:moveTo>
                    <a:pt x="0" y="0"/>
                  </a:moveTo>
                  <a:lnTo>
                    <a:pt x="10180098" y="0"/>
                  </a:lnTo>
                  <a:lnTo>
                    <a:pt x="10180098" y="1860355"/>
                  </a:lnTo>
                  <a:lnTo>
                    <a:pt x="0" y="18603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0180098" cy="192703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58"/>
                </a:lnSpc>
              </a:pPr>
              <a:r>
                <a:rPr lang="en-US" sz="2798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H.O.D.:                                     Coordinator:-    </a:t>
              </a:r>
            </a:p>
            <a:p>
              <a:pPr algn="l">
                <a:lnSpc>
                  <a:spcPts val="3358"/>
                </a:lnSpc>
              </a:pPr>
              <a:r>
                <a:rPr lang="en-US" sz="2798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Dr. Kalpana Rai                       Prof. Vineet Kumar</a:t>
              </a:r>
            </a:p>
            <a:p>
              <a:pPr algn="l">
                <a:lnSpc>
                  <a:spcPts val="3358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307823" y="139309"/>
            <a:ext cx="1980169" cy="2313370"/>
          </a:xfrm>
          <a:custGeom>
            <a:avLst/>
            <a:gdLst/>
            <a:ahLst/>
            <a:cxnLst/>
            <a:rect r="r" b="b" t="t" l="l"/>
            <a:pathLst>
              <a:path h="2313370" w="1980169">
                <a:moveTo>
                  <a:pt x="0" y="0"/>
                </a:moveTo>
                <a:lnTo>
                  <a:pt x="1980169" y="0"/>
                </a:lnTo>
                <a:lnTo>
                  <a:pt x="1980169" y="2313371"/>
                </a:lnTo>
                <a:lnTo>
                  <a:pt x="0" y="23133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287992" y="7598948"/>
            <a:ext cx="7539873" cy="2718911"/>
            <a:chOff x="0" y="0"/>
            <a:chExt cx="10053164" cy="362521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053164" cy="3625216"/>
            </a:xfrm>
            <a:custGeom>
              <a:avLst/>
              <a:gdLst/>
              <a:ahLst/>
              <a:cxnLst/>
              <a:rect r="r" b="b" t="t" l="l"/>
              <a:pathLst>
                <a:path h="3625216" w="10053164">
                  <a:moveTo>
                    <a:pt x="0" y="0"/>
                  </a:moveTo>
                  <a:lnTo>
                    <a:pt x="10053164" y="0"/>
                  </a:lnTo>
                  <a:lnTo>
                    <a:pt x="10053164" y="3625216"/>
                  </a:lnTo>
                  <a:lnTo>
                    <a:pt x="0" y="36252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66675"/>
              <a:ext cx="10053164" cy="36918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58"/>
                </a:lnSpc>
              </a:pPr>
              <a:r>
                <a:rPr lang="en-US" sz="2798" b="true">
                  <a:solidFill>
                    <a:srgbClr val="000000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Guided By:-                                    TEAM-Member:-</a:t>
              </a:r>
            </a:p>
            <a:p>
              <a:pPr algn="l">
                <a:lnSpc>
                  <a:spcPts val="2878"/>
                </a:lnSpc>
              </a:pPr>
              <a:r>
                <a:rPr lang="en-US" sz="2398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Prof. Neha Sharma                                  Aamir Siddhiqui</a:t>
              </a:r>
            </a:p>
            <a:p>
              <a:pPr algn="l">
                <a:lnSpc>
                  <a:spcPts val="2878"/>
                </a:lnSpc>
              </a:pPr>
              <a:r>
                <a:rPr lang="en-US" sz="2398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                                                                </a:t>
              </a:r>
              <a:r>
                <a:rPr lang="en-US" sz="2398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Aman Saxena</a:t>
              </a:r>
            </a:p>
            <a:p>
              <a:pPr algn="l">
                <a:lnSpc>
                  <a:spcPts val="2878"/>
                </a:lnSpc>
              </a:pPr>
              <a:r>
                <a:rPr lang="en-US" sz="2398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                                                                </a:t>
              </a:r>
              <a:r>
                <a:rPr lang="en-US" sz="2398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Chirag Jain</a:t>
              </a:r>
            </a:p>
            <a:p>
              <a:pPr algn="l">
                <a:lnSpc>
                  <a:spcPts val="2878"/>
                </a:lnSpc>
              </a:pPr>
              <a:r>
                <a:rPr lang="en-US" sz="2398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                                                                   </a:t>
              </a:r>
              <a:r>
                <a:rPr lang="en-US" sz="2398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Madhur Choursia</a:t>
              </a:r>
            </a:p>
            <a:p>
              <a:pPr algn="l">
                <a:lnSpc>
                  <a:spcPts val="2878"/>
                </a:lnSpc>
              </a:pPr>
            </a:p>
            <a:p>
              <a:pPr algn="l">
                <a:lnSpc>
                  <a:spcPts val="2878"/>
                </a:lnSpc>
              </a:pPr>
              <a:r>
                <a:rPr lang="en-US" sz="2398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					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96431" y="2989203"/>
            <a:ext cx="16831434" cy="1322750"/>
            <a:chOff x="0" y="0"/>
            <a:chExt cx="22441912" cy="176366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2441911" cy="1763667"/>
            </a:xfrm>
            <a:custGeom>
              <a:avLst/>
              <a:gdLst/>
              <a:ahLst/>
              <a:cxnLst/>
              <a:rect r="r" b="b" t="t" l="l"/>
              <a:pathLst>
                <a:path h="1763667" w="22441911">
                  <a:moveTo>
                    <a:pt x="0" y="0"/>
                  </a:moveTo>
                  <a:lnTo>
                    <a:pt x="22441911" y="0"/>
                  </a:lnTo>
                  <a:lnTo>
                    <a:pt x="22441911" y="1763667"/>
                  </a:lnTo>
                  <a:lnTo>
                    <a:pt x="0" y="17636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76200"/>
              <a:ext cx="22441912" cy="183986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797"/>
                </a:lnSpc>
              </a:pPr>
              <a:r>
                <a:rPr lang="en-US" sz="3997">
                  <a:solidFill>
                    <a:srgbClr val="000000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SAGAR GROUP OF INSTITUTE  RESEARCH  AND  TECHNOLOGY,  BHOPAL</a:t>
              </a:r>
            </a:p>
            <a:p>
              <a:pPr algn="ctr">
                <a:lnSpc>
                  <a:spcPts val="4797"/>
                </a:lnSpc>
              </a:pPr>
              <a:r>
                <a:rPr lang="en-US" sz="3997">
                  <a:solidFill>
                    <a:srgbClr val="000000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DEPARTMENT OF  AIML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 rot="20117">
            <a:off x="-31891" y="7142682"/>
            <a:ext cx="18367648" cy="0"/>
          </a:xfrm>
          <a:prstGeom prst="line">
            <a:avLst/>
          </a:prstGeom>
          <a:ln cap="rnd" w="57150">
            <a:solidFill>
              <a:srgbClr val="C0504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0677" y="6135181"/>
            <a:ext cx="3380316" cy="3380316"/>
          </a:xfrm>
          <a:custGeom>
            <a:avLst/>
            <a:gdLst/>
            <a:ahLst/>
            <a:cxnLst/>
            <a:rect r="r" b="b" t="t" l="l"/>
            <a:pathLst>
              <a:path h="3380316" w="3380316">
                <a:moveTo>
                  <a:pt x="0" y="0"/>
                </a:moveTo>
                <a:lnTo>
                  <a:pt x="3380316" y="0"/>
                </a:lnTo>
                <a:lnTo>
                  <a:pt x="3380316" y="3380315"/>
                </a:lnTo>
                <a:lnTo>
                  <a:pt x="0" y="33803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618603"/>
            <a:ext cx="5201573" cy="3627355"/>
            <a:chOff x="0" y="0"/>
            <a:chExt cx="6935430" cy="483647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6935430" cy="2844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423"/>
                </a:lnSpc>
              </a:pPr>
              <a:r>
                <a:rPr lang="en-US" b="true" sz="7019">
                  <a:solidFill>
                    <a:srgbClr val="EBEFE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Feature Engineering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3388674"/>
              <a:ext cx="6935430" cy="1447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20"/>
                </a:lnSpc>
              </a:pPr>
              <a:r>
                <a:rPr lang="en-US" b="true" sz="3600">
                  <a:solidFill>
                    <a:srgbClr val="EBEFE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🧠 New Features We Created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230273" y="1308885"/>
            <a:ext cx="10151540" cy="1117948"/>
            <a:chOff x="0" y="0"/>
            <a:chExt cx="13535386" cy="149059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943478" y="23408"/>
              <a:ext cx="11591908" cy="14671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17"/>
                </a:lnSpc>
              </a:pPr>
              <a:r>
                <a:rPr lang="en-US" b="true" sz="3083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To improve prediction accuracy, we created these important features: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525"/>
              <a:ext cx="1238470" cy="9798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42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343102" y="3185160"/>
            <a:ext cx="7297073" cy="874609"/>
            <a:chOff x="0" y="0"/>
            <a:chExt cx="9729430" cy="116614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1397000" y="1058"/>
              <a:ext cx="8332430" cy="1165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18"/>
                </a:lnSpc>
              </a:pPr>
              <a:r>
                <a:rPr lang="en-US" b="true" sz="2441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Runs Left</a:t>
              </a:r>
            </a:p>
            <a:p>
              <a:pPr algn="l" marL="0" indent="0" lvl="0">
                <a:lnSpc>
                  <a:spcPts val="3418"/>
                </a:lnSpc>
              </a:pPr>
              <a:r>
                <a:rPr lang="en-US" b="true" sz="2441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 ➤ Target Score - Current Score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0"/>
              <a:ext cx="890230" cy="711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b="true" sz="3500">
                  <a:solidFill>
                    <a:srgbClr val="EBEFE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01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343102" y="4312920"/>
            <a:ext cx="7297073" cy="874609"/>
            <a:chOff x="0" y="0"/>
            <a:chExt cx="9729430" cy="116614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1397000" y="1058"/>
              <a:ext cx="8332430" cy="1165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18"/>
                </a:lnSpc>
              </a:pPr>
              <a:r>
                <a:rPr lang="en-US" b="true" sz="2441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Balls Left</a:t>
              </a:r>
            </a:p>
            <a:p>
              <a:pPr algn="l" marL="0" indent="0" lvl="0">
                <a:lnSpc>
                  <a:spcPts val="3418"/>
                </a:lnSpc>
              </a:pPr>
              <a:r>
                <a:rPr lang="en-US" b="true" sz="2441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 ➤ 120 - (Overs Completed × 6)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0"/>
              <a:ext cx="890230" cy="711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b="true" sz="3500">
                  <a:solidFill>
                    <a:srgbClr val="EBEFE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02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343102" y="5440680"/>
            <a:ext cx="7297073" cy="874609"/>
            <a:chOff x="0" y="0"/>
            <a:chExt cx="9729430" cy="1166145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1397000" y="1058"/>
              <a:ext cx="8332430" cy="1165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18"/>
                </a:lnSpc>
              </a:pPr>
              <a:r>
                <a:rPr lang="en-US" b="true" sz="2441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Current Run Rate (CRR)</a:t>
              </a:r>
            </a:p>
            <a:p>
              <a:pPr algn="l" marL="0" indent="0" lvl="0">
                <a:lnSpc>
                  <a:spcPts val="3418"/>
                </a:lnSpc>
              </a:pPr>
              <a:r>
                <a:rPr lang="en-US" b="true" sz="2441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 ➤ Current Score ÷ Overs Completed\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0"/>
              <a:ext cx="890230" cy="711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 b="true">
                  <a:solidFill>
                    <a:srgbClr val="EBEFE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03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343102" y="6568440"/>
            <a:ext cx="7297073" cy="874609"/>
            <a:chOff x="0" y="0"/>
            <a:chExt cx="9729430" cy="1166145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1397000" y="1058"/>
              <a:ext cx="8332430" cy="1165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18"/>
                </a:lnSpc>
              </a:pPr>
              <a:r>
                <a:rPr lang="en-US" b="true" sz="2441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Required Run Rate (RRR)</a:t>
              </a:r>
            </a:p>
            <a:p>
              <a:pPr algn="l" marL="0" indent="0" lvl="0">
                <a:lnSpc>
                  <a:spcPts val="3418"/>
                </a:lnSpc>
              </a:pPr>
              <a:r>
                <a:rPr lang="en-US" b="true" sz="2441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 ➤ Runs Left ÷ Balls Left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0"/>
              <a:ext cx="890230" cy="711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b="true" sz="3500">
                  <a:solidFill>
                    <a:srgbClr val="EBEFE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04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343102" y="7696200"/>
            <a:ext cx="7297073" cy="874609"/>
            <a:chOff x="0" y="0"/>
            <a:chExt cx="9729430" cy="1166145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1397000" y="1058"/>
              <a:ext cx="8332430" cy="11650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18"/>
                </a:lnSpc>
              </a:pPr>
              <a:r>
                <a:rPr lang="en-US" b="true" sz="2441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Wickets Remaining</a:t>
              </a:r>
            </a:p>
            <a:p>
              <a:pPr algn="l" marL="0" indent="0" lvl="0">
                <a:lnSpc>
                  <a:spcPts val="3418"/>
                </a:lnSpc>
              </a:pPr>
              <a:r>
                <a:rPr lang="en-US" b="true" sz="2441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 ➤ 10 - Wickets Fallen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0"/>
              <a:ext cx="890230" cy="711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b="true" sz="3500">
                  <a:solidFill>
                    <a:srgbClr val="EBEFE9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05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49372" y="276529"/>
            <a:ext cx="3155717" cy="1972323"/>
          </a:xfrm>
          <a:custGeom>
            <a:avLst/>
            <a:gdLst/>
            <a:ahLst/>
            <a:cxnLst/>
            <a:rect r="r" b="b" t="t" l="l"/>
            <a:pathLst>
              <a:path h="1972323" w="3155717">
                <a:moveTo>
                  <a:pt x="0" y="0"/>
                </a:moveTo>
                <a:lnTo>
                  <a:pt x="3155717" y="0"/>
                </a:lnTo>
                <a:lnTo>
                  <a:pt x="3155717" y="1972323"/>
                </a:lnTo>
                <a:lnTo>
                  <a:pt x="0" y="1972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8" t="0" r="-4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3228" y="267004"/>
            <a:ext cx="10271848" cy="2232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</a:pPr>
            <a:r>
              <a:rPr lang="en-US" b="true" sz="8000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MODEL SELECTION &amp; TRAINING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434837" y="3536907"/>
            <a:ext cx="4384788" cy="3354706"/>
            <a:chOff x="0" y="0"/>
            <a:chExt cx="5846383" cy="447294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685" y="-57150"/>
              <a:ext cx="5843014" cy="654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99"/>
                </a:lnSpc>
              </a:pPr>
              <a:r>
                <a:rPr lang="en-US" b="true" sz="2999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Testing &amp; Prediction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606425"/>
              <a:ext cx="5846383" cy="38665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39"/>
                </a:lnSpc>
              </a:pPr>
            </a:p>
            <a:p>
              <a:pPr algn="ctr" marL="0" indent="0" lvl="0">
                <a:lnSpc>
                  <a:spcPts val="3839"/>
                </a:lnSpc>
              </a:pPr>
              <a:r>
                <a:rPr lang="en-US" sz="2399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Model tested using test data</a:t>
              </a:r>
            </a:p>
            <a:p>
              <a:pPr algn="ctr" marL="0" indent="0" lvl="0">
                <a:lnSpc>
                  <a:spcPts val="3839"/>
                </a:lnSpc>
              </a:pPr>
              <a:r>
                <a:rPr lang="en-US" sz="2399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Also applied to simulate match progression over 20 overs</a:t>
              </a:r>
            </a:p>
            <a:p>
              <a:pPr algn="ctr" marL="0" indent="0" lvl="0">
                <a:lnSpc>
                  <a:spcPts val="3839"/>
                </a:lnSpc>
              </a:pPr>
              <a:r>
                <a:rPr lang="en-US" sz="2399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Prediction shown as win/lose probability at end of each over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124656" y="2689835"/>
            <a:ext cx="6576890" cy="5048850"/>
            <a:chOff x="0" y="0"/>
            <a:chExt cx="8769187" cy="6731800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2527" y="-66675"/>
              <a:ext cx="8764133" cy="682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13"/>
                </a:lnSpc>
              </a:pPr>
              <a:r>
                <a:rPr lang="en-US" b="true" sz="3094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Training Process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630054"/>
              <a:ext cx="8769187" cy="61017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066"/>
                </a:lnSpc>
              </a:pPr>
              <a:r>
                <a:rPr lang="en-US" sz="2541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Pipeline created with:</a:t>
              </a:r>
            </a:p>
            <a:p>
              <a:pPr algn="ctr" marL="0" indent="0" lvl="0">
                <a:lnSpc>
                  <a:spcPts val="4066"/>
                </a:lnSpc>
              </a:pPr>
              <a:r>
                <a:rPr lang="en-US" sz="2541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OneHotEncoder for categorical features (teams, city)</a:t>
              </a:r>
            </a:p>
            <a:p>
              <a:pPr algn="ctr" marL="0" indent="0" lvl="0">
                <a:lnSpc>
                  <a:spcPts val="4066"/>
                </a:lnSpc>
              </a:pPr>
            </a:p>
            <a:p>
              <a:pPr algn="ctr" marL="0" indent="0" lvl="0">
                <a:lnSpc>
                  <a:spcPts val="4066"/>
                </a:lnSpc>
              </a:pPr>
              <a:r>
                <a:rPr lang="en-US" sz="2541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LogisticRegression (with solver = 'liblinear')</a:t>
              </a:r>
            </a:p>
            <a:p>
              <a:pPr algn="ctr" marL="0" indent="0" lvl="0">
                <a:lnSpc>
                  <a:spcPts val="4066"/>
                </a:lnSpc>
              </a:pPr>
              <a:r>
                <a:rPr lang="en-US" sz="2541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Trained on historical IPL data (2008–2019)</a:t>
              </a:r>
            </a:p>
            <a:p>
              <a:pPr algn="ctr" marL="0" indent="0" lvl="0">
                <a:lnSpc>
                  <a:spcPts val="4066"/>
                </a:lnSpc>
              </a:pPr>
            </a:p>
            <a:p>
              <a:pPr algn="ctr" marL="0" indent="0" lvl="0">
                <a:lnSpc>
                  <a:spcPts val="4066"/>
                </a:lnSpc>
              </a:pPr>
              <a:r>
                <a:rPr lang="en-US" sz="2541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Evaluated using accuracy_score:</a:t>
              </a:r>
            </a:p>
            <a:p>
              <a:pPr algn="ctr" marL="0" indent="0" lvl="0">
                <a:lnSpc>
                  <a:spcPts val="4066"/>
                </a:lnSpc>
              </a:pPr>
              <a:r>
                <a:rPr lang="en-US" sz="2541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  Accuracy Achieved: 80.3%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63228" y="3286903"/>
            <a:ext cx="4384788" cy="3854713"/>
            <a:chOff x="0" y="0"/>
            <a:chExt cx="5846383" cy="513961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685" y="-57150"/>
              <a:ext cx="5843014" cy="1847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99"/>
                </a:lnSpc>
              </a:pPr>
              <a:r>
                <a:rPr lang="en-US" b="true" sz="2999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Model Used: Logistic Regression</a:t>
              </a:r>
            </a:p>
            <a:p>
              <a:pPr algn="ctr" marL="0" indent="0" lvl="0">
                <a:lnSpc>
                  <a:spcPts val="3599"/>
                </a:lnSpc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800225"/>
              <a:ext cx="5846383" cy="3339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91"/>
                </a:lnSpc>
              </a:pPr>
              <a:r>
                <a:rPr lang="en-US" sz="2494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A simple and effective algorithm for predicting win/loss (binary classification).</a:t>
              </a:r>
            </a:p>
            <a:p>
              <a:pPr algn="ctr" marL="0" indent="0" lvl="0">
                <a:lnSpc>
                  <a:spcPts val="3991"/>
                </a:lnSpc>
              </a:pPr>
              <a:r>
                <a:rPr lang="en-US" sz="2494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Chosen for its speed, interpretability, and good accuracy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628038">
            <a:off x="2748207" y="1478065"/>
            <a:ext cx="1461792" cy="7330870"/>
          </a:xfrm>
          <a:prstGeom prst="rect">
            <a:avLst/>
          </a:prstGeom>
          <a:solidFill>
            <a:srgbClr val="13151B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447862"/>
            <a:ext cx="7171677" cy="6043846"/>
          </a:xfrm>
          <a:custGeom>
            <a:avLst/>
            <a:gdLst/>
            <a:ahLst/>
            <a:cxnLst/>
            <a:rect r="r" b="b" t="t" l="l"/>
            <a:pathLst>
              <a:path h="6043846" w="7171677">
                <a:moveTo>
                  <a:pt x="0" y="0"/>
                </a:moveTo>
                <a:lnTo>
                  <a:pt x="7171677" y="0"/>
                </a:lnTo>
                <a:lnTo>
                  <a:pt x="7171677" y="6043846"/>
                </a:lnTo>
                <a:lnTo>
                  <a:pt x="0" y="60438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406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59022" y="238125"/>
            <a:ext cx="9950719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21"/>
              </a:lnSpc>
            </a:pPr>
            <a:r>
              <a:rPr lang="en-US" b="true" sz="7518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WEB APPLICATION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35987" y="2147055"/>
            <a:ext cx="16062476" cy="764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6"/>
              </a:lnSpc>
            </a:pPr>
            <a:r>
              <a:rPr lang="en-US" b="true" sz="3097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Developed Using: Streamlit</a:t>
            </a:r>
          </a:p>
          <a:p>
            <a:pPr algn="l" marL="0" indent="0" lvl="0">
              <a:lnSpc>
                <a:spcPts val="4336"/>
              </a:lnSpc>
            </a:pPr>
            <a:r>
              <a:rPr lang="en-US" sz="3097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Lightweight Python framework for building data apps quickly</a:t>
            </a:r>
          </a:p>
          <a:p>
            <a:pPr algn="l" marL="0" indent="0" lvl="0">
              <a:lnSpc>
                <a:spcPts val="4336"/>
              </a:lnSpc>
            </a:pPr>
          </a:p>
          <a:p>
            <a:pPr algn="l" marL="0" indent="0" lvl="0">
              <a:lnSpc>
                <a:spcPts val="4336"/>
              </a:lnSpc>
            </a:pPr>
            <a:r>
              <a:rPr lang="en-US" sz="3097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 </a:t>
            </a:r>
            <a:r>
              <a:rPr lang="en-US" b="true" sz="3097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Key Functionalities</a:t>
            </a:r>
          </a:p>
          <a:p>
            <a:pPr algn="l" marL="0" indent="0" lvl="0">
              <a:lnSpc>
                <a:spcPts val="4336"/>
              </a:lnSpc>
            </a:pPr>
            <a:r>
              <a:rPr lang="en-US" sz="3097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Users select:</a:t>
            </a:r>
          </a:p>
          <a:p>
            <a:pPr algn="l" marL="0" indent="0" lvl="0">
              <a:lnSpc>
                <a:spcPts val="4336"/>
              </a:lnSpc>
            </a:pPr>
            <a:r>
              <a:rPr lang="en-US" sz="3097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Batting &amp; Bowling Teams</a:t>
            </a:r>
          </a:p>
          <a:p>
            <a:pPr algn="l" marL="0" indent="0" lvl="0">
              <a:lnSpc>
                <a:spcPts val="4336"/>
              </a:lnSpc>
            </a:pPr>
            <a:r>
              <a:rPr lang="en-US" sz="3097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Match City</a:t>
            </a:r>
          </a:p>
          <a:p>
            <a:pPr algn="l" marL="0" indent="0" lvl="0">
              <a:lnSpc>
                <a:spcPts val="4336"/>
              </a:lnSpc>
            </a:pPr>
            <a:r>
              <a:rPr lang="en-US" sz="3097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Target Score</a:t>
            </a:r>
          </a:p>
          <a:p>
            <a:pPr algn="l" marL="0" indent="0" lvl="0">
              <a:lnSpc>
                <a:spcPts val="4336"/>
              </a:lnSpc>
            </a:pPr>
            <a:r>
              <a:rPr lang="en-US" sz="3097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Current Score, Overs, Wickets</a:t>
            </a:r>
          </a:p>
          <a:p>
            <a:pPr algn="l" marL="0" indent="0" lvl="0">
              <a:lnSpc>
                <a:spcPts val="4336"/>
              </a:lnSpc>
            </a:pPr>
          </a:p>
          <a:p>
            <a:pPr algn="l" marL="0" indent="0" lvl="0">
              <a:lnSpc>
                <a:spcPts val="4336"/>
              </a:lnSpc>
            </a:pPr>
            <a:r>
              <a:rPr lang="en-US" sz="3097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Click </a:t>
            </a:r>
            <a:r>
              <a:rPr lang="en-US" b="true" sz="3097">
                <a:solidFill>
                  <a:srgbClr val="000000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"Predict Probability" </a:t>
            </a:r>
            <a:r>
              <a:rPr lang="en-US" sz="3097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to get results</a:t>
            </a:r>
          </a:p>
          <a:p>
            <a:pPr algn="l" marL="0" indent="0" lvl="0">
              <a:lnSpc>
                <a:spcPts val="4336"/>
              </a:lnSpc>
            </a:pPr>
            <a:r>
              <a:rPr lang="en-US" sz="3097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⚡ Instant Prediction</a:t>
            </a:r>
          </a:p>
          <a:p>
            <a:pPr algn="l" marL="0" indent="0" lvl="0">
              <a:lnSpc>
                <a:spcPts val="4336"/>
              </a:lnSpc>
            </a:pPr>
          </a:p>
          <a:p>
            <a:pPr algn="l" marL="0" indent="0" lvl="0">
              <a:lnSpc>
                <a:spcPts val="4336"/>
              </a:lnSpc>
            </a:pPr>
            <a:r>
              <a:rPr lang="en-US" sz="3097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Shows win percentage for both teams based on current match data</a:t>
            </a:r>
          </a:p>
        </p:txBody>
      </p:sp>
      <p:sp>
        <p:nvSpPr>
          <p:cNvPr name="AutoShape 6" id="6"/>
          <p:cNvSpPr/>
          <p:nvPr/>
        </p:nvSpPr>
        <p:spPr>
          <a:xfrm rot="-5400000">
            <a:off x="-4119562" y="5138737"/>
            <a:ext cx="10287000" cy="0"/>
          </a:xfrm>
          <a:prstGeom prst="line">
            <a:avLst/>
          </a:prstGeom>
          <a:ln cap="rnd" w="9525">
            <a:solidFill>
              <a:srgbClr val="3268A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64123" y="4161459"/>
            <a:ext cx="16230600" cy="76200"/>
          </a:xfrm>
          <a:prstGeom prst="rect">
            <a:avLst/>
          </a:prstGeom>
          <a:solidFill>
            <a:srgbClr val="6B9BD9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78629" y="3925030"/>
            <a:ext cx="6971186" cy="5596769"/>
            <a:chOff x="0" y="0"/>
            <a:chExt cx="9294915" cy="746235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720850"/>
              <a:ext cx="9294915" cy="62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09"/>
                </a:lnSpc>
              </a:pPr>
              <a:r>
                <a:rPr lang="en-US" b="true" sz="2841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Programming &amp; Libraries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867872"/>
              <a:ext cx="9294915" cy="45944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01"/>
                </a:lnSpc>
              </a:pPr>
              <a:r>
                <a:rPr lang="en-US" b="true" sz="2429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Python – </a:t>
              </a:r>
              <a:r>
                <a:rPr lang="en-US" sz="2429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Core language for development</a:t>
              </a:r>
            </a:p>
            <a:p>
              <a:pPr algn="l" marL="0" indent="0" lvl="0">
                <a:lnSpc>
                  <a:spcPts val="3401"/>
                </a:lnSpc>
              </a:pPr>
            </a:p>
            <a:p>
              <a:pPr algn="l" marL="0" indent="0" lvl="0">
                <a:lnSpc>
                  <a:spcPts val="3401"/>
                </a:lnSpc>
              </a:pPr>
              <a:r>
                <a:rPr lang="en-US" b="true" sz="2429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pandas, numpy – </a:t>
              </a:r>
              <a:r>
                <a:rPr lang="en-US" sz="2429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Data processing &amp; numerical calculations</a:t>
              </a:r>
            </a:p>
            <a:p>
              <a:pPr algn="l" marL="0" indent="0" lvl="0">
                <a:lnSpc>
                  <a:spcPts val="3401"/>
                </a:lnSpc>
              </a:pPr>
            </a:p>
            <a:p>
              <a:pPr algn="l" marL="0" indent="0" lvl="0">
                <a:lnSpc>
                  <a:spcPts val="3401"/>
                </a:lnSpc>
              </a:pPr>
              <a:r>
                <a:rPr lang="en-US" b="true" sz="2429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scikit-learn – </a:t>
              </a:r>
              <a:r>
                <a:rPr lang="en-US" sz="2429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Machine Learning model building</a:t>
              </a:r>
            </a:p>
            <a:p>
              <a:pPr algn="l" marL="0" indent="0" lvl="0">
                <a:lnSpc>
                  <a:spcPts val="3401"/>
                </a:lnSpc>
              </a:pPr>
            </a:p>
            <a:p>
              <a:pPr algn="l" marL="0" indent="0" lvl="0">
                <a:lnSpc>
                  <a:spcPts val="3401"/>
                </a:lnSpc>
              </a:pPr>
              <a:r>
                <a:rPr lang="en-US" b="true" sz="2429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matplotlib – </a:t>
              </a:r>
              <a:r>
                <a:rPr lang="en-US" sz="2429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Graphs for match progression visualization</a:t>
              </a:r>
            </a:p>
          </p:txBody>
        </p:sp>
        <p:sp>
          <p:nvSpPr>
            <p:cNvPr name="AutoShape 6" id="6"/>
            <p:cNvSpPr/>
            <p:nvPr/>
          </p:nvSpPr>
          <p:spPr>
            <a:xfrm rot="0">
              <a:off x="3958503" y="0"/>
              <a:ext cx="1377908" cy="558800"/>
            </a:xfrm>
            <a:prstGeom prst="rect">
              <a:avLst/>
            </a:prstGeom>
            <a:solidFill>
              <a:srgbClr val="3268A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598211" y="3774998"/>
            <a:ext cx="7401202" cy="4143620"/>
            <a:chOff x="0" y="0"/>
            <a:chExt cx="9868269" cy="552482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2777861"/>
              <a:ext cx="9868269" cy="688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702"/>
                </a:lnSpc>
              </a:pPr>
              <a:r>
                <a:rPr lang="en-US" b="true" sz="3085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Web Development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368528"/>
              <a:ext cx="9868269" cy="11562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87"/>
                </a:lnSpc>
              </a:pPr>
              <a:r>
                <a:rPr lang="en-US" b="true" sz="2419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Streamlit – </a:t>
              </a:r>
            </a:p>
            <a:p>
              <a:pPr algn="ctr" marL="0" indent="0" lvl="0">
                <a:lnSpc>
                  <a:spcPts val="3387"/>
                </a:lnSpc>
              </a:pPr>
              <a:r>
                <a:rPr lang="en-US" sz="2419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For building the interactive web application</a:t>
              </a:r>
            </a:p>
          </p:txBody>
        </p:sp>
        <p:sp>
          <p:nvSpPr>
            <p:cNvPr name="AutoShape 10" id="10"/>
            <p:cNvSpPr/>
            <p:nvPr/>
          </p:nvSpPr>
          <p:spPr>
            <a:xfrm rot="0">
              <a:off x="4202683" y="0"/>
              <a:ext cx="1462904" cy="893997"/>
            </a:xfrm>
            <a:prstGeom prst="rect">
              <a:avLst/>
            </a:prstGeom>
            <a:solidFill>
              <a:srgbClr val="3268A2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999413" y="3925030"/>
            <a:ext cx="4626181" cy="4768090"/>
            <a:chOff x="0" y="0"/>
            <a:chExt cx="6168241" cy="635745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1711325"/>
              <a:ext cx="6168241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9"/>
                </a:lnSpc>
              </a:pPr>
              <a:r>
                <a:rPr lang="en-US" b="true" sz="3041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Framework &amp; Modelling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905972"/>
              <a:ext cx="6168241" cy="34514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401"/>
                </a:lnSpc>
              </a:pPr>
              <a:r>
                <a:rPr lang="en-US" b="true" sz="2429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Jupyter Notebook – </a:t>
              </a:r>
              <a:r>
                <a:rPr lang="en-US" sz="2429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For model training and experimentation</a:t>
              </a:r>
            </a:p>
            <a:p>
              <a:pPr algn="ctr" marL="0" indent="0" lvl="0">
                <a:lnSpc>
                  <a:spcPts val="3401"/>
                </a:lnSpc>
              </a:pPr>
            </a:p>
            <a:p>
              <a:pPr algn="ctr" marL="0" indent="0" lvl="0">
                <a:lnSpc>
                  <a:spcPts val="3401"/>
                </a:lnSpc>
              </a:pPr>
              <a:r>
                <a:rPr lang="en-US" b="true" sz="2429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Pipeline &amp; ColumnTransformer – </a:t>
              </a:r>
              <a:r>
                <a:rPr lang="en-US" sz="2429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To streamline preprocessing + model steps</a:t>
              </a:r>
            </a:p>
          </p:txBody>
        </p:sp>
        <p:sp>
          <p:nvSpPr>
            <p:cNvPr name="AutoShape 14" id="14"/>
            <p:cNvSpPr/>
            <p:nvPr/>
          </p:nvSpPr>
          <p:spPr>
            <a:xfrm rot="0">
              <a:off x="2626921" y="0"/>
              <a:ext cx="914400" cy="558800"/>
            </a:xfrm>
            <a:prstGeom prst="rect">
              <a:avLst/>
            </a:prstGeom>
            <a:solidFill>
              <a:srgbClr val="3268A2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780711" y="191505"/>
            <a:ext cx="894187" cy="1786099"/>
          </a:xfrm>
          <a:custGeom>
            <a:avLst/>
            <a:gdLst/>
            <a:ahLst/>
            <a:cxnLst/>
            <a:rect r="r" b="b" t="t" l="l"/>
            <a:pathLst>
              <a:path h="1786099" w="894187">
                <a:moveTo>
                  <a:pt x="0" y="0"/>
                </a:moveTo>
                <a:lnTo>
                  <a:pt x="894187" y="0"/>
                </a:lnTo>
                <a:lnTo>
                  <a:pt x="894187" y="1786098"/>
                </a:lnTo>
                <a:lnTo>
                  <a:pt x="0" y="17860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577604" y="191505"/>
            <a:ext cx="1469798" cy="1469798"/>
          </a:xfrm>
          <a:custGeom>
            <a:avLst/>
            <a:gdLst/>
            <a:ahLst/>
            <a:cxnLst/>
            <a:rect r="r" b="b" t="t" l="l"/>
            <a:pathLst>
              <a:path h="1469798" w="1469798">
                <a:moveTo>
                  <a:pt x="0" y="0"/>
                </a:moveTo>
                <a:lnTo>
                  <a:pt x="1469798" y="0"/>
                </a:lnTo>
                <a:lnTo>
                  <a:pt x="1469798" y="1469798"/>
                </a:lnTo>
                <a:lnTo>
                  <a:pt x="0" y="14697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298267" y="2117661"/>
            <a:ext cx="1657337" cy="1657337"/>
          </a:xfrm>
          <a:custGeom>
            <a:avLst/>
            <a:gdLst/>
            <a:ahLst/>
            <a:cxnLst/>
            <a:rect r="r" b="b" t="t" l="l"/>
            <a:pathLst>
              <a:path h="1657337" w="1657337">
                <a:moveTo>
                  <a:pt x="0" y="0"/>
                </a:moveTo>
                <a:lnTo>
                  <a:pt x="1657337" y="0"/>
                </a:lnTo>
                <a:lnTo>
                  <a:pt x="1657337" y="1657337"/>
                </a:lnTo>
                <a:lnTo>
                  <a:pt x="0" y="16573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886021" y="720303"/>
            <a:ext cx="12584462" cy="2514600"/>
            <a:chOff x="0" y="0"/>
            <a:chExt cx="16779283" cy="3352800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142875"/>
              <a:ext cx="16779283" cy="1603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640"/>
                </a:lnSpc>
              </a:pPr>
              <a:r>
                <a:rPr lang="en-US" b="true" sz="7200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TECHNOLOGY USED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914525"/>
              <a:ext cx="16779283" cy="1438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7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“We used a combination of Python tools and ML libraries to bring this prediction system to life.”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Orange Triangle Shape"/>
          <p:cNvSpPr/>
          <p:nvPr/>
        </p:nvSpPr>
        <p:spPr>
          <a:xfrm flipH="false" flipV="false" rot="0">
            <a:off x="780711" y="191505"/>
            <a:ext cx="894187" cy="1786099"/>
          </a:xfrm>
          <a:custGeom>
            <a:avLst/>
            <a:gdLst/>
            <a:ahLst/>
            <a:cxnLst/>
            <a:rect r="r" b="b" t="t" l="l"/>
            <a:pathLst>
              <a:path h="1786099" w="894187">
                <a:moveTo>
                  <a:pt x="0" y="0"/>
                </a:moveTo>
                <a:lnTo>
                  <a:pt x="894187" y="0"/>
                </a:lnTo>
                <a:lnTo>
                  <a:pt x="894187" y="1786098"/>
                </a:lnTo>
                <a:lnTo>
                  <a:pt x="0" y="17860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80711" y="2945985"/>
            <a:ext cx="9526589" cy="5444590"/>
            <a:chOff x="0" y="0"/>
            <a:chExt cx="12702119" cy="725945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795244"/>
              <a:ext cx="12702119" cy="15695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49"/>
                </a:lnSpc>
              </a:pPr>
              <a:r>
                <a:rPr lang="en-US" b="true" sz="3499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Following results achieved :</a:t>
              </a:r>
            </a:p>
            <a:p>
              <a:pPr algn="l" marL="0" indent="0" lvl="0">
                <a:lnSpc>
                  <a:spcPts val="4549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726799"/>
              <a:ext cx="12702119" cy="36154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339"/>
                </a:lnSpc>
              </a:pPr>
              <a:r>
                <a:rPr lang="en-US" sz="2892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•Logistic regression gave consistent accuracy</a:t>
              </a:r>
            </a:p>
            <a:p>
              <a:pPr algn="l" marL="0" indent="0" lvl="0">
                <a:lnSpc>
                  <a:spcPts val="4339"/>
                </a:lnSpc>
              </a:pPr>
            </a:p>
            <a:p>
              <a:pPr algn="l" marL="0" indent="0" lvl="0">
                <a:lnSpc>
                  <a:spcPts val="4339"/>
                </a:lnSpc>
              </a:pPr>
              <a:r>
                <a:rPr lang="en-US" sz="2892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• Streamlit app predicts win probability in real-time</a:t>
              </a:r>
            </a:p>
            <a:p>
              <a:pPr algn="l" marL="0" indent="0" lvl="0">
                <a:lnSpc>
                  <a:spcPts val="4339"/>
                </a:lnSpc>
              </a:pPr>
            </a:p>
            <a:p>
              <a:pPr algn="l" marL="0" indent="0" lvl="0">
                <a:lnSpc>
                  <a:spcPts val="4339"/>
                </a:lnSpc>
              </a:pPr>
              <a:r>
                <a:rPr lang="en-US" sz="2892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• Enhances engagement for fans and analysts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7240403"/>
              <a:ext cx="12702119" cy="0"/>
            </a:xfrm>
            <a:prstGeom prst="line">
              <a:avLst/>
            </a:prstGeom>
            <a:ln cap="rnd" w="38100">
              <a:solidFill>
                <a:srgbClr val="E8EBE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0" y="19050"/>
              <a:ext cx="12702119" cy="0"/>
            </a:xfrm>
            <a:prstGeom prst="line">
              <a:avLst/>
            </a:prstGeom>
            <a:ln cap="rnd" w="38100">
              <a:solidFill>
                <a:srgbClr val="E8EBE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177334" y="724348"/>
            <a:ext cx="6813994" cy="3338857"/>
          </a:xfrm>
          <a:custGeom>
            <a:avLst/>
            <a:gdLst/>
            <a:ahLst/>
            <a:cxnLst/>
            <a:rect r="r" b="b" t="t" l="l"/>
            <a:pathLst>
              <a:path h="3338857" w="6813994">
                <a:moveTo>
                  <a:pt x="0" y="0"/>
                </a:moveTo>
                <a:lnTo>
                  <a:pt x="6813994" y="0"/>
                </a:lnTo>
                <a:lnTo>
                  <a:pt x="6813994" y="3338857"/>
                </a:lnTo>
                <a:lnTo>
                  <a:pt x="0" y="33388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973918" y="5263387"/>
            <a:ext cx="7017410" cy="3127188"/>
          </a:xfrm>
          <a:custGeom>
            <a:avLst/>
            <a:gdLst/>
            <a:ahLst/>
            <a:cxnLst/>
            <a:rect r="r" b="b" t="t" l="l"/>
            <a:pathLst>
              <a:path h="3127188" w="7017410">
                <a:moveTo>
                  <a:pt x="0" y="0"/>
                </a:moveTo>
                <a:lnTo>
                  <a:pt x="7017410" y="0"/>
                </a:lnTo>
                <a:lnTo>
                  <a:pt x="7017410" y="3127188"/>
                </a:lnTo>
                <a:lnTo>
                  <a:pt x="0" y="3127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07941" y="716744"/>
            <a:ext cx="9269393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</a:pPr>
            <a:r>
              <a:rPr lang="en-US" b="true" sz="8499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RESULT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Orange Triangle Shape"/>
          <p:cNvSpPr/>
          <p:nvPr/>
        </p:nvSpPr>
        <p:spPr>
          <a:xfrm flipH="false" flipV="false" rot="0">
            <a:off x="780711" y="191505"/>
            <a:ext cx="894187" cy="1786099"/>
          </a:xfrm>
          <a:custGeom>
            <a:avLst/>
            <a:gdLst/>
            <a:ahLst/>
            <a:cxnLst/>
            <a:rect r="r" b="b" t="t" l="l"/>
            <a:pathLst>
              <a:path h="1786099" w="894187">
                <a:moveTo>
                  <a:pt x="0" y="0"/>
                </a:moveTo>
                <a:lnTo>
                  <a:pt x="894187" y="0"/>
                </a:lnTo>
                <a:lnTo>
                  <a:pt x="894187" y="1786098"/>
                </a:lnTo>
                <a:lnTo>
                  <a:pt x="0" y="17860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670964" y="1171666"/>
            <a:ext cx="9220200" cy="7673517"/>
            <a:chOff x="0" y="0"/>
            <a:chExt cx="12293600" cy="1023135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874756"/>
              <a:ext cx="12293600" cy="8356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18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4578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3258"/>
                </a:lnSpc>
                <a:spcBef>
                  <a:spcPct val="0"/>
                </a:spcBef>
              </a:pPr>
              <a:r>
                <a:rPr lang="en-US" b="true" sz="2715" strike="noStrike" u="none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Add Player-Level Data</a:t>
              </a:r>
            </a:p>
            <a:p>
              <a:pPr algn="l" marL="0" indent="0" lvl="0">
                <a:lnSpc>
                  <a:spcPts val="3258"/>
                </a:lnSpc>
                <a:spcBef>
                  <a:spcPct val="0"/>
                </a:spcBef>
              </a:pPr>
              <a:r>
                <a:rPr lang="en-US" b="true" sz="2715" strike="noStrike" u="none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 ➤ </a:t>
              </a:r>
              <a:r>
                <a:rPr lang="en-US" sz="2715" strike="noStrike" u="none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Use batting/bowling averages, recent form, and fitness to improve predictions</a:t>
              </a:r>
            </a:p>
            <a:p>
              <a:pPr algn="l" marL="0" indent="0" lvl="0">
                <a:lnSpc>
                  <a:spcPts val="3258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3258"/>
                </a:lnSpc>
                <a:spcBef>
                  <a:spcPct val="0"/>
                </a:spcBef>
              </a:pPr>
              <a:r>
                <a:rPr lang="en-US" b="true" sz="2715" strike="noStrike" u="none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Real-Time Data Integration</a:t>
              </a:r>
            </a:p>
            <a:p>
              <a:pPr algn="l" marL="0" indent="0" lvl="0">
                <a:lnSpc>
                  <a:spcPts val="3018"/>
                </a:lnSpc>
                <a:spcBef>
                  <a:spcPct val="0"/>
                </a:spcBef>
              </a:pPr>
              <a:r>
                <a:rPr lang="en-US" b="true" sz="2515" strike="noStrike" u="none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 ➤ </a:t>
              </a:r>
              <a:r>
                <a:rPr lang="en-US" sz="2515" strike="noStrike" u="none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Connect with live match APIs to automate input</a:t>
              </a:r>
            </a:p>
            <a:p>
              <a:pPr algn="l" marL="0" indent="0" lvl="0">
                <a:lnSpc>
                  <a:spcPts val="3018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3018"/>
                </a:lnSpc>
                <a:spcBef>
                  <a:spcPct val="0"/>
                </a:spcBef>
              </a:pPr>
              <a:r>
                <a:rPr lang="en-US" b="true" sz="2515" strike="noStrike" u="none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Use Advanced Models</a:t>
              </a:r>
            </a:p>
            <a:p>
              <a:pPr algn="l" marL="0" indent="0" lvl="0">
                <a:lnSpc>
                  <a:spcPts val="3018"/>
                </a:lnSpc>
                <a:spcBef>
                  <a:spcPct val="0"/>
                </a:spcBef>
              </a:pPr>
              <a:r>
                <a:rPr lang="en-US" b="true" sz="2515" strike="noStrike" u="none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 ➤ </a:t>
              </a:r>
              <a:r>
                <a:rPr lang="en-US" sz="2515" strike="noStrike" u="none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Try Random Forests, XGBoost, or Neural Networks for better accuracy</a:t>
              </a:r>
            </a:p>
            <a:p>
              <a:pPr algn="l" marL="0" indent="0" lvl="0">
                <a:lnSpc>
                  <a:spcPts val="3018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3018"/>
                </a:lnSpc>
                <a:spcBef>
                  <a:spcPct val="0"/>
                </a:spcBef>
              </a:pPr>
              <a:r>
                <a:rPr lang="en-US" b="true" sz="2515" strike="noStrike" u="none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More IPL Seasons</a:t>
              </a:r>
            </a:p>
            <a:p>
              <a:pPr algn="l" marL="0" indent="0" lvl="0">
                <a:lnSpc>
                  <a:spcPts val="3018"/>
                </a:lnSpc>
                <a:spcBef>
                  <a:spcPct val="0"/>
                </a:spcBef>
              </a:pPr>
              <a:r>
                <a:rPr lang="en-US" b="true" sz="2515" strike="noStrike" u="none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 ➤</a:t>
              </a:r>
              <a:r>
                <a:rPr lang="en-US" sz="2515" strike="noStrike" u="none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 Include latest IPL data to make the model more robust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95250"/>
              <a:ext cx="12293600" cy="1365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“What if your fantasy team decisions were backed by AI?”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74898" y="1678881"/>
            <a:ext cx="4762500" cy="2666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17"/>
              </a:lnSpc>
              <a:spcBef>
                <a:spcPct val="0"/>
              </a:spcBef>
            </a:pPr>
            <a:r>
              <a:rPr lang="en-US" b="true" sz="7242" strike="noStrike" u="none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Future Work &amp; Conclusion</a:t>
            </a:r>
          </a:p>
        </p:txBody>
      </p:sp>
      <p:sp>
        <p:nvSpPr>
          <p:cNvPr name="AutoShape 7" id="7"/>
          <p:cNvSpPr/>
          <p:nvPr/>
        </p:nvSpPr>
        <p:spPr>
          <a:xfrm>
            <a:off x="0" y="704643"/>
            <a:ext cx="18288049" cy="9525"/>
          </a:xfrm>
          <a:prstGeom prst="line">
            <a:avLst/>
          </a:prstGeom>
          <a:ln cap="flat" w="19050">
            <a:solidFill>
              <a:srgbClr val="6B9B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6908964" y="0"/>
            <a:ext cx="0" cy="10395005"/>
          </a:xfrm>
          <a:prstGeom prst="line">
            <a:avLst/>
          </a:prstGeom>
          <a:ln cap="flat" w="19050">
            <a:solidFill>
              <a:srgbClr val="6B9B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890826" y="5895443"/>
            <a:ext cx="5054918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WORK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Orange Triangle Shape"/>
          <p:cNvSpPr/>
          <p:nvPr/>
        </p:nvSpPr>
        <p:spPr>
          <a:xfrm flipH="false" flipV="false" rot="0">
            <a:off x="780711" y="191505"/>
            <a:ext cx="894187" cy="1786099"/>
          </a:xfrm>
          <a:custGeom>
            <a:avLst/>
            <a:gdLst/>
            <a:ahLst/>
            <a:cxnLst/>
            <a:rect r="r" b="b" t="t" l="l"/>
            <a:pathLst>
              <a:path h="1786099" w="894187">
                <a:moveTo>
                  <a:pt x="0" y="0"/>
                </a:moveTo>
                <a:lnTo>
                  <a:pt x="894187" y="0"/>
                </a:lnTo>
                <a:lnTo>
                  <a:pt x="894187" y="1786098"/>
                </a:lnTo>
                <a:lnTo>
                  <a:pt x="0" y="17860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670964" y="1724116"/>
            <a:ext cx="9220200" cy="6568617"/>
            <a:chOff x="0" y="0"/>
            <a:chExt cx="12293600" cy="875815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874756"/>
              <a:ext cx="12293600" cy="6883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18"/>
                </a:lnSpc>
              </a:pPr>
            </a:p>
            <a:p>
              <a:pPr algn="l" marL="650984" indent="-325492" lvl="1">
                <a:lnSpc>
                  <a:spcPts val="3618"/>
                </a:lnSpc>
                <a:buFont typeface="Arial"/>
                <a:buChar char="•"/>
              </a:pPr>
              <a:r>
                <a:rPr lang="en-US" sz="3015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Developed a machine learning model for predicting IPL match outcomes</a:t>
              </a:r>
            </a:p>
            <a:p>
              <a:pPr algn="l">
                <a:lnSpc>
                  <a:spcPts val="3618"/>
                </a:lnSpc>
              </a:pPr>
            </a:p>
            <a:p>
              <a:pPr algn="l" marL="650984" indent="-325492" lvl="1">
                <a:lnSpc>
                  <a:spcPts val="3618"/>
                </a:lnSpc>
                <a:buFont typeface="Arial"/>
                <a:buChar char="•"/>
              </a:pPr>
              <a:r>
                <a:rPr lang="en-US" sz="3015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Used Logistic Regression and achieved over 80% accuracy</a:t>
              </a:r>
            </a:p>
            <a:p>
              <a:pPr algn="l">
                <a:lnSpc>
                  <a:spcPts val="3618"/>
                </a:lnSpc>
              </a:pPr>
            </a:p>
            <a:p>
              <a:pPr algn="l" marL="650984" indent="-325492" lvl="1">
                <a:lnSpc>
                  <a:spcPts val="3618"/>
                </a:lnSpc>
                <a:buFont typeface="Arial"/>
                <a:buChar char="•"/>
              </a:pPr>
              <a:r>
                <a:rPr lang="en-US" sz="3015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Built a Streamlit-based web app for live user interaction</a:t>
              </a:r>
            </a:p>
            <a:p>
              <a:pPr algn="l">
                <a:lnSpc>
                  <a:spcPts val="3618"/>
                </a:lnSpc>
              </a:pPr>
            </a:p>
            <a:p>
              <a:pPr algn="l" marL="650984" indent="-325492" lvl="1">
                <a:lnSpc>
                  <a:spcPts val="3618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015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Project demonstrates the power of ML in sports analytics</a:t>
              </a:r>
            </a:p>
            <a:p>
              <a:pPr algn="l" marL="0" indent="0" lvl="0">
                <a:lnSpc>
                  <a:spcPts val="3618"/>
                </a:lnSpc>
                <a:spcBef>
                  <a:spcPct val="0"/>
                </a:spcBef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95250"/>
              <a:ext cx="12293600" cy="1365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“What if your fantasy team decisions were backed by AI?”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74898" y="1573865"/>
            <a:ext cx="4762500" cy="2666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17"/>
              </a:lnSpc>
              <a:spcBef>
                <a:spcPct val="0"/>
              </a:spcBef>
            </a:pPr>
            <a:r>
              <a:rPr lang="en-US" b="true" sz="7242" strike="noStrike" u="none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Future Work &amp; Conclusion</a:t>
            </a:r>
          </a:p>
        </p:txBody>
      </p:sp>
      <p:sp>
        <p:nvSpPr>
          <p:cNvPr name="AutoShape 7" id="7"/>
          <p:cNvSpPr/>
          <p:nvPr/>
        </p:nvSpPr>
        <p:spPr>
          <a:xfrm>
            <a:off x="0" y="704643"/>
            <a:ext cx="18288049" cy="9525"/>
          </a:xfrm>
          <a:prstGeom prst="line">
            <a:avLst/>
          </a:prstGeom>
          <a:ln cap="flat" w="19050">
            <a:solidFill>
              <a:srgbClr val="6B9B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V="true">
            <a:off x="6908964" y="0"/>
            <a:ext cx="0" cy="10395005"/>
          </a:xfrm>
          <a:prstGeom prst="line">
            <a:avLst/>
          </a:prstGeom>
          <a:ln cap="flat" w="19050">
            <a:solidFill>
              <a:srgbClr val="6B9B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052453" y="5895443"/>
            <a:ext cx="4731663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Orange Triangle Shape"/>
          <p:cNvSpPr/>
          <p:nvPr/>
        </p:nvSpPr>
        <p:spPr>
          <a:xfrm flipH="false" flipV="false" rot="0">
            <a:off x="12639901" y="514350"/>
            <a:ext cx="4635047" cy="9258300"/>
          </a:xfrm>
          <a:custGeom>
            <a:avLst/>
            <a:gdLst/>
            <a:ahLst/>
            <a:cxnLst/>
            <a:rect r="r" b="b" t="t" l="l"/>
            <a:pathLst>
              <a:path h="9258300" w="4635047">
                <a:moveTo>
                  <a:pt x="0" y="0"/>
                </a:moveTo>
                <a:lnTo>
                  <a:pt x="4635048" y="0"/>
                </a:lnTo>
                <a:lnTo>
                  <a:pt x="4635048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-59" y="721684"/>
            <a:ext cx="12137809" cy="0"/>
          </a:xfrm>
          <a:prstGeom prst="line">
            <a:avLst/>
          </a:prstGeom>
          <a:ln cap="flat" w="19050">
            <a:solidFill>
              <a:srgbClr val="87B6F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-54" y="9555791"/>
            <a:ext cx="12139235" cy="0"/>
          </a:xfrm>
          <a:prstGeom prst="line">
            <a:avLst/>
          </a:prstGeom>
          <a:ln cap="flat" w="19050">
            <a:solidFill>
              <a:srgbClr val="87B6F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384300" y="2515181"/>
            <a:ext cx="8489850" cy="4177174"/>
            <a:chOff x="0" y="0"/>
            <a:chExt cx="11319800" cy="556956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76200"/>
              <a:ext cx="11319800" cy="16382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49"/>
                </a:lnSpc>
                <a:spcBef>
                  <a:spcPct val="0"/>
                </a:spcBef>
              </a:pPr>
              <a:r>
                <a:rPr lang="en-US" b="true" sz="8499" strike="noStrike" u="none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REFERENCES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550140"/>
              <a:ext cx="10447867" cy="3019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99"/>
                </a:lnSpc>
                <a:spcBef>
                  <a:spcPct val="0"/>
                </a:spcBef>
              </a:pPr>
              <a:r>
                <a:rPr lang="en-US" sz="2499" strike="noStrike" u="none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1. IPL Dataset – Kaggle (2008–2020)</a:t>
              </a:r>
            </a:p>
            <a:p>
              <a:pPr algn="l" marL="0" indent="0" lvl="0">
                <a:lnSpc>
                  <a:spcPts val="2999"/>
                </a:lnSpc>
                <a:spcBef>
                  <a:spcPct val="0"/>
                </a:spcBef>
              </a:pPr>
              <a:r>
                <a:rPr lang="en-US" sz="2499" strike="noStrike" u="none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LINK- https://www.kaggle.com/datasets/nowke9/ipldata</a:t>
              </a:r>
            </a:p>
            <a:p>
              <a:pPr algn="l" marL="0" indent="0" lvl="0">
                <a:lnSpc>
                  <a:spcPts val="2999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2999"/>
                </a:lnSpc>
                <a:spcBef>
                  <a:spcPct val="0"/>
                </a:spcBef>
              </a:pPr>
              <a:r>
                <a:rPr lang="en-US" sz="2499" strike="noStrike" u="none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2. Hands-On ML by Aurélien Géron</a:t>
              </a:r>
            </a:p>
            <a:p>
              <a:pPr algn="l" marL="0" indent="0" lvl="0">
                <a:lnSpc>
                  <a:spcPts val="2999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2999"/>
                </a:lnSpc>
                <a:spcBef>
                  <a:spcPct val="0"/>
                </a:spcBef>
              </a:pPr>
              <a:r>
                <a:rPr lang="en-US" sz="2499" strike="noStrike" u="none">
                  <a:solidFill>
                    <a:srgbClr val="FFFFFF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3. Logistic Regression: A Short Introduction by M.J. Wainwright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12736" y="4365384"/>
            <a:ext cx="8662528" cy="155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69"/>
              </a:lnSpc>
            </a:pPr>
            <a:r>
              <a:rPr lang="en-US" b="true" sz="10269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 rot="-5400000">
            <a:off x="-1168400" y="5138738"/>
            <a:ext cx="10463359" cy="0"/>
          </a:xfrm>
          <a:prstGeom prst="line">
            <a:avLst/>
          </a:prstGeom>
          <a:ln cap="flat" w="9525">
            <a:solidFill>
              <a:srgbClr val="0A508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8795355" y="5138737"/>
            <a:ext cx="10463359" cy="0"/>
          </a:xfrm>
          <a:prstGeom prst="line">
            <a:avLst/>
          </a:prstGeom>
          <a:ln cap="flat" w="9525">
            <a:solidFill>
              <a:srgbClr val="0A5088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44971" y="144200"/>
            <a:ext cx="4519494" cy="1620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81"/>
              </a:lnSpc>
            </a:pPr>
            <a:r>
              <a:rPr lang="en-US" b="true" sz="8558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TOPICS</a:t>
            </a:r>
            <a:r>
              <a:rPr lang="en-US" sz="8558">
                <a:solidFill>
                  <a:srgbClr val="000000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1607" y="2378577"/>
            <a:ext cx="8021598" cy="8668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6062" indent="-483031" lvl="1">
              <a:lnSpc>
                <a:spcPts val="6264"/>
              </a:lnSpc>
              <a:buFont typeface="Arial"/>
              <a:buChar char="•"/>
            </a:pPr>
            <a:r>
              <a:rPr lang="en-US" sz="447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Objective of Project</a:t>
            </a:r>
          </a:p>
          <a:p>
            <a:pPr algn="l" marL="966062" indent="-483031" lvl="1">
              <a:lnSpc>
                <a:spcPts val="6264"/>
              </a:lnSpc>
              <a:buFont typeface="Arial"/>
              <a:buChar char="•"/>
            </a:pPr>
            <a:r>
              <a:rPr lang="en-US" sz="447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Problem Statement</a:t>
            </a:r>
          </a:p>
          <a:p>
            <a:pPr algn="l" marL="966062" indent="-483031" lvl="1">
              <a:lnSpc>
                <a:spcPts val="6264"/>
              </a:lnSpc>
              <a:buFont typeface="Arial"/>
              <a:buChar char="•"/>
            </a:pPr>
            <a:r>
              <a:rPr lang="en-US" sz="447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Literature Survey</a:t>
            </a:r>
          </a:p>
          <a:p>
            <a:pPr algn="l" marL="966062" indent="-483031" lvl="1">
              <a:lnSpc>
                <a:spcPts val="6264"/>
              </a:lnSpc>
              <a:buFont typeface="Arial"/>
              <a:buChar char="•"/>
            </a:pPr>
            <a:r>
              <a:rPr lang="en-US" sz="447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Proposed Methodology</a:t>
            </a:r>
          </a:p>
          <a:p>
            <a:pPr algn="l" marL="966062" indent="-483031" lvl="1">
              <a:lnSpc>
                <a:spcPts val="6264"/>
              </a:lnSpc>
              <a:buFont typeface="Arial"/>
              <a:buChar char="•"/>
            </a:pPr>
            <a:r>
              <a:rPr lang="en-US" sz="447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Technology Used</a:t>
            </a:r>
          </a:p>
          <a:p>
            <a:pPr algn="l" marL="966062" indent="-483031" lvl="1">
              <a:lnSpc>
                <a:spcPts val="6264"/>
              </a:lnSpc>
              <a:buFont typeface="Arial"/>
              <a:buChar char="•"/>
            </a:pPr>
            <a:r>
              <a:rPr lang="en-US" sz="447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Result </a:t>
            </a:r>
          </a:p>
          <a:p>
            <a:pPr algn="l" marL="966062" indent="-483031" lvl="1">
              <a:lnSpc>
                <a:spcPts val="6264"/>
              </a:lnSpc>
              <a:buFont typeface="Arial"/>
              <a:buChar char="•"/>
            </a:pPr>
            <a:r>
              <a:rPr lang="en-US" sz="447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Future Work &amp; Conclusion</a:t>
            </a:r>
          </a:p>
          <a:p>
            <a:pPr algn="l" marL="966062" indent="-483031" lvl="1">
              <a:lnSpc>
                <a:spcPts val="6264"/>
              </a:lnSpc>
              <a:buFont typeface="Arial"/>
              <a:buChar char="•"/>
            </a:pPr>
            <a:r>
              <a:rPr lang="en-US" sz="447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References</a:t>
            </a:r>
          </a:p>
          <a:p>
            <a:pPr algn="l">
              <a:lnSpc>
                <a:spcPts val="6264"/>
              </a:lnSpc>
            </a:pPr>
          </a:p>
          <a:p>
            <a:pPr algn="l">
              <a:lnSpc>
                <a:spcPts val="6264"/>
              </a:lnSpc>
            </a:pPr>
            <a:r>
              <a:rPr lang="en-US" sz="447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</a:t>
            </a:r>
          </a:p>
          <a:p>
            <a:pPr algn="l">
              <a:lnSpc>
                <a:spcPts val="6264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80711" y="191505"/>
            <a:ext cx="894187" cy="1786099"/>
          </a:xfrm>
          <a:custGeom>
            <a:avLst/>
            <a:gdLst/>
            <a:ahLst/>
            <a:cxnLst/>
            <a:rect r="r" b="b" t="t" l="l"/>
            <a:pathLst>
              <a:path h="1786099" w="894187">
                <a:moveTo>
                  <a:pt x="0" y="0"/>
                </a:moveTo>
                <a:lnTo>
                  <a:pt x="894187" y="0"/>
                </a:lnTo>
                <a:lnTo>
                  <a:pt x="894187" y="1786098"/>
                </a:lnTo>
                <a:lnTo>
                  <a:pt x="0" y="17860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2050713" y="1977603"/>
            <a:ext cx="13844095" cy="0"/>
          </a:xfrm>
          <a:prstGeom prst="line">
            <a:avLst/>
          </a:prstGeom>
          <a:ln cap="flat" w="38100">
            <a:solidFill>
              <a:srgbClr val="3268A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12181" y="727293"/>
            <a:ext cx="11467231" cy="2283764"/>
            <a:chOff x="0" y="0"/>
            <a:chExt cx="15289641" cy="304501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440755"/>
              <a:ext cx="15289641" cy="6042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28"/>
                </a:lnSpc>
                <a:spcBef>
                  <a:spcPct val="0"/>
                </a:spcBef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0"/>
              <a:ext cx="15289641" cy="17297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549"/>
                </a:lnSpc>
              </a:pPr>
              <a:r>
                <a:rPr lang="en-US" b="true" sz="8549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Objective of Project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489965"/>
            <a:ext cx="894187" cy="1786099"/>
          </a:xfrm>
          <a:custGeom>
            <a:avLst/>
            <a:gdLst/>
            <a:ahLst/>
            <a:cxnLst/>
            <a:rect r="r" b="b" t="t" l="l"/>
            <a:pathLst>
              <a:path h="1786099" w="894187">
                <a:moveTo>
                  <a:pt x="0" y="0"/>
                </a:moveTo>
                <a:lnTo>
                  <a:pt x="894187" y="0"/>
                </a:lnTo>
                <a:lnTo>
                  <a:pt x="894187" y="1786099"/>
                </a:lnTo>
                <a:lnTo>
                  <a:pt x="0" y="1786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339702"/>
            <a:ext cx="13994606" cy="4527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4192" indent="-312096" lvl="1">
              <a:lnSpc>
                <a:spcPts val="4047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Build a machine learning model that predicts win probability of an IPL team </a:t>
            </a:r>
          </a:p>
          <a:p>
            <a:pPr algn="just">
              <a:lnSpc>
                <a:spcPts val="4047"/>
              </a:lnSpc>
            </a:pPr>
            <a:r>
              <a:rPr lang="en-US" sz="289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in real-time.</a:t>
            </a:r>
            <a:r>
              <a:rPr lang="en-US" sz="289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>
              <a:lnSpc>
                <a:spcPts val="4047"/>
              </a:lnSpc>
            </a:pPr>
          </a:p>
          <a:p>
            <a:pPr algn="just" marL="624192" indent="-312096" lvl="1">
              <a:lnSpc>
                <a:spcPts val="4047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Predict outcome based on teams, score, wickets, overs.</a:t>
            </a:r>
          </a:p>
          <a:p>
            <a:pPr algn="just">
              <a:lnSpc>
                <a:spcPts val="4047"/>
              </a:lnSpc>
            </a:pPr>
          </a:p>
          <a:p>
            <a:pPr algn="just" marL="624192" indent="-312096" lvl="1">
              <a:lnSpc>
                <a:spcPts val="4047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Predict outcome based on teams, score, wickets, overs.</a:t>
            </a:r>
          </a:p>
          <a:p>
            <a:pPr algn="just">
              <a:lnSpc>
                <a:spcPts val="4047"/>
              </a:lnSpc>
            </a:pPr>
          </a:p>
          <a:p>
            <a:pPr algn="just" marL="624192" indent="-312096" lvl="1">
              <a:lnSpc>
                <a:spcPts val="4047"/>
              </a:lnSpc>
              <a:buFont typeface="Arial"/>
              <a:buChar char="•"/>
            </a:pPr>
            <a:r>
              <a:rPr lang="en-US" sz="289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Helpful for fans, analysts, and cricket strategists .</a:t>
            </a:r>
          </a:p>
          <a:p>
            <a:pPr algn="just">
              <a:lnSpc>
                <a:spcPts val="4047"/>
              </a:lnSpc>
            </a:pPr>
          </a:p>
        </p:txBody>
      </p:sp>
      <p:sp>
        <p:nvSpPr>
          <p:cNvPr name="AutoShape 7" id="7"/>
          <p:cNvSpPr/>
          <p:nvPr/>
        </p:nvSpPr>
        <p:spPr>
          <a:xfrm>
            <a:off x="1922887" y="2295114"/>
            <a:ext cx="13844095" cy="0"/>
          </a:xfrm>
          <a:prstGeom prst="line">
            <a:avLst/>
          </a:prstGeom>
          <a:ln cap="flat" w="38100">
            <a:solidFill>
              <a:srgbClr val="3268A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Orange Triangle Shape"/>
          <p:cNvSpPr/>
          <p:nvPr/>
        </p:nvSpPr>
        <p:spPr>
          <a:xfrm flipH="false" flipV="false" rot="0">
            <a:off x="1028700" y="489965"/>
            <a:ext cx="894187" cy="1786099"/>
          </a:xfrm>
          <a:custGeom>
            <a:avLst/>
            <a:gdLst/>
            <a:ahLst/>
            <a:cxnLst/>
            <a:rect r="r" b="b" t="t" l="l"/>
            <a:pathLst>
              <a:path h="1786099" w="894187">
                <a:moveTo>
                  <a:pt x="0" y="0"/>
                </a:moveTo>
                <a:lnTo>
                  <a:pt x="894187" y="0"/>
                </a:lnTo>
                <a:lnTo>
                  <a:pt x="894187" y="1786099"/>
                </a:lnTo>
                <a:lnTo>
                  <a:pt x="0" y="1786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81352" y="1028700"/>
            <a:ext cx="12753867" cy="2185516"/>
            <a:chOff x="0" y="0"/>
            <a:chExt cx="17005156" cy="291402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71450"/>
              <a:ext cx="17005156" cy="188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125"/>
                </a:lnSpc>
              </a:pPr>
              <a:r>
                <a:rPr lang="en-US" b="true" sz="8437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PROBLEM STATEMENT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209171"/>
              <a:ext cx="17005156" cy="704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554612" y="4911457"/>
            <a:ext cx="5089655" cy="1563974"/>
            <a:chOff x="0" y="0"/>
            <a:chExt cx="6786207" cy="208529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04775"/>
              <a:ext cx="1183627" cy="11644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257"/>
                </a:lnSpc>
              </a:pPr>
              <a:r>
                <a:rPr lang="en-US" b="true" sz="5214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01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706369" y="229015"/>
              <a:ext cx="5079838" cy="1856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40"/>
                </a:lnSpc>
              </a:pPr>
              <a:r>
                <a:rPr lang="en-US" sz="2876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No Interactive Platform for Match Outcome Prediction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554612" y="7106441"/>
            <a:ext cx="5089655" cy="1562496"/>
            <a:chOff x="0" y="0"/>
            <a:chExt cx="6786207" cy="208332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104775"/>
              <a:ext cx="1183627" cy="11551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202"/>
                </a:lnSpc>
              </a:pPr>
              <a:r>
                <a:rPr lang="en-US" b="true" sz="5169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03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706369" y="226678"/>
              <a:ext cx="5079838" cy="1856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11"/>
                </a:lnSpc>
              </a:pPr>
              <a:r>
                <a:rPr lang="en-US" b="true" sz="2855">
                  <a:solidFill>
                    <a:srgbClr val="FFFFFF"/>
                  </a:solidFill>
                  <a:latin typeface="Tahoma Bold"/>
                  <a:ea typeface="Tahoma Bold"/>
                  <a:cs typeface="Tahoma Bold"/>
                  <a:sym typeface="Tahoma Bold"/>
                </a:rPr>
                <a:t> </a:t>
              </a:r>
              <a:r>
                <a:rPr lang="en-US" sz="2855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Challenge: integrate live data with accurate algorithms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127920" y="4911457"/>
            <a:ext cx="5571899" cy="1116263"/>
            <a:chOff x="0" y="0"/>
            <a:chExt cx="7429199" cy="148835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14300"/>
              <a:ext cx="1295776" cy="12743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850"/>
                </a:lnSpc>
              </a:pPr>
              <a:r>
                <a:rPr lang="en-US" b="true" sz="5708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02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868048" y="254324"/>
              <a:ext cx="5561151" cy="1234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36"/>
                </a:lnSpc>
              </a:pPr>
              <a:r>
                <a:rPr lang="en-US" sz="2874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 Need for a data-driven, real-time prediction tool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127920" y="7170816"/>
            <a:ext cx="5345404" cy="1528001"/>
            <a:chOff x="0" y="0"/>
            <a:chExt cx="7127205" cy="2037334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04775"/>
              <a:ext cx="1243103" cy="1120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b="true" sz="5000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04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792112" y="227542"/>
              <a:ext cx="5335093" cy="18097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52"/>
                </a:lnSpc>
              </a:pPr>
              <a:r>
                <a:rPr lang="en-US" sz="2809"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rPr>
                <a:t>Can we reduce the unpredictability of cricket with machine learning?”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>
            <a:off x="1475793" y="3658920"/>
            <a:ext cx="10961021" cy="0"/>
          </a:xfrm>
          <a:prstGeom prst="line">
            <a:avLst/>
          </a:prstGeom>
          <a:ln cap="flat" w="104775">
            <a:solidFill>
              <a:srgbClr val="3268A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Orange Triangle Shape"/>
          <p:cNvSpPr/>
          <p:nvPr/>
        </p:nvSpPr>
        <p:spPr>
          <a:xfrm flipH="false" flipV="false" rot="0">
            <a:off x="1028700" y="489965"/>
            <a:ext cx="894187" cy="1786099"/>
          </a:xfrm>
          <a:custGeom>
            <a:avLst/>
            <a:gdLst/>
            <a:ahLst/>
            <a:cxnLst/>
            <a:rect r="r" b="b" t="t" l="l"/>
            <a:pathLst>
              <a:path h="1786099" w="894187">
                <a:moveTo>
                  <a:pt x="0" y="0"/>
                </a:moveTo>
                <a:lnTo>
                  <a:pt x="894187" y="0"/>
                </a:lnTo>
                <a:lnTo>
                  <a:pt x="894187" y="1786099"/>
                </a:lnTo>
                <a:lnTo>
                  <a:pt x="0" y="17860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6509749"/>
            <a:ext cx="8305394" cy="2932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50"/>
              </a:lnSpc>
              <a:spcBef>
                <a:spcPct val="0"/>
              </a:spcBef>
            </a:pPr>
            <a:r>
              <a:rPr lang="en-US" b="true" sz="2464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b="true" sz="2464" u="none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3. Challenges in Cricket Prediction</a:t>
            </a:r>
          </a:p>
          <a:p>
            <a:pPr algn="l" marL="0" indent="0" lvl="0">
              <a:lnSpc>
                <a:spcPts val="345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010"/>
              </a:lnSpc>
              <a:spcBef>
                <a:spcPct val="0"/>
              </a:spcBef>
            </a:pPr>
            <a:r>
              <a:rPr lang="en-US" sz="2864" u="none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Outcomes can be affected by sudden changes: player form, pitch, weather.</a:t>
            </a:r>
          </a:p>
          <a:p>
            <a:pPr algn="l" marL="0" indent="0" lvl="0">
              <a:lnSpc>
                <a:spcPts val="4010"/>
              </a:lnSpc>
              <a:spcBef>
                <a:spcPct val="0"/>
              </a:spcBef>
            </a:pPr>
            <a:r>
              <a:rPr lang="en-US" sz="2864" u="none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Real-time data handling is complex but crucial for accurate prediction.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2876550"/>
            <a:ext cx="8305394" cy="2924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63"/>
              </a:lnSpc>
              <a:spcBef>
                <a:spcPct val="0"/>
              </a:spcBef>
            </a:pPr>
            <a:r>
              <a:rPr lang="en-US" b="true" sz="2402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 </a:t>
            </a:r>
            <a:r>
              <a:rPr lang="en-US" b="true" sz="2402" u="none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2. IPL and Data-Driven Decisions</a:t>
            </a:r>
          </a:p>
          <a:p>
            <a:pPr algn="l" marL="0" indent="0" lvl="0">
              <a:lnSpc>
                <a:spcPts val="3923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923"/>
              </a:lnSpc>
              <a:spcBef>
                <a:spcPct val="0"/>
              </a:spcBef>
            </a:pPr>
            <a:r>
              <a:rPr lang="en-US" sz="2802" u="none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IPL teams now use data analytics for strategy, performance review, and decision-making.</a:t>
            </a:r>
          </a:p>
          <a:p>
            <a:pPr algn="l" marL="0" indent="0" lvl="0">
              <a:lnSpc>
                <a:spcPts val="3923"/>
              </a:lnSpc>
              <a:spcBef>
                <a:spcPct val="0"/>
              </a:spcBef>
            </a:pPr>
            <a:r>
              <a:rPr lang="en-US" sz="2802" u="none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Our model supports this trend by offering real-time match insights.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18361" y="6796563"/>
            <a:ext cx="8305394" cy="442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9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107234"/>
            <a:ext cx="8305394" cy="301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90"/>
              </a:lnSpc>
              <a:spcBef>
                <a:spcPct val="0"/>
              </a:spcBef>
            </a:pPr>
            <a:r>
              <a:rPr lang="en-US" b="true" sz="2658" u="none">
                <a:solidFill>
                  <a:srgbClr val="FFFFFF"/>
                </a:solidFill>
                <a:latin typeface="Gill Sans Bold"/>
                <a:ea typeface="Gill Sans Bold"/>
                <a:cs typeface="Gill Sans Bold"/>
                <a:sym typeface="Gill Sans Bold"/>
              </a:rPr>
              <a:t>1. Machine Learning in Sports</a:t>
            </a:r>
          </a:p>
          <a:p>
            <a:pPr algn="l" marL="0" indent="0" lvl="0">
              <a:lnSpc>
                <a:spcPts val="343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430"/>
              </a:lnSpc>
              <a:spcBef>
                <a:spcPct val="0"/>
              </a:spcBef>
            </a:pPr>
            <a:r>
              <a:rPr lang="en-US" sz="2858" u="none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ML is widely used to predict outcomes in sports like football, basketball, and cricket.</a:t>
            </a:r>
          </a:p>
          <a:p>
            <a:pPr algn="l" marL="0" indent="0" lvl="0">
              <a:lnSpc>
                <a:spcPts val="3430"/>
              </a:lnSpc>
              <a:spcBef>
                <a:spcPct val="0"/>
              </a:spcBef>
            </a:pPr>
            <a:r>
              <a:rPr lang="en-US" sz="2858" u="none">
                <a:solidFill>
                  <a:srgbClr val="FFFFFF"/>
                </a:solidFill>
                <a:latin typeface="Gill Sans Light"/>
                <a:ea typeface="Gill Sans Light"/>
                <a:cs typeface="Gill Sans Light"/>
                <a:sym typeface="Gill Sans Light"/>
              </a:rPr>
              <a:t>Models like Logistic Regression and Decision Trees are common in match predictions.</a:t>
            </a:r>
          </a:p>
          <a:p>
            <a:pPr algn="l" marL="0" indent="0" lvl="0">
              <a:lnSpc>
                <a:spcPts val="3430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-4568825" y="0"/>
            <a:ext cx="10756900" cy="10287000"/>
            <a:chOff x="0" y="0"/>
            <a:chExt cx="2833093" cy="2709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3309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833093">
                  <a:moveTo>
                    <a:pt x="0" y="0"/>
                  </a:moveTo>
                  <a:lnTo>
                    <a:pt x="2833093" y="0"/>
                  </a:lnTo>
                  <a:lnTo>
                    <a:pt x="283309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B9BD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04775"/>
              <a:ext cx="2833093" cy="2814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922887" y="1462316"/>
            <a:ext cx="6299200" cy="3681184"/>
            <a:chOff x="0" y="0"/>
            <a:chExt cx="8398933" cy="490824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19050"/>
              <a:ext cx="8398933" cy="2736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275"/>
                </a:lnSpc>
                <a:spcBef>
                  <a:spcPct val="0"/>
                </a:spcBef>
              </a:pPr>
              <a:r>
                <a:rPr lang="en-US" b="true" sz="7500" u="none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LITERATURE SURVEY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012770"/>
              <a:ext cx="8398933" cy="1895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00"/>
                </a:lnSpc>
                <a:spcBef>
                  <a:spcPct val="0"/>
                </a:spcBef>
              </a:pPr>
              <a:r>
                <a:rPr lang="en-US" b="true" sz="3000" u="none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“We built on existing research and focused on solving real-time prediction challenges in cricket”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0" y="8597900"/>
            <a:ext cx="1619250" cy="1689100"/>
            <a:chOff x="0" y="0"/>
            <a:chExt cx="426469" cy="44486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6469" cy="444866"/>
            </a:xfrm>
            <a:custGeom>
              <a:avLst/>
              <a:gdLst/>
              <a:ahLst/>
              <a:cxnLst/>
              <a:rect r="r" b="b" t="t" l="l"/>
              <a:pathLst>
                <a:path h="444866" w="426469">
                  <a:moveTo>
                    <a:pt x="0" y="0"/>
                  </a:moveTo>
                  <a:lnTo>
                    <a:pt x="426469" y="0"/>
                  </a:lnTo>
                  <a:lnTo>
                    <a:pt x="426469" y="444866"/>
                  </a:lnTo>
                  <a:lnTo>
                    <a:pt x="0" y="444866"/>
                  </a:lnTo>
                  <a:close/>
                </a:path>
              </a:pathLst>
            </a:custGeom>
            <a:solidFill>
              <a:srgbClr val="3268A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04775"/>
              <a:ext cx="426469" cy="549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1609725" y="-14077"/>
            <a:ext cx="19050" cy="10287000"/>
          </a:xfrm>
          <a:prstGeom prst="line">
            <a:avLst/>
          </a:prstGeom>
          <a:ln cap="flat" w="47625">
            <a:solidFill>
              <a:srgbClr val="3268A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628395" y="3202889"/>
            <a:ext cx="319604" cy="285896"/>
          </a:xfrm>
          <a:prstGeom prst="rect">
            <a:avLst/>
          </a:prstGeom>
          <a:solidFill>
            <a:srgbClr val="A7C68A"/>
          </a:solidFill>
        </p:spPr>
      </p:sp>
      <p:sp>
        <p:nvSpPr>
          <p:cNvPr name="AutoShape 3" id="3"/>
          <p:cNvSpPr/>
          <p:nvPr/>
        </p:nvSpPr>
        <p:spPr>
          <a:xfrm rot="0">
            <a:off x="9628395" y="4705277"/>
            <a:ext cx="319604" cy="285896"/>
          </a:xfrm>
          <a:prstGeom prst="rect">
            <a:avLst/>
          </a:prstGeom>
          <a:solidFill>
            <a:srgbClr val="A7C68A">
              <a:alpha val="19608"/>
            </a:srgbClr>
          </a:solidFill>
        </p:spPr>
      </p:sp>
      <p:sp>
        <p:nvSpPr>
          <p:cNvPr name="AutoShape 4" id="4"/>
          <p:cNvSpPr/>
          <p:nvPr/>
        </p:nvSpPr>
        <p:spPr>
          <a:xfrm rot="0">
            <a:off x="9628395" y="6207665"/>
            <a:ext cx="319604" cy="285896"/>
          </a:xfrm>
          <a:prstGeom prst="rect">
            <a:avLst/>
          </a:prstGeom>
          <a:solidFill>
            <a:srgbClr val="A7C68A">
              <a:alpha val="19608"/>
            </a:srgbClr>
          </a:solidFill>
        </p:spPr>
      </p:sp>
      <p:sp>
        <p:nvSpPr>
          <p:cNvPr name="TextBox 5" id="5"/>
          <p:cNvSpPr txBox="true"/>
          <p:nvPr/>
        </p:nvSpPr>
        <p:spPr>
          <a:xfrm rot="0">
            <a:off x="1028700" y="472485"/>
            <a:ext cx="6370994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12"/>
              </a:lnSpc>
            </a:pPr>
            <a:r>
              <a:rPr lang="en-US" b="true" sz="759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Proposed Methodology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814554" y="743276"/>
            <a:ext cx="11194689" cy="1615055"/>
            <a:chOff x="0" y="0"/>
            <a:chExt cx="14926252" cy="215340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90500"/>
              <a:ext cx="1797359" cy="15071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86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352756" y="166129"/>
              <a:ext cx="12573496" cy="19872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62"/>
                </a:lnSpc>
              </a:pPr>
              <a:r>
                <a:rPr lang="en-US" b="true" sz="2971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This project uses historical IPL data and machine learning to predict the win chances of a team in a live match.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614749" y="3042624"/>
            <a:ext cx="6402042" cy="597535"/>
            <a:chOff x="0" y="0"/>
            <a:chExt cx="8536056" cy="79671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123825"/>
              <a:ext cx="1027877" cy="9205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34"/>
                </a:lnSpc>
              </a:pPr>
              <a:r>
                <a:rPr lang="en-US" b="true" sz="3949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01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345499" y="66675"/>
              <a:ext cx="7190557" cy="647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7"/>
                </a:lnSpc>
              </a:pPr>
              <a:r>
                <a:rPr lang="en-US" b="true" sz="2798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Data Collection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614749" y="4545013"/>
            <a:ext cx="6402042" cy="597535"/>
            <a:chOff x="0" y="0"/>
            <a:chExt cx="8536056" cy="79671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23825"/>
              <a:ext cx="1027877" cy="9205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34"/>
                </a:lnSpc>
              </a:pPr>
              <a:r>
                <a:rPr lang="en-US" b="true" sz="3949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02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345499" y="66675"/>
              <a:ext cx="7190557" cy="647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7"/>
                </a:lnSpc>
              </a:pPr>
              <a:r>
                <a:rPr lang="en-US" b="true" sz="2798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Data Preprocessing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614749" y="6047401"/>
            <a:ext cx="6402042" cy="597535"/>
            <a:chOff x="0" y="0"/>
            <a:chExt cx="8536056" cy="796713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123825"/>
              <a:ext cx="1027877" cy="9205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34"/>
                </a:lnSpc>
              </a:pPr>
              <a:r>
                <a:rPr lang="en-US" b="true" sz="3949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03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345499" y="66675"/>
              <a:ext cx="7190557" cy="647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7"/>
                </a:lnSpc>
              </a:pPr>
              <a:r>
                <a:rPr lang="en-US" b="true" sz="2798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Feature Engineering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614749" y="7845064"/>
            <a:ext cx="6402042" cy="597535"/>
            <a:chOff x="0" y="0"/>
            <a:chExt cx="8536056" cy="796713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123825"/>
              <a:ext cx="1027877" cy="9205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34"/>
                </a:lnSpc>
              </a:pPr>
              <a:r>
                <a:rPr lang="en-US" b="true" sz="3949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04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345499" y="76200"/>
              <a:ext cx="7190557" cy="556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17"/>
                </a:lnSpc>
              </a:pPr>
              <a:r>
                <a:rPr lang="en-US" b="true" sz="2398">
                  <a:solidFill>
                    <a:srgbClr val="FFFFFF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Model Selection and Training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55213" y="4511372"/>
            <a:ext cx="7117967" cy="4267127"/>
            <a:chOff x="0" y="0"/>
            <a:chExt cx="1355827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55827" cy="812800"/>
            </a:xfrm>
            <a:custGeom>
              <a:avLst/>
              <a:gdLst/>
              <a:ahLst/>
              <a:cxnLst/>
              <a:rect r="r" b="b" t="t" l="l"/>
              <a:pathLst>
                <a:path h="812800" w="1355827">
                  <a:moveTo>
                    <a:pt x="0" y="0"/>
                  </a:moveTo>
                  <a:lnTo>
                    <a:pt x="1355827" y="0"/>
                  </a:lnTo>
                  <a:lnTo>
                    <a:pt x="1355827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-33404" r="0" b="-33404"/>
              </a:stretch>
            </a:blipFill>
          </p:spPr>
        </p:sp>
      </p:grpSp>
      <p:sp>
        <p:nvSpPr>
          <p:cNvPr name="AutoShape 23" id="23"/>
          <p:cNvSpPr/>
          <p:nvPr/>
        </p:nvSpPr>
        <p:spPr>
          <a:xfrm rot="0">
            <a:off x="9628395" y="7857935"/>
            <a:ext cx="319604" cy="285896"/>
          </a:xfrm>
          <a:prstGeom prst="rect">
            <a:avLst/>
          </a:prstGeom>
          <a:solidFill>
            <a:srgbClr val="A7C68A">
              <a:alpha val="19608"/>
            </a:srgbClr>
          </a:solid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4596" y="2896394"/>
            <a:ext cx="15718807" cy="4494211"/>
          </a:xfrm>
          <a:custGeom>
            <a:avLst/>
            <a:gdLst/>
            <a:ahLst/>
            <a:cxnLst/>
            <a:rect r="r" b="b" t="t" l="l"/>
            <a:pathLst>
              <a:path h="4494211" w="15718807">
                <a:moveTo>
                  <a:pt x="0" y="0"/>
                </a:moveTo>
                <a:lnTo>
                  <a:pt x="15718808" y="0"/>
                </a:lnTo>
                <a:lnTo>
                  <a:pt x="15718808" y="4494212"/>
                </a:lnTo>
                <a:lnTo>
                  <a:pt x="0" y="4494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68" t="0" r="-2668" b="-23368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32945" y="210883"/>
            <a:ext cx="3302548" cy="3302548"/>
          </a:xfrm>
          <a:custGeom>
            <a:avLst/>
            <a:gdLst/>
            <a:ahLst/>
            <a:cxnLst/>
            <a:rect r="r" b="b" t="t" l="l"/>
            <a:pathLst>
              <a:path h="3302548" w="3302548">
                <a:moveTo>
                  <a:pt x="0" y="0"/>
                </a:moveTo>
                <a:lnTo>
                  <a:pt x="3302548" y="0"/>
                </a:lnTo>
                <a:lnTo>
                  <a:pt x="3302548" y="3302548"/>
                </a:lnTo>
                <a:lnTo>
                  <a:pt x="0" y="3302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91853" y="671532"/>
            <a:ext cx="7534275" cy="239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498"/>
              </a:lnSpc>
            </a:pPr>
            <a:r>
              <a:rPr lang="en-US" b="true" sz="7915">
                <a:solidFill>
                  <a:srgbClr val="EBEFE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COLLECTION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500867" y="2296459"/>
            <a:ext cx="5286266" cy="7336835"/>
            <a:chOff x="0" y="0"/>
            <a:chExt cx="7048354" cy="978244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3708215"/>
              <a:ext cx="7048354" cy="60742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49"/>
                </a:lnSpc>
                <a:spcBef>
                  <a:spcPct val="0"/>
                </a:spcBef>
              </a:pPr>
              <a:r>
                <a:rPr lang="en-US" sz="2892">
                  <a:solidFill>
                    <a:srgbClr val="EBEFE9"/>
                  </a:solidFill>
                  <a:latin typeface="Gill Sans Light"/>
                  <a:ea typeface="Gill Sans Light"/>
                  <a:cs typeface="Gill Sans Light"/>
                  <a:sym typeface="Gill Sans Light"/>
                  <a:hlinkClick r:id="rId3" tooltip="https://docs.google.com/spreadsheets/d/1DUF2isFWsqVSYhbaACYtbgcLi_YjDqpE3GLQIVgkKQg/edit#gid=69851113"/>
                </a:rPr>
                <a:t>Batting &amp; Bowling Team</a:t>
              </a:r>
            </a:p>
            <a:p>
              <a:pPr algn="l" marL="0" indent="0" lvl="0">
                <a:lnSpc>
                  <a:spcPts val="4049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4049"/>
                </a:lnSpc>
                <a:spcBef>
                  <a:spcPct val="0"/>
                </a:spcBef>
              </a:pPr>
              <a:r>
                <a:rPr lang="en-US" sz="2892">
                  <a:solidFill>
                    <a:srgbClr val="EBEFE9"/>
                  </a:solidFill>
                  <a:latin typeface="Gill Sans Light"/>
                  <a:ea typeface="Gill Sans Light"/>
                  <a:cs typeface="Gill Sans Light"/>
                  <a:sym typeface="Gill Sans Light"/>
                  <a:hlinkClick r:id="rId4" tooltip="https://docs.google.com/spreadsheets/d/1DUF2isFWsqVSYhbaACYtbgcLi_YjDqpE3GLQIVgkKQg/edit#gid=69851113"/>
                </a:rPr>
                <a:t>City &amp; Venue</a:t>
              </a:r>
            </a:p>
            <a:p>
              <a:pPr algn="l" marL="0" indent="0" lvl="0">
                <a:lnSpc>
                  <a:spcPts val="4049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4049"/>
                </a:lnSpc>
                <a:spcBef>
                  <a:spcPct val="0"/>
                </a:spcBef>
              </a:pPr>
              <a:r>
                <a:rPr lang="en-US" sz="2892">
                  <a:solidFill>
                    <a:srgbClr val="EBEFE9"/>
                  </a:solidFill>
                  <a:latin typeface="Gill Sans Light"/>
                  <a:ea typeface="Gill Sans Light"/>
                  <a:cs typeface="Gill Sans Light"/>
                  <a:sym typeface="Gill Sans Light"/>
                  <a:hlinkClick r:id="rId5" tooltip="https://docs.google.com/spreadsheets/d/1DUF2isFWsqVSYhbaACYtbgcLi_YjDqpE3GLQIVgkKQg/edit#gid=69851113"/>
                </a:rPr>
                <a:t>Current Score &amp; Target</a:t>
              </a:r>
            </a:p>
            <a:p>
              <a:pPr algn="l" marL="0" indent="0" lvl="0">
                <a:lnSpc>
                  <a:spcPts val="4049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4049"/>
                </a:lnSpc>
                <a:spcBef>
                  <a:spcPct val="0"/>
                </a:spcBef>
              </a:pPr>
              <a:r>
                <a:rPr lang="en-US" sz="2892">
                  <a:solidFill>
                    <a:srgbClr val="EBEFE9"/>
                  </a:solidFill>
                  <a:latin typeface="Gill Sans Light"/>
                  <a:ea typeface="Gill Sans Light"/>
                  <a:cs typeface="Gill Sans Light"/>
                  <a:sym typeface="Gill Sans Light"/>
                  <a:hlinkClick r:id="rId6" tooltip="https://docs.google.com/spreadsheets/d/1DUF2isFWsqVSYhbaACYtbgcLi_YjDqpE3GLQIVgkKQg/edit#gid=69851113"/>
                </a:rPr>
                <a:t>Overs &amp; Wickets</a:t>
              </a:r>
            </a:p>
            <a:p>
              <a:pPr algn="l" marL="0" indent="0" lvl="0">
                <a:lnSpc>
                  <a:spcPts val="4049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4049"/>
                </a:lnSpc>
                <a:spcBef>
                  <a:spcPct val="0"/>
                </a:spcBef>
              </a:pPr>
              <a:r>
                <a:rPr lang="en-US" sz="2892">
                  <a:solidFill>
                    <a:srgbClr val="EBEFE9"/>
                  </a:solidFill>
                  <a:latin typeface="Gill Sans Light"/>
                  <a:ea typeface="Gill Sans Light"/>
                  <a:cs typeface="Gill Sans Light"/>
                  <a:sym typeface="Gill Sans Light"/>
                  <a:hlinkClick r:id="rId7" tooltip="https://docs.google.com/spreadsheets/d/1DUF2isFWsqVSYhbaACYtbgcLi_YjDqpE3GLQIVgkKQg/edit#gid=69851113"/>
                </a:rPr>
                <a:t>Match Result &amp; Winner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478069"/>
              <a:ext cx="7048354" cy="777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32"/>
                </a:lnSpc>
              </a:pPr>
              <a:r>
                <a:rPr lang="en-US" b="true" sz="3527" u="sng">
                  <a:solidFill>
                    <a:srgbClr val="EBEFE9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📊 Key Data Used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190500"/>
              <a:ext cx="7048354" cy="21686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78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82389" y="2429195"/>
            <a:ext cx="5813998" cy="3188354"/>
            <a:chOff x="0" y="0"/>
            <a:chExt cx="7751997" cy="425113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3569445"/>
              <a:ext cx="7751997" cy="6816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76"/>
                </a:lnSpc>
                <a:spcBef>
                  <a:spcPct val="0"/>
                </a:spcBef>
              </a:pPr>
              <a:r>
                <a:rPr lang="en-US" sz="2840">
                  <a:solidFill>
                    <a:srgbClr val="EBEFE9"/>
                  </a:solidFill>
                  <a:latin typeface="Gill Sans Light"/>
                  <a:ea typeface="Gill Sans Light"/>
                  <a:cs typeface="Gill Sans Light"/>
                  <a:sym typeface="Gill Sans Light"/>
                  <a:hlinkClick r:id="rId8" tooltip="https://docs.google.com/spreadsheets/d/1DUF2isFWsqVSYhbaACYtbgcLi_YjDqpE3GLQIVgkKQg/edit#gid=69851113"/>
                </a:rPr>
                <a:t>IPL 2008–2019 dataset from Kaggle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347254"/>
              <a:ext cx="7751997" cy="787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2"/>
                </a:lnSpc>
              </a:pPr>
              <a:r>
                <a:rPr lang="en-US" b="true" sz="3501">
                  <a:solidFill>
                    <a:srgbClr val="EBEFE9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📥 </a:t>
              </a:r>
              <a:r>
                <a:rPr lang="en-US" b="true" sz="3501" u="sng">
                  <a:solidFill>
                    <a:srgbClr val="EBEFE9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Dataset Source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190500"/>
              <a:ext cx="7751997" cy="20743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1225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785524" y="2429195"/>
            <a:ext cx="4829162" cy="5621220"/>
            <a:chOff x="0" y="0"/>
            <a:chExt cx="6438883" cy="749496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3439180"/>
              <a:ext cx="6438883" cy="40557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14"/>
                </a:lnSpc>
                <a:spcBef>
                  <a:spcPct val="0"/>
                </a:spcBef>
              </a:pPr>
              <a:r>
                <a:rPr lang="en-US" b="true" sz="2867">
                  <a:solidFill>
                    <a:srgbClr val="EBEFE9"/>
                  </a:solidFill>
                  <a:latin typeface="Gill Sans Bold"/>
                  <a:ea typeface="Gill Sans Bold"/>
                  <a:cs typeface="Gill Sans Bold"/>
                  <a:sym typeface="Gill Sans Bold"/>
                  <a:hlinkClick r:id="rId9" tooltip="https://docs.google.com/spreadsheets/d/1DUF2isFWsqVSYhbaACYtbgcLi_YjDqpE3GLQIVgkKQg/edit#gid=69851113"/>
                </a:rPr>
                <a:t>R</a:t>
              </a:r>
              <a:r>
                <a:rPr lang="en-US" sz="2867">
                  <a:solidFill>
                    <a:srgbClr val="EBEFE9"/>
                  </a:solidFill>
                  <a:latin typeface="Gill Sans Light"/>
                  <a:ea typeface="Gill Sans Light"/>
                  <a:cs typeface="Gill Sans Light"/>
                  <a:sym typeface="Gill Sans Light"/>
                  <a:hlinkClick r:id="rId10" tooltip="https://docs.google.com/spreadsheets/d/1DUF2isFWsqVSYhbaACYtbgcLi_YjDqpE3GLQIVgkKQg/edit#gid=69851113"/>
                </a:rPr>
                <a:t>eal, historical IPL data</a:t>
              </a:r>
            </a:p>
            <a:p>
              <a:pPr algn="l" marL="0" indent="0" lvl="0">
                <a:lnSpc>
                  <a:spcPts val="4014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4014"/>
                </a:lnSpc>
                <a:spcBef>
                  <a:spcPct val="0"/>
                </a:spcBef>
              </a:pPr>
              <a:r>
                <a:rPr lang="en-US" sz="2867">
                  <a:solidFill>
                    <a:srgbClr val="EBEFE9"/>
                  </a:solidFill>
                  <a:latin typeface="Gill Sans Light"/>
                  <a:ea typeface="Gill Sans Light"/>
                  <a:cs typeface="Gill Sans Light"/>
                  <a:sym typeface="Gill Sans Light"/>
                  <a:hlinkClick r:id="rId11" tooltip="https://docs.google.com/spreadsheets/d/1DUF2isFWsqVSYhbaACYtbgcLi_YjDqpE3GLQIVgkKQg/edit#gid=69851113"/>
                </a:rPr>
                <a:t>Covers detailed match situations</a:t>
              </a:r>
            </a:p>
            <a:p>
              <a:pPr algn="l" marL="0" indent="0" lvl="0">
                <a:lnSpc>
                  <a:spcPts val="4014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4014"/>
                </a:lnSpc>
                <a:spcBef>
                  <a:spcPct val="0"/>
                </a:spcBef>
              </a:pPr>
              <a:r>
                <a:rPr lang="en-US" sz="2867">
                  <a:solidFill>
                    <a:srgbClr val="EBEFE9"/>
                  </a:solidFill>
                  <a:latin typeface="Gill Sans Light"/>
                  <a:ea typeface="Gill Sans Light"/>
                  <a:cs typeface="Gill Sans Light"/>
                  <a:sym typeface="Gill Sans Light"/>
                  <a:hlinkClick r:id="rId12" tooltip="https://docs.google.com/spreadsheets/d/1DUF2isFWsqVSYhbaACYtbgcLi_YjDqpE3GLQIVgkKQg/edit#gid=69851113"/>
                </a:rPr>
                <a:t>Perfect for training a match outcome prediction model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248500"/>
              <a:ext cx="6438883" cy="787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22"/>
                </a:lnSpc>
              </a:pPr>
              <a:r>
                <a:rPr lang="en-US" b="true" sz="3518" u="sng">
                  <a:solidFill>
                    <a:srgbClr val="EBEFE9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✅ Why This Dataset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171450"/>
              <a:ext cx="6438883" cy="19785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768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F81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Orange Blur Circle Illustration"/>
          <p:cNvSpPr/>
          <p:nvPr/>
        </p:nvSpPr>
        <p:spPr>
          <a:xfrm flipH="false" flipV="false" rot="0">
            <a:off x="9798070" y="2251834"/>
            <a:ext cx="1064217" cy="1064217"/>
          </a:xfrm>
          <a:custGeom>
            <a:avLst/>
            <a:gdLst/>
            <a:ahLst/>
            <a:cxnLst/>
            <a:rect r="r" b="b" t="t" l="l"/>
            <a:pathLst>
              <a:path h="1064217" w="1064217">
                <a:moveTo>
                  <a:pt x="0" y="0"/>
                </a:moveTo>
                <a:lnTo>
                  <a:pt x="1064218" y="0"/>
                </a:lnTo>
                <a:lnTo>
                  <a:pt x="1064218" y="1064217"/>
                </a:lnTo>
                <a:lnTo>
                  <a:pt x="0" y="10642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1606944" y="4329385"/>
            <a:ext cx="10961021" cy="0"/>
          </a:xfrm>
          <a:prstGeom prst="line">
            <a:avLst/>
          </a:prstGeom>
          <a:ln cap="flat" w="104775">
            <a:solidFill>
              <a:srgbClr val="3268A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333152" y="1028700"/>
            <a:ext cx="2543407" cy="2543407"/>
          </a:xfrm>
          <a:custGeom>
            <a:avLst/>
            <a:gdLst/>
            <a:ahLst/>
            <a:cxnLst/>
            <a:rect r="r" b="b" t="t" l="l"/>
            <a:pathLst>
              <a:path h="2543407" w="2543407">
                <a:moveTo>
                  <a:pt x="0" y="0"/>
                </a:moveTo>
                <a:lnTo>
                  <a:pt x="2543408" y="0"/>
                </a:lnTo>
                <a:lnTo>
                  <a:pt x="2543408" y="2543407"/>
                </a:lnTo>
                <a:lnTo>
                  <a:pt x="0" y="25434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83144" y="1729259"/>
            <a:ext cx="12753867" cy="2156941"/>
            <a:chOff x="0" y="0"/>
            <a:chExt cx="17005156" cy="2875921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61925"/>
              <a:ext cx="17005156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935"/>
                </a:lnSpc>
              </a:pPr>
              <a:r>
                <a:rPr lang="en-US" b="true" sz="8279">
                  <a:solidFill>
                    <a:srgbClr val="EBEFE9"/>
                  </a:solidFill>
                  <a:latin typeface="Gill Sans Bold"/>
                  <a:ea typeface="Gill Sans Bold"/>
                  <a:cs typeface="Gill Sans Bold"/>
                  <a:sym typeface="Gill Sans Bold"/>
                </a:rPr>
                <a:t>DATA PREPROCESSING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237746"/>
              <a:ext cx="17005156" cy="638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Steps we followed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13640" y="4881835"/>
            <a:ext cx="6185298" cy="1607075"/>
            <a:chOff x="0" y="0"/>
            <a:chExt cx="8247064" cy="214276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1438425" cy="12972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604"/>
                </a:lnSpc>
              </a:pPr>
              <a:r>
                <a:rPr lang="en-US" b="true" sz="6337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01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073697" y="238892"/>
              <a:ext cx="6173367" cy="1903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42"/>
                </a:lnSpc>
              </a:pPr>
              <a:r>
                <a:rPr lang="en-US" sz="2878">
                  <a:solidFill>
                    <a:srgbClr val="EBEFE9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Removed Missing Values :</a:t>
              </a:r>
            </a:p>
            <a:p>
              <a:pPr algn="l" marL="0" indent="0" lvl="0">
                <a:lnSpc>
                  <a:spcPts val="3742"/>
                </a:lnSpc>
              </a:pPr>
              <a:r>
                <a:rPr lang="en-US" sz="2878">
                  <a:solidFill>
                    <a:srgbClr val="EBEFE9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 Cleaned the dataset to avoid errors during model training.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413640" y="7702412"/>
            <a:ext cx="5989751" cy="2028918"/>
            <a:chOff x="0" y="0"/>
            <a:chExt cx="7986335" cy="270522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0"/>
              <a:ext cx="1392949" cy="12470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364"/>
                </a:lnSpc>
              </a:pPr>
              <a:r>
                <a:rPr lang="en-US" b="true" sz="6136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03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008138" y="228629"/>
              <a:ext cx="5978197" cy="2476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8"/>
                </a:lnSpc>
              </a:pPr>
              <a:r>
                <a:rPr lang="en-US" sz="2806">
                  <a:solidFill>
                    <a:srgbClr val="EBEFE9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Selected Relevant Features : Choose only important columns needed for prediction (like score, overs, wickets).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675581" y="4881835"/>
            <a:ext cx="5929275" cy="2530723"/>
            <a:chOff x="0" y="0"/>
            <a:chExt cx="7905700" cy="3374297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0"/>
              <a:ext cx="1378885" cy="1234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89"/>
                </a:lnSpc>
              </a:pPr>
              <a:r>
                <a:rPr lang="en-US" b="true" sz="6074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02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987862" y="225455"/>
              <a:ext cx="5917838" cy="31488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14"/>
                </a:lnSpc>
              </a:pPr>
              <a:r>
                <a:rPr lang="en-US" sz="2857">
                  <a:solidFill>
                    <a:srgbClr val="EBEFE9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Converted Text Data to Numbers : Used One-Hot Encoding to convert team names, cities, etc., into numerical format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675581" y="7918408"/>
            <a:ext cx="5929275" cy="1596926"/>
            <a:chOff x="0" y="0"/>
            <a:chExt cx="7905700" cy="2129234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0"/>
              <a:ext cx="1378885" cy="12344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89"/>
                </a:lnSpc>
              </a:pPr>
              <a:r>
                <a:rPr lang="en-US" b="true" sz="6074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04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987862" y="225455"/>
              <a:ext cx="5917838" cy="19037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49"/>
                </a:lnSpc>
              </a:pPr>
              <a:r>
                <a:rPr lang="en-US" sz="2884">
                  <a:solidFill>
                    <a:srgbClr val="EBEFE9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Handled Data Consistency :</a:t>
              </a:r>
            </a:p>
            <a:p>
              <a:pPr algn="l" marL="0" indent="0" lvl="0">
                <a:lnSpc>
                  <a:spcPts val="3749"/>
                </a:lnSpc>
              </a:pPr>
              <a:r>
                <a:rPr lang="en-US" sz="2884">
                  <a:solidFill>
                    <a:srgbClr val="EBEFE9"/>
                  </a:solidFill>
                  <a:latin typeface="Gill Sans Light"/>
                  <a:ea typeface="Gill Sans Light"/>
                  <a:cs typeface="Gill Sans Light"/>
                  <a:sym typeface="Gill Sans Light"/>
                </a:rPr>
                <a:t> Made sure all entries were in the same format and scale.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DAGm4MJkGOQ</dc:identifier>
  <dcterms:modified xsi:type="dcterms:W3CDTF">2011-08-01T06:04:30Z</dcterms:modified>
  <cp:revision>1</cp:revision>
  <dc:title>CRICKET LIVE PREDICTION</dc:title>
</cp:coreProperties>
</file>