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3" r:id="rId5"/>
    <p:sldId id="258" r:id="rId6"/>
    <p:sldId id="270" r:id="rId7"/>
    <p:sldId id="259" r:id="rId8"/>
    <p:sldId id="260" r:id="rId9"/>
    <p:sldId id="261" r:id="rId10"/>
    <p:sldId id="264" r:id="rId11"/>
    <p:sldId id="262"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526F-B998-58B3-8FA8-2F8409ACA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C97350-36D1-309B-8192-839331E55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8FABB-16DB-4939-0684-DB15298C56A3}"/>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5" name="Footer Placeholder 4">
            <a:extLst>
              <a:ext uri="{FF2B5EF4-FFF2-40B4-BE49-F238E27FC236}">
                <a16:creationId xmlns:a16="http://schemas.microsoft.com/office/drawing/2014/main" id="{82104B59-4C8C-8CCA-CD0A-432EFAA28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EA63C-AAF4-ADFF-1961-9CCA1793DB49}"/>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304857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0718-7491-A6E8-CE71-ADA72BEC8C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B7B148-71A0-062D-4097-D26B0F7D8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4C7FE-E627-CD72-CD45-81A42FC35304}"/>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5" name="Footer Placeholder 4">
            <a:extLst>
              <a:ext uri="{FF2B5EF4-FFF2-40B4-BE49-F238E27FC236}">
                <a16:creationId xmlns:a16="http://schemas.microsoft.com/office/drawing/2014/main" id="{F4EEA18D-E236-9F58-0BFF-124057472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CD273-E86F-F3D5-EF98-C2CAADC9B6BD}"/>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8117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BAD27-A42F-E9FD-08EE-306571B23F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F495B7-3FD1-2651-CC12-17EA82051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87AB0-D8E8-D193-0C2D-BD0160306237}"/>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5" name="Footer Placeholder 4">
            <a:extLst>
              <a:ext uri="{FF2B5EF4-FFF2-40B4-BE49-F238E27FC236}">
                <a16:creationId xmlns:a16="http://schemas.microsoft.com/office/drawing/2014/main" id="{B1CF861D-A27F-F7D3-56E3-D3EF087EB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3D6B8-3C16-C3E7-FE05-E8F775FB37B4}"/>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330425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FED2-66D8-60E4-D838-1375E437B5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E29E7-7FF6-8A1D-8F06-FC81C82565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735A7-F25A-9252-3202-AD4C8C517CFF}"/>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5" name="Footer Placeholder 4">
            <a:extLst>
              <a:ext uri="{FF2B5EF4-FFF2-40B4-BE49-F238E27FC236}">
                <a16:creationId xmlns:a16="http://schemas.microsoft.com/office/drawing/2014/main" id="{73EF50E9-20F6-EA10-2491-FDEC2766D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86A20-6190-FEA3-E36E-2EB2B43DD8F2}"/>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358123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9BCD-D221-29D9-9D3A-3C4DEA968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31F1AA-43A3-585B-6D19-F1A829ADF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FFA20D-5684-2348-EBE3-406A63EB633E}"/>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5" name="Footer Placeholder 4">
            <a:extLst>
              <a:ext uri="{FF2B5EF4-FFF2-40B4-BE49-F238E27FC236}">
                <a16:creationId xmlns:a16="http://schemas.microsoft.com/office/drawing/2014/main" id="{A8A9BDD0-B944-EC1D-DB19-E08370C77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E3C61-8369-7759-C141-1A6BCDDBDA82}"/>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203014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AD0D-FF13-5E33-03C7-FEB0897E4D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391829-1C4E-4647-21C0-961810AEC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606A62-43A9-6A59-03CE-D64FF17DA2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7074A-6EAE-BF31-1434-47D0E09FC5BF}"/>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6" name="Footer Placeholder 5">
            <a:extLst>
              <a:ext uri="{FF2B5EF4-FFF2-40B4-BE49-F238E27FC236}">
                <a16:creationId xmlns:a16="http://schemas.microsoft.com/office/drawing/2014/main" id="{38847B1D-C1F3-9764-FF9F-8915B090A4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6B27ED-FC20-0193-BA58-C07F686A745C}"/>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417624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85F5-7BC7-B579-0F7A-8EF46C4842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DC089-C43F-1C69-91A9-84D437129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80CC7-9605-E27B-0D4E-74A31B679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C41ED9-2BA5-E4FD-4555-1BA8C3D76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76ED7-B25D-B9E5-CD02-461988166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083AA0-8051-B32F-134F-98E667A18B01}"/>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8" name="Footer Placeholder 7">
            <a:extLst>
              <a:ext uri="{FF2B5EF4-FFF2-40B4-BE49-F238E27FC236}">
                <a16:creationId xmlns:a16="http://schemas.microsoft.com/office/drawing/2014/main" id="{5649F662-92B0-E2BF-0415-561D9E7C5C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38C218-6986-ADA9-5396-608AACD19A6D}"/>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17896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83C6-7335-59BB-1486-66FC742C6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30EB16-ED03-F0A6-6627-455FF7CAEFAD}"/>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4" name="Footer Placeholder 3">
            <a:extLst>
              <a:ext uri="{FF2B5EF4-FFF2-40B4-BE49-F238E27FC236}">
                <a16:creationId xmlns:a16="http://schemas.microsoft.com/office/drawing/2014/main" id="{00960F70-B73C-39CD-EAC2-43F61C3487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556DC7-BA4C-7B5F-0BEF-7928E9D71789}"/>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113175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AFDA5-F07C-3064-4CCD-1A55A1D9B83E}"/>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3" name="Footer Placeholder 2">
            <a:extLst>
              <a:ext uri="{FF2B5EF4-FFF2-40B4-BE49-F238E27FC236}">
                <a16:creationId xmlns:a16="http://schemas.microsoft.com/office/drawing/2014/main" id="{7A99B8B2-CFAA-F89B-829C-7EA0047EC4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4A3DDB-5C02-E93E-E4C4-ED9A0A1F4C94}"/>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212655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F2FC-5706-870C-2F61-29242E3DB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8EED4-C59E-BAA0-B673-08C48130F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0C35BD-3DB3-964D-65DE-D207477BD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DCB52-4163-0C94-69DA-55273B22EFF1}"/>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6" name="Footer Placeholder 5">
            <a:extLst>
              <a:ext uri="{FF2B5EF4-FFF2-40B4-BE49-F238E27FC236}">
                <a16:creationId xmlns:a16="http://schemas.microsoft.com/office/drawing/2014/main" id="{6BD5C1E5-7FA1-0285-14A2-84778CA8B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F8EF1-E444-19CE-BC45-B693322FF462}"/>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374969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B65B-7D82-0D93-D086-B9E0153EA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0C3F0-B5E1-0CDE-06A2-190E3685F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5DF25D-E284-8C71-FFEB-AB517A2D7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FFB37-5F7B-50C4-DF3A-B55C435953CF}"/>
              </a:ext>
            </a:extLst>
          </p:cNvPr>
          <p:cNvSpPr>
            <a:spLocks noGrp="1"/>
          </p:cNvSpPr>
          <p:nvPr>
            <p:ph type="dt" sz="half" idx="10"/>
          </p:nvPr>
        </p:nvSpPr>
        <p:spPr/>
        <p:txBody>
          <a:bodyPr/>
          <a:lstStyle/>
          <a:p>
            <a:fld id="{28F4A2D5-FF96-4ED2-8145-36BD3B7AD97E}" type="datetimeFigureOut">
              <a:rPr lang="en-IN" smtClean="0"/>
              <a:t>13-10-2022</a:t>
            </a:fld>
            <a:endParaRPr lang="en-IN"/>
          </a:p>
        </p:txBody>
      </p:sp>
      <p:sp>
        <p:nvSpPr>
          <p:cNvPr id="6" name="Footer Placeholder 5">
            <a:extLst>
              <a:ext uri="{FF2B5EF4-FFF2-40B4-BE49-F238E27FC236}">
                <a16:creationId xmlns:a16="http://schemas.microsoft.com/office/drawing/2014/main" id="{F93AB943-C4CF-6A8F-A12E-31CC7F469C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31424-76B3-147F-C476-70C1F84DF290}"/>
              </a:ext>
            </a:extLst>
          </p:cNvPr>
          <p:cNvSpPr>
            <a:spLocks noGrp="1"/>
          </p:cNvSpPr>
          <p:nvPr>
            <p:ph type="sldNum" sz="quarter" idx="12"/>
          </p:nvPr>
        </p:nvSpPr>
        <p:spPr/>
        <p:txBody>
          <a:bodyPr/>
          <a:lstStyle/>
          <a:p>
            <a:fld id="{4A17A83F-C0CE-4DBF-9B52-B46A9ED05EE2}" type="slidenum">
              <a:rPr lang="en-IN" smtClean="0"/>
              <a:t>‹#›</a:t>
            </a:fld>
            <a:endParaRPr lang="en-IN"/>
          </a:p>
        </p:txBody>
      </p:sp>
    </p:spTree>
    <p:extLst>
      <p:ext uri="{BB962C8B-B14F-4D97-AF65-F5344CB8AC3E}">
        <p14:creationId xmlns:p14="http://schemas.microsoft.com/office/powerpoint/2010/main" val="347991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9FAB-C2D0-D63A-B4BB-8878D9D27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B43F78-084A-6C9D-D945-F3A4C156AF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95400-58AC-DEC9-8649-657A380B0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4A2D5-FF96-4ED2-8145-36BD3B7AD97E}" type="datetimeFigureOut">
              <a:rPr lang="en-IN" smtClean="0"/>
              <a:t>13-10-2022</a:t>
            </a:fld>
            <a:endParaRPr lang="en-IN"/>
          </a:p>
        </p:txBody>
      </p:sp>
      <p:sp>
        <p:nvSpPr>
          <p:cNvPr id="5" name="Footer Placeholder 4">
            <a:extLst>
              <a:ext uri="{FF2B5EF4-FFF2-40B4-BE49-F238E27FC236}">
                <a16:creationId xmlns:a16="http://schemas.microsoft.com/office/drawing/2014/main" id="{18181F40-DFB3-A47C-A659-32949BB03E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DCF7AB-A1F7-B353-54C8-1EFDE576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7A83F-C0CE-4DBF-9B52-B46A9ED05EE2}" type="slidenum">
              <a:rPr lang="en-IN" smtClean="0"/>
              <a:t>‹#›</a:t>
            </a:fld>
            <a:endParaRPr lang="en-IN"/>
          </a:p>
        </p:txBody>
      </p:sp>
    </p:spTree>
    <p:extLst>
      <p:ext uri="{BB962C8B-B14F-4D97-AF65-F5344CB8AC3E}">
        <p14:creationId xmlns:p14="http://schemas.microsoft.com/office/powerpoint/2010/main" val="2312487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4200/fa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4200/conta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Box 189">
            <a:extLst>
              <a:ext uri="{FF2B5EF4-FFF2-40B4-BE49-F238E27FC236}">
                <a16:creationId xmlns:a16="http://schemas.microsoft.com/office/drawing/2014/main" id="{02FE194D-F1A6-E15F-A83E-2E5A01C23002}"/>
              </a:ext>
            </a:extLst>
          </p:cNvPr>
          <p:cNvSpPr txBox="1"/>
          <p:nvPr/>
        </p:nvSpPr>
        <p:spPr>
          <a:xfrm>
            <a:off x="192815" y="26225"/>
            <a:ext cx="6096000" cy="774507"/>
          </a:xfrm>
          <a:prstGeom prst="rect">
            <a:avLst/>
          </a:prstGeom>
          <a:noFill/>
        </p:spPr>
        <p:txBody>
          <a:bodyPr wrap="square">
            <a:spAutoFit/>
          </a:bodyPr>
          <a:lstStyle/>
          <a:p>
            <a:pPr>
              <a:lnSpc>
                <a:spcPct val="107000"/>
              </a:lnSpc>
              <a:spcAft>
                <a:spcPts val="800"/>
              </a:spcAft>
            </a:pPr>
            <a:r>
              <a:rPr lang="en-US" sz="1800" b="1" dirty="0">
                <a:solidFill>
                  <a:srgbClr val="FF0000"/>
                </a:solidFill>
                <a:effectLst/>
                <a:latin typeface="Calibri" panose="020F0502020204030204" pitchFamily="34" charset="0"/>
                <a:cs typeface="Times New Roman" panose="02020603050405020304" pitchFamily="18" charset="0"/>
              </a:rPr>
              <a:t>Home Loan Project</a:t>
            </a:r>
            <a:endParaRPr lang="en-US" sz="10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rgbClr val="FF0000"/>
                </a:solidFill>
                <a:effectLst/>
                <a:latin typeface="Calibri" panose="020F0502020204030204" pitchFamily="34" charset="0"/>
                <a:cs typeface="Times New Roman" panose="02020603050405020304" pitchFamily="18" charset="0"/>
              </a:rPr>
              <a:t>  </a:t>
            </a:r>
            <a:r>
              <a:rPr lang="en-US" sz="1600" b="1" dirty="0">
                <a:solidFill>
                  <a:srgbClr val="00B0F0"/>
                </a:solidFill>
                <a:effectLst/>
                <a:latin typeface="Calibri" panose="020F0502020204030204" pitchFamily="34" charset="0"/>
                <a:cs typeface="Times New Roman" panose="02020603050405020304" pitchFamily="18" charset="0"/>
              </a:rPr>
              <a:t>Project Flow</a:t>
            </a:r>
            <a:endParaRPr lang="en-US" sz="1000" dirty="0">
              <a:effectLst/>
              <a:latin typeface="Calibri" panose="020F0502020204030204" pitchFamily="34" charset="0"/>
              <a:cs typeface="Times New Roman" panose="02020603050405020304" pitchFamily="18" charset="0"/>
            </a:endParaRPr>
          </a:p>
        </p:txBody>
      </p:sp>
      <p:cxnSp>
        <p:nvCxnSpPr>
          <p:cNvPr id="191" name="Straight Arrow Connector 190">
            <a:extLst>
              <a:ext uri="{FF2B5EF4-FFF2-40B4-BE49-F238E27FC236}">
                <a16:creationId xmlns:a16="http://schemas.microsoft.com/office/drawing/2014/main" id="{3D146307-EC8A-2F52-2EBC-A50F76C84636}"/>
              </a:ext>
            </a:extLst>
          </p:cNvPr>
          <p:cNvCxnSpPr>
            <a:cxnSpLocks noChangeShapeType="1"/>
          </p:cNvCxnSpPr>
          <p:nvPr/>
        </p:nvCxnSpPr>
        <p:spPr bwMode="auto">
          <a:xfrm>
            <a:off x="2429510" y="2367280"/>
            <a:ext cx="0" cy="748030"/>
          </a:xfrm>
          <a:prstGeom prst="straightConnector1">
            <a:avLst/>
          </a:prstGeom>
          <a:noFill/>
          <a:ln w="9525">
            <a:solidFill>
              <a:srgbClr val="000000"/>
            </a:solidFill>
            <a:round/>
            <a:tailEnd type="triangle" w="med" len="med"/>
          </a:ln>
        </p:spPr>
      </p:cxnSp>
      <p:sp>
        <p:nvSpPr>
          <p:cNvPr id="192" name="Rectangle 191">
            <a:extLst>
              <a:ext uri="{FF2B5EF4-FFF2-40B4-BE49-F238E27FC236}">
                <a16:creationId xmlns:a16="http://schemas.microsoft.com/office/drawing/2014/main" id="{2B37CD98-7CE0-9651-6641-0DB746BCF0A8}"/>
              </a:ext>
            </a:extLst>
          </p:cNvPr>
          <p:cNvSpPr>
            <a:spLocks noChangeArrowheads="1"/>
          </p:cNvSpPr>
          <p:nvPr/>
        </p:nvSpPr>
        <p:spPr bwMode="auto">
          <a:xfrm>
            <a:off x="4683125" y="372110"/>
            <a:ext cx="967740" cy="878205"/>
          </a:xfrm>
          <a:prstGeom prst="rect">
            <a:avLst/>
          </a:prstGeom>
          <a:gradFill rotWithShape="0">
            <a:gsLst>
              <a:gs pos="0">
                <a:schemeClr val="accent3">
                  <a:lumMod val="100000"/>
                  <a:lumOff val="0"/>
                </a:schemeClr>
              </a:gs>
              <a:gs pos="100000">
                <a:schemeClr val="accent3">
                  <a:lumMod val="74000"/>
                  <a:lumOff val="0"/>
                </a:schemeClr>
              </a:gs>
            </a:gsLst>
            <a:path path="shape">
              <a:fillToRect l="50000" t="50000" r="50000" b="50000"/>
            </a:path>
          </a:gradFill>
          <a:ln>
            <a:noFill/>
          </a:ln>
          <a:effectLst>
            <a:outerShdw dist="28398" dir="3806097" algn="ctr" rotWithShape="0">
              <a:schemeClr val="accent3">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CibilCheck-customer as well as gaurantor</a:t>
            </a:r>
          </a:p>
        </p:txBody>
      </p:sp>
      <p:sp>
        <p:nvSpPr>
          <p:cNvPr id="193" name="Arrow: Down 192">
            <a:extLst>
              <a:ext uri="{FF2B5EF4-FFF2-40B4-BE49-F238E27FC236}">
                <a16:creationId xmlns:a16="http://schemas.microsoft.com/office/drawing/2014/main" id="{C82B36A4-7FEE-6AE4-2F0B-CE7CFF821A94}"/>
              </a:ext>
            </a:extLst>
          </p:cNvPr>
          <p:cNvSpPr>
            <a:spLocks noChangeArrowheads="1"/>
          </p:cNvSpPr>
          <p:nvPr/>
        </p:nvSpPr>
        <p:spPr bwMode="auto">
          <a:xfrm>
            <a:off x="4069715" y="2982595"/>
            <a:ext cx="179070" cy="371475"/>
          </a:xfrm>
          <a:prstGeom prst="downArrow">
            <a:avLst>
              <a:gd name="adj1" fmla="val 50000"/>
              <a:gd name="adj2" fmla="val 51862"/>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194" name="Arrow: Up 193">
            <a:extLst>
              <a:ext uri="{FF2B5EF4-FFF2-40B4-BE49-F238E27FC236}">
                <a16:creationId xmlns:a16="http://schemas.microsoft.com/office/drawing/2014/main" id="{2CEB920E-8B74-53B9-2301-3926F1B0ADBC}"/>
              </a:ext>
            </a:extLst>
          </p:cNvPr>
          <p:cNvSpPr>
            <a:spLocks noChangeArrowheads="1"/>
          </p:cNvSpPr>
          <p:nvPr/>
        </p:nvSpPr>
        <p:spPr bwMode="auto">
          <a:xfrm>
            <a:off x="3692525" y="2982595"/>
            <a:ext cx="170815" cy="371475"/>
          </a:xfrm>
          <a:prstGeom prst="upArrow">
            <a:avLst>
              <a:gd name="adj1" fmla="val 50000"/>
              <a:gd name="adj2" fmla="val 54368"/>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195" name="Rectangle 194">
            <a:extLst>
              <a:ext uri="{FF2B5EF4-FFF2-40B4-BE49-F238E27FC236}">
                <a16:creationId xmlns:a16="http://schemas.microsoft.com/office/drawing/2014/main" id="{9E4F2424-FD08-58B5-0652-E38AE67A4CA7}"/>
              </a:ext>
            </a:extLst>
          </p:cNvPr>
          <p:cNvSpPr>
            <a:spLocks noChangeArrowheads="1"/>
          </p:cNvSpPr>
          <p:nvPr/>
        </p:nvSpPr>
        <p:spPr bwMode="auto">
          <a:xfrm>
            <a:off x="3531870" y="3354070"/>
            <a:ext cx="914400" cy="566420"/>
          </a:xfrm>
          <a:prstGeom prst="rect">
            <a:avLst/>
          </a:prstGeom>
          <a:gradFill rotWithShape="0">
            <a:gsLst>
              <a:gs pos="0">
                <a:schemeClr val="dk1">
                  <a:lumMod val="60000"/>
                  <a:lumOff val="40000"/>
                </a:schemeClr>
              </a:gs>
              <a:gs pos="50000">
                <a:schemeClr val="dk1">
                  <a:lumMod val="20000"/>
                  <a:lumOff val="80000"/>
                </a:schemeClr>
              </a:gs>
              <a:gs pos="100000">
                <a:schemeClr val="dk1">
                  <a:lumMod val="60000"/>
                  <a:lumOff val="40000"/>
                </a:schemeClr>
              </a:gs>
            </a:gsLst>
            <a:lin ang="18900000" scaled="1"/>
          </a:gradFill>
          <a:ln w="12700">
            <a:solidFill>
              <a:schemeClr val="dk1">
                <a:lumMod val="60000"/>
                <a:lumOff val="40000"/>
              </a:schemeClr>
            </a:solidFill>
            <a:miter lim="800000"/>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Sales Executive</a:t>
            </a:r>
          </a:p>
        </p:txBody>
      </p:sp>
      <p:sp>
        <p:nvSpPr>
          <p:cNvPr id="196" name="Rectangle 195">
            <a:extLst>
              <a:ext uri="{FF2B5EF4-FFF2-40B4-BE49-F238E27FC236}">
                <a16:creationId xmlns:a16="http://schemas.microsoft.com/office/drawing/2014/main" id="{88A74A37-306C-7757-2E0E-4CB123B1402F}"/>
              </a:ext>
            </a:extLst>
          </p:cNvPr>
          <p:cNvSpPr>
            <a:spLocks noChangeArrowheads="1"/>
          </p:cNvSpPr>
          <p:nvPr/>
        </p:nvSpPr>
        <p:spPr bwMode="auto">
          <a:xfrm>
            <a:off x="3531870" y="2457450"/>
            <a:ext cx="914400" cy="495300"/>
          </a:xfrm>
          <a:prstGeom prst="rect">
            <a:avLst/>
          </a:prstGeom>
          <a:gradFill rotWithShape="0">
            <a:gsLst>
              <a:gs pos="0">
                <a:schemeClr val="accent1">
                  <a:lumMod val="100000"/>
                  <a:lumOff val="0"/>
                </a:schemeClr>
              </a:gs>
              <a:gs pos="100000">
                <a:schemeClr val="accent1">
                  <a:lumMod val="74000"/>
                  <a:lumOff val="0"/>
                </a:schemeClr>
              </a:gs>
            </a:gsLst>
            <a:path path="shape">
              <a:fillToRect l="50000" t="50000" r="50000" b="50000"/>
            </a:path>
          </a:gradFill>
          <a:ln>
            <a:noFill/>
          </a:ln>
          <a:effectLst>
            <a:outerShdw dist="28398" dir="3806097" algn="ctr" rotWithShape="0">
              <a:schemeClr val="accent1">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Calculate Eligibility</a:t>
            </a:r>
          </a:p>
        </p:txBody>
      </p:sp>
      <p:sp>
        <p:nvSpPr>
          <p:cNvPr id="197" name="Rectangle 196">
            <a:extLst>
              <a:ext uri="{FF2B5EF4-FFF2-40B4-BE49-F238E27FC236}">
                <a16:creationId xmlns:a16="http://schemas.microsoft.com/office/drawing/2014/main" id="{A181E30A-7433-AA8E-FC25-36FC7496D2DE}"/>
              </a:ext>
            </a:extLst>
          </p:cNvPr>
          <p:cNvSpPr>
            <a:spLocks noChangeArrowheads="1"/>
          </p:cNvSpPr>
          <p:nvPr/>
        </p:nvSpPr>
        <p:spPr bwMode="auto">
          <a:xfrm>
            <a:off x="5094605" y="2640965"/>
            <a:ext cx="967740" cy="501650"/>
          </a:xfrm>
          <a:prstGeom prst="rect">
            <a:avLst/>
          </a:prstGeom>
          <a:gradFill rotWithShape="0">
            <a:gsLst>
              <a:gs pos="0">
                <a:schemeClr val="dk1">
                  <a:lumMod val="60000"/>
                  <a:lumOff val="40000"/>
                </a:schemeClr>
              </a:gs>
              <a:gs pos="50000">
                <a:schemeClr val="dk1">
                  <a:lumMod val="20000"/>
                  <a:lumOff val="80000"/>
                </a:schemeClr>
              </a:gs>
              <a:gs pos="100000">
                <a:schemeClr val="dk1">
                  <a:lumMod val="60000"/>
                  <a:lumOff val="40000"/>
                </a:schemeClr>
              </a:gs>
            </a:gsLst>
            <a:lin ang="18900000" scaled="1"/>
          </a:gradFill>
          <a:ln w="12700">
            <a:solidFill>
              <a:schemeClr val="dk1">
                <a:lumMod val="60000"/>
                <a:lumOff val="40000"/>
              </a:schemeClr>
            </a:solidFill>
            <a:miter lim="800000"/>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Diligence Executive</a:t>
            </a:r>
          </a:p>
        </p:txBody>
      </p:sp>
      <p:sp>
        <p:nvSpPr>
          <p:cNvPr id="198" name="Rectangle 197">
            <a:extLst>
              <a:ext uri="{FF2B5EF4-FFF2-40B4-BE49-F238E27FC236}">
                <a16:creationId xmlns:a16="http://schemas.microsoft.com/office/drawing/2014/main" id="{A9390B15-50D7-E466-07F6-1C27F64B228B}"/>
              </a:ext>
            </a:extLst>
          </p:cNvPr>
          <p:cNvSpPr>
            <a:spLocks noChangeArrowheads="1"/>
          </p:cNvSpPr>
          <p:nvPr/>
        </p:nvSpPr>
        <p:spPr bwMode="auto">
          <a:xfrm>
            <a:off x="5094605" y="3461385"/>
            <a:ext cx="914400" cy="466725"/>
          </a:xfrm>
          <a:prstGeom prst="rect">
            <a:avLst/>
          </a:prstGeom>
          <a:gradFill rotWithShape="0">
            <a:gsLst>
              <a:gs pos="0">
                <a:schemeClr val="accent1">
                  <a:lumMod val="100000"/>
                  <a:lumOff val="0"/>
                </a:schemeClr>
              </a:gs>
              <a:gs pos="100000">
                <a:schemeClr val="accent1">
                  <a:lumMod val="74000"/>
                  <a:lumOff val="0"/>
                </a:schemeClr>
              </a:gs>
            </a:gsLst>
            <a:path path="shape">
              <a:fillToRect l="50000" t="50000" r="50000" b="50000"/>
            </a:path>
          </a:gradFill>
          <a:ln>
            <a:noFill/>
          </a:ln>
          <a:effectLst>
            <a:outerShdw dist="28398" dir="3806097" algn="ctr" rotWithShape="0">
              <a:schemeClr val="accent1">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Registration form</a:t>
            </a:r>
          </a:p>
        </p:txBody>
      </p:sp>
      <p:sp>
        <p:nvSpPr>
          <p:cNvPr id="199" name="Arrow: Down 198">
            <a:extLst>
              <a:ext uri="{FF2B5EF4-FFF2-40B4-BE49-F238E27FC236}">
                <a16:creationId xmlns:a16="http://schemas.microsoft.com/office/drawing/2014/main" id="{59E4A207-177C-D520-1CF1-54BBEA1A4106}"/>
              </a:ext>
            </a:extLst>
          </p:cNvPr>
          <p:cNvSpPr>
            <a:spLocks noChangeArrowheads="1"/>
          </p:cNvSpPr>
          <p:nvPr/>
        </p:nvSpPr>
        <p:spPr bwMode="auto">
          <a:xfrm>
            <a:off x="4791075" y="1299845"/>
            <a:ext cx="179705" cy="303530"/>
          </a:xfrm>
          <a:prstGeom prst="downArrow">
            <a:avLst>
              <a:gd name="adj1" fmla="val 50000"/>
              <a:gd name="adj2" fmla="val 42226"/>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00" name="Arrow: Up 199">
            <a:extLst>
              <a:ext uri="{FF2B5EF4-FFF2-40B4-BE49-F238E27FC236}">
                <a16:creationId xmlns:a16="http://schemas.microsoft.com/office/drawing/2014/main" id="{CA244A6E-2625-94F2-91EA-817C950A1D94}"/>
              </a:ext>
            </a:extLst>
          </p:cNvPr>
          <p:cNvSpPr>
            <a:spLocks noChangeArrowheads="1"/>
          </p:cNvSpPr>
          <p:nvPr/>
        </p:nvSpPr>
        <p:spPr bwMode="auto">
          <a:xfrm>
            <a:off x="5206365" y="1304925"/>
            <a:ext cx="159385" cy="303530"/>
          </a:xfrm>
          <a:prstGeom prst="upArrow">
            <a:avLst>
              <a:gd name="adj1" fmla="val 50000"/>
              <a:gd name="adj2" fmla="val 47610"/>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01" name="Rectangle 200">
            <a:extLst>
              <a:ext uri="{FF2B5EF4-FFF2-40B4-BE49-F238E27FC236}">
                <a16:creationId xmlns:a16="http://schemas.microsoft.com/office/drawing/2014/main" id="{4D5BD683-8AEC-1705-5DA0-D01C70A63D08}"/>
              </a:ext>
            </a:extLst>
          </p:cNvPr>
          <p:cNvSpPr>
            <a:spLocks noChangeArrowheads="1"/>
          </p:cNvSpPr>
          <p:nvPr/>
        </p:nvSpPr>
        <p:spPr bwMode="auto">
          <a:xfrm>
            <a:off x="6217920" y="1636395"/>
            <a:ext cx="1075690" cy="523240"/>
          </a:xfrm>
          <a:prstGeom prst="rect">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miter lim="800000"/>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Land Officer</a:t>
            </a:r>
          </a:p>
          <a:p>
            <a:pPr>
              <a:lnSpc>
                <a:spcPct val="107916"/>
              </a:lnSpc>
              <a:spcAft>
                <a:spcPts val="800"/>
              </a:spcAft>
            </a:pPr>
            <a:r>
              <a:rPr lang="en-US" altLang="zh-CN" sz="1100" kern="100">
                <a:latin typeface="Calibri"/>
                <a:ea typeface="Calibri"/>
                <a:cs typeface="Times New Roman"/>
                <a:sym typeface="Times New Roman"/>
              </a:rPr>
              <a:t>Side visitor</a:t>
            </a:r>
          </a:p>
        </p:txBody>
      </p:sp>
      <p:cxnSp>
        <p:nvCxnSpPr>
          <p:cNvPr id="202" name="Connector: Elbow 201">
            <a:extLst>
              <a:ext uri="{FF2B5EF4-FFF2-40B4-BE49-F238E27FC236}">
                <a16:creationId xmlns:a16="http://schemas.microsoft.com/office/drawing/2014/main" id="{B86B3BF0-8E71-9C11-63F0-3430CB039DB9}"/>
              </a:ext>
            </a:extLst>
          </p:cNvPr>
          <p:cNvCxnSpPr>
            <a:cxnSpLocks noChangeShapeType="1"/>
          </p:cNvCxnSpPr>
          <p:nvPr/>
        </p:nvCxnSpPr>
        <p:spPr bwMode="auto">
          <a:xfrm flipV="1">
            <a:off x="4446270" y="3047683"/>
            <a:ext cx="621030" cy="423862"/>
          </a:xfrm>
          <a:prstGeom prst="bentConnector3">
            <a:avLst>
              <a:gd name="adj1" fmla="val 50000"/>
            </a:avLst>
          </a:prstGeom>
          <a:noFill/>
          <a:ln w="9525">
            <a:solidFill>
              <a:srgbClr val="000000"/>
            </a:solidFill>
            <a:miter lim="800000"/>
            <a:tailEnd type="triangle" w="med" len="med"/>
          </a:ln>
        </p:spPr>
      </p:cxnSp>
      <p:sp>
        <p:nvSpPr>
          <p:cNvPr id="203" name="Arrow: Up 202">
            <a:extLst>
              <a:ext uri="{FF2B5EF4-FFF2-40B4-BE49-F238E27FC236}">
                <a16:creationId xmlns:a16="http://schemas.microsoft.com/office/drawing/2014/main" id="{9747379D-BAA6-56A7-26E2-4913F6B1A3B9}"/>
              </a:ext>
            </a:extLst>
          </p:cNvPr>
          <p:cNvSpPr>
            <a:spLocks noChangeArrowheads="1"/>
          </p:cNvSpPr>
          <p:nvPr/>
        </p:nvSpPr>
        <p:spPr bwMode="auto">
          <a:xfrm>
            <a:off x="5532120" y="3136900"/>
            <a:ext cx="182880" cy="314960"/>
          </a:xfrm>
          <a:prstGeom prst="upArrow">
            <a:avLst>
              <a:gd name="adj1" fmla="val 50000"/>
              <a:gd name="adj2" fmla="val 43056"/>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04" name="Arrow: Down 203">
            <a:extLst>
              <a:ext uri="{FF2B5EF4-FFF2-40B4-BE49-F238E27FC236}">
                <a16:creationId xmlns:a16="http://schemas.microsoft.com/office/drawing/2014/main" id="{BA6A40FB-797C-2579-4A09-2A8A409EADA0}"/>
              </a:ext>
            </a:extLst>
          </p:cNvPr>
          <p:cNvSpPr>
            <a:spLocks noChangeArrowheads="1"/>
          </p:cNvSpPr>
          <p:nvPr/>
        </p:nvSpPr>
        <p:spPr bwMode="auto">
          <a:xfrm>
            <a:off x="5267960" y="3163570"/>
            <a:ext cx="179705" cy="276860"/>
          </a:xfrm>
          <a:prstGeom prst="downArrow">
            <a:avLst>
              <a:gd name="adj1" fmla="val 50000"/>
              <a:gd name="adj2" fmla="val 38516"/>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05" name="Arrow: Right 204">
            <a:extLst>
              <a:ext uri="{FF2B5EF4-FFF2-40B4-BE49-F238E27FC236}">
                <a16:creationId xmlns:a16="http://schemas.microsoft.com/office/drawing/2014/main" id="{4A6AF7E1-F520-C67E-4198-91920EDF2732}"/>
              </a:ext>
            </a:extLst>
          </p:cNvPr>
          <p:cNvSpPr>
            <a:spLocks noChangeArrowheads="1"/>
          </p:cNvSpPr>
          <p:nvPr/>
        </p:nvSpPr>
        <p:spPr bwMode="auto">
          <a:xfrm>
            <a:off x="2847340" y="3507740"/>
            <a:ext cx="654050" cy="135890"/>
          </a:xfrm>
          <a:prstGeom prst="rightArrow">
            <a:avLst>
              <a:gd name="adj1" fmla="val 50000"/>
              <a:gd name="adj2" fmla="val 120327"/>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06" name="Rectangle 205">
            <a:extLst>
              <a:ext uri="{FF2B5EF4-FFF2-40B4-BE49-F238E27FC236}">
                <a16:creationId xmlns:a16="http://schemas.microsoft.com/office/drawing/2014/main" id="{74F1776D-8DA2-6950-0D7F-2987E3731D6B}"/>
              </a:ext>
            </a:extLst>
          </p:cNvPr>
          <p:cNvSpPr>
            <a:spLocks noChangeArrowheads="1"/>
          </p:cNvSpPr>
          <p:nvPr/>
        </p:nvSpPr>
        <p:spPr bwMode="auto">
          <a:xfrm>
            <a:off x="4558665" y="1647190"/>
            <a:ext cx="967740" cy="506730"/>
          </a:xfrm>
          <a:prstGeom prst="rect">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miter lim="800000"/>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Finance Officer</a:t>
            </a:r>
          </a:p>
        </p:txBody>
      </p:sp>
      <p:sp>
        <p:nvSpPr>
          <p:cNvPr id="207" name="Rectangle 206">
            <a:extLst>
              <a:ext uri="{FF2B5EF4-FFF2-40B4-BE49-F238E27FC236}">
                <a16:creationId xmlns:a16="http://schemas.microsoft.com/office/drawing/2014/main" id="{02123FA7-F0EB-857D-BC1A-87C47CCBABDA}"/>
              </a:ext>
            </a:extLst>
          </p:cNvPr>
          <p:cNvSpPr>
            <a:spLocks noChangeArrowheads="1"/>
          </p:cNvSpPr>
          <p:nvPr/>
        </p:nvSpPr>
        <p:spPr bwMode="auto">
          <a:xfrm>
            <a:off x="2019300" y="3178810"/>
            <a:ext cx="795655" cy="560705"/>
          </a:xfrm>
          <a:prstGeom prst="rect">
            <a:avLst/>
          </a:prstGeom>
          <a:gradFill rotWithShape="0">
            <a:gsLst>
              <a:gs pos="0">
                <a:schemeClr val="accent6">
                  <a:lumMod val="100000"/>
                  <a:lumOff val="0"/>
                </a:schemeClr>
              </a:gs>
              <a:gs pos="100000">
                <a:schemeClr val="accent6">
                  <a:lumMod val="74000"/>
                  <a:lumOff val="0"/>
                </a:schemeClr>
              </a:gs>
            </a:gsLst>
            <a:path path="shape">
              <a:fillToRect l="50000" t="50000" r="50000" b="50000"/>
            </a:path>
          </a:gradFill>
          <a:ln>
            <a:noFill/>
          </a:ln>
          <a:effectLst>
            <a:outerShdw dist="28398" dir="3806097" algn="ctr" rotWithShape="0">
              <a:schemeClr val="accent6">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Customer</a:t>
            </a:r>
          </a:p>
        </p:txBody>
      </p:sp>
      <p:cxnSp>
        <p:nvCxnSpPr>
          <p:cNvPr id="208" name="Straight Arrow Connector 207">
            <a:extLst>
              <a:ext uri="{FF2B5EF4-FFF2-40B4-BE49-F238E27FC236}">
                <a16:creationId xmlns:a16="http://schemas.microsoft.com/office/drawing/2014/main" id="{C41EE6D3-6A14-895A-1649-2EBCA1DA6965}"/>
              </a:ext>
            </a:extLst>
          </p:cNvPr>
          <p:cNvCxnSpPr>
            <a:cxnSpLocks noChangeShapeType="1"/>
          </p:cNvCxnSpPr>
          <p:nvPr/>
        </p:nvCxnSpPr>
        <p:spPr bwMode="auto">
          <a:xfrm flipH="1" flipV="1">
            <a:off x="5226685" y="2186940"/>
            <a:ext cx="4445" cy="182245"/>
          </a:xfrm>
          <a:prstGeom prst="straightConnector1">
            <a:avLst/>
          </a:prstGeom>
          <a:noFill/>
          <a:ln w="9525">
            <a:solidFill>
              <a:srgbClr val="000000"/>
            </a:solidFill>
            <a:round/>
            <a:tailEnd type="triangle" w="med" len="med"/>
          </a:ln>
        </p:spPr>
      </p:cxnSp>
      <p:cxnSp>
        <p:nvCxnSpPr>
          <p:cNvPr id="209" name="Straight Arrow Connector 208">
            <a:extLst>
              <a:ext uri="{FF2B5EF4-FFF2-40B4-BE49-F238E27FC236}">
                <a16:creationId xmlns:a16="http://schemas.microsoft.com/office/drawing/2014/main" id="{002131CD-8773-E42D-33F6-210F8B8ED05A}"/>
              </a:ext>
            </a:extLst>
          </p:cNvPr>
          <p:cNvCxnSpPr>
            <a:cxnSpLocks noChangeShapeType="1"/>
          </p:cNvCxnSpPr>
          <p:nvPr/>
        </p:nvCxnSpPr>
        <p:spPr bwMode="auto">
          <a:xfrm>
            <a:off x="6259830" y="3569970"/>
            <a:ext cx="2068830" cy="21590"/>
          </a:xfrm>
          <a:prstGeom prst="straightConnector1">
            <a:avLst/>
          </a:prstGeom>
          <a:noFill/>
          <a:ln w="9525">
            <a:solidFill>
              <a:srgbClr val="000000"/>
            </a:solidFill>
            <a:round/>
            <a:tailEnd type="triangle" w="med" len="med"/>
          </a:ln>
        </p:spPr>
      </p:cxnSp>
      <p:sp>
        <p:nvSpPr>
          <p:cNvPr id="210" name="Rectangle 209">
            <a:extLst>
              <a:ext uri="{FF2B5EF4-FFF2-40B4-BE49-F238E27FC236}">
                <a16:creationId xmlns:a16="http://schemas.microsoft.com/office/drawing/2014/main" id="{3B8C261E-9258-0B4A-C09C-96DA43082659}"/>
              </a:ext>
            </a:extLst>
          </p:cNvPr>
          <p:cNvSpPr>
            <a:spLocks noChangeArrowheads="1"/>
          </p:cNvSpPr>
          <p:nvPr/>
        </p:nvSpPr>
        <p:spPr bwMode="auto">
          <a:xfrm>
            <a:off x="8328660" y="3408045"/>
            <a:ext cx="745490" cy="751205"/>
          </a:xfrm>
          <a:prstGeom prst="rect">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miter lim="800000"/>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Sanction Officer</a:t>
            </a:r>
          </a:p>
        </p:txBody>
      </p:sp>
      <p:sp>
        <p:nvSpPr>
          <p:cNvPr id="211" name="Rectangle 210">
            <a:extLst>
              <a:ext uri="{FF2B5EF4-FFF2-40B4-BE49-F238E27FC236}">
                <a16:creationId xmlns:a16="http://schemas.microsoft.com/office/drawing/2014/main" id="{6B37D4AF-3DB0-F3A5-A256-7E775CFE8104}"/>
              </a:ext>
            </a:extLst>
          </p:cNvPr>
          <p:cNvSpPr>
            <a:spLocks noChangeArrowheads="1"/>
          </p:cNvSpPr>
          <p:nvPr/>
        </p:nvSpPr>
        <p:spPr bwMode="auto">
          <a:xfrm>
            <a:off x="8228965" y="2366645"/>
            <a:ext cx="910653" cy="675640"/>
          </a:xfrm>
          <a:prstGeom prst="rect">
            <a:avLst/>
          </a:prstGeom>
          <a:solidFill>
            <a:schemeClr val="accent2">
              <a:lumMod val="100000"/>
              <a:lumOff val="0"/>
            </a:schemeClr>
          </a:solidFill>
          <a:ln w="38100">
            <a:solidFill>
              <a:schemeClr val="lt1">
                <a:lumMod val="95000"/>
                <a:lumOff val="0"/>
              </a:schemeClr>
            </a:solidFill>
            <a:miter lim="800000"/>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Loan Aggrement</a:t>
            </a:r>
          </a:p>
        </p:txBody>
      </p:sp>
      <p:sp>
        <p:nvSpPr>
          <p:cNvPr id="212" name="Arrow: Down 211">
            <a:extLst>
              <a:ext uri="{FF2B5EF4-FFF2-40B4-BE49-F238E27FC236}">
                <a16:creationId xmlns:a16="http://schemas.microsoft.com/office/drawing/2014/main" id="{D301D1DE-EDA2-3072-D354-83BD8FC313DE}"/>
              </a:ext>
            </a:extLst>
          </p:cNvPr>
          <p:cNvSpPr>
            <a:spLocks noChangeArrowheads="1"/>
          </p:cNvSpPr>
          <p:nvPr/>
        </p:nvSpPr>
        <p:spPr bwMode="auto">
          <a:xfrm>
            <a:off x="8719820" y="3048000"/>
            <a:ext cx="179705" cy="330200"/>
          </a:xfrm>
          <a:prstGeom prst="downArrow">
            <a:avLst>
              <a:gd name="adj1" fmla="val 50000"/>
              <a:gd name="adj2" fmla="val 45936"/>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13" name="Arrow: Up 212">
            <a:extLst>
              <a:ext uri="{FF2B5EF4-FFF2-40B4-BE49-F238E27FC236}">
                <a16:creationId xmlns:a16="http://schemas.microsoft.com/office/drawing/2014/main" id="{D17768D8-8B16-B617-43D3-7F75BA124558}"/>
              </a:ext>
            </a:extLst>
          </p:cNvPr>
          <p:cNvSpPr>
            <a:spLocks noChangeArrowheads="1"/>
          </p:cNvSpPr>
          <p:nvPr/>
        </p:nvSpPr>
        <p:spPr bwMode="auto">
          <a:xfrm>
            <a:off x="8457565" y="3022600"/>
            <a:ext cx="159385" cy="360045"/>
          </a:xfrm>
          <a:prstGeom prst="upArrow">
            <a:avLst>
              <a:gd name="adj1" fmla="val 50000"/>
              <a:gd name="adj2" fmla="val 56474"/>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14" name="Rectangle: Rounded Corners 213">
            <a:extLst>
              <a:ext uri="{FF2B5EF4-FFF2-40B4-BE49-F238E27FC236}">
                <a16:creationId xmlns:a16="http://schemas.microsoft.com/office/drawing/2014/main" id="{E5D1B1BB-B597-93FF-7CB9-34F2892F23F4}"/>
              </a:ext>
            </a:extLst>
          </p:cNvPr>
          <p:cNvSpPr>
            <a:spLocks noChangeArrowheads="1"/>
          </p:cNvSpPr>
          <p:nvPr/>
        </p:nvSpPr>
        <p:spPr bwMode="auto">
          <a:xfrm>
            <a:off x="7435850" y="4787265"/>
            <a:ext cx="1251585" cy="560705"/>
          </a:xfrm>
          <a:prstGeom prst="roundRect">
            <a:avLst>
              <a:gd name="adj" fmla="val 16667"/>
            </a:avLst>
          </a:prstGeom>
          <a:solidFill>
            <a:schemeClr val="accent2">
              <a:lumMod val="100000"/>
              <a:lumOff val="0"/>
            </a:schemeClr>
          </a:solidFill>
          <a:ln w="38100">
            <a:solidFill>
              <a:schemeClr val="lt1">
                <a:lumMod val="95000"/>
                <a:lumOff val="0"/>
              </a:schemeClr>
            </a:solidFill>
            <a:rou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Account manager</a:t>
            </a:r>
          </a:p>
        </p:txBody>
      </p:sp>
      <p:cxnSp>
        <p:nvCxnSpPr>
          <p:cNvPr id="215" name="Connector: Elbow 214">
            <a:extLst>
              <a:ext uri="{FF2B5EF4-FFF2-40B4-BE49-F238E27FC236}">
                <a16:creationId xmlns:a16="http://schemas.microsoft.com/office/drawing/2014/main" id="{BD6336A8-025A-C04F-4E06-F7D7B0A2FCBC}"/>
              </a:ext>
            </a:extLst>
          </p:cNvPr>
          <p:cNvCxnSpPr>
            <a:cxnSpLocks noChangeShapeType="1"/>
          </p:cNvCxnSpPr>
          <p:nvPr/>
        </p:nvCxnSpPr>
        <p:spPr bwMode="auto">
          <a:xfrm rot="5400000">
            <a:off x="8182610" y="4309745"/>
            <a:ext cx="650875" cy="358775"/>
          </a:xfrm>
          <a:prstGeom prst="bentConnector3">
            <a:avLst>
              <a:gd name="adj1" fmla="val 49949"/>
            </a:avLst>
          </a:prstGeom>
          <a:noFill/>
          <a:ln w="9525">
            <a:solidFill>
              <a:srgbClr val="000000"/>
            </a:solidFill>
            <a:miter lim="800000"/>
            <a:tailEnd type="triangle" w="med" len="med"/>
          </a:ln>
        </p:spPr>
      </p:cxnSp>
      <p:sp>
        <p:nvSpPr>
          <p:cNvPr id="216" name="Arrow: Down 215">
            <a:extLst>
              <a:ext uri="{FF2B5EF4-FFF2-40B4-BE49-F238E27FC236}">
                <a16:creationId xmlns:a16="http://schemas.microsoft.com/office/drawing/2014/main" id="{19E191B1-F142-8769-4FC7-8AC8D97A50F7}"/>
              </a:ext>
            </a:extLst>
          </p:cNvPr>
          <p:cNvSpPr>
            <a:spLocks noChangeArrowheads="1"/>
          </p:cNvSpPr>
          <p:nvPr/>
        </p:nvSpPr>
        <p:spPr bwMode="auto">
          <a:xfrm rot="5400000">
            <a:off x="9133840" y="3794760"/>
            <a:ext cx="179705" cy="276860"/>
          </a:xfrm>
          <a:prstGeom prst="downArrow">
            <a:avLst>
              <a:gd name="adj1" fmla="val 50000"/>
              <a:gd name="adj2" fmla="val 38516"/>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sp>
        <p:nvSpPr>
          <p:cNvPr id="217" name="Arrow: Up 216">
            <a:extLst>
              <a:ext uri="{FF2B5EF4-FFF2-40B4-BE49-F238E27FC236}">
                <a16:creationId xmlns:a16="http://schemas.microsoft.com/office/drawing/2014/main" id="{4E3F2684-1813-6F08-027C-753B4C250C4E}"/>
              </a:ext>
            </a:extLst>
          </p:cNvPr>
          <p:cNvSpPr>
            <a:spLocks noChangeArrowheads="1"/>
          </p:cNvSpPr>
          <p:nvPr/>
        </p:nvSpPr>
        <p:spPr bwMode="auto">
          <a:xfrm rot="5400000">
            <a:off x="9143365" y="3408680"/>
            <a:ext cx="182880" cy="276860"/>
          </a:xfrm>
          <a:prstGeom prst="upArrow">
            <a:avLst>
              <a:gd name="adj1" fmla="val 50000"/>
              <a:gd name="adj2" fmla="val 37847"/>
            </a:avLst>
          </a:prstGeom>
          <a:solidFill>
            <a:schemeClr val="dk1">
              <a:lumMod val="100000"/>
              <a:lumOff val="0"/>
            </a:schemeClr>
          </a:solidFill>
          <a:ln w="38100">
            <a:solidFill>
              <a:schemeClr val="lt1">
                <a:lumMod val="95000"/>
                <a:lumOff val="0"/>
              </a:schemeClr>
            </a:solidFill>
            <a:miter lim="800000"/>
          </a:ln>
          <a:effectLst>
            <a:outerShdw dist="28398" dir="3806097" algn="ctr" rotWithShape="0">
              <a:schemeClr val="lt1">
                <a:lumMod val="50000"/>
                <a:lumOff val="0"/>
                <a:alpha val="50000"/>
              </a:schemeClr>
            </a:outerShdw>
          </a:effectLst>
        </p:spPr>
      </p:sp>
      <p:cxnSp>
        <p:nvCxnSpPr>
          <p:cNvPr id="218" name="Connector: Elbow 217">
            <a:extLst>
              <a:ext uri="{FF2B5EF4-FFF2-40B4-BE49-F238E27FC236}">
                <a16:creationId xmlns:a16="http://schemas.microsoft.com/office/drawing/2014/main" id="{17F8952A-9F34-A759-03B0-5168253632A0}"/>
              </a:ext>
            </a:extLst>
          </p:cNvPr>
          <p:cNvCxnSpPr>
            <a:cxnSpLocks noChangeShapeType="1"/>
          </p:cNvCxnSpPr>
          <p:nvPr/>
        </p:nvCxnSpPr>
        <p:spPr bwMode="auto">
          <a:xfrm rot="10800000" flipV="1">
            <a:off x="6329045" y="5125085"/>
            <a:ext cx="1106805" cy="1033780"/>
          </a:xfrm>
          <a:prstGeom prst="bentConnector3">
            <a:avLst>
              <a:gd name="adj1" fmla="val 49972"/>
            </a:avLst>
          </a:prstGeom>
          <a:noFill/>
          <a:ln w="9525">
            <a:solidFill>
              <a:srgbClr val="000000"/>
            </a:solidFill>
            <a:miter lim="800000"/>
            <a:tailEnd type="triangle" w="med" len="med"/>
          </a:ln>
        </p:spPr>
      </p:cxnSp>
      <p:sp>
        <p:nvSpPr>
          <p:cNvPr id="219" name="Rectangle: Rounded Corners 218">
            <a:extLst>
              <a:ext uri="{FF2B5EF4-FFF2-40B4-BE49-F238E27FC236}">
                <a16:creationId xmlns:a16="http://schemas.microsoft.com/office/drawing/2014/main" id="{837C4F40-A0E0-D08E-3D6D-C3DF99AA5EB4}"/>
              </a:ext>
            </a:extLst>
          </p:cNvPr>
          <p:cNvSpPr>
            <a:spLocks noChangeArrowheads="1"/>
          </p:cNvSpPr>
          <p:nvPr/>
        </p:nvSpPr>
        <p:spPr bwMode="auto">
          <a:xfrm>
            <a:off x="5290820" y="5919470"/>
            <a:ext cx="1038225" cy="566420"/>
          </a:xfrm>
          <a:prstGeom prst="roundRect">
            <a:avLst>
              <a:gd name="adj" fmla="val 16667"/>
            </a:avLst>
          </a:prstGeom>
          <a:solidFill>
            <a:schemeClr val="accent4">
              <a:lumMod val="100000"/>
              <a:lumOff val="0"/>
            </a:schemeClr>
          </a:solidFill>
          <a:ln w="38100">
            <a:solidFill>
              <a:schemeClr val="lt1">
                <a:lumMod val="95000"/>
                <a:lumOff val="0"/>
              </a:schemeClr>
            </a:solidFill>
            <a:round/>
          </a:ln>
          <a:effectLst>
            <a:outerShdw dist="28398" dir="3806097" algn="ctr" rotWithShape="0">
              <a:schemeClr val="accent4">
                <a:lumMod val="50000"/>
                <a:lumOff val="0"/>
                <a:alpha val="50000"/>
              </a:schemeClr>
            </a:outerShdw>
          </a:effectLst>
        </p:spPr>
        <p:txBody>
          <a:bodyPr rot="0" vert="horz" wrap="square" lIns="91440" tIns="45720" rIns="91440" bIns="45720" anchor="t" anchorCtr="0" upright="1">
            <a:noAutofit/>
          </a:bodyPr>
          <a:lstStyle/>
          <a:p>
            <a:pPr>
              <a:lnSpc>
                <a:spcPct val="107916"/>
              </a:lnSpc>
              <a:spcAft>
                <a:spcPts val="800"/>
              </a:spcAft>
            </a:pPr>
            <a:r>
              <a:rPr lang="en-US" altLang="zh-CN" sz="1100" kern="100">
                <a:latin typeface="Calibri"/>
                <a:ea typeface="Calibri"/>
                <a:cs typeface="Times New Roman"/>
                <a:sym typeface="Times New Roman"/>
              </a:rPr>
              <a:t>Recovery Agent</a:t>
            </a:r>
          </a:p>
        </p:txBody>
      </p:sp>
      <p:cxnSp>
        <p:nvCxnSpPr>
          <p:cNvPr id="220" name="Straight Arrow Connector 219">
            <a:extLst>
              <a:ext uri="{FF2B5EF4-FFF2-40B4-BE49-F238E27FC236}">
                <a16:creationId xmlns:a16="http://schemas.microsoft.com/office/drawing/2014/main" id="{E649195F-88C5-27C1-7241-D04C36E300F5}"/>
              </a:ext>
            </a:extLst>
          </p:cNvPr>
          <p:cNvCxnSpPr>
            <a:cxnSpLocks noChangeShapeType="1"/>
          </p:cNvCxnSpPr>
          <p:nvPr/>
        </p:nvCxnSpPr>
        <p:spPr bwMode="auto">
          <a:xfrm flipH="1">
            <a:off x="6062345" y="4966970"/>
            <a:ext cx="1373505" cy="5715"/>
          </a:xfrm>
          <a:prstGeom prst="straightConnector1">
            <a:avLst/>
          </a:prstGeom>
          <a:noFill/>
          <a:ln w="9525">
            <a:solidFill>
              <a:srgbClr val="000000"/>
            </a:solidFill>
            <a:round/>
          </a:ln>
        </p:spPr>
      </p:cxnSp>
      <p:cxnSp>
        <p:nvCxnSpPr>
          <p:cNvPr id="221" name="Straight Arrow Connector 220">
            <a:extLst>
              <a:ext uri="{FF2B5EF4-FFF2-40B4-BE49-F238E27FC236}">
                <a16:creationId xmlns:a16="http://schemas.microsoft.com/office/drawing/2014/main" id="{5925E8AD-4011-D0BD-0B64-D72F9BA9996F}"/>
              </a:ext>
            </a:extLst>
          </p:cNvPr>
          <p:cNvCxnSpPr>
            <a:cxnSpLocks noChangeShapeType="1"/>
          </p:cNvCxnSpPr>
          <p:nvPr/>
        </p:nvCxnSpPr>
        <p:spPr bwMode="auto">
          <a:xfrm flipV="1">
            <a:off x="6062980" y="3091815"/>
            <a:ext cx="0" cy="1910080"/>
          </a:xfrm>
          <a:prstGeom prst="straightConnector1">
            <a:avLst/>
          </a:prstGeom>
          <a:noFill/>
          <a:ln w="9525">
            <a:solidFill>
              <a:srgbClr val="000000"/>
            </a:solidFill>
            <a:round/>
            <a:tailEnd type="triangle" w="med" len="med"/>
          </a:ln>
        </p:spPr>
      </p:cxnSp>
      <p:cxnSp>
        <p:nvCxnSpPr>
          <p:cNvPr id="222" name="Straight Arrow Connector 221">
            <a:extLst>
              <a:ext uri="{FF2B5EF4-FFF2-40B4-BE49-F238E27FC236}">
                <a16:creationId xmlns:a16="http://schemas.microsoft.com/office/drawing/2014/main" id="{0F9AAC46-A469-9053-E5E5-1208D04E99A8}"/>
              </a:ext>
            </a:extLst>
          </p:cNvPr>
          <p:cNvCxnSpPr>
            <a:cxnSpLocks noChangeShapeType="1"/>
          </p:cNvCxnSpPr>
          <p:nvPr/>
        </p:nvCxnSpPr>
        <p:spPr bwMode="auto">
          <a:xfrm flipH="1">
            <a:off x="2325370" y="6207760"/>
            <a:ext cx="2993390" cy="49530"/>
          </a:xfrm>
          <a:prstGeom prst="straightConnector1">
            <a:avLst/>
          </a:prstGeom>
          <a:noFill/>
          <a:ln w="9525">
            <a:solidFill>
              <a:srgbClr val="000000"/>
            </a:solidFill>
            <a:round/>
          </a:ln>
        </p:spPr>
      </p:cxnSp>
      <p:cxnSp>
        <p:nvCxnSpPr>
          <p:cNvPr id="223" name="Straight Arrow Connector 222">
            <a:extLst>
              <a:ext uri="{FF2B5EF4-FFF2-40B4-BE49-F238E27FC236}">
                <a16:creationId xmlns:a16="http://schemas.microsoft.com/office/drawing/2014/main" id="{19DB73EE-8F3C-9D72-0BF9-7E510B3024D7}"/>
              </a:ext>
            </a:extLst>
          </p:cNvPr>
          <p:cNvCxnSpPr>
            <a:cxnSpLocks noChangeShapeType="1"/>
          </p:cNvCxnSpPr>
          <p:nvPr/>
        </p:nvCxnSpPr>
        <p:spPr bwMode="auto">
          <a:xfrm flipV="1">
            <a:off x="2324735" y="3704590"/>
            <a:ext cx="635" cy="2552700"/>
          </a:xfrm>
          <a:prstGeom prst="straightConnector1">
            <a:avLst/>
          </a:prstGeom>
          <a:noFill/>
          <a:ln w="9525">
            <a:solidFill>
              <a:srgbClr val="000000"/>
            </a:solidFill>
            <a:round/>
          </a:ln>
        </p:spPr>
      </p:cxnSp>
      <p:cxnSp>
        <p:nvCxnSpPr>
          <p:cNvPr id="224" name="Straight Arrow Connector 223">
            <a:extLst>
              <a:ext uri="{FF2B5EF4-FFF2-40B4-BE49-F238E27FC236}">
                <a16:creationId xmlns:a16="http://schemas.microsoft.com/office/drawing/2014/main" id="{EDDE03DB-B6EB-AB49-D821-30AD0E049209}"/>
              </a:ext>
            </a:extLst>
          </p:cNvPr>
          <p:cNvCxnSpPr>
            <a:cxnSpLocks noChangeShapeType="1"/>
          </p:cNvCxnSpPr>
          <p:nvPr/>
        </p:nvCxnSpPr>
        <p:spPr bwMode="auto">
          <a:xfrm>
            <a:off x="6096635" y="2926080"/>
            <a:ext cx="168910" cy="0"/>
          </a:xfrm>
          <a:prstGeom prst="straightConnector1">
            <a:avLst/>
          </a:prstGeom>
          <a:noFill/>
          <a:ln w="9525">
            <a:solidFill>
              <a:srgbClr val="000000"/>
            </a:solidFill>
            <a:round/>
            <a:tailEnd type="triangle" w="med" len="med"/>
          </a:ln>
        </p:spPr>
      </p:cxnSp>
      <p:cxnSp>
        <p:nvCxnSpPr>
          <p:cNvPr id="225" name="Straight Arrow Connector 224">
            <a:extLst>
              <a:ext uri="{FF2B5EF4-FFF2-40B4-BE49-F238E27FC236}">
                <a16:creationId xmlns:a16="http://schemas.microsoft.com/office/drawing/2014/main" id="{DD95B47C-3CE0-2EA8-6B8F-1FD043E4B7D4}"/>
              </a:ext>
            </a:extLst>
          </p:cNvPr>
          <p:cNvCxnSpPr>
            <a:cxnSpLocks noChangeShapeType="1"/>
          </p:cNvCxnSpPr>
          <p:nvPr/>
        </p:nvCxnSpPr>
        <p:spPr bwMode="auto">
          <a:xfrm>
            <a:off x="6265545" y="2926080"/>
            <a:ext cx="0" cy="788035"/>
          </a:xfrm>
          <a:prstGeom prst="straightConnector1">
            <a:avLst/>
          </a:prstGeom>
          <a:noFill/>
          <a:ln w="9525">
            <a:solidFill>
              <a:srgbClr val="000000"/>
            </a:solidFill>
            <a:round/>
            <a:tailEnd type="triangle" w="med" len="med"/>
          </a:ln>
        </p:spPr>
      </p:cxnSp>
      <p:cxnSp>
        <p:nvCxnSpPr>
          <p:cNvPr id="226" name="Straight Arrow Connector 225">
            <a:extLst>
              <a:ext uri="{FF2B5EF4-FFF2-40B4-BE49-F238E27FC236}">
                <a16:creationId xmlns:a16="http://schemas.microsoft.com/office/drawing/2014/main" id="{337525AD-0F5C-ACFA-7947-C2DF77052911}"/>
              </a:ext>
            </a:extLst>
          </p:cNvPr>
          <p:cNvCxnSpPr>
            <a:cxnSpLocks noChangeShapeType="1"/>
          </p:cNvCxnSpPr>
          <p:nvPr/>
        </p:nvCxnSpPr>
        <p:spPr bwMode="auto">
          <a:xfrm flipH="1" flipV="1">
            <a:off x="6547485" y="2181225"/>
            <a:ext cx="5715" cy="203200"/>
          </a:xfrm>
          <a:prstGeom prst="straightConnector1">
            <a:avLst/>
          </a:prstGeom>
          <a:noFill/>
          <a:ln w="9525">
            <a:solidFill>
              <a:srgbClr val="000000"/>
            </a:solidFill>
            <a:round/>
            <a:tailEnd type="triangle" w="med" len="med"/>
          </a:ln>
        </p:spPr>
      </p:cxnSp>
      <p:cxnSp>
        <p:nvCxnSpPr>
          <p:cNvPr id="227" name="Straight Arrow Connector 226">
            <a:extLst>
              <a:ext uri="{FF2B5EF4-FFF2-40B4-BE49-F238E27FC236}">
                <a16:creationId xmlns:a16="http://schemas.microsoft.com/office/drawing/2014/main" id="{D4E48279-D448-B76F-1A0C-F6C8E8D601AA}"/>
              </a:ext>
            </a:extLst>
          </p:cNvPr>
          <p:cNvCxnSpPr>
            <a:cxnSpLocks noChangeShapeType="1"/>
          </p:cNvCxnSpPr>
          <p:nvPr/>
        </p:nvCxnSpPr>
        <p:spPr bwMode="auto">
          <a:xfrm flipV="1">
            <a:off x="5683885" y="2367280"/>
            <a:ext cx="5715" cy="254635"/>
          </a:xfrm>
          <a:prstGeom prst="straightConnector1">
            <a:avLst/>
          </a:prstGeom>
          <a:noFill/>
          <a:ln w="9525">
            <a:solidFill>
              <a:srgbClr val="000000"/>
            </a:solidFill>
            <a:round/>
            <a:tailEnd type="triangle" w="med" len="med"/>
          </a:ln>
        </p:spPr>
      </p:cxnSp>
      <p:cxnSp>
        <p:nvCxnSpPr>
          <p:cNvPr id="228" name="Straight Arrow Connector 227">
            <a:extLst>
              <a:ext uri="{FF2B5EF4-FFF2-40B4-BE49-F238E27FC236}">
                <a16:creationId xmlns:a16="http://schemas.microsoft.com/office/drawing/2014/main" id="{68D8CEB5-9AE2-637C-0900-513BAF29C9D3}"/>
              </a:ext>
            </a:extLst>
          </p:cNvPr>
          <p:cNvCxnSpPr>
            <a:cxnSpLocks noChangeShapeType="1"/>
          </p:cNvCxnSpPr>
          <p:nvPr/>
        </p:nvCxnSpPr>
        <p:spPr bwMode="auto">
          <a:xfrm flipV="1">
            <a:off x="5170170" y="2362200"/>
            <a:ext cx="1383030" cy="16510"/>
          </a:xfrm>
          <a:prstGeom prst="straightConnector1">
            <a:avLst/>
          </a:prstGeom>
          <a:noFill/>
          <a:ln w="9525">
            <a:solidFill>
              <a:srgbClr val="000000"/>
            </a:solidFill>
            <a:round/>
          </a:ln>
        </p:spPr>
      </p:cxnSp>
      <p:cxnSp>
        <p:nvCxnSpPr>
          <p:cNvPr id="229" name="Straight Arrow Connector 228">
            <a:extLst>
              <a:ext uri="{FF2B5EF4-FFF2-40B4-BE49-F238E27FC236}">
                <a16:creationId xmlns:a16="http://schemas.microsoft.com/office/drawing/2014/main" id="{BCC0F3ED-6BB2-F43A-94C7-1112ABC7043D}"/>
              </a:ext>
            </a:extLst>
          </p:cNvPr>
          <p:cNvCxnSpPr>
            <a:cxnSpLocks noChangeShapeType="1"/>
          </p:cNvCxnSpPr>
          <p:nvPr/>
        </p:nvCxnSpPr>
        <p:spPr bwMode="auto">
          <a:xfrm flipH="1">
            <a:off x="2727960" y="5054600"/>
            <a:ext cx="4707890" cy="70485"/>
          </a:xfrm>
          <a:prstGeom prst="straightConnector1">
            <a:avLst/>
          </a:prstGeom>
          <a:noFill/>
          <a:ln w="9525">
            <a:solidFill>
              <a:srgbClr val="000000"/>
            </a:solidFill>
            <a:round/>
            <a:tailEnd type="triangle" w="med" len="med"/>
          </a:ln>
        </p:spPr>
      </p:cxnSp>
      <p:cxnSp>
        <p:nvCxnSpPr>
          <p:cNvPr id="230" name="Straight Arrow Connector 229">
            <a:extLst>
              <a:ext uri="{FF2B5EF4-FFF2-40B4-BE49-F238E27FC236}">
                <a16:creationId xmlns:a16="http://schemas.microsoft.com/office/drawing/2014/main" id="{1F5033D6-ADC2-F70E-5F3F-D005922413CB}"/>
              </a:ext>
            </a:extLst>
          </p:cNvPr>
          <p:cNvCxnSpPr>
            <a:cxnSpLocks noChangeShapeType="1"/>
          </p:cNvCxnSpPr>
          <p:nvPr/>
        </p:nvCxnSpPr>
        <p:spPr bwMode="auto">
          <a:xfrm flipV="1">
            <a:off x="2700655" y="3759200"/>
            <a:ext cx="0" cy="1330642"/>
          </a:xfrm>
          <a:prstGeom prst="straightConnector1">
            <a:avLst/>
          </a:prstGeom>
          <a:noFill/>
          <a:ln w="9525">
            <a:solidFill>
              <a:srgbClr val="000000"/>
            </a:solidFill>
            <a:round/>
            <a:tailEnd type="triangle" w="med" len="med"/>
          </a:ln>
        </p:spPr>
      </p:cxnSp>
      <p:sp>
        <p:nvSpPr>
          <p:cNvPr id="231" name="Text Box 48">
            <a:extLst>
              <a:ext uri="{FF2B5EF4-FFF2-40B4-BE49-F238E27FC236}">
                <a16:creationId xmlns:a16="http://schemas.microsoft.com/office/drawing/2014/main" id="{86A2B6A5-A65D-A908-D15E-3D71B034AE18}"/>
              </a:ext>
            </a:extLst>
          </p:cNvPr>
          <p:cNvSpPr txBox="1"/>
          <p:nvPr/>
        </p:nvSpPr>
        <p:spPr>
          <a:xfrm>
            <a:off x="9435465" y="3347720"/>
            <a:ext cx="737235" cy="90805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kern="100">
                <a:solidFill>
                  <a:srgbClr val="000000"/>
                </a:solidFill>
                <a:latin typeface="Calibri"/>
                <a:ea typeface="Calibri"/>
                <a:cs typeface="Times New Roman"/>
                <a:sym typeface="Times New Roman"/>
              </a:rPr>
              <a:t>EMI Officer Finance Officer</a:t>
            </a:r>
          </a:p>
        </p:txBody>
      </p:sp>
      <p:cxnSp>
        <p:nvCxnSpPr>
          <p:cNvPr id="232" name="Straight Arrow Connector 231">
            <a:extLst>
              <a:ext uri="{FF2B5EF4-FFF2-40B4-BE49-F238E27FC236}">
                <a16:creationId xmlns:a16="http://schemas.microsoft.com/office/drawing/2014/main" id="{2E094602-1B98-0279-627B-EFF3314927C4}"/>
              </a:ext>
            </a:extLst>
          </p:cNvPr>
          <p:cNvCxnSpPr>
            <a:cxnSpLocks noChangeShapeType="1"/>
          </p:cNvCxnSpPr>
          <p:nvPr/>
        </p:nvCxnSpPr>
        <p:spPr bwMode="auto">
          <a:xfrm>
            <a:off x="5824855" y="2378075"/>
            <a:ext cx="0" cy="259715"/>
          </a:xfrm>
          <a:prstGeom prst="straightConnector1">
            <a:avLst/>
          </a:prstGeom>
          <a:noFill/>
          <a:ln w="9525">
            <a:solidFill>
              <a:srgbClr val="000000"/>
            </a:solidFill>
            <a:round/>
            <a:tailEnd type="triangle" w="med" len="med"/>
          </a:ln>
        </p:spPr>
      </p:cxnSp>
      <p:cxnSp>
        <p:nvCxnSpPr>
          <p:cNvPr id="233" name="Straight Arrow Connector 232">
            <a:extLst>
              <a:ext uri="{FF2B5EF4-FFF2-40B4-BE49-F238E27FC236}">
                <a16:creationId xmlns:a16="http://schemas.microsoft.com/office/drawing/2014/main" id="{611A5F6A-FAFB-88F4-85FE-CCD828A3BE30}"/>
              </a:ext>
            </a:extLst>
          </p:cNvPr>
          <p:cNvCxnSpPr>
            <a:cxnSpLocks noChangeShapeType="1"/>
          </p:cNvCxnSpPr>
          <p:nvPr/>
        </p:nvCxnSpPr>
        <p:spPr bwMode="auto">
          <a:xfrm flipH="1">
            <a:off x="2429510" y="2303780"/>
            <a:ext cx="2442210" cy="7144"/>
          </a:xfrm>
          <a:prstGeom prst="straightConnector1">
            <a:avLst/>
          </a:prstGeom>
          <a:noFill/>
          <a:ln w="9525">
            <a:solidFill>
              <a:srgbClr val="000000"/>
            </a:solidFill>
            <a:round/>
            <a:tailEnd type="triangle" w="med" len="med"/>
          </a:ln>
        </p:spPr>
      </p:cxnSp>
      <p:cxnSp>
        <p:nvCxnSpPr>
          <p:cNvPr id="238" name="Straight Arrow Connector 237">
            <a:extLst>
              <a:ext uri="{FF2B5EF4-FFF2-40B4-BE49-F238E27FC236}">
                <a16:creationId xmlns:a16="http://schemas.microsoft.com/office/drawing/2014/main" id="{D3EA34AF-D587-EF84-C0E5-5A3E90E12286}"/>
              </a:ext>
            </a:extLst>
          </p:cNvPr>
          <p:cNvCxnSpPr>
            <a:cxnSpLocks noChangeShapeType="1"/>
          </p:cNvCxnSpPr>
          <p:nvPr/>
        </p:nvCxnSpPr>
        <p:spPr bwMode="auto">
          <a:xfrm flipH="1" flipV="1">
            <a:off x="4871164" y="2313622"/>
            <a:ext cx="8096" cy="503555"/>
          </a:xfrm>
          <a:prstGeom prst="straightConnector1">
            <a:avLst/>
          </a:prstGeom>
          <a:noFill/>
          <a:ln w="9525">
            <a:solidFill>
              <a:srgbClr val="000000"/>
            </a:solidFill>
            <a:round/>
            <a:tailEnd type="triangle" w="med" len="med"/>
          </a:ln>
        </p:spPr>
      </p:cxnSp>
      <p:cxnSp>
        <p:nvCxnSpPr>
          <p:cNvPr id="244" name="Straight Arrow Connector 243">
            <a:extLst>
              <a:ext uri="{FF2B5EF4-FFF2-40B4-BE49-F238E27FC236}">
                <a16:creationId xmlns:a16="http://schemas.microsoft.com/office/drawing/2014/main" id="{B65CCE5F-0DC6-2FC5-CC5B-CFFF8C94C374}"/>
              </a:ext>
            </a:extLst>
          </p:cNvPr>
          <p:cNvCxnSpPr>
            <a:cxnSpLocks noChangeShapeType="1"/>
          </p:cNvCxnSpPr>
          <p:nvPr/>
        </p:nvCxnSpPr>
        <p:spPr bwMode="auto">
          <a:xfrm flipH="1">
            <a:off x="4875530" y="2817177"/>
            <a:ext cx="291465" cy="0"/>
          </a:xfrm>
          <a:prstGeom prst="straightConnector1">
            <a:avLst/>
          </a:prstGeom>
          <a:noFill/>
          <a:ln w="9525">
            <a:solidFill>
              <a:srgbClr val="000000"/>
            </a:solidFill>
            <a:round/>
            <a:tailEnd type="triangle" w="med" len="med"/>
          </a:ln>
        </p:spPr>
      </p:cxnSp>
      <p:sp>
        <p:nvSpPr>
          <p:cNvPr id="249" name="TextBox 248">
            <a:extLst>
              <a:ext uri="{FF2B5EF4-FFF2-40B4-BE49-F238E27FC236}">
                <a16:creationId xmlns:a16="http://schemas.microsoft.com/office/drawing/2014/main" id="{AE53E69A-4542-47DE-16EB-B2DE106B3222}"/>
              </a:ext>
            </a:extLst>
          </p:cNvPr>
          <p:cNvSpPr txBox="1"/>
          <p:nvPr/>
        </p:nvSpPr>
        <p:spPr>
          <a:xfrm>
            <a:off x="1851470" y="1991162"/>
            <a:ext cx="2109597" cy="369332"/>
          </a:xfrm>
          <a:prstGeom prst="rect">
            <a:avLst/>
          </a:prstGeom>
          <a:noFill/>
        </p:spPr>
        <p:txBody>
          <a:bodyPr wrap="square" rtlCol="0">
            <a:spAutoFit/>
          </a:bodyPr>
          <a:lstStyle/>
          <a:p>
            <a:r>
              <a:rPr lang="en-US" sz="900" dirty="0"/>
              <a:t>Sent mail to customer – for approved or reject Customer  document </a:t>
            </a:r>
            <a:endParaRPr lang="en-IN" sz="900" dirty="0"/>
          </a:p>
        </p:txBody>
      </p:sp>
      <p:sp>
        <p:nvSpPr>
          <p:cNvPr id="251" name="TextBox 250">
            <a:extLst>
              <a:ext uri="{FF2B5EF4-FFF2-40B4-BE49-F238E27FC236}">
                <a16:creationId xmlns:a16="http://schemas.microsoft.com/office/drawing/2014/main" id="{23DC3AE8-989B-0F00-E3CB-FEDB45FACAF1}"/>
              </a:ext>
            </a:extLst>
          </p:cNvPr>
          <p:cNvSpPr txBox="1"/>
          <p:nvPr/>
        </p:nvSpPr>
        <p:spPr>
          <a:xfrm>
            <a:off x="6276658" y="3525623"/>
            <a:ext cx="2109597" cy="369332"/>
          </a:xfrm>
          <a:prstGeom prst="rect">
            <a:avLst/>
          </a:prstGeom>
          <a:noFill/>
        </p:spPr>
        <p:txBody>
          <a:bodyPr wrap="square" rtlCol="0">
            <a:spAutoFit/>
          </a:bodyPr>
          <a:lstStyle/>
          <a:p>
            <a:r>
              <a:rPr lang="en-US" sz="900" dirty="0"/>
              <a:t>If all document are approved by all verification process</a:t>
            </a:r>
            <a:endParaRPr lang="en-IN" sz="900" dirty="0"/>
          </a:p>
        </p:txBody>
      </p:sp>
    </p:spTree>
    <p:extLst>
      <p:ext uri="{BB962C8B-B14F-4D97-AF65-F5344CB8AC3E}">
        <p14:creationId xmlns:p14="http://schemas.microsoft.com/office/powerpoint/2010/main" val="84404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E0E637-5C08-1947-9D15-E360AB6AFF97}"/>
              </a:ext>
            </a:extLst>
          </p:cNvPr>
          <p:cNvSpPr txBox="1"/>
          <p:nvPr/>
        </p:nvSpPr>
        <p:spPr>
          <a:xfrm>
            <a:off x="481781" y="226142"/>
            <a:ext cx="3952567" cy="369332"/>
          </a:xfrm>
          <a:prstGeom prst="rect">
            <a:avLst/>
          </a:prstGeom>
          <a:noFill/>
        </p:spPr>
        <p:txBody>
          <a:bodyPr wrap="square" rtlCol="0">
            <a:spAutoFit/>
          </a:bodyPr>
          <a:lstStyle/>
          <a:p>
            <a:r>
              <a:rPr lang="en-US" dirty="0">
                <a:solidFill>
                  <a:srgbClr val="FF0000"/>
                </a:solidFill>
              </a:rPr>
              <a:t>After press the click here button  :-</a:t>
            </a:r>
          </a:p>
        </p:txBody>
      </p:sp>
      <p:sp>
        <p:nvSpPr>
          <p:cNvPr id="5" name="TextBox 4">
            <a:extLst>
              <a:ext uri="{FF2B5EF4-FFF2-40B4-BE49-F238E27FC236}">
                <a16:creationId xmlns:a16="http://schemas.microsoft.com/office/drawing/2014/main" id="{539161E0-56EB-F8E1-E201-7CF5B07D60F9}"/>
              </a:ext>
            </a:extLst>
          </p:cNvPr>
          <p:cNvSpPr txBox="1"/>
          <p:nvPr/>
        </p:nvSpPr>
        <p:spPr>
          <a:xfrm>
            <a:off x="117987" y="683964"/>
            <a:ext cx="10972800" cy="1754326"/>
          </a:xfrm>
          <a:prstGeom prst="rect">
            <a:avLst/>
          </a:prstGeom>
          <a:noFill/>
        </p:spPr>
        <p:txBody>
          <a:bodyPr wrap="square" rtlCol="0">
            <a:spAutoFit/>
          </a:bodyPr>
          <a:lstStyle/>
          <a:p>
            <a:pPr algn="l"/>
            <a:r>
              <a:rPr lang="en-US" b="0" i="0" dirty="0">
                <a:solidFill>
                  <a:srgbClr val="FFFFFF"/>
                </a:solidFill>
                <a:effectLst/>
                <a:latin typeface="Segoe UI" panose="020B0502040204020203" pitchFamily="34" charset="0"/>
              </a:rPr>
              <a:t>| Contact us</a:t>
            </a:r>
          </a:p>
          <a:p>
            <a:pPr algn="ctr"/>
            <a:r>
              <a:rPr lang="en-US" b="0" dirty="0">
                <a:effectLst/>
                <a:latin typeface="inherit"/>
              </a:rPr>
              <a:t>Every aspect of LTT Home Loan policy is </a:t>
            </a:r>
            <a:r>
              <a:rPr lang="en-US" b="0" dirty="0" err="1">
                <a:effectLst/>
                <a:latin typeface="inherit"/>
              </a:rPr>
              <a:t>characterised</a:t>
            </a:r>
            <a:r>
              <a:rPr lang="en-US" b="0" dirty="0">
                <a:effectLst/>
                <a:latin typeface="inherit"/>
              </a:rPr>
              <a:t> by professionalism and high standards of corporate governance. Sustainability is embedded into our long-term strategy for growth.</a:t>
            </a:r>
          </a:p>
          <a:p>
            <a:pPr algn="ctr"/>
            <a:endParaRPr lang="en-US" cap="all" dirty="0">
              <a:solidFill>
                <a:srgbClr val="230D7D"/>
              </a:solidFill>
              <a:latin typeface="inherit"/>
            </a:endParaRPr>
          </a:p>
          <a:p>
            <a:pPr algn="ctr"/>
            <a:endParaRPr lang="en-US" b="0" cap="all" dirty="0">
              <a:solidFill>
                <a:srgbClr val="230D7D"/>
              </a:solidFill>
              <a:effectLst/>
              <a:latin typeface="inherit"/>
            </a:endParaRPr>
          </a:p>
          <a:p>
            <a:endParaRPr lang="en-IN" dirty="0"/>
          </a:p>
        </p:txBody>
      </p:sp>
      <p:sp>
        <p:nvSpPr>
          <p:cNvPr id="6" name="TextBox 5">
            <a:extLst>
              <a:ext uri="{FF2B5EF4-FFF2-40B4-BE49-F238E27FC236}">
                <a16:creationId xmlns:a16="http://schemas.microsoft.com/office/drawing/2014/main" id="{EFD9866C-DA82-C5BB-FF0F-9BDA4BC98BE1}"/>
              </a:ext>
            </a:extLst>
          </p:cNvPr>
          <p:cNvSpPr txBox="1"/>
          <p:nvPr/>
        </p:nvSpPr>
        <p:spPr>
          <a:xfrm flipH="1">
            <a:off x="-983226" y="1967712"/>
            <a:ext cx="6008914" cy="3231654"/>
          </a:xfrm>
          <a:prstGeom prst="rect">
            <a:avLst/>
          </a:prstGeom>
          <a:noFill/>
        </p:spPr>
        <p:txBody>
          <a:bodyPr wrap="square" rtlCol="0">
            <a:spAutoFit/>
          </a:bodyPr>
          <a:lstStyle/>
          <a:p>
            <a:pPr algn="ctr"/>
            <a:r>
              <a:rPr lang="en-US" sz="2800" b="0" cap="all" dirty="0">
                <a:solidFill>
                  <a:srgbClr val="00B0F0"/>
                </a:solidFill>
                <a:effectLst/>
                <a:latin typeface="inherit"/>
              </a:rPr>
              <a:t>CALL US</a:t>
            </a:r>
          </a:p>
          <a:p>
            <a:pPr algn="ctr"/>
            <a:endParaRPr lang="en-US" sz="2800" cap="all" dirty="0">
              <a:latin typeface="inherit"/>
            </a:endParaRPr>
          </a:p>
          <a:p>
            <a:pPr algn="ctr"/>
            <a:r>
              <a:rPr lang="en-US" sz="2000" cap="all" dirty="0">
                <a:latin typeface="inherit"/>
              </a:rPr>
              <a:t>           Ajay </a:t>
            </a:r>
            <a:r>
              <a:rPr lang="en-US" sz="2000" cap="all" dirty="0" err="1">
                <a:latin typeface="inherit"/>
              </a:rPr>
              <a:t>kanse</a:t>
            </a:r>
            <a:r>
              <a:rPr lang="en-US" sz="2000" cap="all" dirty="0">
                <a:latin typeface="inherit"/>
              </a:rPr>
              <a:t>  :-  +91 8308061313</a:t>
            </a:r>
          </a:p>
          <a:p>
            <a:pPr algn="ctr"/>
            <a:r>
              <a:rPr lang="en-US" sz="2000" cap="all" dirty="0">
                <a:latin typeface="inherit"/>
              </a:rPr>
              <a:t>   Amruta </a:t>
            </a:r>
            <a:r>
              <a:rPr lang="en-US" sz="2000" cap="all" dirty="0" err="1">
                <a:latin typeface="inherit"/>
              </a:rPr>
              <a:t>Dange</a:t>
            </a:r>
            <a:r>
              <a:rPr lang="en-US" sz="2000" cap="all" dirty="0">
                <a:latin typeface="inherit"/>
              </a:rPr>
              <a:t> :-  +91 7385689429</a:t>
            </a:r>
          </a:p>
          <a:p>
            <a:pPr algn="ctr"/>
            <a:r>
              <a:rPr lang="en-US" sz="2000" cap="all" dirty="0">
                <a:latin typeface="inherit"/>
              </a:rPr>
              <a:t>Chirag Mahant  :- +91  9325045864</a:t>
            </a:r>
          </a:p>
          <a:p>
            <a:pPr algn="ctr"/>
            <a:r>
              <a:rPr lang="en-US" sz="2000" cap="all" dirty="0">
                <a:latin typeface="inherit"/>
              </a:rPr>
              <a:t>Kanchan Jadhav :-  +91  8767307275</a:t>
            </a:r>
          </a:p>
          <a:p>
            <a:pPr algn="ctr"/>
            <a:r>
              <a:rPr lang="en-US" sz="2000" cap="all" dirty="0">
                <a:latin typeface="inherit"/>
              </a:rPr>
              <a:t>    Manish </a:t>
            </a:r>
            <a:r>
              <a:rPr lang="en-US" sz="2000" cap="all" dirty="0" err="1">
                <a:latin typeface="inherit"/>
              </a:rPr>
              <a:t>Bhute</a:t>
            </a:r>
            <a:r>
              <a:rPr lang="en-US" sz="2000" cap="all" dirty="0">
                <a:latin typeface="inherit"/>
              </a:rPr>
              <a:t>  :-  +91  9112312289</a:t>
            </a:r>
          </a:p>
          <a:p>
            <a:pPr algn="ctr"/>
            <a:r>
              <a:rPr lang="en-US" sz="2000" cap="all" dirty="0">
                <a:latin typeface="inherit"/>
              </a:rPr>
              <a:t>    Pratik </a:t>
            </a:r>
            <a:r>
              <a:rPr lang="en-US" sz="2000" cap="all" dirty="0" err="1">
                <a:latin typeface="inherit"/>
              </a:rPr>
              <a:t>Dakhole</a:t>
            </a:r>
            <a:r>
              <a:rPr lang="en-US" sz="2000" cap="all" dirty="0">
                <a:latin typeface="inherit"/>
              </a:rPr>
              <a:t> :-  +91  9405417125</a:t>
            </a:r>
          </a:p>
          <a:p>
            <a:pPr algn="ctr"/>
            <a:endParaRPr lang="en-US" sz="2800" b="0" cap="all" dirty="0">
              <a:solidFill>
                <a:srgbClr val="00B0F0"/>
              </a:solidFill>
              <a:effectLst/>
              <a:latin typeface="inherit"/>
            </a:endParaRPr>
          </a:p>
        </p:txBody>
      </p:sp>
      <p:sp>
        <p:nvSpPr>
          <p:cNvPr id="7" name="TextBox 6">
            <a:extLst>
              <a:ext uri="{FF2B5EF4-FFF2-40B4-BE49-F238E27FC236}">
                <a16:creationId xmlns:a16="http://schemas.microsoft.com/office/drawing/2014/main" id="{066B56C4-DBA0-7336-E8ED-AF38706354E8}"/>
              </a:ext>
            </a:extLst>
          </p:cNvPr>
          <p:cNvSpPr txBox="1"/>
          <p:nvPr/>
        </p:nvSpPr>
        <p:spPr>
          <a:xfrm>
            <a:off x="4434348" y="1967712"/>
            <a:ext cx="3897016" cy="3323987"/>
          </a:xfrm>
          <a:prstGeom prst="rect">
            <a:avLst/>
          </a:prstGeom>
          <a:noFill/>
        </p:spPr>
        <p:txBody>
          <a:bodyPr wrap="square" rtlCol="0">
            <a:spAutoFit/>
          </a:bodyPr>
          <a:lstStyle/>
          <a:p>
            <a:pPr algn="ctr"/>
            <a:r>
              <a:rPr lang="en-US" sz="2800" b="0" cap="all" dirty="0">
                <a:solidFill>
                  <a:srgbClr val="00B0F0"/>
                </a:solidFill>
                <a:effectLst/>
                <a:latin typeface="inherit"/>
              </a:rPr>
              <a:t>OFFICE HEADQUARTER</a:t>
            </a:r>
          </a:p>
          <a:p>
            <a:pPr algn="ctr"/>
            <a:endParaRPr lang="en-US" sz="2800" cap="all" dirty="0">
              <a:solidFill>
                <a:srgbClr val="00B0F0"/>
              </a:solidFill>
              <a:latin typeface="inherit"/>
            </a:endParaRPr>
          </a:p>
          <a:p>
            <a:pPr algn="ctr"/>
            <a:r>
              <a:rPr lang="en-US" sz="2000" i="0" cap="all" dirty="0">
                <a:effectLst/>
                <a:latin typeface="inherit"/>
              </a:rPr>
              <a:t>LTT</a:t>
            </a:r>
            <a:r>
              <a:rPr lang="en-US" i="0" dirty="0">
                <a:effectLst/>
              </a:rPr>
              <a:t> 86-89, </a:t>
            </a:r>
            <a:r>
              <a:rPr lang="en-US" i="0" dirty="0" err="1">
                <a:effectLst/>
              </a:rPr>
              <a:t>Medavakkam</a:t>
            </a:r>
            <a:r>
              <a:rPr lang="en-US" i="0" dirty="0">
                <a:effectLst/>
              </a:rPr>
              <a:t> Tank Road </a:t>
            </a:r>
            <a:r>
              <a:rPr lang="en-US" i="0" dirty="0" err="1">
                <a:effectLst/>
              </a:rPr>
              <a:t>Kilpauk</a:t>
            </a:r>
            <a:r>
              <a:rPr lang="en-US" i="0" dirty="0">
                <a:effectLst/>
              </a:rPr>
              <a:t>, Chennai, Pin: 600 010.</a:t>
            </a:r>
            <a:endParaRPr lang="en-US" dirty="0">
              <a:effectLst/>
            </a:endParaRPr>
          </a:p>
          <a:p>
            <a:pPr algn="ctr"/>
            <a:r>
              <a:rPr lang="en-US" b="0" cap="all" dirty="0">
                <a:effectLst/>
                <a:latin typeface="inherit"/>
              </a:rPr>
              <a:t>OFFICE LOACTIONS</a:t>
            </a:r>
          </a:p>
          <a:p>
            <a:pPr algn="ctr"/>
            <a:r>
              <a:rPr lang="en-US" dirty="0">
                <a:effectLst/>
              </a:rPr>
              <a:t>TAMILNADU</a:t>
            </a:r>
            <a:br>
              <a:rPr lang="en-US" dirty="0">
                <a:effectLst/>
              </a:rPr>
            </a:br>
            <a:r>
              <a:rPr lang="en-US" dirty="0">
                <a:effectLst/>
              </a:rPr>
              <a:t>KARNATAKA</a:t>
            </a:r>
            <a:br>
              <a:rPr lang="en-US" dirty="0">
                <a:effectLst/>
              </a:rPr>
            </a:br>
            <a:r>
              <a:rPr lang="en-US" dirty="0">
                <a:effectLst/>
              </a:rPr>
              <a:t>TELANGANA</a:t>
            </a:r>
            <a:br>
              <a:rPr lang="en-US" dirty="0">
                <a:effectLst/>
              </a:rPr>
            </a:br>
            <a:r>
              <a:rPr lang="en-US" dirty="0">
                <a:effectLst/>
              </a:rPr>
              <a:t>MAHARASTHRA</a:t>
            </a:r>
          </a:p>
          <a:p>
            <a:endParaRPr lang="en-IN" dirty="0"/>
          </a:p>
        </p:txBody>
      </p:sp>
      <p:sp>
        <p:nvSpPr>
          <p:cNvPr id="8" name="TextBox 7">
            <a:extLst>
              <a:ext uri="{FF2B5EF4-FFF2-40B4-BE49-F238E27FC236}">
                <a16:creationId xmlns:a16="http://schemas.microsoft.com/office/drawing/2014/main" id="{914D3C89-6BDA-E340-C8DD-C2B4AAF1C76D}"/>
              </a:ext>
            </a:extLst>
          </p:cNvPr>
          <p:cNvSpPr txBox="1"/>
          <p:nvPr/>
        </p:nvSpPr>
        <p:spPr>
          <a:xfrm>
            <a:off x="8180439" y="1967712"/>
            <a:ext cx="4011561" cy="1231106"/>
          </a:xfrm>
          <a:prstGeom prst="rect">
            <a:avLst/>
          </a:prstGeom>
          <a:noFill/>
        </p:spPr>
        <p:txBody>
          <a:bodyPr wrap="square" rtlCol="0">
            <a:spAutoFit/>
          </a:bodyPr>
          <a:lstStyle/>
          <a:p>
            <a:pPr algn="ctr"/>
            <a:r>
              <a:rPr lang="en-US" sz="2800" b="0" cap="all" dirty="0">
                <a:solidFill>
                  <a:srgbClr val="00B0F0"/>
                </a:solidFill>
                <a:effectLst/>
                <a:latin typeface="inherit"/>
              </a:rPr>
              <a:t>EMAIL</a:t>
            </a:r>
          </a:p>
          <a:p>
            <a:pPr algn="ctr"/>
            <a:endParaRPr lang="en-US" sz="2800" b="0" cap="all" dirty="0">
              <a:solidFill>
                <a:srgbClr val="00B0F0"/>
              </a:solidFill>
              <a:effectLst/>
              <a:latin typeface="inherit"/>
            </a:endParaRPr>
          </a:p>
          <a:p>
            <a:pPr algn="ctr"/>
            <a:r>
              <a:rPr lang="en-US" dirty="0">
                <a:effectLst/>
              </a:rPr>
              <a:t>http://chirag123mahant786@gmail.com</a:t>
            </a:r>
          </a:p>
        </p:txBody>
      </p:sp>
    </p:spTree>
    <p:extLst>
      <p:ext uri="{BB962C8B-B14F-4D97-AF65-F5344CB8AC3E}">
        <p14:creationId xmlns:p14="http://schemas.microsoft.com/office/powerpoint/2010/main" val="388759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88E4A4-C502-E080-957C-D3D2FACC7AF5}"/>
              </a:ext>
            </a:extLst>
          </p:cNvPr>
          <p:cNvSpPr txBox="1"/>
          <p:nvPr/>
        </p:nvSpPr>
        <p:spPr>
          <a:xfrm>
            <a:off x="111967" y="67261"/>
            <a:ext cx="5816082" cy="523220"/>
          </a:xfrm>
          <a:prstGeom prst="rect">
            <a:avLst/>
          </a:prstGeom>
          <a:noFill/>
        </p:spPr>
        <p:txBody>
          <a:bodyPr wrap="square" rtlCol="0">
            <a:spAutoFit/>
          </a:bodyPr>
          <a:lstStyle/>
          <a:p>
            <a:r>
              <a:rPr lang="en-US" sz="2800" dirty="0"/>
              <a:t>FAQs</a:t>
            </a:r>
            <a:r>
              <a:rPr lang="en-US" dirty="0"/>
              <a:t> </a:t>
            </a:r>
            <a:r>
              <a:rPr lang="en-US" sz="2400" dirty="0"/>
              <a:t>:-         </a:t>
            </a:r>
            <a:r>
              <a:rPr lang="en-US" sz="2400" b="0" i="0" u="sng" dirty="0">
                <a:effectLst/>
                <a:latin typeface="system-ui"/>
              </a:rPr>
              <a:t>What LTT can help you with?</a:t>
            </a:r>
            <a:endParaRPr lang="en-IN" sz="2400" dirty="0"/>
          </a:p>
        </p:txBody>
      </p:sp>
      <p:sp>
        <p:nvSpPr>
          <p:cNvPr id="7" name="TextBox 6">
            <a:extLst>
              <a:ext uri="{FF2B5EF4-FFF2-40B4-BE49-F238E27FC236}">
                <a16:creationId xmlns:a16="http://schemas.microsoft.com/office/drawing/2014/main" id="{ADEC7848-5404-ABDB-8FD8-BBC2A3830648}"/>
              </a:ext>
            </a:extLst>
          </p:cNvPr>
          <p:cNvSpPr txBox="1"/>
          <p:nvPr/>
        </p:nvSpPr>
        <p:spPr>
          <a:xfrm>
            <a:off x="1698171" y="681135"/>
            <a:ext cx="9134669" cy="923330"/>
          </a:xfrm>
          <a:prstGeom prst="rect">
            <a:avLst/>
          </a:prstGeom>
          <a:noFill/>
        </p:spPr>
        <p:txBody>
          <a:bodyPr wrap="square" rtlCol="0">
            <a:spAutoFit/>
          </a:bodyPr>
          <a:lstStyle/>
          <a:p>
            <a:r>
              <a:rPr lang="en-US" dirty="0">
                <a:latin typeface="system-ui"/>
              </a:rPr>
              <a:t>LTT</a:t>
            </a:r>
            <a:r>
              <a:rPr lang="en-US" b="0" i="0" dirty="0">
                <a:effectLst/>
                <a:latin typeface="system-ui"/>
              </a:rPr>
              <a:t> Frequently asked questions (FAQ) has listed questions and answers, all supposed to be commonly asked in context of Home Loans. To ask any query regarding the home loan, security, EMIs, </a:t>
            </a:r>
            <a:r>
              <a:rPr lang="en-US" b="0" i="0" dirty="0" err="1">
                <a:effectLst/>
                <a:latin typeface="system-ui"/>
              </a:rPr>
              <a:t>etc</a:t>
            </a:r>
            <a:r>
              <a:rPr lang="en-US" b="0" i="0" dirty="0">
                <a:effectLst/>
                <a:latin typeface="system-ui"/>
              </a:rPr>
              <a:t>     </a:t>
            </a:r>
            <a:r>
              <a:rPr lang="en-US" b="0" i="0" u="sng" dirty="0">
                <a:solidFill>
                  <a:srgbClr val="08055F"/>
                </a:solidFill>
                <a:effectLst/>
                <a:latin typeface="system-ui"/>
                <a:hlinkClick r:id="rId2"/>
              </a:rPr>
              <a:t>click here</a:t>
            </a:r>
            <a:endParaRPr lang="en-IN" dirty="0"/>
          </a:p>
        </p:txBody>
      </p:sp>
      <p:sp>
        <p:nvSpPr>
          <p:cNvPr id="8" name="TextBox 7">
            <a:extLst>
              <a:ext uri="{FF2B5EF4-FFF2-40B4-BE49-F238E27FC236}">
                <a16:creationId xmlns:a16="http://schemas.microsoft.com/office/drawing/2014/main" id="{512E7611-4550-F55A-5EB3-0D2B38B2D2B8}"/>
              </a:ext>
            </a:extLst>
          </p:cNvPr>
          <p:cNvSpPr txBox="1"/>
          <p:nvPr/>
        </p:nvSpPr>
        <p:spPr>
          <a:xfrm>
            <a:off x="111967" y="1884784"/>
            <a:ext cx="3387012" cy="369332"/>
          </a:xfrm>
          <a:prstGeom prst="rect">
            <a:avLst/>
          </a:prstGeom>
          <a:noFill/>
        </p:spPr>
        <p:txBody>
          <a:bodyPr wrap="square" rtlCol="0">
            <a:spAutoFit/>
          </a:bodyPr>
          <a:lstStyle/>
          <a:p>
            <a:r>
              <a:rPr lang="en-US" dirty="0">
                <a:solidFill>
                  <a:srgbClr val="FF0000"/>
                </a:solidFill>
              </a:rPr>
              <a:t>After press the click here button </a:t>
            </a:r>
          </a:p>
        </p:txBody>
      </p:sp>
      <p:sp>
        <p:nvSpPr>
          <p:cNvPr id="9" name="TextBox 8">
            <a:extLst>
              <a:ext uri="{FF2B5EF4-FFF2-40B4-BE49-F238E27FC236}">
                <a16:creationId xmlns:a16="http://schemas.microsoft.com/office/drawing/2014/main" id="{7B621091-450B-EDCC-98F4-3CCBBFEE94DF}"/>
              </a:ext>
            </a:extLst>
          </p:cNvPr>
          <p:cNvSpPr txBox="1"/>
          <p:nvPr/>
        </p:nvSpPr>
        <p:spPr>
          <a:xfrm>
            <a:off x="208383" y="2379306"/>
            <a:ext cx="11775233" cy="3447098"/>
          </a:xfrm>
          <a:prstGeom prst="rect">
            <a:avLst/>
          </a:prstGeom>
          <a:noFill/>
        </p:spPr>
        <p:txBody>
          <a:bodyPr wrap="square" rtlCol="0">
            <a:spAutoFit/>
          </a:bodyPr>
          <a:lstStyle/>
          <a:p>
            <a:r>
              <a:rPr lang="en-US" sz="2000" dirty="0"/>
              <a:t>What is Home Loan ?</a:t>
            </a:r>
          </a:p>
          <a:p>
            <a:r>
              <a:rPr lang="en-US" dirty="0"/>
              <a:t> -  </a:t>
            </a:r>
            <a:r>
              <a:rPr lang="en-US" b="0" i="0" dirty="0">
                <a:solidFill>
                  <a:srgbClr val="212529"/>
                </a:solidFill>
                <a:effectLst/>
                <a:latin typeface="system-ui"/>
              </a:rPr>
              <a:t>Home loan is a form of secured loan that is availed by a customer to purchase a house. The property can be an under-construction or a ready property from a developer, purchase of a resale property, to construct a housing unit on a plot of land, to make improvements and extensions to an already existing house and to transfer your existing home loan availed from another financial institution to LTT. A housing loan is repaid through equated monthly installments (EMI) which consists of a portion of the principal borrowed and the interest accrued on the same.</a:t>
            </a:r>
          </a:p>
          <a:p>
            <a:endParaRPr lang="en-US" dirty="0">
              <a:solidFill>
                <a:srgbClr val="212529"/>
              </a:solidFill>
              <a:latin typeface="system-ui"/>
            </a:endParaRPr>
          </a:p>
          <a:p>
            <a:r>
              <a:rPr lang="en-US" dirty="0">
                <a:solidFill>
                  <a:srgbClr val="212529"/>
                </a:solidFill>
                <a:latin typeface="system-ui"/>
              </a:rPr>
              <a:t>What does an EMI </a:t>
            </a:r>
            <a:r>
              <a:rPr lang="en-US" dirty="0" err="1">
                <a:solidFill>
                  <a:srgbClr val="212529"/>
                </a:solidFill>
                <a:latin typeface="system-ui"/>
              </a:rPr>
              <a:t>mens</a:t>
            </a:r>
            <a:r>
              <a:rPr lang="en-US" dirty="0">
                <a:solidFill>
                  <a:srgbClr val="212529"/>
                </a:solidFill>
                <a:latin typeface="system-ui"/>
              </a:rPr>
              <a:t> ?</a:t>
            </a:r>
          </a:p>
          <a:p>
            <a:r>
              <a:rPr lang="en-US" b="0" i="0" dirty="0">
                <a:solidFill>
                  <a:srgbClr val="212529"/>
                </a:solidFill>
                <a:effectLst/>
                <a:latin typeface="system-ui"/>
              </a:rPr>
              <a:t> -  EMI refers to the ‘Equated Monthly Installment’ which is the amount you will pay to us on a specific date each month till the loan is repaid in full. The EMI comprises of the principal and interest components which are structured in a way that in the initial years of your loan, the interest component is much larger than the principal component, while towards the latter half of the loan, the principal component is much larger.</a:t>
            </a:r>
            <a:endParaRPr lang="en-IN" dirty="0"/>
          </a:p>
        </p:txBody>
      </p:sp>
    </p:spTree>
    <p:extLst>
      <p:ext uri="{BB962C8B-B14F-4D97-AF65-F5344CB8AC3E}">
        <p14:creationId xmlns:p14="http://schemas.microsoft.com/office/powerpoint/2010/main" val="374725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5751F-D7C7-3870-CF7B-3A06C3A43469}"/>
              </a:ext>
            </a:extLst>
          </p:cNvPr>
          <p:cNvSpPr txBox="1"/>
          <p:nvPr/>
        </p:nvSpPr>
        <p:spPr>
          <a:xfrm>
            <a:off x="503583" y="212035"/>
            <a:ext cx="9488556" cy="6678751"/>
          </a:xfrm>
          <a:prstGeom prst="rect">
            <a:avLst/>
          </a:prstGeom>
          <a:noFill/>
        </p:spPr>
        <p:txBody>
          <a:bodyPr wrap="square" rtlCol="0">
            <a:spAutoFit/>
          </a:bodyPr>
          <a:lstStyle/>
          <a:p>
            <a:r>
              <a:rPr lang="en-US" sz="2000" dirty="0"/>
              <a:t>How will LTT decide the home loan amount I am eligible for ?</a:t>
            </a:r>
          </a:p>
          <a:p>
            <a:pPr marL="285750" indent="-285750">
              <a:buFontTx/>
              <a:buChar char="-"/>
            </a:pPr>
            <a:r>
              <a:rPr lang="en-US" dirty="0">
                <a:solidFill>
                  <a:srgbClr val="212529"/>
                </a:solidFill>
                <a:latin typeface="system-ui"/>
              </a:rPr>
              <a:t>LTT</a:t>
            </a:r>
            <a:r>
              <a:rPr lang="en-US" b="0" i="0" dirty="0">
                <a:solidFill>
                  <a:srgbClr val="212529"/>
                </a:solidFill>
                <a:effectLst/>
                <a:latin typeface="system-ui"/>
              </a:rPr>
              <a:t> will determine your Home Loan Eligibility largely by your income and repayment capacity. Other important factors include your age, qualification, number of </a:t>
            </a:r>
            <a:r>
              <a:rPr lang="en-US" b="0" i="0" dirty="0" err="1">
                <a:solidFill>
                  <a:srgbClr val="212529"/>
                </a:solidFill>
                <a:effectLst/>
                <a:latin typeface="system-ui"/>
              </a:rPr>
              <a:t>dependants</a:t>
            </a:r>
            <a:r>
              <a:rPr lang="en-US" b="0" i="0" dirty="0">
                <a:solidFill>
                  <a:srgbClr val="212529"/>
                </a:solidFill>
                <a:effectLst/>
                <a:latin typeface="system-ui"/>
              </a:rPr>
              <a:t>, your spouse's income (if any), assets &amp; liabilities, savings history and the stability &amp; continuity of occupation.</a:t>
            </a:r>
          </a:p>
          <a:p>
            <a:endParaRPr lang="en-US" sz="2000" dirty="0">
              <a:solidFill>
                <a:srgbClr val="212529"/>
              </a:solidFill>
              <a:latin typeface="system-ui"/>
            </a:endParaRPr>
          </a:p>
          <a:p>
            <a:r>
              <a:rPr lang="en-US" sz="2000" dirty="0">
                <a:solidFill>
                  <a:srgbClr val="212529"/>
                </a:solidFill>
                <a:latin typeface="system-ui"/>
              </a:rPr>
              <a:t>When can I make a home loan application ?</a:t>
            </a:r>
          </a:p>
          <a:p>
            <a:pPr marL="285750" indent="-285750">
              <a:buFontTx/>
              <a:buChar char="-"/>
            </a:pPr>
            <a:r>
              <a:rPr lang="en-US" b="0" i="0" dirty="0">
                <a:solidFill>
                  <a:srgbClr val="212529"/>
                </a:solidFill>
                <a:effectLst/>
                <a:latin typeface="system-ui"/>
              </a:rPr>
              <a:t>You can apply for a Home Loan at any time once you have decided to purchase or construct a property, even if you have not selected the property or the construction has not commenced.</a:t>
            </a:r>
          </a:p>
          <a:p>
            <a:endParaRPr lang="en-US" dirty="0">
              <a:solidFill>
                <a:srgbClr val="212529"/>
              </a:solidFill>
              <a:latin typeface="system-ui"/>
            </a:endParaRPr>
          </a:p>
          <a:p>
            <a:r>
              <a:rPr lang="en-US" sz="2000" dirty="0">
                <a:solidFill>
                  <a:srgbClr val="212529"/>
                </a:solidFill>
                <a:latin typeface="system-ui"/>
              </a:rPr>
              <a:t>How do I make a loan application ?</a:t>
            </a:r>
          </a:p>
          <a:p>
            <a:pPr marL="285750" indent="-285750">
              <a:buFontTx/>
              <a:buChar char="-"/>
            </a:pPr>
            <a:r>
              <a:rPr lang="en-US" b="0" i="0" dirty="0">
                <a:solidFill>
                  <a:srgbClr val="212529"/>
                </a:solidFill>
                <a:effectLst/>
                <a:latin typeface="system-ui"/>
              </a:rPr>
              <a:t>You could collect an application form from our nearest office or simply download it from our website and submit it yourself along with the supporting documents and the processing fee cheque at any LTT office that is convenient to you. Alternatively you have the option to make an online application from anywhere in the world by clicking on ‘Instant Home Loan’ on our website and also know your Home Loan eligibility instantly.</a:t>
            </a:r>
          </a:p>
          <a:p>
            <a:endParaRPr lang="en-US" dirty="0">
              <a:solidFill>
                <a:srgbClr val="212529"/>
              </a:solidFill>
              <a:latin typeface="system-ui"/>
            </a:endParaRPr>
          </a:p>
          <a:p>
            <a:r>
              <a:rPr lang="en-US" sz="2400" dirty="0">
                <a:solidFill>
                  <a:srgbClr val="212529"/>
                </a:solidFill>
                <a:latin typeface="system-ui"/>
              </a:rPr>
              <a:t>How do I apply for a home loan ?</a:t>
            </a:r>
          </a:p>
          <a:p>
            <a:pPr marL="285750" indent="-285750">
              <a:buFontTx/>
              <a:buChar char="-"/>
            </a:pPr>
            <a:r>
              <a:rPr lang="en-US" b="0" i="0" dirty="0">
                <a:solidFill>
                  <a:srgbClr val="212529"/>
                </a:solidFill>
                <a:effectLst/>
                <a:latin typeface="system-ui"/>
              </a:rPr>
              <a:t>You can avail a LTT home loan online in 4 quick and easy steps: </a:t>
            </a:r>
          </a:p>
          <a:p>
            <a:pPr marL="285750" indent="-285750">
              <a:buFontTx/>
              <a:buChar char="-"/>
            </a:pPr>
            <a:r>
              <a:rPr lang="en-US" b="0" i="0" dirty="0">
                <a:solidFill>
                  <a:srgbClr val="212529"/>
                </a:solidFill>
                <a:effectLst/>
                <a:latin typeface="system-ui"/>
              </a:rPr>
              <a:t>1. Sign Up / Register</a:t>
            </a:r>
          </a:p>
          <a:p>
            <a:pPr marL="285750" indent="-285750">
              <a:buFontTx/>
              <a:buChar char="-"/>
            </a:pPr>
            <a:r>
              <a:rPr lang="en-US" b="0" i="0" dirty="0">
                <a:solidFill>
                  <a:srgbClr val="212529"/>
                </a:solidFill>
                <a:effectLst/>
                <a:latin typeface="system-ui"/>
              </a:rPr>
              <a:t>2. Fill in the home loan application form </a:t>
            </a:r>
          </a:p>
          <a:p>
            <a:pPr marL="285750" indent="-285750">
              <a:buFontTx/>
              <a:buChar char="-"/>
            </a:pPr>
            <a:r>
              <a:rPr lang="en-US" b="0" i="0" dirty="0">
                <a:solidFill>
                  <a:srgbClr val="212529"/>
                </a:solidFill>
                <a:effectLst/>
                <a:latin typeface="system-ui"/>
              </a:rPr>
              <a:t>3. Upload Documents </a:t>
            </a:r>
          </a:p>
          <a:p>
            <a:pPr marL="285750" indent="-285750">
              <a:buFontTx/>
              <a:buChar char="-"/>
            </a:pPr>
            <a:r>
              <a:rPr lang="en-US" b="0" i="0" dirty="0">
                <a:solidFill>
                  <a:srgbClr val="212529"/>
                </a:solidFill>
                <a:effectLst/>
                <a:latin typeface="system-ui"/>
              </a:rPr>
              <a:t>4. Pay Processing Fee</a:t>
            </a:r>
          </a:p>
          <a:p>
            <a:pPr marL="285750" indent="-285750">
              <a:buFontTx/>
              <a:buChar char="-"/>
            </a:pPr>
            <a:r>
              <a:rPr lang="en-US" b="0" i="0" dirty="0">
                <a:solidFill>
                  <a:srgbClr val="212529"/>
                </a:solidFill>
                <a:effectLst/>
                <a:latin typeface="system-ui"/>
              </a:rPr>
              <a:t>5. Get Loan Approval</a:t>
            </a:r>
            <a:endParaRPr lang="en-US" dirty="0">
              <a:solidFill>
                <a:srgbClr val="212529"/>
              </a:solidFill>
              <a:latin typeface="system-ui"/>
            </a:endParaRPr>
          </a:p>
        </p:txBody>
      </p:sp>
    </p:spTree>
    <p:extLst>
      <p:ext uri="{BB962C8B-B14F-4D97-AF65-F5344CB8AC3E}">
        <p14:creationId xmlns:p14="http://schemas.microsoft.com/office/powerpoint/2010/main" val="17890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4CB7A-9C2D-D45E-5DFD-78F1CC7288E4}"/>
              </a:ext>
            </a:extLst>
          </p:cNvPr>
          <p:cNvSpPr txBox="1"/>
          <p:nvPr/>
        </p:nvSpPr>
        <p:spPr>
          <a:xfrm flipH="1">
            <a:off x="0" y="0"/>
            <a:ext cx="12192000" cy="3477875"/>
          </a:xfrm>
          <a:prstGeom prst="rect">
            <a:avLst/>
          </a:prstGeom>
          <a:noFill/>
        </p:spPr>
        <p:txBody>
          <a:bodyPr wrap="square" rtlCol="0">
            <a:spAutoFit/>
          </a:bodyPr>
          <a:lstStyle/>
          <a:p>
            <a:r>
              <a:rPr lang="en-US" sz="2000" dirty="0"/>
              <a:t>What is the maximum home loan that I can obtain ?</a:t>
            </a:r>
          </a:p>
          <a:p>
            <a:pPr marL="285750" indent="-285750">
              <a:buFontTx/>
              <a:buChar char="-"/>
            </a:pPr>
            <a:r>
              <a:rPr lang="en-US" b="0" i="0" dirty="0">
                <a:solidFill>
                  <a:srgbClr val="212529"/>
                </a:solidFill>
                <a:effectLst/>
                <a:latin typeface="system-ui"/>
              </a:rPr>
              <a:t>You are required to pay 10-25% of the total property cost as ‘own contribution depending upon the loan amount. 75 to 90% of the property cost is what can be availed as a housing loan. In case of construction, home improvement and home extension loans, 75 to 90% of the construction/improvement/extension estimate can be funded.</a:t>
            </a:r>
          </a:p>
          <a:p>
            <a:endParaRPr lang="en-US" dirty="0">
              <a:solidFill>
                <a:srgbClr val="212529"/>
              </a:solidFill>
              <a:latin typeface="system-ui"/>
            </a:endParaRPr>
          </a:p>
          <a:p>
            <a:r>
              <a:rPr lang="en-US" sz="2000" dirty="0">
                <a:solidFill>
                  <a:srgbClr val="212529"/>
                </a:solidFill>
                <a:latin typeface="system-ui"/>
              </a:rPr>
              <a:t>Will interest</a:t>
            </a:r>
            <a:r>
              <a:rPr lang="en-US" sz="2000" dirty="0"/>
              <a:t>  rate change during home loan tenure ?</a:t>
            </a:r>
          </a:p>
          <a:p>
            <a:r>
              <a:rPr lang="en-US" dirty="0"/>
              <a:t>-   </a:t>
            </a:r>
            <a:r>
              <a:rPr lang="en-US" b="0" i="0" dirty="0">
                <a:solidFill>
                  <a:srgbClr val="212529"/>
                </a:solidFill>
                <a:effectLst/>
                <a:latin typeface="system-ui"/>
              </a:rPr>
              <a:t>Your housing loan interest rate depends on the type of loan you choose. There are two types of loans: Adjustable Rate or Floating Rate In an adjustable or floating rate loan, the interest rate on your loan is linked to your lender’s benchmark rate. Any movement in the benchmark rate will effectuate a proportionate change in your applicable interest rate. The interest rates are reset at defined intervals. The reset can be according to the financial calendar, or they can be unique to each customer, depending on the first date of disbursement. Combination Loans A combination loan is part fixed and part floating. Post the fixed rate tenure, the loan switches to an adjustable rate.</a:t>
            </a:r>
            <a:endParaRPr lang="en-IN" dirty="0"/>
          </a:p>
        </p:txBody>
      </p:sp>
    </p:spTree>
    <p:extLst>
      <p:ext uri="{BB962C8B-B14F-4D97-AF65-F5344CB8AC3E}">
        <p14:creationId xmlns:p14="http://schemas.microsoft.com/office/powerpoint/2010/main" val="329905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ED6B1-80BE-9D26-2B16-AD4C713D65F9}"/>
              </a:ext>
            </a:extLst>
          </p:cNvPr>
          <p:cNvSpPr txBox="1"/>
          <p:nvPr/>
        </p:nvSpPr>
        <p:spPr>
          <a:xfrm>
            <a:off x="304800" y="212035"/>
            <a:ext cx="10947918" cy="2554545"/>
          </a:xfrm>
          <a:prstGeom prst="rect">
            <a:avLst/>
          </a:prstGeom>
          <a:noFill/>
        </p:spPr>
        <p:txBody>
          <a:bodyPr wrap="square" rtlCol="0">
            <a:spAutoFit/>
          </a:bodyPr>
          <a:lstStyle/>
          <a:p>
            <a:r>
              <a:rPr lang="en-US" sz="3600" u="sng" dirty="0"/>
              <a:t>Loan Application  Tracker  </a:t>
            </a:r>
            <a:r>
              <a:rPr lang="en-US" dirty="0"/>
              <a:t>:-      </a:t>
            </a:r>
            <a:r>
              <a:rPr lang="en-US" sz="2800" dirty="0"/>
              <a:t>Loan Request Id </a:t>
            </a:r>
          </a:p>
          <a:p>
            <a:r>
              <a:rPr lang="en-US" sz="2800" dirty="0"/>
              <a:t>                                                                 Bank Account Number </a:t>
            </a:r>
          </a:p>
          <a:p>
            <a:endParaRPr lang="en-US" dirty="0"/>
          </a:p>
          <a:p>
            <a:r>
              <a:rPr lang="en-US" sz="2800" dirty="0"/>
              <a:t>                                    button  - </a:t>
            </a:r>
            <a:r>
              <a:rPr lang="en-US" sz="2800" dirty="0">
                <a:solidFill>
                  <a:srgbClr val="0070C0"/>
                </a:solidFill>
              </a:rPr>
              <a:t>Submit </a:t>
            </a:r>
          </a:p>
          <a:p>
            <a:endParaRPr lang="en-US" dirty="0"/>
          </a:p>
          <a:p>
            <a:r>
              <a:rPr lang="en-US" sz="3200" dirty="0"/>
              <a:t>          </a:t>
            </a:r>
            <a:r>
              <a:rPr lang="en-US" sz="3200" dirty="0">
                <a:solidFill>
                  <a:srgbClr val="00B050"/>
                </a:solidFill>
              </a:rPr>
              <a:t>Status   :-    Your loan request is –msg </a:t>
            </a:r>
            <a:endParaRPr lang="en-IN" sz="3200" dirty="0">
              <a:solidFill>
                <a:srgbClr val="00B050"/>
              </a:solidFill>
            </a:endParaRPr>
          </a:p>
        </p:txBody>
      </p:sp>
    </p:spTree>
    <p:extLst>
      <p:ext uri="{BB962C8B-B14F-4D97-AF65-F5344CB8AC3E}">
        <p14:creationId xmlns:p14="http://schemas.microsoft.com/office/powerpoint/2010/main" val="415447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30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D9A0D3-D469-327C-8BF3-6F26D8603B8E}"/>
              </a:ext>
            </a:extLst>
          </p:cNvPr>
          <p:cNvSpPr/>
          <p:nvPr/>
        </p:nvSpPr>
        <p:spPr>
          <a:xfrm>
            <a:off x="0" y="-281354"/>
            <a:ext cx="12191999"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sp>
      <p:sp>
        <p:nvSpPr>
          <p:cNvPr id="5" name="Rectangle: Rounded Corners 4">
            <a:extLst>
              <a:ext uri="{FF2B5EF4-FFF2-40B4-BE49-F238E27FC236}">
                <a16:creationId xmlns:a16="http://schemas.microsoft.com/office/drawing/2014/main" id="{79CF42D9-1810-FA30-2126-92234A05D7CA}"/>
              </a:ext>
            </a:extLst>
          </p:cNvPr>
          <p:cNvSpPr/>
          <p:nvPr/>
        </p:nvSpPr>
        <p:spPr>
          <a:xfrm>
            <a:off x="113270" y="482150"/>
            <a:ext cx="11965458" cy="489585"/>
          </a:xfrm>
          <a:prstGeom prst="roundRect">
            <a:avLst/>
          </a:prstGeom>
        </p:spPr>
        <p:style>
          <a:lnRef idx="2">
            <a:schemeClr val="accent1">
              <a:shade val="50000"/>
            </a:schemeClr>
          </a:lnRef>
          <a:fillRef idx="1">
            <a:schemeClr val="accent1"/>
          </a:fillRef>
          <a:effectRef idx="0">
            <a:schemeClr val="accent1"/>
          </a:effectRef>
          <a:fontRef idx="minor">
            <a:schemeClr val="lt1"/>
          </a:fontRef>
        </p:style>
      </p:sp>
      <p:sp>
        <p:nvSpPr>
          <p:cNvPr id="6" name="Text Box 5">
            <a:extLst>
              <a:ext uri="{FF2B5EF4-FFF2-40B4-BE49-F238E27FC236}">
                <a16:creationId xmlns:a16="http://schemas.microsoft.com/office/drawing/2014/main" id="{2994D4D6-8062-13FC-90CB-DEB239F6DAF1}"/>
              </a:ext>
            </a:extLst>
          </p:cNvPr>
          <p:cNvSpPr txBox="1"/>
          <p:nvPr/>
        </p:nvSpPr>
        <p:spPr>
          <a:xfrm>
            <a:off x="7391400" y="591308"/>
            <a:ext cx="4150063" cy="28194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b="1" i="1" kern="100" dirty="0">
                <a:solidFill>
                  <a:srgbClr val="FF0000"/>
                </a:solidFill>
                <a:latin typeface="Calibri"/>
                <a:ea typeface="Calibri"/>
                <a:cs typeface="Times New Roman"/>
                <a:sym typeface="Times New Roman"/>
              </a:rPr>
              <a:t>          HOME      </a:t>
            </a:r>
            <a:r>
              <a:rPr lang="en-US" altLang="zh-CN" sz="1100" b="1" kern="100" dirty="0">
                <a:solidFill>
                  <a:srgbClr val="FF0000"/>
                </a:solidFill>
                <a:latin typeface="Calibri"/>
                <a:ea typeface="Calibri"/>
                <a:cs typeface="Times New Roman"/>
                <a:sym typeface="Times New Roman"/>
              </a:rPr>
              <a:t>ABOUT-US      APPLY NOW     </a:t>
            </a:r>
            <a:r>
              <a:rPr lang="en-US" altLang="zh-CN" sz="1100" b="1" i="1" kern="100" dirty="0">
                <a:solidFill>
                  <a:srgbClr val="FF0000"/>
                </a:solidFill>
                <a:latin typeface="Calibri"/>
                <a:ea typeface="Calibri"/>
                <a:cs typeface="Times New Roman"/>
                <a:sym typeface="Times New Roman"/>
              </a:rPr>
              <a:t>FEATURES    LOGIN</a:t>
            </a:r>
            <a:endParaRPr lang="en-US" altLang="zh-CN" sz="1100" b="1" kern="100" dirty="0">
              <a:latin typeface="Calibri"/>
              <a:ea typeface="Calibri"/>
              <a:cs typeface="Times New Roman"/>
              <a:sym typeface="Times New Roman"/>
            </a:endParaRPr>
          </a:p>
        </p:txBody>
      </p:sp>
      <p:sp>
        <p:nvSpPr>
          <p:cNvPr id="7" name="Text Box 6">
            <a:extLst>
              <a:ext uri="{FF2B5EF4-FFF2-40B4-BE49-F238E27FC236}">
                <a16:creationId xmlns:a16="http://schemas.microsoft.com/office/drawing/2014/main" id="{AE5A07AA-FB9A-1569-23E9-843BA30EAD87}"/>
              </a:ext>
            </a:extLst>
          </p:cNvPr>
          <p:cNvSpPr txBox="1"/>
          <p:nvPr/>
        </p:nvSpPr>
        <p:spPr>
          <a:xfrm>
            <a:off x="678424" y="3673311"/>
            <a:ext cx="11012130" cy="54419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kern="100" dirty="0">
                <a:latin typeface="Calibri"/>
                <a:ea typeface="Calibri"/>
                <a:cs typeface="Times New Roman"/>
                <a:sym typeface="Times New Roman"/>
              </a:rPr>
              <a:t> Calculator                                     Apply Online                                      Get </a:t>
            </a:r>
            <a:r>
              <a:rPr lang="en-US" altLang="zh-CN" sz="1100" kern="100" dirty="0" err="1">
                <a:latin typeface="Calibri"/>
                <a:ea typeface="Calibri"/>
                <a:cs typeface="Times New Roman"/>
                <a:sym typeface="Times New Roman"/>
              </a:rPr>
              <a:t>CallBack</a:t>
            </a:r>
            <a:r>
              <a:rPr lang="en-US" altLang="zh-CN" sz="1100" kern="100" dirty="0">
                <a:latin typeface="Calibri"/>
                <a:ea typeface="Calibri"/>
                <a:cs typeface="Times New Roman"/>
                <a:sym typeface="Times New Roman"/>
              </a:rPr>
              <a:t>                                  FAQs                                     Contact –us                                       Loan Application  Tracker </a:t>
            </a:r>
          </a:p>
        </p:txBody>
      </p:sp>
      <p:sp>
        <p:nvSpPr>
          <p:cNvPr id="8" name="Text Box 8">
            <a:extLst>
              <a:ext uri="{FF2B5EF4-FFF2-40B4-BE49-F238E27FC236}">
                <a16:creationId xmlns:a16="http://schemas.microsoft.com/office/drawing/2014/main" id="{2F7667B6-8446-5C21-6E78-51141D7B1648}"/>
              </a:ext>
            </a:extLst>
          </p:cNvPr>
          <p:cNvSpPr txBox="1"/>
          <p:nvPr/>
        </p:nvSpPr>
        <p:spPr>
          <a:xfrm>
            <a:off x="929147" y="2035277"/>
            <a:ext cx="11012129" cy="101573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indent="0" algn="l">
              <a:lnSpc>
                <a:spcPct val="107916"/>
              </a:lnSpc>
              <a:spcAft>
                <a:spcPts val="800"/>
              </a:spcAft>
            </a:pPr>
            <a:r>
              <a:rPr lang="en-US" altLang="zh-CN" sz="1080" kern="0" spc="0" dirty="0">
                <a:solidFill>
                  <a:srgbClr val="0199CD"/>
                </a:solidFill>
                <a:latin typeface="Segoe UI"/>
                <a:ea typeface="Segoe UI"/>
                <a:cs typeface="Segoe UI"/>
                <a:sym typeface="Times New Roman"/>
              </a:rPr>
              <a:t>Packages of  Exclusive Benefits                  Low Processing charges                 </a:t>
            </a:r>
            <a:r>
              <a:rPr lang="en-US" altLang="zh-CN" sz="1050" kern="0" spc="0" dirty="0">
                <a:solidFill>
                  <a:srgbClr val="0199CD"/>
                </a:solidFill>
                <a:latin typeface="Segoe UI"/>
                <a:ea typeface="Segoe UI"/>
                <a:cs typeface="Segoe UI"/>
                <a:sym typeface="Times New Roman"/>
              </a:rPr>
              <a:t>No Prepayment penalties.</a:t>
            </a:r>
            <a:endParaRPr lang="en-US" altLang="zh-CN" sz="1050" kern="100" spc="0" dirty="0">
              <a:solidFill>
                <a:srgbClr val="0199CD"/>
              </a:solidFill>
              <a:latin typeface="Segoe UI"/>
              <a:ea typeface="Segoe UI"/>
              <a:cs typeface="Segoe UI"/>
              <a:sym typeface="Times New Roman"/>
            </a:endParaRPr>
          </a:p>
          <a:p>
            <a:pPr>
              <a:lnSpc>
                <a:spcPct val="107916"/>
              </a:lnSpc>
              <a:spcAft>
                <a:spcPts val="800"/>
              </a:spcAft>
            </a:pPr>
            <a:r>
              <a:rPr lang="en-US" altLang="zh-CN" sz="1100" kern="100" dirty="0">
                <a:latin typeface="Calibri"/>
                <a:ea typeface="Calibri"/>
                <a:cs typeface="Times New Roman"/>
                <a:sym typeface="Times New Roman"/>
              </a:rPr>
              <a:t> </a:t>
            </a:r>
          </a:p>
          <a:p>
            <a:pPr marL="0" indent="0" algn="l"/>
            <a:r>
              <a:rPr lang="en-US" altLang="zh-CN" sz="1080" kern="0" spc="0" dirty="0">
                <a:solidFill>
                  <a:srgbClr val="0199CD"/>
                </a:solidFill>
                <a:latin typeface="Segoe UI"/>
                <a:ea typeface="Segoe UI"/>
                <a:cs typeface="Segoe UI"/>
                <a:sym typeface="Times New Roman"/>
              </a:rPr>
              <a:t> Tax Benefit  Interest paid                              Low Interest rates                            </a:t>
            </a:r>
            <a:endParaRPr lang="en-US" altLang="zh-CN" sz="1050" kern="100" dirty="0"/>
          </a:p>
        </p:txBody>
      </p:sp>
      <p:sp>
        <p:nvSpPr>
          <p:cNvPr id="9" name="Text Box 10">
            <a:extLst>
              <a:ext uri="{FF2B5EF4-FFF2-40B4-BE49-F238E27FC236}">
                <a16:creationId xmlns:a16="http://schemas.microsoft.com/office/drawing/2014/main" id="{C2011209-53ED-FD6B-9377-C7F095E80EE9}"/>
              </a:ext>
            </a:extLst>
          </p:cNvPr>
          <p:cNvSpPr txBox="1"/>
          <p:nvPr/>
        </p:nvSpPr>
        <p:spPr>
          <a:xfrm>
            <a:off x="2560171" y="6307406"/>
            <a:ext cx="6906260" cy="2692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kern="100">
                <a:latin typeface="Calibri"/>
                <a:ea typeface="Calibri"/>
                <a:cs typeface="Times New Roman"/>
                <a:sym typeface="Times New Roman"/>
              </a:rPr>
              <a:t>Home                    Service                   About                        Terms                        Privacy Policy</a:t>
            </a:r>
          </a:p>
        </p:txBody>
      </p:sp>
      <p:sp>
        <p:nvSpPr>
          <p:cNvPr id="10" name="Text Box 9">
            <a:extLst>
              <a:ext uri="{FF2B5EF4-FFF2-40B4-BE49-F238E27FC236}">
                <a16:creationId xmlns:a16="http://schemas.microsoft.com/office/drawing/2014/main" id="{E7FB312D-1B18-D5C7-BDAB-79BB8E5678AF}"/>
              </a:ext>
            </a:extLst>
          </p:cNvPr>
          <p:cNvSpPr txBox="1"/>
          <p:nvPr/>
        </p:nvSpPr>
        <p:spPr>
          <a:xfrm>
            <a:off x="-1" y="2035277"/>
            <a:ext cx="929147" cy="101573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kern="100">
                <a:latin typeface="Calibri"/>
                <a:ea typeface="Calibri"/>
                <a:cs typeface="Times New Roman"/>
                <a:sym typeface="Times New Roman"/>
              </a:rPr>
              <a:t>OUR </a:t>
            </a:r>
          </a:p>
          <a:p>
            <a:pPr>
              <a:lnSpc>
                <a:spcPct val="107916"/>
              </a:lnSpc>
              <a:spcAft>
                <a:spcPts val="800"/>
              </a:spcAft>
            </a:pPr>
            <a:r>
              <a:rPr lang="en-US" altLang="zh-CN" sz="1100" kern="100">
                <a:latin typeface="Calibri"/>
                <a:ea typeface="Calibri"/>
                <a:cs typeface="Times New Roman"/>
                <a:sym typeface="Times New Roman"/>
              </a:rPr>
              <a:t>BENIFITS</a:t>
            </a:r>
          </a:p>
          <a:p>
            <a:pPr>
              <a:lnSpc>
                <a:spcPct val="107916"/>
              </a:lnSpc>
              <a:spcAft>
                <a:spcPts val="800"/>
              </a:spcAft>
            </a:pPr>
            <a:r>
              <a:rPr lang="en-US" altLang="zh-CN" sz="1100" kern="100">
                <a:latin typeface="Calibri"/>
                <a:ea typeface="Calibri"/>
                <a:cs typeface="Times New Roman"/>
                <a:sym typeface="Times New Roman"/>
              </a:rPr>
              <a:t> </a:t>
            </a:r>
          </a:p>
        </p:txBody>
      </p:sp>
      <p:sp>
        <p:nvSpPr>
          <p:cNvPr id="11" name="Text Box 3">
            <a:extLst>
              <a:ext uri="{FF2B5EF4-FFF2-40B4-BE49-F238E27FC236}">
                <a16:creationId xmlns:a16="http://schemas.microsoft.com/office/drawing/2014/main" id="{4263AACD-05FA-42A3-5A5C-64ECE98126F3}"/>
              </a:ext>
            </a:extLst>
          </p:cNvPr>
          <p:cNvSpPr txBox="1"/>
          <p:nvPr/>
        </p:nvSpPr>
        <p:spPr>
          <a:xfrm>
            <a:off x="290251" y="196920"/>
            <a:ext cx="941705" cy="271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kern="100">
                <a:latin typeface="Calibri"/>
                <a:ea typeface="Calibri"/>
                <a:cs typeface="Times New Roman"/>
                <a:sym typeface="Times New Roman"/>
              </a:rPr>
              <a:t>Header</a:t>
            </a:r>
          </a:p>
        </p:txBody>
      </p:sp>
      <p:sp>
        <p:nvSpPr>
          <p:cNvPr id="12" name="Text Box 4">
            <a:extLst>
              <a:ext uri="{FF2B5EF4-FFF2-40B4-BE49-F238E27FC236}">
                <a16:creationId xmlns:a16="http://schemas.microsoft.com/office/drawing/2014/main" id="{CCAEC228-22FE-D675-E841-3FFA1242239D}"/>
              </a:ext>
            </a:extLst>
          </p:cNvPr>
          <p:cNvSpPr txBox="1"/>
          <p:nvPr/>
        </p:nvSpPr>
        <p:spPr>
          <a:xfrm>
            <a:off x="1181736" y="616125"/>
            <a:ext cx="1181100" cy="255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nSpc>
                <a:spcPct val="107916"/>
              </a:lnSpc>
              <a:spcAft>
                <a:spcPts val="800"/>
              </a:spcAft>
            </a:pPr>
            <a:r>
              <a:rPr lang="en-US" altLang="zh-CN" sz="1100" kern="100">
                <a:latin typeface="Calibri"/>
                <a:ea typeface="Calibri"/>
                <a:cs typeface="Times New Roman"/>
                <a:sym typeface="Times New Roman"/>
              </a:rPr>
              <a:t>HOME LOAN</a:t>
            </a:r>
          </a:p>
        </p:txBody>
      </p:sp>
      <p:sp>
        <p:nvSpPr>
          <p:cNvPr id="2" name="TextBox 1">
            <a:extLst>
              <a:ext uri="{FF2B5EF4-FFF2-40B4-BE49-F238E27FC236}">
                <a16:creationId xmlns:a16="http://schemas.microsoft.com/office/drawing/2014/main" id="{F5C04797-85D2-2394-22E5-513641294061}"/>
              </a:ext>
            </a:extLst>
          </p:cNvPr>
          <p:cNvSpPr txBox="1"/>
          <p:nvPr/>
        </p:nvSpPr>
        <p:spPr>
          <a:xfrm>
            <a:off x="191200" y="482150"/>
            <a:ext cx="1612490" cy="523220"/>
          </a:xfrm>
          <a:prstGeom prst="rect">
            <a:avLst/>
          </a:prstGeom>
          <a:noFill/>
        </p:spPr>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rPr>
              <a:t>LTT</a:t>
            </a:r>
            <a:endParaRPr lang="en-I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endParaRPr>
          </a:p>
        </p:txBody>
      </p:sp>
      <p:sp>
        <p:nvSpPr>
          <p:cNvPr id="13" name="Text Box 8">
            <a:extLst>
              <a:ext uri="{FF2B5EF4-FFF2-40B4-BE49-F238E27FC236}">
                <a16:creationId xmlns:a16="http://schemas.microsoft.com/office/drawing/2014/main" id="{A66BE5F3-B47F-48A8-9A83-4D6724D0215A}"/>
              </a:ext>
            </a:extLst>
          </p:cNvPr>
          <p:cNvSpPr txBox="1"/>
          <p:nvPr/>
        </p:nvSpPr>
        <p:spPr>
          <a:xfrm>
            <a:off x="929147" y="2045901"/>
            <a:ext cx="11012129" cy="101573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indent="0" algn="l">
              <a:lnSpc>
                <a:spcPct val="107916"/>
              </a:lnSpc>
              <a:spcAft>
                <a:spcPts val="800"/>
              </a:spcAft>
            </a:pPr>
            <a:r>
              <a:rPr lang="en-US" altLang="zh-CN" sz="1080" kern="0" spc="0" dirty="0">
                <a:solidFill>
                  <a:srgbClr val="0199CD"/>
                </a:solidFill>
                <a:latin typeface="Segoe UI"/>
                <a:ea typeface="Segoe UI"/>
                <a:cs typeface="Segoe UI"/>
                <a:sym typeface="Times New Roman"/>
              </a:rPr>
              <a:t>Packages of  Exclusive Benefits                  Low Processing charges                 </a:t>
            </a:r>
            <a:r>
              <a:rPr lang="en-US" altLang="zh-CN" sz="1050" kern="0" spc="0" dirty="0">
                <a:solidFill>
                  <a:srgbClr val="0199CD"/>
                </a:solidFill>
                <a:latin typeface="Segoe UI"/>
                <a:ea typeface="Segoe UI"/>
                <a:cs typeface="Segoe UI"/>
                <a:sym typeface="Times New Roman"/>
              </a:rPr>
              <a:t>No Prepayment penalties.</a:t>
            </a:r>
            <a:endParaRPr lang="en-US" altLang="zh-CN" sz="1050" kern="100" spc="0" dirty="0">
              <a:solidFill>
                <a:srgbClr val="0199CD"/>
              </a:solidFill>
              <a:latin typeface="Segoe UI"/>
              <a:ea typeface="Segoe UI"/>
              <a:cs typeface="Segoe UI"/>
              <a:sym typeface="Times New Roman"/>
            </a:endParaRPr>
          </a:p>
          <a:p>
            <a:pPr>
              <a:lnSpc>
                <a:spcPct val="107916"/>
              </a:lnSpc>
              <a:spcAft>
                <a:spcPts val="800"/>
              </a:spcAft>
            </a:pPr>
            <a:r>
              <a:rPr lang="en-US" altLang="zh-CN" sz="1100" kern="100" dirty="0">
                <a:latin typeface="Calibri"/>
                <a:ea typeface="Calibri"/>
                <a:cs typeface="Times New Roman"/>
                <a:sym typeface="Times New Roman"/>
              </a:rPr>
              <a:t> </a:t>
            </a:r>
          </a:p>
          <a:p>
            <a:pPr marL="0" indent="0" algn="l"/>
            <a:r>
              <a:rPr lang="en-US" altLang="zh-CN" sz="1080" kern="0" spc="0" dirty="0">
                <a:solidFill>
                  <a:srgbClr val="0199CD"/>
                </a:solidFill>
                <a:latin typeface="Segoe UI"/>
                <a:ea typeface="Segoe UI"/>
                <a:cs typeface="Segoe UI"/>
                <a:sym typeface="Times New Roman"/>
              </a:rPr>
              <a:t> Tax Benefit  Interest paid                              Low Interest rates                            </a:t>
            </a:r>
            <a:endParaRPr lang="en-US" altLang="zh-CN" sz="1050" kern="100" dirty="0"/>
          </a:p>
        </p:txBody>
      </p:sp>
    </p:spTree>
    <p:extLst>
      <p:ext uri="{BB962C8B-B14F-4D97-AF65-F5344CB8AC3E}">
        <p14:creationId xmlns:p14="http://schemas.microsoft.com/office/powerpoint/2010/main" val="421720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21AE-7532-F83B-8D50-ED4CB47E125E}"/>
              </a:ext>
            </a:extLst>
          </p:cNvPr>
          <p:cNvSpPr>
            <a:spLocks noGrp="1"/>
          </p:cNvSpPr>
          <p:nvPr>
            <p:ph type="title"/>
          </p:nvPr>
        </p:nvSpPr>
        <p:spPr>
          <a:xfrm>
            <a:off x="662031" y="-61132"/>
            <a:ext cx="10515600" cy="775417"/>
          </a:xfrm>
        </p:spPr>
        <p:txBody>
          <a:bodyPr/>
          <a:lstStyle/>
          <a:p>
            <a:r>
              <a:rPr lang="en-US" dirty="0"/>
              <a:t>APPLY NOW :-</a:t>
            </a:r>
            <a:endParaRPr lang="en-IN" dirty="0"/>
          </a:p>
        </p:txBody>
      </p:sp>
      <p:sp>
        <p:nvSpPr>
          <p:cNvPr id="28" name="Rectangle 25">
            <a:extLst>
              <a:ext uri="{FF2B5EF4-FFF2-40B4-BE49-F238E27FC236}">
                <a16:creationId xmlns:a16="http://schemas.microsoft.com/office/drawing/2014/main" id="{21827D47-C7C3-AA89-EF56-8C1D3F869824}"/>
              </a:ext>
            </a:extLst>
          </p:cNvPr>
          <p:cNvSpPr>
            <a:spLocks noGrp="1" noChangeArrowheads="1"/>
          </p:cNvSpPr>
          <p:nvPr>
            <p:ph idx="1"/>
          </p:nvPr>
        </p:nvSpPr>
        <p:spPr bwMode="auto">
          <a:xfrm>
            <a:off x="98806" y="1022756"/>
            <a:ext cx="3748036" cy="50321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529"/>
                </a:solidFill>
                <a:effectLst/>
                <a:latin typeface="system-ui"/>
              </a:rPr>
              <a:t>User Registration 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5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 </a:t>
            </a:r>
            <a:r>
              <a:rPr lang="en-US" altLang="en-US" sz="1800" dirty="0" err="1">
                <a:solidFill>
                  <a:srgbClr val="212529"/>
                </a:solidFill>
                <a:latin typeface="system-ui"/>
              </a:rPr>
              <a:t>cid</a:t>
            </a:r>
            <a:endParaRPr kumimoji="0" lang="en-US" altLang="en-US" sz="1800" b="0" i="0" u="none" strike="noStrike" cap="none" normalizeH="0" baseline="0" dirty="0">
              <a:ln>
                <a:noFill/>
              </a:ln>
              <a:solidFill>
                <a:srgbClr val="2125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Name </a:t>
            </a:r>
            <a:endParaRPr kumimoji="0" lang="en-US" altLang="en-US" sz="1800" b="0" i="0" u="none" strike="noStrike" cap="none" normalizeH="0" baseline="0" dirty="0">
              <a:ln>
                <a:noFill/>
              </a:ln>
              <a:solidFill>
                <a:srgbClr val="212529"/>
              </a:solidFill>
              <a:effectLst/>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Address</a:t>
            </a:r>
            <a:endParaRPr kumimoji="0" lang="en-US" altLang="en-US" sz="1800" b="0" i="0" u="none" strike="noStrike" cap="none" normalizeH="0" baseline="0" dirty="0">
              <a:ln>
                <a:noFill/>
              </a:ln>
              <a:solidFill>
                <a:srgbClr val="212529"/>
              </a:solidFill>
              <a:effectLst/>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Date of birth</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 email-id</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gender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Phone number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Username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Password</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Nationality</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Aadhar number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Pan card number</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rgbClr val="212529"/>
              </a:solidFill>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rgbClr val="212529"/>
              </a:solidFill>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Button- SUBMIT</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Button –  next page           </a:t>
            </a:r>
            <a:endParaRPr kumimoji="0" lang="en-US" altLang="en-US" sz="1800" b="0" i="0" u="none" strike="noStrike" cap="none" normalizeH="0" baseline="0" dirty="0">
              <a:ln>
                <a:noFill/>
              </a:ln>
              <a:solidFill>
                <a:srgbClr val="212529"/>
              </a:solidFill>
              <a:effectLst/>
              <a:latin typeface="system-ui"/>
            </a:endParaRPr>
          </a:p>
        </p:txBody>
      </p:sp>
      <p:sp>
        <p:nvSpPr>
          <p:cNvPr id="29" name="TextBox 28">
            <a:extLst>
              <a:ext uri="{FF2B5EF4-FFF2-40B4-BE49-F238E27FC236}">
                <a16:creationId xmlns:a16="http://schemas.microsoft.com/office/drawing/2014/main" id="{D85A5F39-5592-879D-D8FA-96006D4D53B3}"/>
              </a:ext>
            </a:extLst>
          </p:cNvPr>
          <p:cNvSpPr txBox="1"/>
          <p:nvPr/>
        </p:nvSpPr>
        <p:spPr>
          <a:xfrm>
            <a:off x="9472247" y="798687"/>
            <a:ext cx="2169952" cy="5909310"/>
          </a:xfrm>
          <a:prstGeom prst="rect">
            <a:avLst/>
          </a:prstGeom>
          <a:noFill/>
        </p:spPr>
        <p:txBody>
          <a:bodyPr wrap="square" rtlCol="0">
            <a:spAutoFit/>
          </a:bodyPr>
          <a:lstStyle/>
          <a:p>
            <a:r>
              <a:rPr lang="en-US" dirty="0"/>
              <a:t>Loan request Form :-</a:t>
            </a:r>
          </a:p>
          <a:p>
            <a:endParaRPr lang="en-US" dirty="0"/>
          </a:p>
          <a:p>
            <a:r>
              <a:rPr lang="en-US" dirty="0"/>
              <a:t>Bank Acc number </a:t>
            </a:r>
          </a:p>
          <a:p>
            <a:r>
              <a:rPr lang="en-US" dirty="0"/>
              <a:t>Bank IFSC number </a:t>
            </a:r>
          </a:p>
          <a:p>
            <a:r>
              <a:rPr lang="en-US" dirty="0"/>
              <a:t> branch name </a:t>
            </a:r>
          </a:p>
          <a:p>
            <a:r>
              <a:rPr lang="en-US" dirty="0"/>
              <a:t>Email id</a:t>
            </a:r>
          </a:p>
          <a:p>
            <a:r>
              <a:rPr lang="en-US" dirty="0"/>
              <a:t>Property name</a:t>
            </a:r>
          </a:p>
          <a:p>
            <a:r>
              <a:rPr lang="en-US" dirty="0"/>
              <a:t>Property city</a:t>
            </a:r>
          </a:p>
          <a:p>
            <a:r>
              <a:rPr lang="en-US" dirty="0"/>
              <a:t>Property state</a:t>
            </a:r>
          </a:p>
          <a:p>
            <a:r>
              <a:rPr lang="en-US" dirty="0"/>
              <a:t>Employment type</a:t>
            </a:r>
          </a:p>
          <a:p>
            <a:r>
              <a:rPr lang="en-US" dirty="0"/>
              <a:t>Organization type</a:t>
            </a:r>
          </a:p>
          <a:p>
            <a:r>
              <a:rPr lang="en-US" dirty="0"/>
              <a:t>Retirement age</a:t>
            </a:r>
          </a:p>
          <a:p>
            <a:r>
              <a:rPr lang="en-US" dirty="0"/>
              <a:t>Monthly income</a:t>
            </a:r>
          </a:p>
          <a:p>
            <a:r>
              <a:rPr lang="en-US" dirty="0"/>
              <a:t>Estimated amount</a:t>
            </a:r>
          </a:p>
          <a:p>
            <a:r>
              <a:rPr lang="en-US" dirty="0"/>
              <a:t>Requested </a:t>
            </a:r>
            <a:r>
              <a:rPr lang="en-US" dirty="0" err="1"/>
              <a:t>emi</a:t>
            </a:r>
            <a:endParaRPr lang="en-US" dirty="0"/>
          </a:p>
          <a:p>
            <a:r>
              <a:rPr lang="en-US" dirty="0"/>
              <a:t>Request date </a:t>
            </a:r>
          </a:p>
          <a:p>
            <a:endParaRPr lang="en-US" dirty="0"/>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Button- SUBMIT</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Button – next page , previous page</a:t>
            </a:r>
          </a:p>
          <a:p>
            <a:endParaRPr lang="en-IN" dirty="0"/>
          </a:p>
        </p:txBody>
      </p:sp>
      <p:sp>
        <p:nvSpPr>
          <p:cNvPr id="33" name="TextBox 32">
            <a:extLst>
              <a:ext uri="{FF2B5EF4-FFF2-40B4-BE49-F238E27FC236}">
                <a16:creationId xmlns:a16="http://schemas.microsoft.com/office/drawing/2014/main" id="{416864E6-8848-5C7C-F306-871C32DC4A8D}"/>
              </a:ext>
            </a:extLst>
          </p:cNvPr>
          <p:cNvSpPr txBox="1"/>
          <p:nvPr/>
        </p:nvSpPr>
        <p:spPr>
          <a:xfrm>
            <a:off x="4079630" y="884256"/>
            <a:ext cx="3285811"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Nominee:-name </a:t>
            </a:r>
            <a:endParaRPr kumimoji="0" lang="en-US" altLang="en-US" sz="1800" b="0" i="0" u="none" strike="noStrike" cap="none" normalizeH="0" baseline="0" dirty="0">
              <a:ln>
                <a:noFill/>
              </a:ln>
              <a:solidFill>
                <a:srgbClr val="212529"/>
              </a:solidFill>
              <a:effectLst/>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Address</a:t>
            </a:r>
            <a:endParaRPr kumimoji="0" lang="en-US" altLang="en-US" sz="1800" b="0" i="0" u="none" strike="noStrike" cap="none" normalizeH="0" baseline="0" dirty="0">
              <a:ln>
                <a:noFill/>
              </a:ln>
              <a:solidFill>
                <a:srgbClr val="212529"/>
              </a:solidFill>
              <a:effectLst/>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Date of birth</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 email-id</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gender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Phone number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Aadhar number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Pan card number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Relation with applicant:-</a:t>
            </a:r>
          </a:p>
          <a:p>
            <a:endParaRPr lang="en-IN" dirty="0"/>
          </a:p>
        </p:txBody>
      </p:sp>
    </p:spTree>
    <p:extLst>
      <p:ext uri="{BB962C8B-B14F-4D97-AF65-F5344CB8AC3E}">
        <p14:creationId xmlns:p14="http://schemas.microsoft.com/office/powerpoint/2010/main" val="320438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847B7-25AE-B55D-2397-14123F10BC03}"/>
              </a:ext>
            </a:extLst>
          </p:cNvPr>
          <p:cNvSpPr txBox="1"/>
          <p:nvPr/>
        </p:nvSpPr>
        <p:spPr>
          <a:xfrm>
            <a:off x="220779" y="197346"/>
            <a:ext cx="3305262" cy="6463308"/>
          </a:xfrm>
          <a:prstGeom prst="rect">
            <a:avLst/>
          </a:prstGeom>
          <a:noFill/>
        </p:spPr>
        <p:txBody>
          <a:bodyPr wrap="square" rtlCol="0">
            <a:spAutoFit/>
          </a:bodyPr>
          <a:lstStyle/>
          <a:p>
            <a:r>
              <a:rPr lang="en-US" dirty="0" err="1"/>
              <a:t>Garuntor</a:t>
            </a:r>
            <a:r>
              <a:rPr lang="en-US" dirty="0"/>
              <a:t>  form :  </a:t>
            </a:r>
          </a:p>
          <a:p>
            <a:endParaRPr lang="en-US" dirty="0"/>
          </a:p>
          <a:p>
            <a:r>
              <a:rPr lang="en-US" dirty="0" err="1"/>
              <a:t>Garuntor</a:t>
            </a:r>
            <a:r>
              <a:rPr lang="en-US" dirty="0"/>
              <a:t>  first name</a:t>
            </a:r>
          </a:p>
          <a:p>
            <a:r>
              <a:rPr lang="en-US" dirty="0" err="1"/>
              <a:t>Garuntoe</a:t>
            </a:r>
            <a:r>
              <a:rPr lang="en-US" dirty="0"/>
              <a:t> middle name</a:t>
            </a:r>
          </a:p>
          <a:p>
            <a:r>
              <a:rPr lang="en-US" dirty="0" err="1"/>
              <a:t>Garuntor</a:t>
            </a:r>
            <a:r>
              <a:rPr lang="en-US" dirty="0"/>
              <a:t> last name </a:t>
            </a:r>
          </a:p>
          <a:p>
            <a:r>
              <a:rPr lang="en-US" dirty="0"/>
              <a:t>Address </a:t>
            </a:r>
          </a:p>
          <a:p>
            <a:r>
              <a:rPr lang="en-US" dirty="0"/>
              <a:t>Mo number</a:t>
            </a:r>
          </a:p>
          <a:p>
            <a:r>
              <a:rPr lang="en-US" dirty="0" err="1"/>
              <a:t>Garuntor</a:t>
            </a:r>
            <a:r>
              <a:rPr lang="en-US" dirty="0"/>
              <a:t> bank account number</a:t>
            </a:r>
          </a:p>
          <a:p>
            <a:r>
              <a:rPr lang="en-US" dirty="0"/>
              <a:t>Bank IFSC number </a:t>
            </a:r>
          </a:p>
          <a:p>
            <a:r>
              <a:rPr lang="en-US" dirty="0"/>
              <a:t>branch name  </a:t>
            </a:r>
          </a:p>
          <a:p>
            <a:r>
              <a:rPr lang="en-US" dirty="0"/>
              <a:t>Email id</a:t>
            </a:r>
          </a:p>
          <a:p>
            <a:r>
              <a:rPr lang="en-US" dirty="0"/>
              <a:t>Request date</a:t>
            </a:r>
          </a:p>
          <a:p>
            <a:endParaRPr lang="en-US" dirty="0"/>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rgbClr val="212529"/>
              </a:solidFill>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solidFill>
                <a:srgbClr val="212529"/>
              </a:solidFill>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solidFill>
                <a:srgbClr val="212529"/>
              </a:solidFill>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rgbClr val="212529"/>
              </a:solidFill>
              <a:latin typeface="system-ui"/>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Button- SUBMIT</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latin typeface="system-ui"/>
              </a:rPr>
              <a:t>Button – next page , previous page</a:t>
            </a:r>
          </a:p>
          <a:p>
            <a:endParaRPr lang="en-US" dirty="0"/>
          </a:p>
          <a:p>
            <a:r>
              <a:rPr lang="en-US" dirty="0"/>
              <a:t> </a:t>
            </a:r>
          </a:p>
          <a:p>
            <a:endParaRPr lang="en-IN" dirty="0"/>
          </a:p>
        </p:txBody>
      </p:sp>
      <p:sp>
        <p:nvSpPr>
          <p:cNvPr id="5" name="TextBox 4">
            <a:extLst>
              <a:ext uri="{FF2B5EF4-FFF2-40B4-BE49-F238E27FC236}">
                <a16:creationId xmlns:a16="http://schemas.microsoft.com/office/drawing/2014/main" id="{D279AEB3-C857-4977-3D31-6B4C87DED99A}"/>
              </a:ext>
            </a:extLst>
          </p:cNvPr>
          <p:cNvSpPr txBox="1"/>
          <p:nvPr/>
        </p:nvSpPr>
        <p:spPr>
          <a:xfrm flipH="1">
            <a:off x="8665961" y="197346"/>
            <a:ext cx="2525088" cy="5632311"/>
          </a:xfrm>
          <a:prstGeom prst="rect">
            <a:avLst/>
          </a:prstGeom>
          <a:noFill/>
        </p:spPr>
        <p:txBody>
          <a:bodyPr wrap="square" rtlCol="0">
            <a:spAutoFit/>
          </a:bodyPr>
          <a:lstStyle/>
          <a:p>
            <a:r>
              <a:rPr lang="en-US" dirty="0"/>
              <a:t>Document upload :-</a:t>
            </a:r>
          </a:p>
          <a:p>
            <a:endParaRPr lang="en-US" dirty="0"/>
          </a:p>
          <a:p>
            <a:r>
              <a:rPr lang="en-US" dirty="0"/>
              <a:t>Pan card </a:t>
            </a:r>
          </a:p>
          <a:p>
            <a:r>
              <a:rPr lang="en-US" dirty="0"/>
              <a:t>Passport size photo</a:t>
            </a:r>
          </a:p>
          <a:p>
            <a:r>
              <a:rPr lang="en-US" dirty="0"/>
              <a:t>Voter card </a:t>
            </a:r>
          </a:p>
          <a:p>
            <a:r>
              <a:rPr lang="en-US" dirty="0" err="1"/>
              <a:t>Aadharcard</a:t>
            </a:r>
            <a:endParaRPr lang="en-US" dirty="0"/>
          </a:p>
          <a:p>
            <a:r>
              <a:rPr lang="en-US" dirty="0" err="1"/>
              <a:t>Banl</a:t>
            </a:r>
            <a:r>
              <a:rPr lang="en-US" dirty="0"/>
              <a:t> passbook</a:t>
            </a:r>
          </a:p>
          <a:p>
            <a:r>
              <a:rPr lang="en-US" dirty="0"/>
              <a:t>Salary slip</a:t>
            </a:r>
          </a:p>
          <a:p>
            <a:r>
              <a:rPr lang="en-US" dirty="0"/>
              <a:t>Letter of authorization</a:t>
            </a:r>
          </a:p>
          <a:p>
            <a:r>
              <a:rPr lang="en-US" dirty="0"/>
              <a:t>NOC</a:t>
            </a:r>
          </a:p>
          <a:p>
            <a:r>
              <a:rPr lang="en-US" dirty="0"/>
              <a:t>Land related document</a:t>
            </a:r>
          </a:p>
          <a:p>
            <a:endParaRPr lang="en-US" dirty="0"/>
          </a:p>
          <a:p>
            <a:r>
              <a:rPr lang="en-US" dirty="0" err="1"/>
              <a:t>Garuntor</a:t>
            </a:r>
            <a:r>
              <a:rPr lang="en-US" dirty="0"/>
              <a:t> Document :</a:t>
            </a:r>
          </a:p>
          <a:p>
            <a:r>
              <a:rPr lang="en-US" dirty="0"/>
              <a:t>Aadhar card </a:t>
            </a:r>
          </a:p>
          <a:p>
            <a:r>
              <a:rPr lang="en-US" dirty="0"/>
              <a:t>Voter card</a:t>
            </a:r>
          </a:p>
          <a:p>
            <a:r>
              <a:rPr lang="en-US" dirty="0"/>
              <a:t>Bank passbook </a:t>
            </a:r>
          </a:p>
          <a:p>
            <a:endParaRPr lang="en-US" dirty="0"/>
          </a:p>
          <a:p>
            <a:r>
              <a:rPr lang="en-US" dirty="0"/>
              <a:t>Button – submit </a:t>
            </a:r>
          </a:p>
          <a:p>
            <a:r>
              <a:rPr lang="en-US" dirty="0"/>
              <a:t>Previous page </a:t>
            </a:r>
          </a:p>
          <a:p>
            <a:endParaRPr lang="en-IN" dirty="0"/>
          </a:p>
        </p:txBody>
      </p:sp>
    </p:spTree>
    <p:extLst>
      <p:ext uri="{BB962C8B-B14F-4D97-AF65-F5344CB8AC3E}">
        <p14:creationId xmlns:p14="http://schemas.microsoft.com/office/powerpoint/2010/main" val="183879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35F7-1FED-CE5D-DA39-02636E5D79C8}"/>
              </a:ext>
            </a:extLst>
          </p:cNvPr>
          <p:cNvSpPr>
            <a:spLocks noGrp="1"/>
          </p:cNvSpPr>
          <p:nvPr>
            <p:ph type="title"/>
          </p:nvPr>
        </p:nvSpPr>
        <p:spPr>
          <a:xfrm>
            <a:off x="282807" y="118627"/>
            <a:ext cx="10515600" cy="790435"/>
          </a:xfrm>
        </p:spPr>
        <p:txBody>
          <a:bodyPr/>
          <a:lstStyle/>
          <a:p>
            <a:r>
              <a:rPr lang="en-US" sz="3600" b="1" u="sng" dirty="0"/>
              <a:t>LOGIN</a:t>
            </a:r>
            <a:r>
              <a:rPr lang="en-US" u="sng" dirty="0"/>
              <a:t> </a:t>
            </a:r>
            <a:r>
              <a:rPr lang="en-US" dirty="0"/>
              <a:t>:-</a:t>
            </a:r>
            <a:endParaRPr lang="en-IN" dirty="0"/>
          </a:p>
        </p:txBody>
      </p:sp>
      <p:sp>
        <p:nvSpPr>
          <p:cNvPr id="3" name="Content Placeholder 2">
            <a:extLst>
              <a:ext uri="{FF2B5EF4-FFF2-40B4-BE49-F238E27FC236}">
                <a16:creationId xmlns:a16="http://schemas.microsoft.com/office/drawing/2014/main" id="{4B124139-4C66-19B8-E0BC-34EB8B721D4F}"/>
              </a:ext>
            </a:extLst>
          </p:cNvPr>
          <p:cNvSpPr>
            <a:spLocks noGrp="1"/>
          </p:cNvSpPr>
          <p:nvPr>
            <p:ph idx="1"/>
          </p:nvPr>
        </p:nvSpPr>
        <p:spPr>
          <a:xfrm>
            <a:off x="2250217" y="299706"/>
            <a:ext cx="10515600" cy="1325564"/>
          </a:xfrm>
        </p:spPr>
        <p:txBody>
          <a:bodyPr>
            <a:normAutofit fontScale="92500" lnSpcReduction="10000"/>
          </a:bodyPr>
          <a:lstStyle/>
          <a:p>
            <a:r>
              <a:rPr lang="en-US" dirty="0"/>
              <a:t>User login  - </a:t>
            </a:r>
            <a:r>
              <a:rPr lang="en-US" dirty="0" err="1"/>
              <a:t>username,password</a:t>
            </a:r>
            <a:r>
              <a:rPr lang="en-US" dirty="0"/>
              <a:t>  </a:t>
            </a:r>
          </a:p>
          <a:p>
            <a:r>
              <a:rPr lang="en-IN" dirty="0"/>
              <a:t>Admin Login –sales executive ,  diligence executive , land officer , </a:t>
            </a:r>
          </a:p>
          <a:p>
            <a:pPr marL="0" indent="0">
              <a:buNone/>
            </a:pPr>
            <a:r>
              <a:rPr lang="en-IN" dirty="0"/>
              <a:t>finance officer ,sanction officer , account manager ,  </a:t>
            </a:r>
          </a:p>
        </p:txBody>
      </p:sp>
      <p:sp>
        <p:nvSpPr>
          <p:cNvPr id="8" name="TextBox 7">
            <a:extLst>
              <a:ext uri="{FF2B5EF4-FFF2-40B4-BE49-F238E27FC236}">
                <a16:creationId xmlns:a16="http://schemas.microsoft.com/office/drawing/2014/main" id="{1B253D9C-5A53-368B-29B5-59266A2A88EF}"/>
              </a:ext>
            </a:extLst>
          </p:cNvPr>
          <p:cNvSpPr txBox="1"/>
          <p:nvPr/>
        </p:nvSpPr>
        <p:spPr>
          <a:xfrm>
            <a:off x="-766" y="1940233"/>
            <a:ext cx="10083503" cy="1785104"/>
          </a:xfrm>
          <a:prstGeom prst="rect">
            <a:avLst/>
          </a:prstGeom>
          <a:noFill/>
        </p:spPr>
        <p:txBody>
          <a:bodyPr wrap="square" rtlCol="0">
            <a:spAutoFit/>
          </a:bodyPr>
          <a:lstStyle/>
          <a:p>
            <a:r>
              <a:rPr lang="en-US" sz="3600" u="sng" dirty="0"/>
              <a:t>Features</a:t>
            </a:r>
            <a:r>
              <a:rPr lang="en-US" dirty="0"/>
              <a:t>  </a:t>
            </a:r>
            <a:r>
              <a:rPr lang="en-US" sz="2800" dirty="0"/>
              <a:t>:-  </a:t>
            </a:r>
          </a:p>
          <a:p>
            <a:r>
              <a:rPr lang="en-US" sz="2800" dirty="0"/>
              <a:t>Features :-</a:t>
            </a:r>
            <a:r>
              <a:rPr lang="en-US" altLang="zh-CN" sz="2800" kern="0" spc="0" dirty="0">
                <a:solidFill>
                  <a:srgbClr val="0199CD"/>
                </a:solidFill>
                <a:latin typeface="Segoe UI"/>
                <a:ea typeface="Segoe UI"/>
                <a:cs typeface="Segoe UI"/>
                <a:sym typeface="Times New Roman"/>
              </a:rPr>
              <a:t> </a:t>
            </a:r>
            <a:r>
              <a:rPr lang="en-US" altLang="zh-CN" kern="0" spc="0" dirty="0">
                <a:solidFill>
                  <a:srgbClr val="0199CD"/>
                </a:solidFill>
                <a:latin typeface="Segoe UI"/>
                <a:ea typeface="Segoe UI"/>
                <a:cs typeface="Segoe UI"/>
                <a:sym typeface="Times New Roman"/>
              </a:rPr>
              <a:t>Packages of  Exclusive Benefits, low processing charge , no  payment penalties ,</a:t>
            </a:r>
          </a:p>
          <a:p>
            <a:r>
              <a:rPr lang="en-US" altLang="zh-CN" kern="0" spc="0" dirty="0">
                <a:solidFill>
                  <a:srgbClr val="0199CD"/>
                </a:solidFill>
                <a:latin typeface="Segoe UI"/>
                <a:ea typeface="Segoe UI"/>
                <a:cs typeface="Segoe UI"/>
                <a:sym typeface="Times New Roman"/>
              </a:rPr>
              <a:t>tax benefit interest  paid , low interest charge ,</a:t>
            </a:r>
            <a:endParaRPr lang="en-US" dirty="0"/>
          </a:p>
          <a:p>
            <a:r>
              <a:rPr lang="en-US" sz="2800" dirty="0"/>
              <a:t>   </a:t>
            </a:r>
            <a:endParaRPr lang="en-IN" sz="2800" dirty="0"/>
          </a:p>
        </p:txBody>
      </p:sp>
      <p:sp>
        <p:nvSpPr>
          <p:cNvPr id="9" name="TextBox 8">
            <a:extLst>
              <a:ext uri="{FF2B5EF4-FFF2-40B4-BE49-F238E27FC236}">
                <a16:creationId xmlns:a16="http://schemas.microsoft.com/office/drawing/2014/main" id="{BBAD8DEF-1A67-0DEB-9C61-BD2834D4351B}"/>
              </a:ext>
            </a:extLst>
          </p:cNvPr>
          <p:cNvSpPr txBox="1"/>
          <p:nvPr/>
        </p:nvSpPr>
        <p:spPr>
          <a:xfrm>
            <a:off x="4605685" y="3813203"/>
            <a:ext cx="2471895" cy="3016210"/>
          </a:xfrm>
          <a:prstGeom prst="rect">
            <a:avLst/>
          </a:prstGeom>
          <a:noFill/>
        </p:spPr>
        <p:txBody>
          <a:bodyPr wrap="square" rtlCol="0">
            <a:spAutoFit/>
          </a:bodyPr>
          <a:lstStyle/>
          <a:p>
            <a:r>
              <a:rPr lang="en-US" sz="2800" dirty="0"/>
              <a:t>Eligibility </a:t>
            </a:r>
            <a:r>
              <a:rPr lang="en-US" sz="1800" dirty="0"/>
              <a:t> :-</a:t>
            </a:r>
          </a:p>
          <a:p>
            <a:r>
              <a:rPr lang="en-US" b="0" i="0" dirty="0">
                <a:solidFill>
                  <a:srgbClr val="212529"/>
                </a:solidFill>
                <a:effectLst/>
                <a:latin typeface="system-ui"/>
              </a:rPr>
              <a:t>1) Resident Type: Resident Indian</a:t>
            </a:r>
            <a:br>
              <a:rPr lang="en-US" dirty="0"/>
            </a:br>
            <a:r>
              <a:rPr lang="en-US" b="0" i="0" dirty="0">
                <a:solidFill>
                  <a:srgbClr val="212529"/>
                </a:solidFill>
                <a:effectLst/>
                <a:latin typeface="system-ui"/>
              </a:rPr>
              <a:t>2) Minimum Age: 18 years</a:t>
            </a:r>
            <a:br>
              <a:rPr lang="en-US" dirty="0"/>
            </a:br>
            <a:r>
              <a:rPr lang="en-US" b="0" i="0" dirty="0">
                <a:solidFill>
                  <a:srgbClr val="212529"/>
                </a:solidFill>
                <a:effectLst/>
                <a:latin typeface="system-ui"/>
              </a:rPr>
              <a:t>3) Maximum Age: 70 years</a:t>
            </a:r>
            <a:br>
              <a:rPr lang="en-US" dirty="0"/>
            </a:br>
            <a:r>
              <a:rPr lang="en-US" b="0" i="0" dirty="0">
                <a:solidFill>
                  <a:srgbClr val="212529"/>
                </a:solidFill>
                <a:effectLst/>
                <a:latin typeface="system-ui"/>
              </a:rPr>
              <a:t>4) Loan Tenure: up to 30 years</a:t>
            </a:r>
            <a:br>
              <a:rPr lang="en-US" dirty="0"/>
            </a:br>
            <a:r>
              <a:rPr lang="en-US" b="0" i="0" dirty="0">
                <a:solidFill>
                  <a:srgbClr val="212529"/>
                </a:solidFill>
                <a:effectLst/>
                <a:latin typeface="system-ui"/>
              </a:rPr>
              <a:t>5) Loan Amount</a:t>
            </a:r>
            <a:endParaRPr lang="en-IN" dirty="0"/>
          </a:p>
        </p:txBody>
      </p:sp>
      <p:sp>
        <p:nvSpPr>
          <p:cNvPr id="10" name="TextBox 9">
            <a:extLst>
              <a:ext uri="{FF2B5EF4-FFF2-40B4-BE49-F238E27FC236}">
                <a16:creationId xmlns:a16="http://schemas.microsoft.com/office/drawing/2014/main" id="{61B1D0E7-CAED-3B88-C0F9-F624CA12DD48}"/>
              </a:ext>
            </a:extLst>
          </p:cNvPr>
          <p:cNvSpPr txBox="1"/>
          <p:nvPr/>
        </p:nvSpPr>
        <p:spPr>
          <a:xfrm>
            <a:off x="2234274" y="4419866"/>
            <a:ext cx="2672862" cy="1477328"/>
          </a:xfrm>
          <a:prstGeom prst="rect">
            <a:avLst/>
          </a:prstGeom>
          <a:noFill/>
        </p:spPr>
        <p:txBody>
          <a:bodyPr wrap="square" rtlCol="0">
            <a:spAutoFit/>
          </a:bodyPr>
          <a:lstStyle/>
          <a:p>
            <a:r>
              <a:rPr lang="en-US" dirty="0" err="1"/>
              <a:t>Garuntor</a:t>
            </a:r>
            <a:r>
              <a:rPr lang="en-US" dirty="0"/>
              <a:t> Document :</a:t>
            </a:r>
          </a:p>
          <a:p>
            <a:r>
              <a:rPr lang="en-US" dirty="0"/>
              <a:t>Aadhar card </a:t>
            </a:r>
          </a:p>
          <a:p>
            <a:r>
              <a:rPr lang="en-US" dirty="0"/>
              <a:t>Voter card</a:t>
            </a:r>
          </a:p>
          <a:p>
            <a:r>
              <a:rPr lang="en-US" dirty="0"/>
              <a:t>Bank passbook </a:t>
            </a:r>
          </a:p>
          <a:p>
            <a:endParaRPr lang="en-IN" dirty="0"/>
          </a:p>
        </p:txBody>
      </p:sp>
      <p:sp>
        <p:nvSpPr>
          <p:cNvPr id="11" name="TextBox 10">
            <a:extLst>
              <a:ext uri="{FF2B5EF4-FFF2-40B4-BE49-F238E27FC236}">
                <a16:creationId xmlns:a16="http://schemas.microsoft.com/office/drawing/2014/main" id="{A31D83C2-153C-E1B2-B8BA-84FDC4107A8B}"/>
              </a:ext>
            </a:extLst>
          </p:cNvPr>
          <p:cNvSpPr txBox="1"/>
          <p:nvPr/>
        </p:nvSpPr>
        <p:spPr>
          <a:xfrm>
            <a:off x="38692" y="4158256"/>
            <a:ext cx="2371411" cy="2862322"/>
          </a:xfrm>
          <a:prstGeom prst="rect">
            <a:avLst/>
          </a:prstGeom>
          <a:noFill/>
        </p:spPr>
        <p:txBody>
          <a:bodyPr wrap="square" rtlCol="0">
            <a:spAutoFit/>
          </a:bodyPr>
          <a:lstStyle/>
          <a:p>
            <a:r>
              <a:rPr lang="en-US" sz="1800" dirty="0"/>
              <a:t>Pan card </a:t>
            </a:r>
          </a:p>
          <a:p>
            <a:r>
              <a:rPr lang="en-US" sz="1800" dirty="0"/>
              <a:t>Passport size photo</a:t>
            </a:r>
          </a:p>
          <a:p>
            <a:r>
              <a:rPr lang="en-US" sz="1800" dirty="0"/>
              <a:t>Voter card </a:t>
            </a:r>
          </a:p>
          <a:p>
            <a:r>
              <a:rPr lang="en-US" sz="1800" dirty="0" err="1"/>
              <a:t>Aadharcard</a:t>
            </a:r>
            <a:endParaRPr lang="en-US" sz="1800" dirty="0"/>
          </a:p>
          <a:p>
            <a:r>
              <a:rPr lang="en-US" sz="1800" dirty="0" err="1"/>
              <a:t>Banl</a:t>
            </a:r>
            <a:r>
              <a:rPr lang="en-US" sz="1800" dirty="0"/>
              <a:t> passbook</a:t>
            </a:r>
          </a:p>
          <a:p>
            <a:r>
              <a:rPr lang="en-US" sz="1800" dirty="0"/>
              <a:t>Salary slip</a:t>
            </a:r>
          </a:p>
          <a:p>
            <a:r>
              <a:rPr lang="en-US" sz="1800" dirty="0"/>
              <a:t>Letter of authorization</a:t>
            </a:r>
          </a:p>
          <a:p>
            <a:r>
              <a:rPr lang="en-US" sz="1800" dirty="0"/>
              <a:t>NOC</a:t>
            </a:r>
          </a:p>
          <a:p>
            <a:r>
              <a:rPr lang="en-US" sz="1800" dirty="0"/>
              <a:t>Land related document</a:t>
            </a:r>
          </a:p>
          <a:p>
            <a:endParaRPr lang="en-IN" dirty="0"/>
          </a:p>
        </p:txBody>
      </p:sp>
      <p:sp>
        <p:nvSpPr>
          <p:cNvPr id="4" name="TextBox 3">
            <a:extLst>
              <a:ext uri="{FF2B5EF4-FFF2-40B4-BE49-F238E27FC236}">
                <a16:creationId xmlns:a16="http://schemas.microsoft.com/office/drawing/2014/main" id="{0DB6668B-F5C6-45F7-BBCF-84C24A0A0A41}"/>
              </a:ext>
            </a:extLst>
          </p:cNvPr>
          <p:cNvSpPr txBox="1"/>
          <p:nvPr/>
        </p:nvSpPr>
        <p:spPr>
          <a:xfrm>
            <a:off x="4258" y="3703658"/>
            <a:ext cx="2230016" cy="523220"/>
          </a:xfrm>
          <a:prstGeom prst="rect">
            <a:avLst/>
          </a:prstGeom>
          <a:noFill/>
        </p:spPr>
        <p:txBody>
          <a:bodyPr wrap="square" rtlCol="0">
            <a:spAutoFit/>
          </a:bodyPr>
          <a:lstStyle/>
          <a:p>
            <a:r>
              <a:rPr lang="en-US" sz="2800" dirty="0"/>
              <a:t>Document :- </a:t>
            </a:r>
            <a:endParaRPr lang="en-IN" sz="2800" dirty="0"/>
          </a:p>
        </p:txBody>
      </p:sp>
    </p:spTree>
    <p:extLst>
      <p:ext uri="{BB962C8B-B14F-4D97-AF65-F5344CB8AC3E}">
        <p14:creationId xmlns:p14="http://schemas.microsoft.com/office/powerpoint/2010/main" val="320353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74DAB8-69D2-A6DD-BE70-22517BC08CD1}"/>
              </a:ext>
            </a:extLst>
          </p:cNvPr>
          <p:cNvSpPr txBox="1"/>
          <p:nvPr/>
        </p:nvSpPr>
        <p:spPr>
          <a:xfrm>
            <a:off x="113480" y="0"/>
            <a:ext cx="2427514" cy="646331"/>
          </a:xfrm>
          <a:prstGeom prst="rect">
            <a:avLst/>
          </a:prstGeom>
          <a:noFill/>
        </p:spPr>
        <p:txBody>
          <a:bodyPr wrap="square" rtlCol="0">
            <a:spAutoFit/>
          </a:bodyPr>
          <a:lstStyle/>
          <a:p>
            <a:r>
              <a:rPr lang="en-US" sz="3600" u="sng" dirty="0"/>
              <a:t>About Us </a:t>
            </a:r>
            <a:r>
              <a:rPr lang="en-US" sz="3600" dirty="0"/>
              <a:t>:-  </a:t>
            </a:r>
            <a:endParaRPr lang="en-IN" sz="3600" dirty="0"/>
          </a:p>
        </p:txBody>
      </p:sp>
      <p:sp>
        <p:nvSpPr>
          <p:cNvPr id="5" name="TextBox 4">
            <a:extLst>
              <a:ext uri="{FF2B5EF4-FFF2-40B4-BE49-F238E27FC236}">
                <a16:creationId xmlns:a16="http://schemas.microsoft.com/office/drawing/2014/main" id="{D383233B-2834-C8ED-B44F-457824BCB5DB}"/>
              </a:ext>
            </a:extLst>
          </p:cNvPr>
          <p:cNvSpPr txBox="1"/>
          <p:nvPr/>
        </p:nvSpPr>
        <p:spPr>
          <a:xfrm flipH="1">
            <a:off x="2540994" y="74645"/>
            <a:ext cx="6882924" cy="2092881"/>
          </a:xfrm>
          <a:prstGeom prst="rect">
            <a:avLst/>
          </a:prstGeom>
          <a:noFill/>
        </p:spPr>
        <p:txBody>
          <a:bodyPr wrap="square" rtlCol="0">
            <a:spAutoFit/>
          </a:bodyPr>
          <a:lstStyle/>
          <a:p>
            <a:r>
              <a:rPr lang="en-US" sz="2800" dirty="0"/>
              <a:t>LTT Home Loan :- </a:t>
            </a:r>
            <a:r>
              <a:rPr lang="en-US" sz="2800" dirty="0">
                <a:solidFill>
                  <a:srgbClr val="212529"/>
                </a:solidFill>
                <a:latin typeface="system-ui"/>
              </a:rPr>
              <a:t>LTT</a:t>
            </a:r>
            <a:r>
              <a:rPr lang="en-US" sz="2800" b="0" i="0" dirty="0">
                <a:solidFill>
                  <a:srgbClr val="212529"/>
                </a:solidFill>
                <a:effectLst/>
                <a:latin typeface="system-ui"/>
              </a:rPr>
              <a:t> Home Loans is the largest Mortgage Lender in India, which has helped over 1 lakh families to achieve the dream of owning a home.</a:t>
            </a:r>
            <a:endParaRPr lang="en-US" sz="2800" dirty="0"/>
          </a:p>
          <a:p>
            <a:endParaRPr lang="en-IN" dirty="0"/>
          </a:p>
        </p:txBody>
      </p:sp>
      <p:sp>
        <p:nvSpPr>
          <p:cNvPr id="6" name="TextBox 5">
            <a:extLst>
              <a:ext uri="{FF2B5EF4-FFF2-40B4-BE49-F238E27FC236}">
                <a16:creationId xmlns:a16="http://schemas.microsoft.com/office/drawing/2014/main" id="{9CB13F54-9C80-24E4-3098-944E5D43FCF2}"/>
              </a:ext>
            </a:extLst>
          </p:cNvPr>
          <p:cNvSpPr txBox="1"/>
          <p:nvPr/>
        </p:nvSpPr>
        <p:spPr>
          <a:xfrm>
            <a:off x="227002" y="2388636"/>
            <a:ext cx="3265714" cy="2954655"/>
          </a:xfrm>
          <a:prstGeom prst="rect">
            <a:avLst/>
          </a:prstGeom>
          <a:noFill/>
        </p:spPr>
        <p:txBody>
          <a:bodyPr wrap="square" rtlCol="0">
            <a:spAutoFit/>
          </a:bodyPr>
          <a:lstStyle/>
          <a:p>
            <a:pPr algn="l"/>
            <a:r>
              <a:rPr lang="en-US" sz="2800" dirty="0"/>
              <a:t>Our Values :- </a:t>
            </a:r>
          </a:p>
          <a:p>
            <a:pPr marL="971550" lvl="1" indent="-514350">
              <a:buFont typeface="Arial" panose="020B0604020202020204" pitchFamily="34" charset="0"/>
              <a:buChar char="•"/>
            </a:pPr>
            <a:r>
              <a:rPr lang="en-IN" sz="2800" b="0" i="0" dirty="0">
                <a:solidFill>
                  <a:srgbClr val="212529"/>
                </a:solidFill>
                <a:effectLst/>
                <a:latin typeface="system-ui"/>
              </a:rPr>
              <a:t>Transparency</a:t>
            </a:r>
          </a:p>
          <a:p>
            <a:pPr marL="971550" lvl="1" indent="-514350">
              <a:buFont typeface="Arial" panose="020B0604020202020204" pitchFamily="34" charset="0"/>
              <a:buChar char="•"/>
            </a:pPr>
            <a:r>
              <a:rPr lang="en-IN" sz="2800" b="0" i="0" dirty="0">
                <a:solidFill>
                  <a:srgbClr val="212529"/>
                </a:solidFill>
                <a:effectLst/>
                <a:latin typeface="system-ui"/>
              </a:rPr>
              <a:t>Integrity</a:t>
            </a:r>
          </a:p>
          <a:p>
            <a:pPr marL="971550" lvl="1" indent="-514350">
              <a:buFont typeface="Arial" panose="020B0604020202020204" pitchFamily="34" charset="0"/>
              <a:buChar char="•"/>
            </a:pPr>
            <a:r>
              <a:rPr lang="en-IN" sz="2800" b="0" i="0" dirty="0">
                <a:solidFill>
                  <a:srgbClr val="212529"/>
                </a:solidFill>
                <a:effectLst/>
                <a:latin typeface="system-ui"/>
              </a:rPr>
              <a:t>Excellence</a:t>
            </a:r>
          </a:p>
          <a:p>
            <a:pPr marL="971550" lvl="1" indent="-514350">
              <a:buFont typeface="Arial" panose="020B0604020202020204" pitchFamily="34" charset="0"/>
              <a:buChar char="•"/>
            </a:pPr>
            <a:r>
              <a:rPr lang="en-IN" sz="2800" b="0" i="0" dirty="0">
                <a:solidFill>
                  <a:srgbClr val="212529"/>
                </a:solidFill>
                <a:effectLst/>
                <a:latin typeface="system-ui"/>
              </a:rPr>
              <a:t>Trust</a:t>
            </a:r>
          </a:p>
          <a:p>
            <a:endParaRPr lang="en-US" sz="2800" dirty="0"/>
          </a:p>
          <a:p>
            <a:endParaRPr lang="en-IN" dirty="0"/>
          </a:p>
        </p:txBody>
      </p:sp>
      <p:sp>
        <p:nvSpPr>
          <p:cNvPr id="7" name="TextBox 6">
            <a:extLst>
              <a:ext uri="{FF2B5EF4-FFF2-40B4-BE49-F238E27FC236}">
                <a16:creationId xmlns:a16="http://schemas.microsoft.com/office/drawing/2014/main" id="{E4CBC590-35D3-09A2-E3BD-9A52F0ABAC4B}"/>
              </a:ext>
            </a:extLst>
          </p:cNvPr>
          <p:cNvSpPr txBox="1"/>
          <p:nvPr/>
        </p:nvSpPr>
        <p:spPr>
          <a:xfrm flipH="1">
            <a:off x="3778898" y="2307505"/>
            <a:ext cx="8630814" cy="3539430"/>
          </a:xfrm>
          <a:prstGeom prst="rect">
            <a:avLst/>
          </a:prstGeom>
          <a:noFill/>
        </p:spPr>
        <p:txBody>
          <a:bodyPr wrap="square" rtlCol="0">
            <a:spAutoFit/>
          </a:bodyPr>
          <a:lstStyle/>
          <a:p>
            <a:r>
              <a:rPr lang="en-US" sz="2800" dirty="0"/>
              <a:t>   Value to Customer :- </a:t>
            </a:r>
          </a:p>
          <a:p>
            <a:pPr lvl="3">
              <a:buFont typeface="Arial" panose="020B0604020202020204" pitchFamily="34" charset="0"/>
              <a:buChar char="•"/>
            </a:pPr>
            <a:r>
              <a:rPr lang="en-US" sz="2800" b="0" i="0" dirty="0">
                <a:solidFill>
                  <a:srgbClr val="212529"/>
                </a:solidFill>
                <a:effectLst/>
                <a:latin typeface="system-ui"/>
              </a:rPr>
              <a:t> Wide Product Range</a:t>
            </a:r>
          </a:p>
          <a:p>
            <a:pPr lvl="3">
              <a:buFont typeface="Arial" panose="020B0604020202020204" pitchFamily="34" charset="0"/>
              <a:buChar char="•"/>
            </a:pPr>
            <a:r>
              <a:rPr lang="en-US" sz="2800" b="0" i="0" dirty="0">
                <a:solidFill>
                  <a:srgbClr val="212529"/>
                </a:solidFill>
                <a:effectLst/>
                <a:latin typeface="system-ui"/>
              </a:rPr>
              <a:t> Interest Calculation on Daily Reducing Balance</a:t>
            </a:r>
          </a:p>
          <a:p>
            <a:pPr lvl="3">
              <a:buFont typeface="Arial" panose="020B0604020202020204" pitchFamily="34" charset="0"/>
              <a:buChar char="•"/>
            </a:pPr>
            <a:r>
              <a:rPr lang="en-US" sz="2800" b="0" i="0" dirty="0">
                <a:solidFill>
                  <a:srgbClr val="212529"/>
                </a:solidFill>
                <a:effectLst/>
                <a:latin typeface="system-ui"/>
              </a:rPr>
              <a:t> Overdraft Facility available</a:t>
            </a:r>
          </a:p>
          <a:p>
            <a:pPr lvl="3">
              <a:buFont typeface="Arial" panose="020B0604020202020204" pitchFamily="34" charset="0"/>
              <a:buChar char="•"/>
            </a:pPr>
            <a:r>
              <a:rPr lang="en-US" sz="2800" b="0" i="0" dirty="0">
                <a:solidFill>
                  <a:srgbClr val="212529"/>
                </a:solidFill>
                <a:effectLst/>
                <a:latin typeface="system-ui"/>
              </a:rPr>
              <a:t> Low Interest Rates</a:t>
            </a:r>
          </a:p>
          <a:p>
            <a:pPr lvl="3">
              <a:buFont typeface="Arial" panose="020B0604020202020204" pitchFamily="34" charset="0"/>
              <a:buChar char="•"/>
            </a:pPr>
            <a:r>
              <a:rPr lang="en-US" sz="2800" b="0" i="0" dirty="0">
                <a:solidFill>
                  <a:srgbClr val="212529"/>
                </a:solidFill>
                <a:effectLst/>
                <a:latin typeface="system-ui"/>
              </a:rPr>
              <a:t> Low Processing Fees</a:t>
            </a:r>
          </a:p>
          <a:p>
            <a:pPr lvl="3">
              <a:buFont typeface="Arial" panose="020B0604020202020204" pitchFamily="34" charset="0"/>
              <a:buChar char="•"/>
            </a:pPr>
            <a:r>
              <a:rPr lang="en-US" sz="2800" b="0" i="0" dirty="0">
                <a:solidFill>
                  <a:srgbClr val="212529"/>
                </a:solidFill>
                <a:effectLst/>
                <a:latin typeface="system-ui"/>
              </a:rPr>
              <a:t> No Hidden Costs</a:t>
            </a:r>
          </a:p>
          <a:p>
            <a:pPr lvl="3">
              <a:buFont typeface="Arial" panose="020B0604020202020204" pitchFamily="34" charset="0"/>
              <a:buChar char="•"/>
            </a:pPr>
            <a:r>
              <a:rPr lang="en-US" sz="2800" b="0" i="0" dirty="0">
                <a:solidFill>
                  <a:srgbClr val="212529"/>
                </a:solidFill>
                <a:effectLst/>
                <a:latin typeface="system-ui"/>
              </a:rPr>
              <a:t> No Pre-payment penalty</a:t>
            </a:r>
          </a:p>
        </p:txBody>
      </p:sp>
    </p:spTree>
    <p:extLst>
      <p:ext uri="{BB962C8B-B14F-4D97-AF65-F5344CB8AC3E}">
        <p14:creationId xmlns:p14="http://schemas.microsoft.com/office/powerpoint/2010/main" val="190629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C4E455-A2E2-8F49-994B-CD432254C305}"/>
              </a:ext>
            </a:extLst>
          </p:cNvPr>
          <p:cNvSpPr txBox="1"/>
          <p:nvPr/>
        </p:nvSpPr>
        <p:spPr>
          <a:xfrm>
            <a:off x="7074040" y="3566973"/>
            <a:ext cx="1597687" cy="482513"/>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E03C65B9-09AA-12DB-A2B8-63FDC2A59868}"/>
              </a:ext>
            </a:extLst>
          </p:cNvPr>
          <p:cNvSpPr txBox="1"/>
          <p:nvPr/>
        </p:nvSpPr>
        <p:spPr>
          <a:xfrm>
            <a:off x="24284" y="130253"/>
            <a:ext cx="11993545" cy="4955203"/>
          </a:xfrm>
          <a:prstGeom prst="rect">
            <a:avLst/>
          </a:prstGeom>
          <a:noFill/>
        </p:spPr>
        <p:txBody>
          <a:bodyPr wrap="square" rtlCol="0">
            <a:spAutoFit/>
          </a:bodyPr>
          <a:lstStyle/>
          <a:p>
            <a:r>
              <a:rPr lang="en-US" sz="3600" u="sng" dirty="0"/>
              <a:t>Calculator</a:t>
            </a:r>
            <a:r>
              <a:rPr lang="en-US" sz="2800" dirty="0"/>
              <a:t>  :-   Home  Loan EMI – Loan Amount </a:t>
            </a:r>
          </a:p>
          <a:p>
            <a:r>
              <a:rPr lang="en-US" sz="2800" dirty="0"/>
              <a:t>                                                                 Loan Tenure</a:t>
            </a:r>
          </a:p>
          <a:p>
            <a:r>
              <a:rPr lang="en-US" sz="2800" dirty="0"/>
              <a:t>                                                                 rate of interest</a:t>
            </a:r>
          </a:p>
          <a:p>
            <a:endParaRPr lang="en-US" sz="2800" dirty="0"/>
          </a:p>
          <a:p>
            <a:r>
              <a:rPr lang="en-US" sz="2800" dirty="0"/>
              <a:t>                                                               button -  Submit </a:t>
            </a:r>
          </a:p>
          <a:p>
            <a:r>
              <a:rPr lang="en-US" sz="2800" dirty="0"/>
              <a:t>                                                               output – EMI :-                 </a:t>
            </a:r>
          </a:p>
          <a:p>
            <a:endParaRPr lang="en-US" sz="2800" dirty="0"/>
          </a:p>
          <a:p>
            <a:r>
              <a:rPr lang="en-US" sz="2800" dirty="0"/>
              <a:t>                                 Calculate Eligibility- monthly income </a:t>
            </a:r>
          </a:p>
          <a:p>
            <a:r>
              <a:rPr lang="en-US" sz="2800" dirty="0"/>
              <a:t>                                                              rate of interest </a:t>
            </a:r>
          </a:p>
          <a:p>
            <a:r>
              <a:rPr lang="en-US" sz="2800" dirty="0"/>
              <a:t>                                                   button-  calculate </a:t>
            </a:r>
          </a:p>
          <a:p>
            <a:r>
              <a:rPr lang="en-US" sz="2800" dirty="0"/>
              <a:t>                                                   output –    Eligibility :-</a:t>
            </a:r>
            <a:endParaRPr lang="en-IN" sz="2800" dirty="0"/>
          </a:p>
        </p:txBody>
      </p:sp>
    </p:spTree>
    <p:extLst>
      <p:ext uri="{BB962C8B-B14F-4D97-AF65-F5344CB8AC3E}">
        <p14:creationId xmlns:p14="http://schemas.microsoft.com/office/powerpoint/2010/main" val="151142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B2DEBB-4453-5782-B5AD-0E406ECFEF1A}"/>
              </a:ext>
            </a:extLst>
          </p:cNvPr>
          <p:cNvSpPr txBox="1"/>
          <p:nvPr/>
        </p:nvSpPr>
        <p:spPr>
          <a:xfrm>
            <a:off x="225165" y="3152878"/>
            <a:ext cx="4610911" cy="646331"/>
          </a:xfrm>
          <a:prstGeom prst="rect">
            <a:avLst/>
          </a:prstGeom>
          <a:noFill/>
        </p:spPr>
        <p:txBody>
          <a:bodyPr wrap="square" rtlCol="0">
            <a:spAutoFit/>
          </a:bodyPr>
          <a:lstStyle/>
          <a:p>
            <a:r>
              <a:rPr lang="en-US" sz="3600" u="sng" dirty="0"/>
              <a:t>Contact Us  </a:t>
            </a:r>
            <a:r>
              <a:rPr lang="en-US" sz="3600" dirty="0"/>
              <a:t>:-   </a:t>
            </a:r>
            <a:r>
              <a:rPr lang="en-US" dirty="0"/>
              <a:t>    </a:t>
            </a:r>
            <a:endParaRPr lang="en-IN" dirty="0"/>
          </a:p>
        </p:txBody>
      </p:sp>
      <p:sp>
        <p:nvSpPr>
          <p:cNvPr id="7" name="TextBox 6">
            <a:extLst>
              <a:ext uri="{FF2B5EF4-FFF2-40B4-BE49-F238E27FC236}">
                <a16:creationId xmlns:a16="http://schemas.microsoft.com/office/drawing/2014/main" id="{FC259BF7-90CC-E590-8FC2-16447C1A5B8A}"/>
              </a:ext>
            </a:extLst>
          </p:cNvPr>
          <p:cNvSpPr txBox="1"/>
          <p:nvPr/>
        </p:nvSpPr>
        <p:spPr>
          <a:xfrm>
            <a:off x="225165" y="197315"/>
            <a:ext cx="10947139" cy="3416320"/>
          </a:xfrm>
          <a:prstGeom prst="rect">
            <a:avLst/>
          </a:prstGeom>
          <a:noFill/>
        </p:spPr>
        <p:txBody>
          <a:bodyPr wrap="square">
            <a:spAutoFit/>
          </a:bodyPr>
          <a:lstStyle/>
          <a:p>
            <a:r>
              <a:rPr lang="en-US" sz="3600" u="sng" dirty="0"/>
              <a:t>Apply Online </a:t>
            </a:r>
            <a:r>
              <a:rPr lang="en-US" sz="3600" dirty="0"/>
              <a:t>:-      Quick Step  For registration</a:t>
            </a:r>
          </a:p>
          <a:p>
            <a:pPr marL="4229100" lvl="8" indent="-571500">
              <a:buFont typeface="Wingdings" panose="05000000000000000000" pitchFamily="2" charset="2"/>
              <a:buChar char="q"/>
            </a:pPr>
            <a:r>
              <a:rPr lang="en-US" sz="3600" dirty="0"/>
              <a:t> Fill Income And Property  Details </a:t>
            </a:r>
          </a:p>
          <a:p>
            <a:pPr marL="4229100" lvl="8" indent="-571500">
              <a:buFont typeface="Wingdings" panose="05000000000000000000" pitchFamily="2" charset="2"/>
              <a:buChar char="q"/>
            </a:pPr>
            <a:r>
              <a:rPr lang="en-US" sz="3600" dirty="0"/>
              <a:t> View and Apply For Loan Offers </a:t>
            </a:r>
          </a:p>
          <a:p>
            <a:pPr marL="4229100" lvl="8" indent="-571500">
              <a:buFont typeface="Wingdings" panose="05000000000000000000" pitchFamily="2" charset="2"/>
              <a:buChar char="q"/>
            </a:pPr>
            <a:r>
              <a:rPr lang="en-US" sz="3600" dirty="0"/>
              <a:t> Complete Your Application </a:t>
            </a:r>
          </a:p>
          <a:p>
            <a:pPr marL="4229100" lvl="8" indent="-571500">
              <a:buFont typeface="Wingdings" panose="05000000000000000000" pitchFamily="2" charset="2"/>
              <a:buChar char="q"/>
            </a:pPr>
            <a:r>
              <a:rPr lang="en-US" sz="3600" dirty="0"/>
              <a:t> Instant Approval</a:t>
            </a:r>
          </a:p>
          <a:p>
            <a:r>
              <a:rPr lang="en-US" sz="3600" dirty="0"/>
              <a:t>  </a:t>
            </a:r>
            <a:endParaRPr lang="en-IN" sz="3600" dirty="0"/>
          </a:p>
        </p:txBody>
      </p:sp>
      <p:sp>
        <p:nvSpPr>
          <p:cNvPr id="9" name="TextBox 8">
            <a:extLst>
              <a:ext uri="{FF2B5EF4-FFF2-40B4-BE49-F238E27FC236}">
                <a16:creationId xmlns:a16="http://schemas.microsoft.com/office/drawing/2014/main" id="{F44AFDF7-280C-2FA3-75F8-669726085CA8}"/>
              </a:ext>
            </a:extLst>
          </p:cNvPr>
          <p:cNvSpPr txBox="1"/>
          <p:nvPr/>
        </p:nvSpPr>
        <p:spPr>
          <a:xfrm>
            <a:off x="3042112" y="3214100"/>
            <a:ext cx="10947139" cy="3539430"/>
          </a:xfrm>
          <a:prstGeom prst="rect">
            <a:avLst/>
          </a:prstGeom>
          <a:noFill/>
        </p:spPr>
        <p:txBody>
          <a:bodyPr wrap="square">
            <a:spAutoFit/>
          </a:bodyPr>
          <a:lstStyle/>
          <a:p>
            <a:r>
              <a:rPr lang="en-US" sz="2800" b="0" i="0" u="sng" dirty="0">
                <a:solidFill>
                  <a:srgbClr val="00B0F0"/>
                </a:solidFill>
                <a:effectLst/>
                <a:latin typeface="system-ui"/>
              </a:rPr>
              <a:t>What </a:t>
            </a:r>
            <a:r>
              <a:rPr lang="en-US" sz="2800" u="sng" dirty="0">
                <a:solidFill>
                  <a:srgbClr val="00B0F0"/>
                </a:solidFill>
                <a:latin typeface="system-ui"/>
              </a:rPr>
              <a:t>LIFE TREE TRUST </a:t>
            </a:r>
            <a:r>
              <a:rPr lang="en-US" sz="2800" b="0" i="0" u="sng" dirty="0">
                <a:solidFill>
                  <a:srgbClr val="00B0F0"/>
                </a:solidFill>
                <a:effectLst/>
                <a:latin typeface="system-ui"/>
              </a:rPr>
              <a:t> can help you with?</a:t>
            </a:r>
          </a:p>
          <a:p>
            <a:endParaRPr lang="en-US" sz="2800" b="0" i="0" u="sng" dirty="0">
              <a:solidFill>
                <a:srgbClr val="00B0F0"/>
              </a:solidFill>
              <a:effectLst/>
              <a:latin typeface="system-ui"/>
            </a:endParaRPr>
          </a:p>
          <a:p>
            <a:r>
              <a:rPr lang="en-US" sz="2800" b="0" i="0" dirty="0">
                <a:effectLst/>
                <a:latin typeface="system-ui"/>
              </a:rPr>
              <a:t>We have a network that is unmatched in terms of reach. </a:t>
            </a:r>
          </a:p>
          <a:p>
            <a:r>
              <a:rPr lang="en-US" sz="2800" b="0" i="0" dirty="0">
                <a:effectLst/>
                <a:latin typeface="system-ui"/>
              </a:rPr>
              <a:t>We have a network of  16+ branches, sales teams and</a:t>
            </a:r>
          </a:p>
          <a:p>
            <a:r>
              <a:rPr lang="en-US" sz="2800" b="0" i="0" dirty="0">
                <a:effectLst/>
                <a:latin typeface="system-ui"/>
              </a:rPr>
              <a:t> processing centers across the country to cater to the housing </a:t>
            </a:r>
          </a:p>
          <a:p>
            <a:r>
              <a:rPr lang="en-US" sz="2800" b="0" i="0" dirty="0">
                <a:effectLst/>
                <a:latin typeface="system-ui"/>
              </a:rPr>
              <a:t>loan requirements of individual customers. Please click here to</a:t>
            </a:r>
          </a:p>
          <a:p>
            <a:r>
              <a:rPr lang="en-US" sz="2800" b="0" i="0" dirty="0">
                <a:effectLst/>
                <a:latin typeface="system-ui"/>
              </a:rPr>
              <a:t> locate us and contact us for your home loan requirements. </a:t>
            </a:r>
          </a:p>
          <a:p>
            <a:r>
              <a:rPr lang="en-US" sz="2800" b="0" i="0" u="sng" dirty="0">
                <a:solidFill>
                  <a:srgbClr val="08055F"/>
                </a:solidFill>
                <a:effectLst/>
                <a:latin typeface="system-ui"/>
                <a:hlinkClick r:id="rId2"/>
              </a:rPr>
              <a:t>click here</a:t>
            </a:r>
            <a:endParaRPr lang="en-IN" sz="2800" dirty="0"/>
          </a:p>
        </p:txBody>
      </p:sp>
    </p:spTree>
    <p:extLst>
      <p:ext uri="{BB962C8B-B14F-4D97-AF65-F5344CB8AC3E}">
        <p14:creationId xmlns:p14="http://schemas.microsoft.com/office/powerpoint/2010/main" val="309221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E0E637-5C08-1947-9D15-E360AB6AFF97}"/>
              </a:ext>
            </a:extLst>
          </p:cNvPr>
          <p:cNvSpPr txBox="1"/>
          <p:nvPr/>
        </p:nvSpPr>
        <p:spPr>
          <a:xfrm>
            <a:off x="481781" y="226142"/>
            <a:ext cx="3952567" cy="369332"/>
          </a:xfrm>
          <a:prstGeom prst="rect">
            <a:avLst/>
          </a:prstGeom>
          <a:noFill/>
        </p:spPr>
        <p:txBody>
          <a:bodyPr wrap="square" rtlCol="0">
            <a:spAutoFit/>
          </a:bodyPr>
          <a:lstStyle/>
          <a:p>
            <a:r>
              <a:rPr lang="en-US" dirty="0">
                <a:solidFill>
                  <a:srgbClr val="FF0000"/>
                </a:solidFill>
              </a:rPr>
              <a:t>After press the click here button  :-</a:t>
            </a:r>
          </a:p>
        </p:txBody>
      </p:sp>
      <p:sp>
        <p:nvSpPr>
          <p:cNvPr id="5" name="TextBox 4">
            <a:extLst>
              <a:ext uri="{FF2B5EF4-FFF2-40B4-BE49-F238E27FC236}">
                <a16:creationId xmlns:a16="http://schemas.microsoft.com/office/drawing/2014/main" id="{539161E0-56EB-F8E1-E201-7CF5B07D60F9}"/>
              </a:ext>
            </a:extLst>
          </p:cNvPr>
          <p:cNvSpPr txBox="1"/>
          <p:nvPr/>
        </p:nvSpPr>
        <p:spPr>
          <a:xfrm>
            <a:off x="117987" y="683964"/>
            <a:ext cx="10972800" cy="1754326"/>
          </a:xfrm>
          <a:prstGeom prst="rect">
            <a:avLst/>
          </a:prstGeom>
          <a:noFill/>
        </p:spPr>
        <p:txBody>
          <a:bodyPr wrap="square" rtlCol="0">
            <a:spAutoFit/>
          </a:bodyPr>
          <a:lstStyle/>
          <a:p>
            <a:pPr algn="l"/>
            <a:r>
              <a:rPr lang="en-US" b="0" i="0" dirty="0">
                <a:solidFill>
                  <a:srgbClr val="FFFFFF"/>
                </a:solidFill>
                <a:effectLst/>
                <a:latin typeface="Segoe UI" panose="020B0502040204020203" pitchFamily="34" charset="0"/>
              </a:rPr>
              <a:t>| Contact us</a:t>
            </a:r>
          </a:p>
          <a:p>
            <a:pPr algn="ctr"/>
            <a:r>
              <a:rPr lang="en-US" b="0" dirty="0">
                <a:effectLst/>
                <a:latin typeface="inherit"/>
              </a:rPr>
              <a:t>Every aspect of LTT Home Loan policy is </a:t>
            </a:r>
            <a:r>
              <a:rPr lang="en-US" b="0" dirty="0" err="1">
                <a:effectLst/>
                <a:latin typeface="inherit"/>
              </a:rPr>
              <a:t>characterised</a:t>
            </a:r>
            <a:r>
              <a:rPr lang="en-US" b="0" dirty="0">
                <a:effectLst/>
                <a:latin typeface="inherit"/>
              </a:rPr>
              <a:t> by professionalism and high standards of corporate governance. Sustainability is embedded into our long-term strategy for growth.</a:t>
            </a:r>
          </a:p>
          <a:p>
            <a:pPr algn="ctr"/>
            <a:endParaRPr lang="en-US" cap="all" dirty="0">
              <a:solidFill>
                <a:srgbClr val="230D7D"/>
              </a:solidFill>
              <a:latin typeface="inherit"/>
            </a:endParaRPr>
          </a:p>
          <a:p>
            <a:pPr algn="ctr"/>
            <a:endParaRPr lang="en-US" b="0" cap="all" dirty="0">
              <a:solidFill>
                <a:srgbClr val="230D7D"/>
              </a:solidFill>
              <a:effectLst/>
              <a:latin typeface="inherit"/>
            </a:endParaRPr>
          </a:p>
          <a:p>
            <a:endParaRPr lang="en-IN" dirty="0"/>
          </a:p>
        </p:txBody>
      </p:sp>
      <p:sp>
        <p:nvSpPr>
          <p:cNvPr id="6" name="TextBox 5">
            <a:extLst>
              <a:ext uri="{FF2B5EF4-FFF2-40B4-BE49-F238E27FC236}">
                <a16:creationId xmlns:a16="http://schemas.microsoft.com/office/drawing/2014/main" id="{EFD9866C-DA82-C5BB-FF0F-9BDA4BC98BE1}"/>
              </a:ext>
            </a:extLst>
          </p:cNvPr>
          <p:cNvSpPr txBox="1"/>
          <p:nvPr/>
        </p:nvSpPr>
        <p:spPr>
          <a:xfrm flipH="1">
            <a:off x="-983226" y="1967712"/>
            <a:ext cx="6008914" cy="3231654"/>
          </a:xfrm>
          <a:prstGeom prst="rect">
            <a:avLst/>
          </a:prstGeom>
          <a:noFill/>
        </p:spPr>
        <p:txBody>
          <a:bodyPr wrap="square" rtlCol="0">
            <a:spAutoFit/>
          </a:bodyPr>
          <a:lstStyle/>
          <a:p>
            <a:pPr algn="ctr"/>
            <a:r>
              <a:rPr lang="en-US" sz="2800" b="0" cap="all" dirty="0">
                <a:solidFill>
                  <a:srgbClr val="00B0F0"/>
                </a:solidFill>
                <a:effectLst/>
                <a:latin typeface="inherit"/>
              </a:rPr>
              <a:t>CALL US</a:t>
            </a:r>
          </a:p>
          <a:p>
            <a:pPr algn="ctr"/>
            <a:endParaRPr lang="en-US" sz="2800" cap="all" dirty="0">
              <a:latin typeface="inherit"/>
            </a:endParaRPr>
          </a:p>
          <a:p>
            <a:pPr algn="ctr"/>
            <a:r>
              <a:rPr lang="en-US" sz="2000" cap="all" dirty="0">
                <a:latin typeface="inherit"/>
              </a:rPr>
              <a:t>           Ajay </a:t>
            </a:r>
            <a:r>
              <a:rPr lang="en-US" sz="2000" cap="all" dirty="0" err="1">
                <a:latin typeface="inherit"/>
              </a:rPr>
              <a:t>kanse</a:t>
            </a:r>
            <a:r>
              <a:rPr lang="en-US" sz="2000" cap="all" dirty="0">
                <a:latin typeface="inherit"/>
              </a:rPr>
              <a:t>  :-  +91 8308061313</a:t>
            </a:r>
          </a:p>
          <a:p>
            <a:pPr algn="ctr"/>
            <a:r>
              <a:rPr lang="en-US" sz="2000" cap="all" dirty="0">
                <a:latin typeface="inherit"/>
              </a:rPr>
              <a:t>   Amruta </a:t>
            </a:r>
            <a:r>
              <a:rPr lang="en-US" sz="2000" cap="all" dirty="0" err="1">
                <a:latin typeface="inherit"/>
              </a:rPr>
              <a:t>Dange</a:t>
            </a:r>
            <a:r>
              <a:rPr lang="en-US" sz="2000" cap="all" dirty="0">
                <a:latin typeface="inherit"/>
              </a:rPr>
              <a:t> :-  +91 7385689429</a:t>
            </a:r>
          </a:p>
          <a:p>
            <a:pPr algn="ctr"/>
            <a:r>
              <a:rPr lang="en-US" sz="2000" cap="all" dirty="0">
                <a:latin typeface="inherit"/>
              </a:rPr>
              <a:t>Chirag Mahant  :- +91  9325045864</a:t>
            </a:r>
          </a:p>
          <a:p>
            <a:pPr algn="ctr"/>
            <a:r>
              <a:rPr lang="en-US" sz="2000" cap="all" dirty="0">
                <a:latin typeface="inherit"/>
              </a:rPr>
              <a:t>Kanchan Jadhav :-  +91  8767307275</a:t>
            </a:r>
          </a:p>
          <a:p>
            <a:pPr algn="ctr"/>
            <a:r>
              <a:rPr lang="en-US" sz="2000" cap="all" dirty="0">
                <a:latin typeface="inherit"/>
              </a:rPr>
              <a:t>    Manish </a:t>
            </a:r>
            <a:r>
              <a:rPr lang="en-US" sz="2000" cap="all" dirty="0" err="1">
                <a:latin typeface="inherit"/>
              </a:rPr>
              <a:t>Bhute</a:t>
            </a:r>
            <a:r>
              <a:rPr lang="en-US" sz="2000" cap="all" dirty="0">
                <a:latin typeface="inherit"/>
              </a:rPr>
              <a:t>  :-  +91  9112312289</a:t>
            </a:r>
          </a:p>
          <a:p>
            <a:pPr algn="ctr"/>
            <a:r>
              <a:rPr lang="en-US" sz="2000" cap="all" dirty="0">
                <a:latin typeface="inherit"/>
              </a:rPr>
              <a:t>    Pratik </a:t>
            </a:r>
            <a:r>
              <a:rPr lang="en-US" sz="2000" cap="all" dirty="0" err="1">
                <a:latin typeface="inherit"/>
              </a:rPr>
              <a:t>Dakhole</a:t>
            </a:r>
            <a:r>
              <a:rPr lang="en-US" sz="2000" cap="all" dirty="0">
                <a:latin typeface="inherit"/>
              </a:rPr>
              <a:t> :-  +91  9405417125</a:t>
            </a:r>
          </a:p>
          <a:p>
            <a:pPr algn="ctr"/>
            <a:endParaRPr lang="en-US" sz="2800" b="0" cap="all" dirty="0">
              <a:solidFill>
                <a:srgbClr val="00B0F0"/>
              </a:solidFill>
              <a:effectLst/>
              <a:latin typeface="inherit"/>
            </a:endParaRPr>
          </a:p>
        </p:txBody>
      </p:sp>
      <p:sp>
        <p:nvSpPr>
          <p:cNvPr id="7" name="TextBox 6">
            <a:extLst>
              <a:ext uri="{FF2B5EF4-FFF2-40B4-BE49-F238E27FC236}">
                <a16:creationId xmlns:a16="http://schemas.microsoft.com/office/drawing/2014/main" id="{066B56C4-DBA0-7336-E8ED-AF38706354E8}"/>
              </a:ext>
            </a:extLst>
          </p:cNvPr>
          <p:cNvSpPr txBox="1"/>
          <p:nvPr/>
        </p:nvSpPr>
        <p:spPr>
          <a:xfrm>
            <a:off x="4434348" y="1967712"/>
            <a:ext cx="3897016" cy="3323987"/>
          </a:xfrm>
          <a:prstGeom prst="rect">
            <a:avLst/>
          </a:prstGeom>
          <a:noFill/>
        </p:spPr>
        <p:txBody>
          <a:bodyPr wrap="square" rtlCol="0">
            <a:spAutoFit/>
          </a:bodyPr>
          <a:lstStyle/>
          <a:p>
            <a:pPr algn="ctr"/>
            <a:r>
              <a:rPr lang="en-US" sz="2800" b="0" cap="all" dirty="0">
                <a:solidFill>
                  <a:srgbClr val="00B0F0"/>
                </a:solidFill>
                <a:effectLst/>
                <a:latin typeface="inherit"/>
              </a:rPr>
              <a:t>OFFICE HEADQUARTER</a:t>
            </a:r>
          </a:p>
          <a:p>
            <a:pPr algn="ctr"/>
            <a:endParaRPr lang="en-US" sz="2800" cap="all" dirty="0">
              <a:solidFill>
                <a:srgbClr val="00B0F0"/>
              </a:solidFill>
              <a:latin typeface="inherit"/>
            </a:endParaRPr>
          </a:p>
          <a:p>
            <a:pPr algn="ctr"/>
            <a:r>
              <a:rPr lang="en-US" sz="2000" i="0" cap="all" dirty="0">
                <a:effectLst/>
                <a:latin typeface="inherit"/>
              </a:rPr>
              <a:t>LTT</a:t>
            </a:r>
            <a:r>
              <a:rPr lang="en-US" i="0" dirty="0">
                <a:effectLst/>
              </a:rPr>
              <a:t> 86-89, </a:t>
            </a:r>
            <a:r>
              <a:rPr lang="en-US" i="0" dirty="0" err="1">
                <a:effectLst/>
              </a:rPr>
              <a:t>Medavakkam</a:t>
            </a:r>
            <a:r>
              <a:rPr lang="en-US" i="0" dirty="0">
                <a:effectLst/>
              </a:rPr>
              <a:t> Tank Road </a:t>
            </a:r>
            <a:r>
              <a:rPr lang="en-US" i="0" dirty="0" err="1">
                <a:effectLst/>
              </a:rPr>
              <a:t>Kilpauk</a:t>
            </a:r>
            <a:r>
              <a:rPr lang="en-US" i="0" dirty="0">
                <a:effectLst/>
              </a:rPr>
              <a:t>, Chennai, Pin: 600 010.</a:t>
            </a:r>
            <a:endParaRPr lang="en-US" dirty="0">
              <a:effectLst/>
            </a:endParaRPr>
          </a:p>
          <a:p>
            <a:pPr algn="ctr"/>
            <a:r>
              <a:rPr lang="en-US" b="0" cap="all" dirty="0">
                <a:effectLst/>
                <a:latin typeface="inherit"/>
              </a:rPr>
              <a:t>OFFICE LOACTIONS</a:t>
            </a:r>
          </a:p>
          <a:p>
            <a:pPr algn="ctr"/>
            <a:r>
              <a:rPr lang="en-US" dirty="0">
                <a:effectLst/>
              </a:rPr>
              <a:t>TAMILNADU</a:t>
            </a:r>
            <a:br>
              <a:rPr lang="en-US" dirty="0">
                <a:effectLst/>
              </a:rPr>
            </a:br>
            <a:r>
              <a:rPr lang="en-US" dirty="0">
                <a:effectLst/>
              </a:rPr>
              <a:t>KARNATAKA</a:t>
            </a:r>
            <a:br>
              <a:rPr lang="en-US" dirty="0">
                <a:effectLst/>
              </a:rPr>
            </a:br>
            <a:r>
              <a:rPr lang="en-US" dirty="0">
                <a:effectLst/>
              </a:rPr>
              <a:t>TELANGANA</a:t>
            </a:r>
            <a:br>
              <a:rPr lang="en-US" dirty="0">
                <a:effectLst/>
              </a:rPr>
            </a:br>
            <a:r>
              <a:rPr lang="en-US" dirty="0">
                <a:effectLst/>
              </a:rPr>
              <a:t>MAHARASTHRA</a:t>
            </a:r>
          </a:p>
          <a:p>
            <a:endParaRPr lang="en-IN" dirty="0"/>
          </a:p>
        </p:txBody>
      </p:sp>
      <p:sp>
        <p:nvSpPr>
          <p:cNvPr id="8" name="TextBox 7">
            <a:extLst>
              <a:ext uri="{FF2B5EF4-FFF2-40B4-BE49-F238E27FC236}">
                <a16:creationId xmlns:a16="http://schemas.microsoft.com/office/drawing/2014/main" id="{914D3C89-6BDA-E340-C8DD-C2B4AAF1C76D}"/>
              </a:ext>
            </a:extLst>
          </p:cNvPr>
          <p:cNvSpPr txBox="1"/>
          <p:nvPr/>
        </p:nvSpPr>
        <p:spPr>
          <a:xfrm>
            <a:off x="8180439" y="1967712"/>
            <a:ext cx="4011561" cy="1231106"/>
          </a:xfrm>
          <a:prstGeom prst="rect">
            <a:avLst/>
          </a:prstGeom>
          <a:noFill/>
        </p:spPr>
        <p:txBody>
          <a:bodyPr wrap="square" rtlCol="0">
            <a:spAutoFit/>
          </a:bodyPr>
          <a:lstStyle/>
          <a:p>
            <a:pPr algn="ctr"/>
            <a:r>
              <a:rPr lang="en-US" sz="2800" b="0" cap="all" dirty="0">
                <a:solidFill>
                  <a:srgbClr val="00B0F0"/>
                </a:solidFill>
                <a:effectLst/>
                <a:latin typeface="inherit"/>
              </a:rPr>
              <a:t>EMAIL</a:t>
            </a:r>
          </a:p>
          <a:p>
            <a:pPr algn="ctr"/>
            <a:endParaRPr lang="en-US" sz="2800" b="0" cap="all" dirty="0">
              <a:solidFill>
                <a:srgbClr val="00B0F0"/>
              </a:solidFill>
              <a:effectLst/>
              <a:latin typeface="inherit"/>
            </a:endParaRPr>
          </a:p>
          <a:p>
            <a:pPr algn="ctr"/>
            <a:r>
              <a:rPr lang="en-US" dirty="0">
                <a:effectLst/>
              </a:rPr>
              <a:t>http://chirag123mahant786@gmail.com</a:t>
            </a:r>
          </a:p>
        </p:txBody>
      </p:sp>
    </p:spTree>
    <p:extLst>
      <p:ext uri="{BB962C8B-B14F-4D97-AF65-F5344CB8AC3E}">
        <p14:creationId xmlns:p14="http://schemas.microsoft.com/office/powerpoint/2010/main" val="365056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1617</Words>
  <Application>Microsoft Office PowerPoint</Application>
  <PresentationFormat>Widescreen</PresentationFormat>
  <Paragraphs>260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 Black</vt:lpstr>
      <vt:lpstr>Arial</vt:lpstr>
      <vt:lpstr>Calibri</vt:lpstr>
      <vt:lpstr>Calibri Light</vt:lpstr>
      <vt:lpstr>inherit</vt:lpstr>
      <vt:lpstr>Segoe UI</vt:lpstr>
      <vt:lpstr>system-ui</vt:lpstr>
      <vt:lpstr>Wingdings</vt:lpstr>
      <vt:lpstr>Office Theme</vt:lpstr>
      <vt:lpstr>PowerPoint Presentation</vt:lpstr>
      <vt:lpstr>PowerPoint Presentation</vt:lpstr>
      <vt:lpstr>APPLY NOW :-</vt:lpstr>
      <vt:lpstr>PowerPoint Presentation</vt:lpstr>
      <vt:lpstr>LOGIN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Mahant</dc:creator>
  <cp:lastModifiedBy>Chirag Mahant</cp:lastModifiedBy>
  <cp:revision>32</cp:revision>
  <dcterms:created xsi:type="dcterms:W3CDTF">2022-10-12T06:47:10Z</dcterms:created>
  <dcterms:modified xsi:type="dcterms:W3CDTF">2022-10-13T07:20:20Z</dcterms:modified>
</cp:coreProperties>
</file>