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8" r:id="rId3"/>
    <p:sldId id="259" r:id="rId4"/>
    <p:sldId id="29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2" r:id="rId14"/>
    <p:sldId id="274" r:id="rId15"/>
    <p:sldId id="277" r:id="rId16"/>
    <p:sldId id="27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Arial Black" panose="020B0A04020102020204" pitchFamily="34" charset="0"/>
      <p:bold r:id="rId21"/>
    </p:embeddedFont>
    <p:embeddedFont>
      <p:font typeface="Fira Sans Condensed Medium" panose="020B06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Maven Pro" panose="020B0604020202020204" charset="0"/>
      <p:regular r:id="rId30"/>
      <p:bold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ECD30B-7DB6-4D59-98EA-EF38B75C4CF1}">
  <a:tblStyle styleId="{09ECD30B-7DB6-4D59-98EA-EF38B75C4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97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3" r:id="rId11"/>
    <p:sldLayoutId id="2147483664" r:id="rId12"/>
    <p:sldLayoutId id="2147483665" r:id="rId13"/>
    <p:sldLayoutId id="2147483667" r:id="rId14"/>
    <p:sldLayoutId id="214748366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5"/>
          <p:cNvGrpSpPr/>
          <p:nvPr/>
        </p:nvGrpSpPr>
        <p:grpSpPr>
          <a:xfrm>
            <a:off x="4466853" y="4135463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44025" y="3366025"/>
            <a:ext cx="356003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 and Host your projects!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: - Meer Tarbani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082610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dirty="0">
                <a:solidFill>
                  <a:schemeClr val="accent2"/>
                </a:solidFill>
              </a:rPr>
              <a:t>GITHUB 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sz="4800" dirty="0"/>
              <a:t>WORKSHOP</a:t>
            </a:r>
            <a:endParaRPr sz="4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CC6A4D-2958-EBD2-A160-6BF51694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6" y="4049705"/>
            <a:ext cx="906454" cy="9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02A7A-FF8E-5E82-39E7-F7968CF8D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13" y="3861817"/>
            <a:ext cx="1120768" cy="1120768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844BF53-1BC1-59EE-3F4B-1758D85C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5" y="173777"/>
            <a:ext cx="1807954" cy="50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DE">
            <a:extLst>
              <a:ext uri="{FF2B5EF4-FFF2-40B4-BE49-F238E27FC236}">
                <a16:creationId xmlns:a16="http://schemas.microsoft.com/office/drawing/2014/main" id="{7129F3DE-FBA8-A317-7AC9-26DEFF60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065" y="-80948"/>
            <a:ext cx="1582220" cy="158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BASE : -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605167" y="10982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OUTREACH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716" name="Google Shape;716;p34"/>
          <p:cNvGrpSpPr/>
          <p:nvPr/>
        </p:nvGrpSpPr>
        <p:grpSpPr>
          <a:xfrm>
            <a:off x="483868" y="1752443"/>
            <a:ext cx="3998392" cy="2213254"/>
            <a:chOff x="2654821" y="2311071"/>
            <a:chExt cx="2279715" cy="1262120"/>
          </a:xfrm>
        </p:grpSpPr>
        <p:grpSp>
          <p:nvGrpSpPr>
            <p:cNvPr id="717" name="Google Shape;717;p34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718" name="Google Shape;718;p34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19" name="Google Shape;719;p34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34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721" name="Google Shape;721;p34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722" name="Google Shape;722;p34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723" name="Google Shape;723;p34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724" name="Google Shape;724;p34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4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4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4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728" name="Google Shape;728;p34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9" name="Google Shape;729;p34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730" name="Google Shape;730;p34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31" name="Google Shape;731;p34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34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733" name="Google Shape;733;p34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34" name="Google Shape;734;p34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34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740" name="Google Shape;740;p34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42" name="Google Shape;742;p34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743" name="Google Shape;743;p34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45" name="Google Shape;745;p34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46" name="Google Shape;746;p34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747" name="Google Shape;747;p34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49" name="Google Shape;749;p34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750" name="Google Shape;750;p34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51" name="Google Shape;751;p34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2" name="Google Shape;752;p34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753" name="Google Shape;753;p34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754" name="Google Shape;754;p34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755" name="Google Shape;755;p34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4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34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59" name="Google Shape;759;p34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760" name="Google Shape;760;p34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761" name="Google Shape;761;p34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62" name="Google Shape;762;p34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34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764" name="Google Shape;764;p34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65" name="Google Shape;765;p34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6" name="Google Shape;766;p34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769" name="Google Shape;769;p34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770" name="Google Shape;770;p34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4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4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4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4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4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4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4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4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4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786" name="Google Shape;786;p34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8" name="Google Shape;808;p34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809" name="Google Shape;809;p34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4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34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34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813" name="Google Shape;813;p34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4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4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7" name="Google Shape;817;p34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Google Shape;824;p34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825" name="Google Shape;825;p34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9" name="Google Shape;829;p34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8" name="Google Shape;858;p34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859" name="Google Shape;859;p34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1" name="Google Shape;861;p34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34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863" name="Google Shape;863;p34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34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866" name="Google Shape;866;p34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8" name="Google Shape;868;p34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" name="Google Shape;876;p34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877" name="Google Shape;877;p34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1" name="Google Shape;881;p34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34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890" name="Google Shape;890;p34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4" name="Google Shape;894;p34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34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937" name="Google Shape;937;p34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9" name="Google Shape;939;p34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4"/>
          <p:cNvGrpSpPr/>
          <p:nvPr/>
        </p:nvGrpSpPr>
        <p:grpSpPr>
          <a:xfrm>
            <a:off x="7771352" y="1698225"/>
            <a:ext cx="338852" cy="2014657"/>
            <a:chOff x="7771352" y="1698225"/>
            <a:chExt cx="338852" cy="2014657"/>
          </a:xfrm>
        </p:grpSpPr>
        <p:sp>
          <p:nvSpPr>
            <p:cNvPr id="975" name="Google Shape;975;p34"/>
            <p:cNvSpPr/>
            <p:nvPr/>
          </p:nvSpPr>
          <p:spPr>
            <a:xfrm>
              <a:off x="7771352" y="1698225"/>
              <a:ext cx="338852" cy="2014657"/>
            </a:xfrm>
            <a:custGeom>
              <a:avLst/>
              <a:gdLst/>
              <a:ahLst/>
              <a:cxnLst/>
              <a:rect l="l" t="t" r="r" b="b"/>
              <a:pathLst>
                <a:path w="6831" h="40614" extrusionOk="0">
                  <a:moveTo>
                    <a:pt x="6666" y="152"/>
                  </a:moveTo>
                  <a:lnTo>
                    <a:pt x="6666" y="40450"/>
                  </a:lnTo>
                  <a:lnTo>
                    <a:pt x="164" y="40450"/>
                  </a:lnTo>
                  <a:lnTo>
                    <a:pt x="164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30" y="40613"/>
                  </a:lnTo>
                  <a:lnTo>
                    <a:pt x="6830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779487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30"/>
                    <a:pt x="0" y="1399"/>
                  </a:cubicBezTo>
                  <a:cubicBezTo>
                    <a:pt x="0" y="2168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68"/>
                    <a:pt x="6502" y="1399"/>
                  </a:cubicBezTo>
                  <a:cubicBezTo>
                    <a:pt x="6502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779487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779487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5126" y="0"/>
                  </a:moveTo>
                  <a:cubicBezTo>
                    <a:pt x="5119" y="0"/>
                    <a:pt x="5111" y="1"/>
                    <a:pt x="5104" y="1"/>
                  </a:cubicBezTo>
                  <a:lnTo>
                    <a:pt x="1399" y="1"/>
                  </a:lnTo>
                  <a:cubicBezTo>
                    <a:pt x="618" y="1"/>
                    <a:pt x="0" y="618"/>
                    <a:pt x="0" y="1387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04" y="2785"/>
                  </a:lnTo>
                  <a:cubicBezTo>
                    <a:pt x="5872" y="2785"/>
                    <a:pt x="6502" y="2155"/>
                    <a:pt x="6502" y="1387"/>
                  </a:cubicBezTo>
                  <a:cubicBezTo>
                    <a:pt x="6502" y="626"/>
                    <a:pt x="5885" y="0"/>
                    <a:pt x="5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779487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6" y="1"/>
                  </a:moveTo>
                  <a:cubicBezTo>
                    <a:pt x="618" y="1"/>
                    <a:pt x="0" y="631"/>
                    <a:pt x="0" y="1399"/>
                  </a:cubicBezTo>
                  <a:cubicBezTo>
                    <a:pt x="0" y="2168"/>
                    <a:pt x="618" y="2786"/>
                    <a:pt x="1386" y="2786"/>
                  </a:cubicBezTo>
                  <a:lnTo>
                    <a:pt x="5104" y="2786"/>
                  </a:lnTo>
                  <a:cubicBezTo>
                    <a:pt x="5872" y="2786"/>
                    <a:pt x="6502" y="2168"/>
                    <a:pt x="6502" y="1399"/>
                  </a:cubicBezTo>
                  <a:cubicBezTo>
                    <a:pt x="6502" y="631"/>
                    <a:pt x="5872" y="1"/>
                    <a:pt x="5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779487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4"/>
          <p:cNvGrpSpPr/>
          <p:nvPr/>
        </p:nvGrpSpPr>
        <p:grpSpPr>
          <a:xfrm>
            <a:off x="6752726" y="1698225"/>
            <a:ext cx="338207" cy="2014657"/>
            <a:chOff x="6905926" y="1698225"/>
            <a:chExt cx="338207" cy="2014657"/>
          </a:xfrm>
        </p:grpSpPr>
        <p:sp>
          <p:nvSpPr>
            <p:cNvPr id="982" name="Google Shape;982;p34"/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913466" y="2145164"/>
              <a:ext cx="322581" cy="138795"/>
            </a:xfrm>
            <a:custGeom>
              <a:avLst/>
              <a:gdLst/>
              <a:ahLst/>
              <a:cxnLst/>
              <a:rect l="l" t="t" r="r" b="b"/>
              <a:pathLst>
                <a:path w="6503" h="2798" extrusionOk="0">
                  <a:moveTo>
                    <a:pt x="1399" y="0"/>
                  </a:moveTo>
                  <a:cubicBezTo>
                    <a:pt x="630" y="0"/>
                    <a:pt x="0" y="631"/>
                    <a:pt x="0" y="1399"/>
                  </a:cubicBezTo>
                  <a:cubicBezTo>
                    <a:pt x="0" y="2168"/>
                    <a:pt x="630" y="2798"/>
                    <a:pt x="1399" y="2798"/>
                  </a:cubicBezTo>
                  <a:lnTo>
                    <a:pt x="5116" y="2798"/>
                  </a:lnTo>
                  <a:cubicBezTo>
                    <a:pt x="5885" y="2798"/>
                    <a:pt x="6502" y="2168"/>
                    <a:pt x="6502" y="1399"/>
                  </a:cubicBezTo>
                  <a:cubicBezTo>
                    <a:pt x="6502" y="631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4"/>
          <p:cNvGrpSpPr/>
          <p:nvPr/>
        </p:nvGrpSpPr>
        <p:grpSpPr>
          <a:xfrm>
            <a:off x="5734100" y="1698225"/>
            <a:ext cx="338207" cy="2014657"/>
            <a:chOff x="6048625" y="1698225"/>
            <a:chExt cx="338207" cy="2014657"/>
          </a:xfrm>
        </p:grpSpPr>
        <p:sp>
          <p:nvSpPr>
            <p:cNvPr id="991" name="Google Shape;991;p34"/>
            <p:cNvSpPr/>
            <p:nvPr/>
          </p:nvSpPr>
          <p:spPr>
            <a:xfrm>
              <a:off x="6048625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54" y="152"/>
                  </a:moveTo>
                  <a:lnTo>
                    <a:pt x="6654" y="40450"/>
                  </a:lnTo>
                  <a:lnTo>
                    <a:pt x="151" y="4045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40613"/>
                  </a:lnTo>
                  <a:lnTo>
                    <a:pt x="6817" y="40613"/>
                  </a:lnTo>
                  <a:lnTo>
                    <a:pt x="681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056115" y="3318418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0"/>
                  </a:moveTo>
                  <a:cubicBezTo>
                    <a:pt x="631" y="0"/>
                    <a:pt x="0" y="630"/>
                    <a:pt x="0" y="1399"/>
                  </a:cubicBezTo>
                  <a:cubicBezTo>
                    <a:pt x="0" y="2168"/>
                    <a:pt x="631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3" y="2168"/>
                    <a:pt x="6515" y="1399"/>
                  </a:cubicBezTo>
                  <a:cubicBezTo>
                    <a:pt x="6515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056115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03" y="1400"/>
                  </a:cubicBezTo>
                  <a:cubicBezTo>
                    <a:pt x="6503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056115" y="3566541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15" y="1400"/>
                  </a:cubicBezTo>
                  <a:cubicBezTo>
                    <a:pt x="6515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34"/>
          <p:cNvSpPr txBox="1">
            <a:spLocks noGrp="1"/>
          </p:cNvSpPr>
          <p:nvPr>
            <p:ph type="subTitle" idx="4294967295"/>
          </p:nvPr>
        </p:nvSpPr>
        <p:spPr>
          <a:xfrm>
            <a:off x="5448850" y="4141975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CHINA</a:t>
            </a:r>
            <a:endParaRPr dirty="0"/>
          </a:p>
        </p:txBody>
      </p:sp>
      <p:sp>
        <p:nvSpPr>
          <p:cNvPr id="1000" name="Google Shape;1000;p34"/>
          <p:cNvSpPr txBox="1">
            <a:spLocks noGrp="1"/>
          </p:cNvSpPr>
          <p:nvPr>
            <p:ph type="subTitle" idx="4294967295"/>
          </p:nvPr>
        </p:nvSpPr>
        <p:spPr>
          <a:xfrm>
            <a:off x="6357550" y="4141975"/>
            <a:ext cx="112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</a:t>
            </a:r>
            <a:endParaRPr dirty="0"/>
          </a:p>
        </p:txBody>
      </p:sp>
      <p:sp>
        <p:nvSpPr>
          <p:cNvPr id="1001" name="Google Shape;1001;p34"/>
          <p:cNvSpPr txBox="1">
            <a:spLocks noGrp="1"/>
          </p:cNvSpPr>
          <p:nvPr>
            <p:ph type="subTitle" idx="4294967295"/>
          </p:nvPr>
        </p:nvSpPr>
        <p:spPr>
          <a:xfrm>
            <a:off x="7486100" y="4141975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INDIA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4294967295"/>
          </p:nvPr>
        </p:nvSpPr>
        <p:spPr>
          <a:xfrm>
            <a:off x="5448850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30%</a:t>
            </a:r>
            <a:endParaRPr sz="220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6467475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80%</a:t>
            </a:r>
            <a:endParaRPr sz="22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4" name="Google Shape;1004;p34"/>
          <p:cNvSpPr txBox="1">
            <a:spLocks noGrp="1"/>
          </p:cNvSpPr>
          <p:nvPr>
            <p:ph type="subTitle" idx="4294967295"/>
          </p:nvPr>
        </p:nvSpPr>
        <p:spPr>
          <a:xfrm>
            <a:off x="7486100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50%</a:t>
            </a:r>
            <a:endParaRPr sz="22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3CFD82-2206-442B-859B-D6CF3F668CC2}"/>
              </a:ext>
            </a:extLst>
          </p:cNvPr>
          <p:cNvSpPr/>
          <p:nvPr/>
        </p:nvSpPr>
        <p:spPr>
          <a:xfrm>
            <a:off x="605167" y="3436174"/>
            <a:ext cx="633823" cy="538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</a:t>
            </a:r>
            <a:r>
              <a:rPr lang="en" dirty="0">
                <a:solidFill>
                  <a:schemeClr val="accent3"/>
                </a:solidFill>
              </a:rPr>
              <a:t>TIME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667DE3-DA53-4AD0-B292-5FD12EFA29D7}"/>
              </a:ext>
            </a:extLst>
          </p:cNvPr>
          <p:cNvSpPr/>
          <p:nvPr/>
        </p:nvSpPr>
        <p:spPr>
          <a:xfrm>
            <a:off x="7335078" y="387626"/>
            <a:ext cx="864705" cy="33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INSTALLATION</a:t>
            </a:r>
            <a:endParaRPr sz="18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Commit/Push</a:t>
            </a: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CONFIGURE</a:t>
            </a:r>
            <a:endParaRPr sz="18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Pull/Fork</a:t>
            </a:r>
            <a:endParaRPr sz="18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04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A3743C-B3C2-45AB-A9FD-619F8D1931CD}"/>
              </a:ext>
            </a:extLst>
          </p:cNvPr>
          <p:cNvSpPr/>
          <p:nvPr/>
        </p:nvSpPr>
        <p:spPr>
          <a:xfrm>
            <a:off x="1034400" y="4263887"/>
            <a:ext cx="711825" cy="42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: -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PUSH</a:t>
            </a:r>
            <a:endParaRPr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PULL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FORK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738CAC-4CE1-45DA-A3B5-3316D4FDF54C}"/>
              </a:ext>
            </a:extLst>
          </p:cNvPr>
          <p:cNvSpPr/>
          <p:nvPr/>
        </p:nvSpPr>
        <p:spPr>
          <a:xfrm>
            <a:off x="7205870" y="411675"/>
            <a:ext cx="884582" cy="42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81C7C9-1DD4-44D0-A24F-DF0F0A893D96}"/>
              </a:ext>
            </a:extLst>
          </p:cNvPr>
          <p:cNvSpPr/>
          <p:nvPr/>
        </p:nvSpPr>
        <p:spPr>
          <a:xfrm>
            <a:off x="3687417" y="2086950"/>
            <a:ext cx="1759226" cy="4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3" name="Google Shape;1233;p43"/>
          <p:cNvCxnSpPr>
            <a:endCxn id="1234" idx="1"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200,000,000+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Total Projects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DCC4C8-0882-4D44-AFE2-9C4E369819C8}"/>
              </a:ext>
            </a:extLst>
          </p:cNvPr>
          <p:cNvSpPr/>
          <p:nvPr/>
        </p:nvSpPr>
        <p:spPr>
          <a:xfrm>
            <a:off x="2991678" y="1530626"/>
            <a:ext cx="3071963" cy="72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3080359" y="1670864"/>
            <a:ext cx="29832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https://github.com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CEDC4-05F5-366B-D6BB-DE8296420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760" y="2883542"/>
            <a:ext cx="1946480" cy="194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161998" y="2011050"/>
            <a:ext cx="4436546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THANK-YOU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0071" y="460526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admin@rdeclub.live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declub.live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A4E9D0-C125-C339-24F8-C8FAC8E0F52A}"/>
              </a:ext>
            </a:extLst>
          </p:cNvPr>
          <p:cNvSpPr/>
          <p:nvPr/>
        </p:nvSpPr>
        <p:spPr>
          <a:xfrm>
            <a:off x="2389239" y="3893574"/>
            <a:ext cx="3982064" cy="70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SOCCA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HAND’S ON!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Drive into Git/GitHub!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20351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DIFFERENTIATION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INTRODUNCTION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Meaning of Git/GitHub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6" y="3829680"/>
            <a:ext cx="203517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Difference between Git/GitHub services and use cases!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5754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 FOR TODAY’S WORKSHOP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is a free and open source distributed version control system designed to handle everything from small to very large projects with speed and efficiency.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GIT ?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50DC91-88C1-C5A4-D1AA-08C8A037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445" y="1419629"/>
            <a:ext cx="2152302" cy="2152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GitHub is a WORLD where more tha</a:t>
            </a:r>
            <a:r>
              <a:rPr lang="en-US" b="1" dirty="0">
                <a:solidFill>
                  <a:srgbClr val="BCC0C3"/>
                </a:solidFill>
                <a:latin typeface="arial" panose="020B0604020202020204" pitchFamily="34" charset="0"/>
              </a:rPr>
              <a:t>n 80 million Developers meet for Hosting, Contributing and Manage their Projects with GIT !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GitHub ?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1A4719-2B00-1ED2-FB0C-15751F12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79" y="1249436"/>
            <a:ext cx="2484234" cy="24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DIFFERENCE : -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982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is an OpenSource software that provides service to allow users to manage their projects!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is a Platform where Developer meets and contribute code as well as use quality services! 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stCxn id="572" idx="1"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F7409-573B-F05A-D6BA-93E5DB53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8" y="2668054"/>
            <a:ext cx="982201" cy="982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522F1-96C9-1368-7040-0C9E06A29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17" y="2909460"/>
            <a:ext cx="1289782" cy="1289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 ?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44159" y="173488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312745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73488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44159" y="312745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COMPETITORS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95253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Git Lab</a:t>
            </a: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0128" y="2157658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Mercurial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465150" y="2955215"/>
            <a:ext cx="2063821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Azure DevOps Server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7671" y="3876312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Aws CodeCommit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812762" y="1627619"/>
            <a:ext cx="3375093" cy="1567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SERVICES PROVIDED BY </a:t>
            </a:r>
            <a:br>
              <a:rPr lang="en-US" sz="3200" dirty="0"/>
            </a:br>
            <a:r>
              <a:rPr lang="en-US" sz="3200" dirty="0"/>
              <a:t>GIT/GITHUB</a:t>
            </a:r>
            <a:endParaRPr sz="32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SERVICES : -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17398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HOSTING</a:t>
            </a:r>
            <a:endParaRPr sz="1800"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3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COMMUNITY</a:t>
            </a:r>
            <a:endParaRPr sz="1800" dirty="0"/>
          </a:p>
        </p:txBody>
      </p:sp>
      <p:sp>
        <p:nvSpPr>
          <p:cNvPr id="705" name="Google Shape;705;p33"/>
          <p:cNvSpPr/>
          <p:nvPr/>
        </p:nvSpPr>
        <p:spPr>
          <a:xfrm>
            <a:off x="7379613" y="219240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548062" y="3439468"/>
            <a:ext cx="1939675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DEVELOPMENT ENV</a:t>
            </a:r>
            <a:endParaRPr sz="1800" dirty="0"/>
          </a:p>
        </p:txBody>
      </p:sp>
      <p:sp>
        <p:nvSpPr>
          <p:cNvPr id="708" name="Google Shape;708;p33"/>
          <p:cNvSpPr/>
          <p:nvPr/>
        </p:nvSpPr>
        <p:spPr>
          <a:xfrm>
            <a:off x="5439938" y="3047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A29A1C-ABEC-4635-9D30-11860918655D}"/>
              </a:ext>
            </a:extLst>
          </p:cNvPr>
          <p:cNvSpPr/>
          <p:nvPr/>
        </p:nvSpPr>
        <p:spPr>
          <a:xfrm>
            <a:off x="7275443" y="894522"/>
            <a:ext cx="735496" cy="28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240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Share Tech</vt:lpstr>
      <vt:lpstr>Arial</vt:lpstr>
      <vt:lpstr>Fira Sans Extra Condensed Medium</vt:lpstr>
      <vt:lpstr>Maven Pro</vt:lpstr>
      <vt:lpstr>Arial Black</vt:lpstr>
      <vt:lpstr>Advent Pro SemiBold</vt:lpstr>
      <vt:lpstr>Fira Sans Condensed Medium</vt:lpstr>
      <vt:lpstr>Data Science Consulting by Slidesgo</vt:lpstr>
      <vt:lpstr>GIT GITHUB  WORKSHOP</vt:lpstr>
      <vt:lpstr>HAND’S ON!</vt:lpstr>
      <vt:lpstr>WHAT IS GIT ?</vt:lpstr>
      <vt:lpstr>WHAT IS GitHub ?</vt:lpstr>
      <vt:lpstr>DIFFERENCE : -</vt:lpstr>
      <vt:lpstr>HOW IT WORKS ?</vt:lpstr>
      <vt:lpstr>MAIN COMPETITORS</vt:lpstr>
      <vt:lpstr>SERVICES PROVIDED BY  GIT/GITHUB</vt:lpstr>
      <vt:lpstr>MAIN SERVICES : -</vt:lpstr>
      <vt:lpstr>USER BASE : -</vt:lpstr>
      <vt:lpstr>HANDS ON TIME</vt:lpstr>
      <vt:lpstr>OUR PROCESS</vt:lpstr>
      <vt:lpstr>FUNCTIONS : -</vt:lpstr>
      <vt:lpstr>200,000,000+</vt:lpstr>
      <vt:lpstr>https://github.com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GITHUB  WORKSHOP</dc:title>
  <dc:creator>Meer Tarbani</dc:creator>
  <cp:lastModifiedBy>Vikas Assudani</cp:lastModifiedBy>
  <cp:revision>9</cp:revision>
  <dcterms:modified xsi:type="dcterms:W3CDTF">2022-05-13T08:46:33Z</dcterms:modified>
</cp:coreProperties>
</file>