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70" r:id="rId4"/>
    <p:sldId id="258" r:id="rId5"/>
    <p:sldId id="260" r:id="rId6"/>
    <p:sldId id="278" r:id="rId7"/>
    <p:sldId id="261" r:id="rId8"/>
    <p:sldId id="262" r:id="rId9"/>
    <p:sldId id="272" r:id="rId10"/>
    <p:sldId id="271" r:id="rId11"/>
    <p:sldId id="276" r:id="rId12"/>
    <p:sldId id="273" r:id="rId13"/>
    <p:sldId id="267" r:id="rId14"/>
    <p:sldId id="274" r:id="rId15"/>
    <p:sldId id="268" r:id="rId16"/>
    <p:sldId id="275" r:id="rId17"/>
    <p:sldId id="264" r:id="rId18"/>
    <p:sldId id="265" r:id="rId19"/>
    <p:sldId id="266" r:id="rId20"/>
    <p:sldId id="259"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8chiragsinhvaghela20ce2@vpmpgnr.onmicrosoft.com" initials="1" lastIdx="1" clrIdx="0">
    <p:extLst>
      <p:ext uri="{19B8F6BF-5375-455C-9EA6-DF929625EA0E}">
        <p15:presenceInfo xmlns:p15="http://schemas.microsoft.com/office/powerpoint/2012/main" userId="S::128chiragsinhvaghela20ce2@vpmpgnr.onmicrosoft.com::a7b18d51-ed77-4ae0-9925-32a0a430cc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2" d="100"/>
          <a:sy n="72" d="100"/>
        </p:scale>
        <p:origin x="66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80BC0-FE43-4C81-BAF0-7662A48D1D2A}" type="datetimeFigureOut">
              <a:rPr lang="en-IN" smtClean="0"/>
              <a:t>19-12-2022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4C6B1-0650-4BD4-96C9-6B146F74D8B8}" type="slidenum">
              <a:rPr lang="en-IN" smtClean="0"/>
              <a:t>‹#›</a:t>
            </a:fld>
            <a:endParaRPr lang="en-IN" dirty="0"/>
          </a:p>
        </p:txBody>
      </p:sp>
    </p:spTree>
    <p:extLst>
      <p:ext uri="{BB962C8B-B14F-4D97-AF65-F5344CB8AC3E}">
        <p14:creationId xmlns:p14="http://schemas.microsoft.com/office/powerpoint/2010/main" val="248267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20609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180342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53514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208402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693002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43660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474150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1153993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199124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76456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25119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424667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419335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4198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51038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72211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F85FC-44C8-4550-B43C-D211B025C473}" type="datetimeFigureOut">
              <a:rPr lang="en-IN" smtClean="0"/>
              <a:t>19-12-2022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D7CC4-A2D0-4612-8A66-F486ACEABFFE}" type="slidenum">
              <a:rPr lang="en-IN" smtClean="0"/>
              <a:t>‹#›</a:t>
            </a:fld>
            <a:endParaRPr lang="en-IN" dirty="0"/>
          </a:p>
        </p:txBody>
      </p:sp>
    </p:spTree>
    <p:extLst>
      <p:ext uri="{BB962C8B-B14F-4D97-AF65-F5344CB8AC3E}">
        <p14:creationId xmlns:p14="http://schemas.microsoft.com/office/powerpoint/2010/main" val="300606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EF85FC-44C8-4550-B43C-D211B025C473}" type="datetimeFigureOut">
              <a:rPr lang="en-IN" smtClean="0"/>
              <a:t>19-12-2022</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5D7CC4-A2D0-4612-8A66-F486ACEABFFE}" type="slidenum">
              <a:rPr lang="en-IN" smtClean="0"/>
              <a:t>‹#›</a:t>
            </a:fld>
            <a:endParaRPr lang="en-IN" dirty="0"/>
          </a:p>
        </p:txBody>
      </p:sp>
    </p:spTree>
    <p:extLst>
      <p:ext uri="{BB962C8B-B14F-4D97-AF65-F5344CB8AC3E}">
        <p14:creationId xmlns:p14="http://schemas.microsoft.com/office/powerpoint/2010/main" val="6932042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395F-DC90-7D3C-5D46-781202498F6C}"/>
              </a:ext>
            </a:extLst>
          </p:cNvPr>
          <p:cNvSpPr>
            <a:spLocks noGrp="1"/>
          </p:cNvSpPr>
          <p:nvPr>
            <p:ph type="ctrTitle"/>
          </p:nvPr>
        </p:nvSpPr>
        <p:spPr>
          <a:xfrm>
            <a:off x="4132071" y="8965"/>
            <a:ext cx="3602757" cy="1006159"/>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sz="4800" b="1" dirty="0">
                <a:solidFill>
                  <a:srgbClr val="FF0000"/>
                </a:solidFill>
                <a:latin typeface="Elephant" panose="02020904090505020303" pitchFamily="18" charset="0"/>
              </a:rPr>
              <a:t>ONLINE</a:t>
            </a:r>
            <a:r>
              <a:rPr lang="en-US" sz="4800" dirty="0">
                <a:solidFill>
                  <a:srgbClr val="FF0000"/>
                </a:solidFill>
                <a:latin typeface="Elephant" panose="02020904090505020303" pitchFamily="18" charset="0"/>
              </a:rPr>
              <a:t> </a:t>
            </a:r>
            <a:endParaRPr lang="en-IN" sz="4800" dirty="0">
              <a:solidFill>
                <a:srgbClr val="FF0000"/>
              </a:solidFill>
              <a:latin typeface="Elephant" panose="02020904090505020303" pitchFamily="18" charset="0"/>
            </a:endParaRPr>
          </a:p>
        </p:txBody>
      </p:sp>
      <p:sp>
        <p:nvSpPr>
          <p:cNvPr id="5" name="TextBox 4">
            <a:extLst>
              <a:ext uri="{FF2B5EF4-FFF2-40B4-BE49-F238E27FC236}">
                <a16:creationId xmlns:a16="http://schemas.microsoft.com/office/drawing/2014/main" id="{9F9C19FC-476A-E5A6-DF3E-986CFD4F1DD3}"/>
              </a:ext>
            </a:extLst>
          </p:cNvPr>
          <p:cNvSpPr txBox="1"/>
          <p:nvPr/>
        </p:nvSpPr>
        <p:spPr>
          <a:xfrm flipH="1">
            <a:off x="2735839" y="979728"/>
            <a:ext cx="6922833" cy="830997"/>
          </a:xfrm>
          <a:prstGeom prst="rect">
            <a:avLst/>
          </a:prstGeom>
          <a:noFill/>
        </p:spPr>
        <p:txBody>
          <a:bodyPr wrap="square" rtlCol="0">
            <a:spAutoFit/>
          </a:bodyPr>
          <a:lstStyle/>
          <a:p>
            <a:pPr algn="ctr"/>
            <a:r>
              <a:rPr lang="en-US" sz="4800" b="1" dirty="0">
                <a:solidFill>
                  <a:srgbClr val="FF0000"/>
                </a:solidFill>
                <a:latin typeface="Elephant" panose="02020904090505020303" pitchFamily="18" charset="0"/>
              </a:rPr>
              <a:t>STUDY  </a:t>
            </a:r>
            <a:r>
              <a:rPr lang="en-US" sz="4800" dirty="0">
                <a:solidFill>
                  <a:srgbClr val="FF0000"/>
                </a:solidFill>
                <a:latin typeface="Elephant" panose="02020904090505020303" pitchFamily="18" charset="0"/>
              </a:rPr>
              <a:t>MATERIAL</a:t>
            </a:r>
            <a:endParaRPr lang="en-IN" sz="4800" dirty="0">
              <a:solidFill>
                <a:srgbClr val="FF0000"/>
              </a:solidFill>
              <a:latin typeface="Elephant" panose="02020904090505020303" pitchFamily="18" charset="0"/>
            </a:endParaRPr>
          </a:p>
        </p:txBody>
      </p:sp>
      <p:sp>
        <p:nvSpPr>
          <p:cNvPr id="11" name="TextBox 10">
            <a:extLst>
              <a:ext uri="{FF2B5EF4-FFF2-40B4-BE49-F238E27FC236}">
                <a16:creationId xmlns:a16="http://schemas.microsoft.com/office/drawing/2014/main" id="{85969327-37F7-04BA-3C6D-9A53D6FF97FD}"/>
              </a:ext>
            </a:extLst>
          </p:cNvPr>
          <p:cNvSpPr txBox="1"/>
          <p:nvPr/>
        </p:nvSpPr>
        <p:spPr>
          <a:xfrm>
            <a:off x="7158195" y="3429000"/>
            <a:ext cx="2195334" cy="461665"/>
          </a:xfrm>
          <a:prstGeom prst="rect">
            <a:avLst/>
          </a:prstGeom>
          <a:noFill/>
        </p:spPr>
        <p:txBody>
          <a:bodyPr wrap="square" rtlCol="0">
            <a:spAutoFit/>
          </a:bodyPr>
          <a:lstStyle/>
          <a:p>
            <a:r>
              <a:rPr lang="en-US" sz="2400" b="1" u="sng" dirty="0">
                <a:solidFill>
                  <a:srgbClr val="0070C0"/>
                </a:solidFill>
                <a:effectLst>
                  <a:outerShdw blurRad="38100" dist="38100" dir="2700000" algn="tl">
                    <a:srgbClr val="000000">
                      <a:alpha val="43137"/>
                    </a:srgbClr>
                  </a:outerShdw>
                </a:effectLst>
              </a:rPr>
              <a:t>Developed  By</a:t>
            </a:r>
            <a:endParaRPr lang="en-IN" sz="2400" b="1" u="sng" dirty="0">
              <a:solidFill>
                <a:srgbClr val="0070C0"/>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4B49112F-DCF4-00B0-51D2-7DCC8D8F8AD2}"/>
              </a:ext>
            </a:extLst>
          </p:cNvPr>
          <p:cNvSpPr txBox="1"/>
          <p:nvPr/>
        </p:nvSpPr>
        <p:spPr>
          <a:xfrm>
            <a:off x="7158195" y="3994091"/>
            <a:ext cx="4796117" cy="1586845"/>
          </a:xfrm>
          <a:prstGeom prst="rect">
            <a:avLst/>
          </a:prstGeom>
          <a:noFill/>
        </p:spPr>
        <p:txBody>
          <a:bodyPr wrap="square" rtlCol="0">
            <a:spAutoFit/>
          </a:bodyPr>
          <a:lstStyle/>
          <a:p>
            <a:pP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Yuvrajsinh</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Zala</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206540307140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Paras Shah				206540307045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Chiragsinh Vaghela</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	206540307115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97B08F8-3E03-CA0A-B7B4-34A1533928E4}"/>
              </a:ext>
            </a:extLst>
          </p:cNvPr>
          <p:cNvSpPr txBox="1"/>
          <p:nvPr/>
        </p:nvSpPr>
        <p:spPr>
          <a:xfrm>
            <a:off x="7158195" y="5970004"/>
            <a:ext cx="1630967" cy="461665"/>
          </a:xfrm>
          <a:prstGeom prst="rect">
            <a:avLst/>
          </a:prstGeom>
          <a:noFill/>
        </p:spPr>
        <p:txBody>
          <a:bodyPr wrap="square" rtlCol="0">
            <a:spAutoFit/>
          </a:bodyPr>
          <a:lstStyle/>
          <a:p>
            <a:r>
              <a:rPr lang="en-US" sz="2400" b="1" u="sng" dirty="0">
                <a:solidFill>
                  <a:srgbClr val="0070C0"/>
                </a:solidFill>
                <a:effectLst>
                  <a:outerShdw blurRad="38100" dist="38100" dir="2700000" algn="tl">
                    <a:srgbClr val="000000">
                      <a:alpha val="43137"/>
                    </a:srgbClr>
                  </a:outerShdw>
                </a:effectLst>
              </a:rPr>
              <a:t>Guided By:</a:t>
            </a:r>
            <a:endParaRPr lang="en-IN" sz="2400" b="1" u="sng" dirty="0">
              <a:solidFill>
                <a:srgbClr val="0070C0"/>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F4FFCBB0-2671-A073-8120-DD0698EF460C}"/>
              </a:ext>
            </a:extLst>
          </p:cNvPr>
          <p:cNvSpPr txBox="1"/>
          <p:nvPr/>
        </p:nvSpPr>
        <p:spPr>
          <a:xfrm>
            <a:off x="8789162" y="5989124"/>
            <a:ext cx="173902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Preeti Gajjar</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15316A-0F76-89E0-A73F-2BC20211D908}"/>
              </a:ext>
            </a:extLst>
          </p:cNvPr>
          <p:cNvSpPr txBox="1"/>
          <p:nvPr/>
        </p:nvSpPr>
        <p:spPr>
          <a:xfrm>
            <a:off x="2735839" y="2110361"/>
            <a:ext cx="472410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Motto: Provide eMaterial for free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0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E4C500C-DDD7-65C4-F5ED-04F177F057F5}"/>
              </a:ext>
            </a:extLst>
          </p:cNvPr>
          <p:cNvGraphicFramePr>
            <a:graphicFrameLocks noGrp="1"/>
          </p:cNvGraphicFramePr>
          <p:nvPr>
            <p:extLst>
              <p:ext uri="{D42A27DB-BD31-4B8C-83A1-F6EECF244321}">
                <p14:modId xmlns:p14="http://schemas.microsoft.com/office/powerpoint/2010/main" val="2720832369"/>
              </p:ext>
            </p:extLst>
          </p:nvPr>
        </p:nvGraphicFramePr>
        <p:xfrm>
          <a:off x="1359017" y="1912690"/>
          <a:ext cx="9823508" cy="3120705"/>
        </p:xfrm>
        <a:graphic>
          <a:graphicData uri="http://schemas.openxmlformats.org/drawingml/2006/table">
            <a:tbl>
              <a:tblPr firstRow="1" bandRow="1">
                <a:tableStyleId>{21E4AEA4-8DFA-4A89-87EB-49C32662AFE0}</a:tableStyleId>
              </a:tblPr>
              <a:tblGrid>
                <a:gridCol w="1602297">
                  <a:extLst>
                    <a:ext uri="{9D8B030D-6E8A-4147-A177-3AD203B41FA5}">
                      <a16:colId xmlns:a16="http://schemas.microsoft.com/office/drawing/2014/main" val="4089616206"/>
                    </a:ext>
                  </a:extLst>
                </a:gridCol>
                <a:gridCol w="1602297">
                  <a:extLst>
                    <a:ext uri="{9D8B030D-6E8A-4147-A177-3AD203B41FA5}">
                      <a16:colId xmlns:a16="http://schemas.microsoft.com/office/drawing/2014/main" val="2567027140"/>
                    </a:ext>
                  </a:extLst>
                </a:gridCol>
                <a:gridCol w="1493240">
                  <a:extLst>
                    <a:ext uri="{9D8B030D-6E8A-4147-A177-3AD203B41FA5}">
                      <a16:colId xmlns:a16="http://schemas.microsoft.com/office/drawing/2014/main" val="3047909500"/>
                    </a:ext>
                  </a:extLst>
                </a:gridCol>
                <a:gridCol w="1862356">
                  <a:extLst>
                    <a:ext uri="{9D8B030D-6E8A-4147-A177-3AD203B41FA5}">
                      <a16:colId xmlns:a16="http://schemas.microsoft.com/office/drawing/2014/main" val="3831925249"/>
                    </a:ext>
                  </a:extLst>
                </a:gridCol>
                <a:gridCol w="3263318">
                  <a:extLst>
                    <a:ext uri="{9D8B030D-6E8A-4147-A177-3AD203B41FA5}">
                      <a16:colId xmlns:a16="http://schemas.microsoft.com/office/drawing/2014/main" val="283166580"/>
                    </a:ext>
                  </a:extLst>
                </a:gridCol>
              </a:tblGrid>
              <a:tr h="4579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name</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Data type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size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Example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Description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2029452"/>
                  </a:ext>
                </a:extLst>
              </a:tr>
              <a:tr h="457965">
                <a:tc>
                  <a:txBody>
                    <a:bodyPr/>
                    <a:lstStyle/>
                    <a:p>
                      <a:r>
                        <a:rPr lang="en-US" sz="1600" dirty="0">
                          <a:solidFill>
                            <a:srgbClr val="C00000"/>
                          </a:solidFill>
                          <a:latin typeface="Arial" panose="020B0604020202020204" pitchFamily="34" charset="0"/>
                          <a:cs typeface="Arial" panose="020B0604020202020204" pitchFamily="34" charset="0"/>
                        </a:rPr>
                        <a:t>u_id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Integer</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5</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01</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User’s ID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608277"/>
                  </a:ext>
                </a:extLst>
              </a:tr>
              <a:tr h="457965">
                <a:tc>
                  <a:txBody>
                    <a:bodyPr/>
                    <a:lstStyle/>
                    <a:p>
                      <a:r>
                        <a:rPr lang="en-US" sz="1600" dirty="0">
                          <a:solidFill>
                            <a:srgbClr val="C00000"/>
                          </a:solidFill>
                          <a:latin typeface="Arial" panose="020B0604020202020204" pitchFamily="34" charset="0"/>
                          <a:cs typeface="Arial" panose="020B0604020202020204" pitchFamily="34" charset="0"/>
                        </a:rPr>
                        <a:t>u_fname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Varchar</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10</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Chiragsinh</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First name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767587"/>
                  </a:ext>
                </a:extLst>
              </a:tr>
              <a:tr h="457965">
                <a:tc>
                  <a:txBody>
                    <a:bodyPr/>
                    <a:lstStyle/>
                    <a:p>
                      <a:r>
                        <a:rPr lang="en-US" sz="1600" dirty="0">
                          <a:solidFill>
                            <a:srgbClr val="C00000"/>
                          </a:solidFill>
                          <a:latin typeface="Arial" panose="020B0604020202020204" pitchFamily="34" charset="0"/>
                          <a:cs typeface="Arial" panose="020B0604020202020204" pitchFamily="34" charset="0"/>
                        </a:rPr>
                        <a:t>u_sname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Varchar</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10</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Vaghela</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Surname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012646"/>
                  </a:ext>
                </a:extLst>
              </a:tr>
              <a:tr h="416389">
                <a:tc>
                  <a:txBody>
                    <a:bodyPr/>
                    <a:lstStyle/>
                    <a:p>
                      <a:r>
                        <a:rPr lang="en-US" sz="1600" dirty="0">
                          <a:solidFill>
                            <a:srgbClr val="C00000"/>
                          </a:solidFill>
                          <a:latin typeface="Arial" panose="020B0604020202020204" pitchFamily="34" charset="0"/>
                          <a:cs typeface="Arial" panose="020B0604020202020204" pitchFamily="34" charset="0"/>
                        </a:rPr>
                        <a:t>dob</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1876/03/14</a:t>
                      </a: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Date of birth (YYYY/MM/DD)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3240528"/>
                  </a:ext>
                </a:extLst>
              </a:tr>
              <a:tr h="436228">
                <a:tc>
                  <a:txBody>
                    <a:bodyPr/>
                    <a:lstStyle/>
                    <a:p>
                      <a:r>
                        <a:rPr lang="en-IN" sz="1600" dirty="0" err="1">
                          <a:solidFill>
                            <a:srgbClr val="C00000"/>
                          </a:solidFill>
                          <a:latin typeface="Arial" panose="020B0604020202020204" pitchFamily="34" charset="0"/>
                          <a:cs typeface="Arial" panose="020B0604020202020204" pitchFamily="34" charset="0"/>
                        </a:rPr>
                        <a:t>pwd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char(32)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sz="16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Password of user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8555880"/>
                  </a:ext>
                </a:extLst>
              </a:tr>
              <a:tr h="436228">
                <a:tc>
                  <a:txBody>
                    <a:bodyPr/>
                    <a:lstStyle/>
                    <a:p>
                      <a:r>
                        <a:rPr lang="en-IN" sz="1600" dirty="0" err="1">
                          <a:solidFill>
                            <a:srgbClr val="C00000"/>
                          </a:solidFill>
                          <a:latin typeface="Arial" panose="020B0604020202020204" pitchFamily="34" charset="0"/>
                          <a:cs typeface="Arial" panose="020B0604020202020204" pitchFamily="34" charset="0"/>
                        </a:rPr>
                        <a:t>telNo</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9876543210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600" dirty="0">
                          <a:latin typeface="Arial" panose="020B0604020202020204" pitchFamily="34" charset="0"/>
                          <a:cs typeface="Arial" panose="020B0604020202020204" pitchFamily="34" charset="0"/>
                        </a:rPr>
                        <a:t>Phone number of user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105521"/>
                  </a:ext>
                </a:extLst>
              </a:tr>
            </a:tbl>
          </a:graphicData>
        </a:graphic>
      </p:graphicFrame>
      <p:sp>
        <p:nvSpPr>
          <p:cNvPr id="4" name="TextBox 3">
            <a:extLst>
              <a:ext uri="{FF2B5EF4-FFF2-40B4-BE49-F238E27FC236}">
                <a16:creationId xmlns:a16="http://schemas.microsoft.com/office/drawing/2014/main" id="{2A175648-BD1A-7F2C-EAF7-D8B85A45E1AD}"/>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Dictionary</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4C8BDE6F-CA93-9348-197F-24A1F0E8392F}"/>
              </a:ext>
            </a:extLst>
          </p:cNvPr>
          <p:cNvSpPr txBox="1"/>
          <p:nvPr/>
        </p:nvSpPr>
        <p:spPr>
          <a:xfrm>
            <a:off x="1359017" y="1512580"/>
            <a:ext cx="10386574" cy="400110"/>
          </a:xfrm>
          <a:prstGeom prst="rect">
            <a:avLst/>
          </a:prstGeom>
          <a:noFill/>
        </p:spPr>
        <p:txBody>
          <a:bodyPr wrap="square" rtlCol="0" anchor="ctr">
            <a:spAutoFit/>
          </a:bodyPr>
          <a:lstStyle/>
          <a:p>
            <a:r>
              <a:rPr lang="en-IN" sz="2000" i="0" dirty="0">
                <a:effectLst/>
                <a:latin typeface="Arial" panose="020B0604020202020204" pitchFamily="34" charset="0"/>
                <a:cs typeface="Arial" panose="020B0604020202020204" pitchFamily="34" charset="0"/>
              </a:rPr>
              <a:t>Data dictionary for User Registration</a:t>
            </a:r>
          </a:p>
        </p:txBody>
      </p:sp>
    </p:spTree>
    <p:extLst>
      <p:ext uri="{BB962C8B-B14F-4D97-AF65-F5344CB8AC3E}">
        <p14:creationId xmlns:p14="http://schemas.microsoft.com/office/powerpoint/2010/main" val="390583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E4C500C-DDD7-65C4-F5ED-04F177F057F5}"/>
              </a:ext>
            </a:extLst>
          </p:cNvPr>
          <p:cNvGraphicFramePr>
            <a:graphicFrameLocks noGrp="1"/>
          </p:cNvGraphicFramePr>
          <p:nvPr>
            <p:extLst>
              <p:ext uri="{D42A27DB-BD31-4B8C-83A1-F6EECF244321}">
                <p14:modId xmlns:p14="http://schemas.microsoft.com/office/powerpoint/2010/main" val="192699410"/>
              </p:ext>
            </p:extLst>
          </p:nvPr>
        </p:nvGraphicFramePr>
        <p:xfrm>
          <a:off x="1359017" y="1912690"/>
          <a:ext cx="9806730" cy="2747790"/>
        </p:xfrm>
        <a:graphic>
          <a:graphicData uri="http://schemas.openxmlformats.org/drawingml/2006/table">
            <a:tbl>
              <a:tblPr firstRow="1" bandRow="1">
                <a:tableStyleId>{21E4AEA4-8DFA-4A89-87EB-49C32662AFE0}</a:tableStyleId>
              </a:tblPr>
              <a:tblGrid>
                <a:gridCol w="1602297">
                  <a:extLst>
                    <a:ext uri="{9D8B030D-6E8A-4147-A177-3AD203B41FA5}">
                      <a16:colId xmlns:a16="http://schemas.microsoft.com/office/drawing/2014/main" val="4089616206"/>
                    </a:ext>
                  </a:extLst>
                </a:gridCol>
                <a:gridCol w="1476462">
                  <a:extLst>
                    <a:ext uri="{9D8B030D-6E8A-4147-A177-3AD203B41FA5}">
                      <a16:colId xmlns:a16="http://schemas.microsoft.com/office/drawing/2014/main" val="2567027140"/>
                    </a:ext>
                  </a:extLst>
                </a:gridCol>
                <a:gridCol w="1501630">
                  <a:extLst>
                    <a:ext uri="{9D8B030D-6E8A-4147-A177-3AD203B41FA5}">
                      <a16:colId xmlns:a16="http://schemas.microsoft.com/office/drawing/2014/main" val="3047909500"/>
                    </a:ext>
                  </a:extLst>
                </a:gridCol>
                <a:gridCol w="1669409">
                  <a:extLst>
                    <a:ext uri="{9D8B030D-6E8A-4147-A177-3AD203B41FA5}">
                      <a16:colId xmlns:a16="http://schemas.microsoft.com/office/drawing/2014/main" val="3831925249"/>
                    </a:ext>
                  </a:extLst>
                </a:gridCol>
                <a:gridCol w="3556932">
                  <a:extLst>
                    <a:ext uri="{9D8B030D-6E8A-4147-A177-3AD203B41FA5}">
                      <a16:colId xmlns:a16="http://schemas.microsoft.com/office/drawing/2014/main" val="283166580"/>
                    </a:ext>
                  </a:extLst>
                </a:gridCol>
              </a:tblGrid>
              <a:tr h="45796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name</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Data type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Field size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Example</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2029452"/>
                  </a:ext>
                </a:extLst>
              </a:tr>
              <a:tr h="457965">
                <a:tc>
                  <a:txBody>
                    <a:bodyPr/>
                    <a:lstStyle/>
                    <a:p>
                      <a:pPr algn="l"/>
                      <a:r>
                        <a:rPr lang="en-IN" sz="1600" dirty="0" err="1">
                          <a:solidFill>
                            <a:srgbClr val="C00000"/>
                          </a:solidFill>
                          <a:latin typeface="Arial" panose="020B0604020202020204" pitchFamily="34" charset="0"/>
                          <a:cs typeface="Arial" panose="020B0604020202020204" pitchFamily="34" charset="0"/>
                        </a:rPr>
                        <a:t>m_id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01,02,03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Material id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1608277"/>
                  </a:ext>
                </a:extLst>
              </a:tr>
              <a:tr h="457965">
                <a:tc>
                  <a:txBody>
                    <a:bodyPr/>
                    <a:lstStyle/>
                    <a:p>
                      <a:pPr algn="l"/>
                      <a:r>
                        <a:rPr lang="en-IN" sz="1600" dirty="0" err="1">
                          <a:solidFill>
                            <a:srgbClr val="C00000"/>
                          </a:solidFill>
                          <a:latin typeface="Arial" panose="020B0604020202020204" pitchFamily="34" charset="0"/>
                          <a:cs typeface="Arial" panose="020B0604020202020204" pitchFamily="34" charset="0"/>
                        </a:rPr>
                        <a:t>b_name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Varchar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Computer, civil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Branch name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767587"/>
                  </a:ext>
                </a:extLst>
              </a:tr>
              <a:tr h="457965">
                <a:tc>
                  <a:txBody>
                    <a:bodyPr/>
                    <a:lstStyle/>
                    <a:p>
                      <a:pPr algn="l"/>
                      <a:r>
                        <a:rPr lang="en-IN" sz="1600" dirty="0" err="1">
                          <a:solidFill>
                            <a:srgbClr val="C00000"/>
                          </a:solidFill>
                          <a:latin typeface="Arial" panose="020B0604020202020204" pitchFamily="34" charset="0"/>
                          <a:cs typeface="Arial" panose="020B0604020202020204" pitchFamily="34" charset="0"/>
                        </a:rPr>
                        <a:t>sem_id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a:t>
                      </a:r>
                      <a:r>
                        <a:rPr lang="en-IN" sz="1600" baseline="30000" dirty="0">
                          <a:latin typeface="Arial" panose="020B0604020202020204" pitchFamily="34" charset="0"/>
                          <a:cs typeface="Arial" panose="020B0604020202020204" pitchFamily="34" charset="0"/>
                        </a:rPr>
                        <a:t>st</a:t>
                      </a:r>
                      <a:r>
                        <a:rPr lang="en-IN" sz="1600" dirty="0">
                          <a:latin typeface="Arial" panose="020B0604020202020204" pitchFamily="34" charset="0"/>
                          <a:cs typeface="Arial" panose="020B0604020202020204" pitchFamily="34" charset="0"/>
                        </a:rPr>
                        <a:t>,2</a:t>
                      </a:r>
                      <a:r>
                        <a:rPr lang="en-IN" sz="1600" baseline="30000" dirty="0">
                          <a:latin typeface="Arial" panose="020B0604020202020204" pitchFamily="34" charset="0"/>
                          <a:cs typeface="Arial" panose="020B0604020202020204" pitchFamily="34" charset="0"/>
                        </a:rPr>
                        <a:t>nd</a:t>
                      </a:r>
                      <a:r>
                        <a:rPr lang="en-IN" sz="1600" dirty="0">
                          <a:latin typeface="Arial" panose="020B0604020202020204" pitchFamily="34" charset="0"/>
                          <a:cs typeface="Arial" panose="020B0604020202020204" pitchFamily="34" charset="0"/>
                        </a:rPr>
                        <a:t>,3</a:t>
                      </a:r>
                      <a:r>
                        <a:rPr lang="en-IN" sz="1600" baseline="30000" dirty="0">
                          <a:latin typeface="Arial" panose="020B0604020202020204" pitchFamily="34" charset="0"/>
                          <a:cs typeface="Arial" panose="020B0604020202020204" pitchFamily="34" charset="0"/>
                        </a:rPr>
                        <a:t>rd</a:t>
                      </a:r>
                      <a:r>
                        <a:rPr lang="en-IN" sz="1600" dirty="0">
                          <a:latin typeface="Arial" panose="020B0604020202020204" pitchFamily="34" charset="0"/>
                          <a:cs typeface="Arial" panose="020B0604020202020204" pitchFamily="34" charset="0"/>
                        </a:rPr>
                        <a:t>,etc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Semester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0012646"/>
                  </a:ext>
                </a:extLst>
              </a:tr>
              <a:tr h="457965">
                <a:tc>
                  <a:txBody>
                    <a:bodyPr/>
                    <a:lstStyle/>
                    <a:p>
                      <a:pPr algn="l"/>
                      <a:r>
                        <a:rPr lang="en-IN" sz="1600" dirty="0" err="1">
                          <a:solidFill>
                            <a:srgbClr val="C00000"/>
                          </a:solidFill>
                          <a:latin typeface="Arial" panose="020B0604020202020204" pitchFamily="34" charset="0"/>
                          <a:cs typeface="Arial" panose="020B0604020202020204" pitchFamily="34" charset="0"/>
                        </a:rPr>
                        <a:t>sub_id</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3350706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Subject code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258465"/>
                  </a:ext>
                </a:extLst>
              </a:tr>
              <a:tr h="457965">
                <a:tc>
                  <a:txBody>
                    <a:bodyPr/>
                    <a:lstStyle/>
                    <a:p>
                      <a:pPr algn="l"/>
                      <a:r>
                        <a:rPr lang="en-IN" sz="1600" dirty="0" err="1">
                          <a:solidFill>
                            <a:srgbClr val="C00000"/>
                          </a:solidFill>
                          <a:latin typeface="Arial" panose="020B0604020202020204" pitchFamily="34" charset="0"/>
                          <a:cs typeface="Arial" panose="020B0604020202020204" pitchFamily="34" charset="0"/>
                        </a:rPr>
                        <a:t>m_file</a:t>
                      </a:r>
                      <a:endParaRPr lang="en-IN" sz="1600" dirty="0">
                        <a:solidFill>
                          <a:srgbClr val="C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Varchar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600" dirty="0">
                          <a:latin typeface="Arial" panose="020B0604020202020204" pitchFamily="34" charset="0"/>
                          <a:cs typeface="Arial" panose="020B0604020202020204" pitchFamily="34" charset="0"/>
                        </a:rPr>
                        <a:t>Link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latin typeface="Arial" panose="020B0604020202020204" pitchFamily="34" charset="0"/>
                          <a:cs typeface="Arial" panose="020B0604020202020204" pitchFamily="34" charset="0"/>
                        </a:rPr>
                        <a:t>Location of material(path)</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8002887"/>
                  </a:ext>
                </a:extLst>
              </a:tr>
            </a:tbl>
          </a:graphicData>
        </a:graphic>
      </p:graphicFrame>
      <p:sp>
        <p:nvSpPr>
          <p:cNvPr id="4" name="TextBox 3">
            <a:extLst>
              <a:ext uri="{FF2B5EF4-FFF2-40B4-BE49-F238E27FC236}">
                <a16:creationId xmlns:a16="http://schemas.microsoft.com/office/drawing/2014/main" id="{2A175648-BD1A-7F2C-EAF7-D8B85A45E1AD}"/>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Dictionary</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4C8BDE6F-CA93-9348-197F-24A1F0E8392F}"/>
              </a:ext>
            </a:extLst>
          </p:cNvPr>
          <p:cNvSpPr txBox="1"/>
          <p:nvPr/>
        </p:nvSpPr>
        <p:spPr>
          <a:xfrm>
            <a:off x="1359017" y="1512580"/>
            <a:ext cx="10386574" cy="400110"/>
          </a:xfrm>
          <a:prstGeom prst="rect">
            <a:avLst/>
          </a:prstGeom>
          <a:noFill/>
        </p:spPr>
        <p:txBody>
          <a:bodyPr wrap="square" rtlCol="0" anchor="ctr">
            <a:spAutoFit/>
          </a:bodyPr>
          <a:lstStyle/>
          <a:p>
            <a:r>
              <a:rPr lang="en-IN" sz="2000" i="0" dirty="0">
                <a:effectLst/>
                <a:latin typeface="Arial" panose="020B0604020202020204" pitchFamily="34" charset="0"/>
                <a:cs typeface="Arial" panose="020B0604020202020204" pitchFamily="34" charset="0"/>
              </a:rPr>
              <a:t>Data dictionary for Material</a:t>
            </a:r>
          </a:p>
        </p:txBody>
      </p:sp>
    </p:spTree>
    <p:extLst>
      <p:ext uri="{BB962C8B-B14F-4D97-AF65-F5344CB8AC3E}">
        <p14:creationId xmlns:p14="http://schemas.microsoft.com/office/powerpoint/2010/main" val="357919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255092-9F9B-049B-C7A6-EFA497E9A523}"/>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ER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0C860593-A9C0-5DC1-E953-F51061C7EBDB}"/>
              </a:ext>
            </a:extLst>
          </p:cNvPr>
          <p:cNvSpPr txBox="1"/>
          <p:nvPr/>
        </p:nvSpPr>
        <p:spPr>
          <a:xfrm>
            <a:off x="1408348" y="1236949"/>
            <a:ext cx="10386574" cy="3847207"/>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i="0" u="sng" dirty="0">
                <a:effectLst/>
                <a:latin typeface="Arial" panose="020B0604020202020204" pitchFamily="34" charset="0"/>
                <a:cs typeface="Arial" panose="020B0604020202020204" pitchFamily="34" charset="0"/>
              </a:rPr>
              <a:t>What is ER Diagram?</a:t>
            </a:r>
          </a:p>
          <a:p>
            <a:endParaRPr lang="en-IN" sz="2000" i="0" dirty="0">
              <a:effectLst/>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ER Diagram stands for Entity Relationship Diagram, also known as ERD is a diagram 	that displays the relationship of entity sets stored in a database.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In other words, ER diagrams help to explain the logical structure of databases.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ER diagrams are created based on three basic concepts: entities, attributes and 	relationships.</a:t>
            </a:r>
          </a:p>
          <a:p>
            <a:r>
              <a:rPr lang="en-IN" sz="20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	ER Diagrams contain different symbols that use rectangles to represent entities, ovals 	to define attributes and diamond shapes to represent relationships.</a:t>
            </a:r>
            <a:endParaRPr lang="en-IN" sz="20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85A08-BBBD-6263-4977-140B5A4205A2}"/>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ER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8498E017-1577-E7DB-86EE-98A3290067D0}"/>
              </a:ext>
            </a:extLst>
          </p:cNvPr>
          <p:cNvSpPr txBox="1"/>
          <p:nvPr/>
        </p:nvSpPr>
        <p:spPr>
          <a:xfrm>
            <a:off x="6083291" y="2579242"/>
            <a:ext cx="684803" cy="338554"/>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Arial" panose="020B0604020202020204" pitchFamily="34" charset="0"/>
                <a:cs typeface="Arial" panose="020B0604020202020204" pitchFamily="34" charset="0"/>
              </a:rPr>
              <a:t>Login</a:t>
            </a:r>
            <a:endParaRPr lang="en-IN"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12FA3BF-EFBC-3AA8-6EE4-A742C80E7F09}"/>
              </a:ext>
            </a:extLst>
          </p:cNvPr>
          <p:cNvSpPr txBox="1"/>
          <p:nvPr/>
        </p:nvSpPr>
        <p:spPr>
          <a:xfrm>
            <a:off x="3288024" y="1859285"/>
            <a:ext cx="57099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u_id</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9C0E930-3A09-BB72-D003-053F3E845F17}"/>
              </a:ext>
            </a:extLst>
          </p:cNvPr>
          <p:cNvSpPr txBox="1"/>
          <p:nvPr/>
        </p:nvSpPr>
        <p:spPr>
          <a:xfrm>
            <a:off x="2387545" y="2444752"/>
            <a:ext cx="98296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u_fname</a:t>
            </a:r>
          </a:p>
        </p:txBody>
      </p:sp>
      <p:sp>
        <p:nvSpPr>
          <p:cNvPr id="8" name="TextBox 7">
            <a:extLst>
              <a:ext uri="{FF2B5EF4-FFF2-40B4-BE49-F238E27FC236}">
                <a16:creationId xmlns:a16="http://schemas.microsoft.com/office/drawing/2014/main" id="{44023A72-2CED-2B0F-7AB7-8D1A7FF4A745}"/>
              </a:ext>
            </a:extLst>
          </p:cNvPr>
          <p:cNvSpPr txBox="1"/>
          <p:nvPr/>
        </p:nvSpPr>
        <p:spPr>
          <a:xfrm>
            <a:off x="1867261" y="3158540"/>
            <a:ext cx="102784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u_sname</a:t>
            </a:r>
          </a:p>
        </p:txBody>
      </p:sp>
      <p:sp>
        <p:nvSpPr>
          <p:cNvPr id="9" name="TextBox 8">
            <a:extLst>
              <a:ext uri="{FF2B5EF4-FFF2-40B4-BE49-F238E27FC236}">
                <a16:creationId xmlns:a16="http://schemas.microsoft.com/office/drawing/2014/main" id="{682725AE-106B-6C9F-EAFA-273B187B1751}"/>
              </a:ext>
            </a:extLst>
          </p:cNvPr>
          <p:cNvSpPr txBox="1"/>
          <p:nvPr/>
        </p:nvSpPr>
        <p:spPr>
          <a:xfrm>
            <a:off x="3547958" y="4444000"/>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dob</a:t>
            </a: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8271379-DF00-3248-E2E6-7B7941AE1217}"/>
              </a:ext>
            </a:extLst>
          </p:cNvPr>
          <p:cNvSpPr txBox="1"/>
          <p:nvPr/>
        </p:nvSpPr>
        <p:spPr>
          <a:xfrm>
            <a:off x="2675432" y="3761941"/>
            <a:ext cx="66236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telNo</a:t>
            </a:r>
          </a:p>
        </p:txBody>
      </p:sp>
      <p:sp>
        <p:nvSpPr>
          <p:cNvPr id="11" name="TextBox 10">
            <a:extLst>
              <a:ext uri="{FF2B5EF4-FFF2-40B4-BE49-F238E27FC236}">
                <a16:creationId xmlns:a16="http://schemas.microsoft.com/office/drawing/2014/main" id="{6D353023-078E-B70B-9769-B734C7420FEC}"/>
              </a:ext>
            </a:extLst>
          </p:cNvPr>
          <p:cNvSpPr txBox="1"/>
          <p:nvPr/>
        </p:nvSpPr>
        <p:spPr>
          <a:xfrm>
            <a:off x="5963595" y="3753576"/>
            <a:ext cx="92525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Manage</a:t>
            </a:r>
            <a:endParaRPr lang="en-IN"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3B0E3CE-1142-8244-72F6-6683BA1B319F}"/>
              </a:ext>
            </a:extLst>
          </p:cNvPr>
          <p:cNvSpPr txBox="1"/>
          <p:nvPr/>
        </p:nvSpPr>
        <p:spPr>
          <a:xfrm>
            <a:off x="5917379" y="4995468"/>
            <a:ext cx="1016625" cy="338554"/>
          </a:xfrm>
          <a:prstGeom prst="rect">
            <a:avLst/>
          </a:prstGeom>
          <a:noFill/>
          <a:ln w="19050">
            <a:solidFill>
              <a:schemeClr val="tx1"/>
            </a:solidFill>
          </a:ln>
        </p:spPr>
        <p:txBody>
          <a:bodyPr wrap="none" rtlCol="0">
            <a:spAutoFit/>
          </a:bodyPr>
          <a:lstStyle/>
          <a:p>
            <a:r>
              <a:rPr lang="en-US" sz="1600" dirty="0">
                <a:latin typeface="Arial" panose="020B0604020202020204" pitchFamily="34" charset="0"/>
                <a:cs typeface="Arial" panose="020B0604020202020204" pitchFamily="34" charset="0"/>
              </a:rPr>
              <a:t>Materials</a:t>
            </a:r>
            <a:endParaRPr lang="en-IN"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B5804E7-1329-741E-D493-F11BF83BEAAC}"/>
              </a:ext>
            </a:extLst>
          </p:cNvPr>
          <p:cNvSpPr txBox="1"/>
          <p:nvPr/>
        </p:nvSpPr>
        <p:spPr>
          <a:xfrm>
            <a:off x="8863557" y="5680855"/>
            <a:ext cx="78739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sub_id</a:t>
            </a:r>
            <a:endParaRPr lang="en-IN" sz="16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F3E715B-35DE-35C7-2F47-C196F2FDAA25}"/>
              </a:ext>
            </a:extLst>
          </p:cNvPr>
          <p:cNvSpPr txBox="1"/>
          <p:nvPr/>
        </p:nvSpPr>
        <p:spPr>
          <a:xfrm>
            <a:off x="9617289" y="5081903"/>
            <a:ext cx="84510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sem_id</a:t>
            </a:r>
            <a:endParaRPr lang="en-IN"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EF7C3399-F0DD-4ABA-AE6D-A6D10989DC70}"/>
              </a:ext>
            </a:extLst>
          </p:cNvPr>
          <p:cNvSpPr txBox="1"/>
          <p:nvPr/>
        </p:nvSpPr>
        <p:spPr>
          <a:xfrm>
            <a:off x="8863557" y="4482951"/>
            <a:ext cx="92525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b_name</a:t>
            </a:r>
            <a:endParaRPr lang="en-IN" sz="1600" dirty="0">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41B489CC-13B0-226B-EF4F-C2ABDE0FE5C2}"/>
              </a:ext>
            </a:extLst>
          </p:cNvPr>
          <p:cNvSpPr/>
          <p:nvPr/>
        </p:nvSpPr>
        <p:spPr>
          <a:xfrm>
            <a:off x="2294471" y="2336768"/>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0E0111FC-09C6-A4F1-F34E-AC4C94B58BA4}"/>
              </a:ext>
            </a:extLst>
          </p:cNvPr>
          <p:cNvSpPr/>
          <p:nvPr/>
        </p:nvSpPr>
        <p:spPr>
          <a:xfrm>
            <a:off x="1808601" y="3051853"/>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FC74FFB8-3BD2-3A1F-2E12-4423A3620F02}"/>
              </a:ext>
            </a:extLst>
          </p:cNvPr>
          <p:cNvSpPr/>
          <p:nvPr/>
        </p:nvSpPr>
        <p:spPr>
          <a:xfrm>
            <a:off x="2449611" y="3655254"/>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26" name="Flowchart: Decision 25">
            <a:extLst>
              <a:ext uri="{FF2B5EF4-FFF2-40B4-BE49-F238E27FC236}">
                <a16:creationId xmlns:a16="http://schemas.microsoft.com/office/drawing/2014/main" id="{E2F08343-84B7-DBC6-F823-B333F65398F6}"/>
              </a:ext>
            </a:extLst>
          </p:cNvPr>
          <p:cNvSpPr/>
          <p:nvPr/>
        </p:nvSpPr>
        <p:spPr>
          <a:xfrm>
            <a:off x="5825058" y="3406839"/>
            <a:ext cx="1201270" cy="98198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F8ECE055-243A-21D5-3879-0BC1B824BBDC}"/>
              </a:ext>
            </a:extLst>
          </p:cNvPr>
          <p:cNvCxnSpPr>
            <a:cxnSpLocks/>
            <a:stCxn id="3" idx="1"/>
            <a:endCxn id="81" idx="5"/>
          </p:cNvCxnSpPr>
          <p:nvPr/>
        </p:nvCxnSpPr>
        <p:spPr>
          <a:xfrm flipH="1" flipV="1">
            <a:off x="4005460" y="2249114"/>
            <a:ext cx="2077831" cy="499405"/>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445F7A3C-F8B2-FCCB-7427-070650304269}"/>
              </a:ext>
            </a:extLst>
          </p:cNvPr>
          <p:cNvCxnSpPr>
            <a:stCxn id="3" idx="1"/>
            <a:endCxn id="20" idx="5"/>
          </p:cNvCxnSpPr>
          <p:nvPr/>
        </p:nvCxnSpPr>
        <p:spPr>
          <a:xfrm flipH="1">
            <a:off x="3319819" y="2748519"/>
            <a:ext cx="2763472" cy="8562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4A4BEA8B-0214-CA38-1E72-01BB17B622CE}"/>
              </a:ext>
            </a:extLst>
          </p:cNvPr>
          <p:cNvCxnSpPr>
            <a:cxnSpLocks/>
            <a:stCxn id="3" idx="1"/>
            <a:endCxn id="21" idx="6"/>
          </p:cNvCxnSpPr>
          <p:nvPr/>
        </p:nvCxnSpPr>
        <p:spPr>
          <a:xfrm flipH="1">
            <a:off x="3009871" y="2748519"/>
            <a:ext cx="3073420" cy="594687"/>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EBD3642B-1370-BD5C-B5D0-96C0DB72F6C8}"/>
              </a:ext>
            </a:extLst>
          </p:cNvPr>
          <p:cNvCxnSpPr>
            <a:cxnSpLocks/>
            <a:stCxn id="3" idx="1"/>
            <a:endCxn id="22" idx="6"/>
          </p:cNvCxnSpPr>
          <p:nvPr/>
        </p:nvCxnSpPr>
        <p:spPr>
          <a:xfrm flipH="1">
            <a:off x="3650881" y="2748519"/>
            <a:ext cx="2432410" cy="119808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CFB95A7D-1BEF-2F60-B67B-BA055B55640B}"/>
              </a:ext>
            </a:extLst>
          </p:cNvPr>
          <p:cNvCxnSpPr>
            <a:cxnSpLocks/>
            <a:stCxn id="3" idx="1"/>
            <a:endCxn id="69" idx="7"/>
          </p:cNvCxnSpPr>
          <p:nvPr/>
        </p:nvCxnSpPr>
        <p:spPr>
          <a:xfrm flipH="1">
            <a:off x="4284138" y="2748519"/>
            <a:ext cx="1799153" cy="1676466"/>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93AB909-F4C3-794C-5691-4EDEA4B37FB5}"/>
              </a:ext>
            </a:extLst>
          </p:cNvPr>
          <p:cNvCxnSpPr>
            <a:cxnSpLocks/>
            <a:stCxn id="3" idx="2"/>
            <a:endCxn id="26" idx="0"/>
          </p:cNvCxnSpPr>
          <p:nvPr/>
        </p:nvCxnSpPr>
        <p:spPr>
          <a:xfrm>
            <a:off x="6425693" y="2917796"/>
            <a:ext cx="0" cy="489043"/>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73FA7984-B8D1-97F7-23B9-3F6ACFF8084A}"/>
              </a:ext>
            </a:extLst>
          </p:cNvPr>
          <p:cNvCxnSpPr>
            <a:cxnSpLocks/>
            <a:stCxn id="26" idx="2"/>
          </p:cNvCxnSpPr>
          <p:nvPr/>
        </p:nvCxnSpPr>
        <p:spPr>
          <a:xfrm flipH="1">
            <a:off x="6425691" y="4388826"/>
            <a:ext cx="2" cy="606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D5BC99E-FA99-AC9D-C07A-73FC981B18ED}"/>
              </a:ext>
            </a:extLst>
          </p:cNvPr>
          <p:cNvSpPr/>
          <p:nvPr/>
        </p:nvSpPr>
        <p:spPr>
          <a:xfrm>
            <a:off x="8679863" y="4359540"/>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70E73D5B-9E42-17CA-8A22-8311D9BB4385}"/>
              </a:ext>
            </a:extLst>
          </p:cNvPr>
          <p:cNvSpPr/>
          <p:nvPr/>
        </p:nvSpPr>
        <p:spPr>
          <a:xfrm>
            <a:off x="9313370" y="4962136"/>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57" name="Oval 56">
            <a:extLst>
              <a:ext uri="{FF2B5EF4-FFF2-40B4-BE49-F238E27FC236}">
                <a16:creationId xmlns:a16="http://schemas.microsoft.com/office/drawing/2014/main" id="{B6D0260E-3CA9-40CA-A1BC-98C10D8CA792}"/>
              </a:ext>
            </a:extLst>
          </p:cNvPr>
          <p:cNvSpPr/>
          <p:nvPr/>
        </p:nvSpPr>
        <p:spPr>
          <a:xfrm>
            <a:off x="8639788" y="5558779"/>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2663F8A0-79FD-80A1-A8A0-9E2924AD11B9}"/>
              </a:ext>
            </a:extLst>
          </p:cNvPr>
          <p:cNvCxnSpPr>
            <a:cxnSpLocks/>
            <a:stCxn id="55" idx="3"/>
            <a:endCxn id="12" idx="3"/>
          </p:cNvCxnSpPr>
          <p:nvPr/>
        </p:nvCxnSpPr>
        <p:spPr>
          <a:xfrm flipH="1">
            <a:off x="6934004" y="4856911"/>
            <a:ext cx="1921781" cy="3078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5896C3A-D12A-9ECF-580C-0BCD917301F4}"/>
              </a:ext>
            </a:extLst>
          </p:cNvPr>
          <p:cNvCxnSpPr>
            <a:cxnSpLocks/>
            <a:stCxn id="56" idx="2"/>
            <a:endCxn id="12" idx="3"/>
          </p:cNvCxnSpPr>
          <p:nvPr/>
        </p:nvCxnSpPr>
        <p:spPr>
          <a:xfrm flipH="1" flipV="1">
            <a:off x="6934004" y="5164745"/>
            <a:ext cx="2379366" cy="887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60502E-0692-A69F-D522-A63651E70B1D}"/>
              </a:ext>
            </a:extLst>
          </p:cNvPr>
          <p:cNvCxnSpPr>
            <a:cxnSpLocks/>
            <a:stCxn id="57" idx="1"/>
            <a:endCxn id="12" idx="3"/>
          </p:cNvCxnSpPr>
          <p:nvPr/>
        </p:nvCxnSpPr>
        <p:spPr>
          <a:xfrm flipH="1" flipV="1">
            <a:off x="6934004" y="5164745"/>
            <a:ext cx="1881706" cy="4793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596284A-106B-721A-1482-4AC809C0CFB4}"/>
              </a:ext>
            </a:extLst>
          </p:cNvPr>
          <p:cNvSpPr txBox="1"/>
          <p:nvPr/>
        </p:nvSpPr>
        <p:spPr>
          <a:xfrm>
            <a:off x="8382810" y="6277498"/>
            <a:ext cx="73129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m_loc</a:t>
            </a:r>
            <a:endParaRPr lang="en-IN" sz="1600" dirty="0">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0434FB49-B215-58FB-7E0A-E72A7EA612FC}"/>
              </a:ext>
            </a:extLst>
          </p:cNvPr>
          <p:cNvSpPr txBox="1"/>
          <p:nvPr/>
        </p:nvSpPr>
        <p:spPr>
          <a:xfrm>
            <a:off x="8462960" y="387925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m_id</a:t>
            </a:r>
            <a:endParaRPr lang="en-IN" sz="1600" dirty="0">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95594CDD-244F-4E8C-3575-B4C678A9E509}"/>
              </a:ext>
            </a:extLst>
          </p:cNvPr>
          <p:cNvSpPr/>
          <p:nvPr/>
        </p:nvSpPr>
        <p:spPr>
          <a:xfrm>
            <a:off x="8176674" y="6153161"/>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D8F1897A-0D1E-589D-4815-53FBDF60E457}"/>
              </a:ext>
            </a:extLst>
          </p:cNvPr>
          <p:cNvSpPr/>
          <p:nvPr/>
        </p:nvSpPr>
        <p:spPr>
          <a:xfrm>
            <a:off x="8176674" y="3756944"/>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cxnSp>
        <p:nvCxnSpPr>
          <p:cNvPr id="75" name="Straight Connector 74">
            <a:extLst>
              <a:ext uri="{FF2B5EF4-FFF2-40B4-BE49-F238E27FC236}">
                <a16:creationId xmlns:a16="http://schemas.microsoft.com/office/drawing/2014/main" id="{DCDDD5D0-4F5C-8522-8D20-5A689053FE1B}"/>
              </a:ext>
            </a:extLst>
          </p:cNvPr>
          <p:cNvCxnSpPr>
            <a:stCxn id="73" idx="3"/>
            <a:endCxn id="12" idx="3"/>
          </p:cNvCxnSpPr>
          <p:nvPr/>
        </p:nvCxnSpPr>
        <p:spPr>
          <a:xfrm flipH="1">
            <a:off x="6934004" y="4254315"/>
            <a:ext cx="1418592" cy="91043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F859158-03F2-73FB-DD04-189C8EDE6794}"/>
              </a:ext>
            </a:extLst>
          </p:cNvPr>
          <p:cNvCxnSpPr>
            <a:cxnSpLocks/>
            <a:stCxn id="72" idx="1"/>
            <a:endCxn id="12" idx="3"/>
          </p:cNvCxnSpPr>
          <p:nvPr/>
        </p:nvCxnSpPr>
        <p:spPr>
          <a:xfrm flipH="1" flipV="1">
            <a:off x="6934004" y="5164745"/>
            <a:ext cx="1418592" cy="1073751"/>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8BAFF424-436F-F4B9-A1A8-4B55900384C1}"/>
              </a:ext>
            </a:extLst>
          </p:cNvPr>
          <p:cNvCxnSpPr>
            <a:cxnSpLocks/>
            <a:stCxn id="3" idx="1"/>
            <a:endCxn id="78" idx="4"/>
          </p:cNvCxnSpPr>
          <p:nvPr/>
        </p:nvCxnSpPr>
        <p:spPr>
          <a:xfrm flipH="1" flipV="1">
            <a:off x="4284138" y="1678631"/>
            <a:ext cx="1799153" cy="1069888"/>
          </a:xfrm>
          <a:prstGeom prst="line">
            <a:avLst/>
          </a:prstGeom>
        </p:spPr>
        <p:style>
          <a:lnRef idx="2">
            <a:schemeClr val="dk1"/>
          </a:lnRef>
          <a:fillRef idx="0">
            <a:schemeClr val="dk1"/>
          </a:fillRef>
          <a:effectRef idx="1">
            <a:schemeClr val="dk1"/>
          </a:effectRef>
          <a:fontRef idx="minor">
            <a:schemeClr val="tx1"/>
          </a:fontRef>
        </p:style>
      </p:cxnSp>
      <p:sp>
        <p:nvSpPr>
          <p:cNvPr id="69" name="Oval 68">
            <a:extLst>
              <a:ext uri="{FF2B5EF4-FFF2-40B4-BE49-F238E27FC236}">
                <a16:creationId xmlns:a16="http://schemas.microsoft.com/office/drawing/2014/main" id="{E44CD4C3-815C-C5E2-8352-06C2B6E105C6}"/>
              </a:ext>
            </a:extLst>
          </p:cNvPr>
          <p:cNvSpPr/>
          <p:nvPr/>
        </p:nvSpPr>
        <p:spPr>
          <a:xfrm>
            <a:off x="3258790" y="4339650"/>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F67621D5-5039-89ED-8615-F02928533F30}"/>
              </a:ext>
            </a:extLst>
          </p:cNvPr>
          <p:cNvSpPr/>
          <p:nvPr/>
        </p:nvSpPr>
        <p:spPr>
          <a:xfrm>
            <a:off x="3683503" y="1095925"/>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B7F5B918-C7D2-166B-6938-E64475772B13}"/>
              </a:ext>
            </a:extLst>
          </p:cNvPr>
          <p:cNvSpPr/>
          <p:nvPr/>
        </p:nvSpPr>
        <p:spPr>
          <a:xfrm>
            <a:off x="2980112" y="1751743"/>
            <a:ext cx="1201270" cy="5827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85519AF4-8190-D269-8182-1F61568A71B9}"/>
              </a:ext>
            </a:extLst>
          </p:cNvPr>
          <p:cNvSpPr txBox="1"/>
          <p:nvPr/>
        </p:nvSpPr>
        <p:spPr>
          <a:xfrm>
            <a:off x="4004253" y="1206154"/>
            <a:ext cx="55976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pwd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25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633B7-7E16-476C-A48C-84756E998583}"/>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Context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76D162F2-7F5C-239B-6DB0-42512C90C3AF}"/>
              </a:ext>
            </a:extLst>
          </p:cNvPr>
          <p:cNvSpPr txBox="1"/>
          <p:nvPr/>
        </p:nvSpPr>
        <p:spPr>
          <a:xfrm>
            <a:off x="1408348" y="1698614"/>
            <a:ext cx="10386574" cy="2923877"/>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i="0" u="sng" dirty="0">
                <a:effectLst/>
                <a:latin typeface="Arial" panose="020B0604020202020204" pitchFamily="34" charset="0"/>
                <a:cs typeface="Arial" panose="020B0604020202020204" pitchFamily="34" charset="0"/>
              </a:rPr>
              <a:t>What is a Context Diagram?</a:t>
            </a:r>
          </a:p>
          <a:p>
            <a:endParaRPr lang="en-IN" sz="2000" i="0" dirty="0">
              <a:effectLst/>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Also referred to as the Level O Data Flow Diagram, the Context diagram is the highest 	level in a Data Flow Diagram.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It is a tool popular among Business Analysts who use it to understand the details and 	boundaries of the system to be designed in a project. </a:t>
            </a:r>
          </a:p>
          <a:p>
            <a:endParaRPr lang="en-IN" sz="2000" dirty="0">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It points out the flow of information between the system and external components.</a:t>
            </a:r>
          </a:p>
        </p:txBody>
      </p:sp>
    </p:spTree>
    <p:extLst>
      <p:ext uri="{BB962C8B-B14F-4D97-AF65-F5344CB8AC3E}">
        <p14:creationId xmlns:p14="http://schemas.microsoft.com/office/powerpoint/2010/main" val="16145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068EB06-143E-7DEC-DE8F-2023E1E7C931}"/>
              </a:ext>
            </a:extLst>
          </p:cNvPr>
          <p:cNvSpPr/>
          <p:nvPr/>
        </p:nvSpPr>
        <p:spPr>
          <a:xfrm>
            <a:off x="4802858" y="2796242"/>
            <a:ext cx="2273835" cy="20307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ritannic Bold" panose="020B0903060703020204" pitchFamily="34" charset="0"/>
              </a:rPr>
              <a:t>ONLINE </a:t>
            </a:r>
          </a:p>
          <a:p>
            <a:pPr algn="ctr"/>
            <a:r>
              <a:rPr lang="en-US" sz="2400" b="1" dirty="0">
                <a:solidFill>
                  <a:schemeClr val="tx1"/>
                </a:solidFill>
                <a:latin typeface="Britannic Bold" panose="020B0903060703020204" pitchFamily="34" charset="0"/>
              </a:rPr>
              <a:t>STUDY</a:t>
            </a:r>
          </a:p>
          <a:p>
            <a:pPr algn="ctr"/>
            <a:r>
              <a:rPr lang="en-US" sz="2400" b="1" dirty="0">
                <a:solidFill>
                  <a:schemeClr val="tx1"/>
                </a:solidFill>
                <a:latin typeface="Britannic Bold" panose="020B0903060703020204" pitchFamily="34" charset="0"/>
              </a:rPr>
              <a:t>MATERIAL</a:t>
            </a:r>
            <a:endParaRPr lang="en-IN" sz="2400" b="1" dirty="0">
              <a:solidFill>
                <a:schemeClr val="tx1"/>
              </a:solidFill>
              <a:latin typeface="Britannic Bold" panose="020B0903060703020204" pitchFamily="34" charset="0"/>
            </a:endParaRPr>
          </a:p>
        </p:txBody>
      </p:sp>
      <p:sp>
        <p:nvSpPr>
          <p:cNvPr id="16" name="TextBox 15">
            <a:extLst>
              <a:ext uri="{FF2B5EF4-FFF2-40B4-BE49-F238E27FC236}">
                <a16:creationId xmlns:a16="http://schemas.microsoft.com/office/drawing/2014/main" id="{50AD648C-E359-E35F-D62C-D8EA8B83A56A}"/>
              </a:ext>
            </a:extLst>
          </p:cNvPr>
          <p:cNvSpPr txBox="1"/>
          <p:nvPr/>
        </p:nvSpPr>
        <p:spPr>
          <a:xfrm>
            <a:off x="2048077" y="2442299"/>
            <a:ext cx="1878162"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Admin</a:t>
            </a:r>
          </a:p>
          <a:p>
            <a:pPr algn="ctr"/>
            <a:r>
              <a:rPr lang="en-US" sz="2000" b="1" dirty="0">
                <a:latin typeface="Arial" panose="020B0604020202020204" pitchFamily="34" charset="0"/>
                <a:cs typeface="Arial" panose="020B0604020202020204" pitchFamily="34" charset="0"/>
              </a:rPr>
              <a:t>Login Page</a:t>
            </a:r>
          </a:p>
        </p:txBody>
      </p:sp>
      <p:sp>
        <p:nvSpPr>
          <p:cNvPr id="17" name="TextBox 16">
            <a:extLst>
              <a:ext uri="{FF2B5EF4-FFF2-40B4-BE49-F238E27FC236}">
                <a16:creationId xmlns:a16="http://schemas.microsoft.com/office/drawing/2014/main" id="{18A1F0FC-0C0D-1626-04C7-C463FBEC9A09}"/>
              </a:ext>
            </a:extLst>
          </p:cNvPr>
          <p:cNvSpPr txBox="1"/>
          <p:nvPr/>
        </p:nvSpPr>
        <p:spPr>
          <a:xfrm>
            <a:off x="7953312" y="4464669"/>
            <a:ext cx="2013537"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Download</a:t>
            </a:r>
          </a:p>
          <a:p>
            <a:pPr algn="ctr"/>
            <a:r>
              <a:rPr lang="en-US" sz="2000" b="1" dirty="0">
                <a:latin typeface="Arial" panose="020B0604020202020204" pitchFamily="34" charset="0"/>
                <a:cs typeface="Arial" panose="020B0604020202020204" pitchFamily="34" charset="0"/>
              </a:rPr>
              <a:t>Material</a:t>
            </a:r>
            <a:endParaRPr lang="en-IN" sz="20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4962BBC-18DC-02D4-DD72-2AF45F8183C1}"/>
              </a:ext>
            </a:extLst>
          </p:cNvPr>
          <p:cNvSpPr txBox="1"/>
          <p:nvPr/>
        </p:nvSpPr>
        <p:spPr>
          <a:xfrm>
            <a:off x="7953312" y="2442299"/>
            <a:ext cx="2013537"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Upload</a:t>
            </a:r>
          </a:p>
          <a:p>
            <a:pPr algn="ctr"/>
            <a:r>
              <a:rPr lang="en-US" sz="2000" b="1" dirty="0">
                <a:latin typeface="Arial" panose="020B0604020202020204" pitchFamily="34" charset="0"/>
                <a:cs typeface="Arial" panose="020B0604020202020204" pitchFamily="34" charset="0"/>
              </a:rPr>
              <a:t>Material</a:t>
            </a:r>
          </a:p>
        </p:txBody>
      </p:sp>
      <p:sp>
        <p:nvSpPr>
          <p:cNvPr id="29" name="TextBox 28">
            <a:extLst>
              <a:ext uri="{FF2B5EF4-FFF2-40B4-BE49-F238E27FC236}">
                <a16:creationId xmlns:a16="http://schemas.microsoft.com/office/drawing/2014/main" id="{0B59E9ED-7E6A-FB16-40A0-B317489A1598}"/>
              </a:ext>
            </a:extLst>
          </p:cNvPr>
          <p:cNvSpPr txBox="1"/>
          <p:nvPr/>
        </p:nvSpPr>
        <p:spPr>
          <a:xfrm>
            <a:off x="2048077" y="4473097"/>
            <a:ext cx="1878162"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View</a:t>
            </a:r>
          </a:p>
          <a:p>
            <a:pPr algn="ctr"/>
            <a:r>
              <a:rPr lang="en-US" sz="2000" b="1" dirty="0">
                <a:latin typeface="Arial" panose="020B0604020202020204" pitchFamily="34" charset="0"/>
                <a:cs typeface="Arial" panose="020B0604020202020204" pitchFamily="34" charset="0"/>
              </a:rPr>
              <a:t>Material</a:t>
            </a:r>
            <a:endParaRPr lang="en-IN" sz="20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DF6D244-8A04-A071-A514-55EFA4E65A1C}"/>
              </a:ext>
            </a:extLst>
          </p:cNvPr>
          <p:cNvSpPr txBox="1"/>
          <p:nvPr/>
        </p:nvSpPr>
        <p:spPr>
          <a:xfrm>
            <a:off x="4973641" y="1099962"/>
            <a:ext cx="1932270" cy="707886"/>
          </a:xfrm>
          <a:prstGeom prst="rect">
            <a:avLst/>
          </a:prstGeom>
          <a:solidFill>
            <a:schemeClr val="accent1"/>
          </a:solidFill>
        </p:spPr>
        <p:txBody>
          <a:bodyPr wrap="square" rtlCol="0">
            <a:spAutoFit/>
          </a:bodyPr>
          <a:lstStyle/>
          <a:p>
            <a:pPr algn="ctr"/>
            <a:r>
              <a:rPr lang="en-US" sz="2000" b="1" dirty="0">
                <a:solidFill>
                  <a:schemeClr val="tx1"/>
                </a:solidFill>
                <a:latin typeface="Arial" panose="020B0604020202020204" pitchFamily="34" charset="0"/>
                <a:cs typeface="Arial" panose="020B0604020202020204" pitchFamily="34" charset="0"/>
              </a:rPr>
              <a:t>Admin</a:t>
            </a:r>
          </a:p>
          <a:p>
            <a:pPr algn="ctr"/>
            <a:r>
              <a:rPr lang="en-US" sz="2000" b="1" dirty="0">
                <a:solidFill>
                  <a:schemeClr val="tx1"/>
                </a:solidFill>
                <a:latin typeface="Arial" panose="020B0604020202020204" pitchFamily="34" charset="0"/>
                <a:cs typeface="Arial" panose="020B0604020202020204" pitchFamily="34" charset="0"/>
              </a:rPr>
              <a:t>Registration</a:t>
            </a:r>
            <a:endParaRPr lang="en-IN" sz="2000" b="1" dirty="0">
              <a:solidFill>
                <a:schemeClr val="tx1"/>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FA1D451-54FB-BF64-A307-DC05B0CC61A9}"/>
              </a:ext>
            </a:extLst>
          </p:cNvPr>
          <p:cNvSpPr txBox="1"/>
          <p:nvPr/>
        </p:nvSpPr>
        <p:spPr>
          <a:xfrm>
            <a:off x="4973641" y="5893266"/>
            <a:ext cx="1932268" cy="707886"/>
          </a:xfrm>
          <a:prstGeom prst="rect">
            <a:avLst/>
          </a:prstGeom>
          <a:solidFill>
            <a:schemeClr val="accent1"/>
          </a:solidFill>
        </p:spPr>
        <p:txBody>
          <a:bodyPr wrap="square" rtlCol="0">
            <a:spAutoFit/>
          </a:bodyPr>
          <a:lstStyle/>
          <a:p>
            <a:pPr algn="ctr"/>
            <a:r>
              <a:rPr lang="en-US" sz="2000" b="1" dirty="0">
                <a:latin typeface="Arial" panose="020B0604020202020204" pitchFamily="34" charset="0"/>
                <a:cs typeface="Arial" panose="020B0604020202020204" pitchFamily="34" charset="0"/>
              </a:rPr>
              <a:t>Share</a:t>
            </a:r>
          </a:p>
          <a:p>
            <a:pPr algn="ctr"/>
            <a:r>
              <a:rPr lang="en-IN" sz="2000" b="1" dirty="0">
                <a:latin typeface="Arial" panose="020B0604020202020204" pitchFamily="34" charset="0"/>
                <a:cs typeface="Arial" panose="020B0604020202020204" pitchFamily="34" charset="0"/>
              </a:rPr>
              <a:t>Material</a:t>
            </a:r>
          </a:p>
        </p:txBody>
      </p:sp>
      <p:cxnSp>
        <p:nvCxnSpPr>
          <p:cNvPr id="5" name="Straight Arrow Connector 4">
            <a:extLst>
              <a:ext uri="{FF2B5EF4-FFF2-40B4-BE49-F238E27FC236}">
                <a16:creationId xmlns:a16="http://schemas.microsoft.com/office/drawing/2014/main" id="{9F9819FB-645C-4FE7-BF87-B0C7DA882FD6}"/>
              </a:ext>
            </a:extLst>
          </p:cNvPr>
          <p:cNvCxnSpPr>
            <a:cxnSpLocks/>
            <a:stCxn id="20" idx="1"/>
          </p:cNvCxnSpPr>
          <p:nvPr/>
        </p:nvCxnSpPr>
        <p:spPr>
          <a:xfrm flipH="1">
            <a:off x="6959196" y="2796242"/>
            <a:ext cx="994116" cy="56046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7A677C3C-BCA7-46AF-98FA-FFEB21A10181}"/>
              </a:ext>
            </a:extLst>
          </p:cNvPr>
          <p:cNvCxnSpPr>
            <a:cxnSpLocks/>
            <a:endCxn id="16" idx="3"/>
          </p:cNvCxnSpPr>
          <p:nvPr/>
        </p:nvCxnSpPr>
        <p:spPr>
          <a:xfrm flipH="1" flipV="1">
            <a:off x="3926239" y="2796242"/>
            <a:ext cx="994116" cy="516555"/>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152ECA7F-9548-47E8-86BB-525D8CEAE1F1}"/>
              </a:ext>
            </a:extLst>
          </p:cNvPr>
          <p:cNvCxnSpPr>
            <a:cxnSpLocks/>
            <a:endCxn id="29" idx="3"/>
          </p:cNvCxnSpPr>
          <p:nvPr/>
        </p:nvCxnSpPr>
        <p:spPr>
          <a:xfrm flipH="1">
            <a:off x="3926239" y="4258146"/>
            <a:ext cx="994116" cy="568894"/>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8A869D4D-1957-46B2-BFBE-FB2A5813E025}"/>
              </a:ext>
            </a:extLst>
          </p:cNvPr>
          <p:cNvCxnSpPr>
            <a:cxnSpLocks/>
            <a:stCxn id="17" idx="1"/>
          </p:cNvCxnSpPr>
          <p:nvPr/>
        </p:nvCxnSpPr>
        <p:spPr>
          <a:xfrm flipH="1" flipV="1">
            <a:off x="6959196" y="4258146"/>
            <a:ext cx="994116" cy="56046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B63AA57-66ED-441C-8BF1-C38EB8F62E75}"/>
              </a:ext>
            </a:extLst>
          </p:cNvPr>
          <p:cNvCxnSpPr>
            <a:cxnSpLocks/>
            <a:stCxn id="2" idx="4"/>
          </p:cNvCxnSpPr>
          <p:nvPr/>
        </p:nvCxnSpPr>
        <p:spPr>
          <a:xfrm flipH="1">
            <a:off x="5939775" y="4827040"/>
            <a:ext cx="1" cy="1066226"/>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67C7DCD8-09E9-4CCB-9EDF-F7A2B83D614A}"/>
              </a:ext>
            </a:extLst>
          </p:cNvPr>
          <p:cNvCxnSpPr>
            <a:cxnSpLocks/>
            <a:stCxn id="2" idx="0"/>
          </p:cNvCxnSpPr>
          <p:nvPr/>
        </p:nvCxnSpPr>
        <p:spPr>
          <a:xfrm flipV="1">
            <a:off x="5939776" y="1826091"/>
            <a:ext cx="0" cy="970151"/>
          </a:xfrm>
          <a:prstGeom prst="straightConnector1">
            <a:avLst/>
          </a:prstGeom>
          <a:ln w="76200">
            <a:headEnd type="triangle"/>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BBA1E87E-E03B-54F4-7350-464F91457CD7}"/>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Context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97444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D3AE3-554A-E421-E2D6-E0B16929D494}"/>
              </a:ext>
            </a:extLst>
          </p:cNvPr>
          <p:cNvSpPr txBox="1"/>
          <p:nvPr/>
        </p:nvSpPr>
        <p:spPr>
          <a:xfrm>
            <a:off x="0" y="122133"/>
            <a:ext cx="11794922"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Flow Diagram</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A95AA80B-E34B-6CBB-3E96-BEA5086DD1ED}"/>
              </a:ext>
            </a:extLst>
          </p:cNvPr>
          <p:cNvSpPr txBox="1"/>
          <p:nvPr/>
        </p:nvSpPr>
        <p:spPr>
          <a:xfrm>
            <a:off x="1408348" y="1351508"/>
            <a:ext cx="10386574" cy="4154984"/>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i="0" u="sng" dirty="0">
                <a:effectLst/>
                <a:latin typeface="Arial" panose="020B0604020202020204" pitchFamily="34" charset="0"/>
                <a:cs typeface="Arial" panose="020B0604020202020204" pitchFamily="34" charset="0"/>
              </a:rPr>
              <a:t>What is Data Flow Diagram(DFD)?</a:t>
            </a:r>
          </a:p>
          <a:p>
            <a:endParaRPr lang="en-IN" sz="2000" i="0" dirty="0">
              <a:effectLst/>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The flow of data of a system or a process is represented by DFD.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It also gives insight into the inputs and outputs of each entity and the process itself.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DFD does not have control flow and no loops or decision rules are present. </a:t>
            </a:r>
          </a:p>
          <a:p>
            <a:endParaRPr lang="en-IN" sz="2000" dirty="0">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Specific operations depending on the type of data can be explained by a flowchart. </a:t>
            </a:r>
          </a:p>
          <a:p>
            <a:endParaRPr lang="en-IN" sz="2000" dirty="0">
              <a:latin typeface="Arial" panose="020B0604020202020204" pitchFamily="34" charset="0"/>
              <a:cs typeface="Arial" panose="020B0604020202020204" pitchFamily="34" charset="0"/>
            </a:endParaRPr>
          </a:p>
          <a:p>
            <a:r>
              <a:rPr lang="en-IN" sz="2000" i="0" dirty="0">
                <a:effectLst/>
                <a:latin typeface="Arial" panose="020B0604020202020204" pitchFamily="34" charset="0"/>
                <a:cs typeface="Arial" panose="020B0604020202020204" pitchFamily="34" charset="0"/>
              </a:rPr>
              <a:t>	Data Flow Diagram can be represented in several ways.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The DFD belongs to structured-analysis modelling tools.</a:t>
            </a:r>
          </a:p>
        </p:txBody>
      </p:sp>
    </p:spTree>
    <p:extLst>
      <p:ext uri="{BB962C8B-B14F-4D97-AF65-F5344CB8AC3E}">
        <p14:creationId xmlns:p14="http://schemas.microsoft.com/office/powerpoint/2010/main" val="425123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lowchart: Connector 52"/>
          <p:cNvSpPr>
            <a:spLocks noChangeArrowheads="1"/>
          </p:cNvSpPr>
          <p:nvPr/>
        </p:nvSpPr>
        <p:spPr bwMode="auto">
          <a:xfrm>
            <a:off x="5623433" y="3528759"/>
            <a:ext cx="2117087" cy="1973263"/>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sz="2000" dirty="0"/>
          </a:p>
        </p:txBody>
      </p:sp>
      <p:sp>
        <p:nvSpPr>
          <p:cNvPr id="65539" name="Rectangle 3"/>
          <p:cNvSpPr>
            <a:spLocks noChangeArrowheads="1"/>
          </p:cNvSpPr>
          <p:nvPr/>
        </p:nvSpPr>
        <p:spPr bwMode="auto">
          <a:xfrm>
            <a:off x="5919363" y="3786985"/>
            <a:ext cx="1510868" cy="1456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effectLst/>
                <a:latin typeface="Arial" pitchFamily="34" charset="0"/>
                <a:cs typeface="Arial" pitchFamily="34" charset="0"/>
              </a:rPr>
              <a:t>Online </a:t>
            </a:r>
          </a:p>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a:latin typeface="Arial" pitchFamily="34" charset="0"/>
                <a:cs typeface="Arial" pitchFamily="34" charset="0"/>
              </a:rPr>
              <a:t>Study</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effectLst/>
                <a:latin typeface="Arial" pitchFamily="34" charset="0"/>
                <a:cs typeface="Arial" pitchFamily="34" charset="0"/>
              </a:rPr>
              <a:t>Material</a:t>
            </a:r>
          </a:p>
        </p:txBody>
      </p:sp>
      <p:sp>
        <p:nvSpPr>
          <p:cNvPr id="65542" name="Straight Connector 57"/>
          <p:cNvSpPr>
            <a:spLocks noChangeShapeType="1"/>
          </p:cNvSpPr>
          <p:nvPr/>
        </p:nvSpPr>
        <p:spPr bwMode="auto">
          <a:xfrm>
            <a:off x="3430887" y="2787579"/>
            <a:ext cx="6558" cy="1614489"/>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5543" name="Straight Arrow Connector 59"/>
          <p:cNvCxnSpPr>
            <a:cxnSpLocks noChangeShapeType="1"/>
          </p:cNvCxnSpPr>
          <p:nvPr/>
        </p:nvCxnSpPr>
        <p:spPr bwMode="auto">
          <a:xfrm flipV="1">
            <a:off x="3432287" y="4384769"/>
            <a:ext cx="2191146" cy="17300"/>
          </a:xfrm>
          <a:prstGeom prst="straightConnector1">
            <a:avLst/>
          </a:prstGeom>
          <a:noFill/>
          <a:ln w="19050">
            <a:solidFill>
              <a:schemeClr val="tx1"/>
            </a:solidFill>
            <a:miter lim="800000"/>
            <a:headEnd/>
            <a:tailEnd type="triangle" w="med" len="med"/>
          </a:ln>
        </p:spPr>
      </p:cxnSp>
      <p:sp>
        <p:nvSpPr>
          <p:cNvPr id="65544" name="Straight Connector 60"/>
          <p:cNvSpPr>
            <a:spLocks noChangeShapeType="1"/>
          </p:cNvSpPr>
          <p:nvPr/>
        </p:nvSpPr>
        <p:spPr bwMode="auto">
          <a:xfrm>
            <a:off x="2929049" y="2787579"/>
            <a:ext cx="6558" cy="2031028"/>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5545" name="Straight Arrow Connector 61"/>
          <p:cNvCxnSpPr>
            <a:cxnSpLocks noChangeShapeType="1"/>
          </p:cNvCxnSpPr>
          <p:nvPr/>
        </p:nvCxnSpPr>
        <p:spPr bwMode="auto">
          <a:xfrm flipV="1">
            <a:off x="2929049" y="4781129"/>
            <a:ext cx="2741689" cy="35062"/>
          </a:xfrm>
          <a:prstGeom prst="straightConnector1">
            <a:avLst/>
          </a:prstGeom>
          <a:noFill/>
          <a:ln w="19050">
            <a:solidFill>
              <a:schemeClr val="tx1"/>
            </a:solidFill>
            <a:miter lim="800000"/>
            <a:headEnd/>
            <a:tailEnd type="triangle" w="med" len="med"/>
          </a:ln>
        </p:spPr>
      </p:cxnSp>
      <p:sp>
        <p:nvSpPr>
          <p:cNvPr id="65549" name="Straight Connector 69"/>
          <p:cNvSpPr>
            <a:spLocks noChangeShapeType="1"/>
          </p:cNvSpPr>
          <p:nvPr/>
        </p:nvSpPr>
        <p:spPr bwMode="auto">
          <a:xfrm>
            <a:off x="2521948" y="2787579"/>
            <a:ext cx="7938" cy="2485858"/>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5550" name="Straight Arrow Connector 70"/>
          <p:cNvCxnSpPr>
            <a:cxnSpLocks noChangeShapeType="1"/>
            <a:endCxn id="65538" idx="3"/>
          </p:cNvCxnSpPr>
          <p:nvPr/>
        </p:nvCxnSpPr>
        <p:spPr bwMode="auto">
          <a:xfrm flipV="1">
            <a:off x="2529886" y="5213044"/>
            <a:ext cx="3403587" cy="60393"/>
          </a:xfrm>
          <a:prstGeom prst="straightConnector1">
            <a:avLst/>
          </a:prstGeom>
          <a:noFill/>
          <a:ln w="19050">
            <a:solidFill>
              <a:schemeClr val="tx1"/>
            </a:solidFill>
            <a:miter lim="800000"/>
            <a:headEnd/>
            <a:tailEnd type="triangle" w="med" len="med"/>
          </a:ln>
        </p:spPr>
      </p:cxnSp>
      <p:sp>
        <p:nvSpPr>
          <p:cNvPr id="65559" name="Text Box 80"/>
          <p:cNvSpPr txBox="1">
            <a:spLocks noChangeArrowheads="1"/>
          </p:cNvSpPr>
          <p:nvPr/>
        </p:nvSpPr>
        <p:spPr bwMode="auto">
          <a:xfrm>
            <a:off x="2023021" y="1748313"/>
            <a:ext cx="2137288" cy="71905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4400" b="0" i="0" u="none" strike="noStrike" cap="none" normalizeH="0" baseline="0" dirty="0">
                <a:ln>
                  <a:noFill/>
                </a:ln>
                <a:effectLst/>
                <a:latin typeface="Arial Black" panose="020B0A04020102020204" pitchFamily="34" charset="0"/>
                <a:cs typeface="Arial" pitchFamily="34" charset="0"/>
              </a:rPr>
              <a:t>Admin</a:t>
            </a:r>
          </a:p>
        </p:txBody>
      </p:sp>
      <p:sp>
        <p:nvSpPr>
          <p:cNvPr id="65561" name="Text Box 85"/>
          <p:cNvSpPr txBox="1">
            <a:spLocks noChangeArrowheads="1"/>
          </p:cNvSpPr>
          <p:nvPr/>
        </p:nvSpPr>
        <p:spPr bwMode="auto">
          <a:xfrm>
            <a:off x="3565435" y="3046266"/>
            <a:ext cx="1848422" cy="302463"/>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Registration</a:t>
            </a:r>
          </a:p>
        </p:txBody>
      </p:sp>
      <p:sp>
        <p:nvSpPr>
          <p:cNvPr id="65562" name="Text Box 86"/>
          <p:cNvSpPr txBox="1">
            <a:spLocks noChangeArrowheads="1"/>
          </p:cNvSpPr>
          <p:nvPr/>
        </p:nvSpPr>
        <p:spPr bwMode="auto">
          <a:xfrm>
            <a:off x="8169618" y="4051134"/>
            <a:ext cx="1518273" cy="306392"/>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Visit webapp</a:t>
            </a:r>
          </a:p>
        </p:txBody>
      </p:sp>
      <p:sp>
        <p:nvSpPr>
          <p:cNvPr id="65563" name="Text Box 87"/>
          <p:cNvSpPr txBox="1">
            <a:spLocks noChangeArrowheads="1"/>
          </p:cNvSpPr>
          <p:nvPr/>
        </p:nvSpPr>
        <p:spPr bwMode="auto">
          <a:xfrm>
            <a:off x="8176384" y="4450910"/>
            <a:ext cx="1637328" cy="308596"/>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View Materials</a:t>
            </a:r>
          </a:p>
        </p:txBody>
      </p:sp>
      <p:sp>
        <p:nvSpPr>
          <p:cNvPr id="65564" name="Text Box 88"/>
          <p:cNvSpPr txBox="1">
            <a:spLocks noChangeArrowheads="1"/>
          </p:cNvSpPr>
          <p:nvPr/>
        </p:nvSpPr>
        <p:spPr bwMode="auto">
          <a:xfrm>
            <a:off x="8169618" y="4827592"/>
            <a:ext cx="2330192" cy="27814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Download Materials</a:t>
            </a:r>
          </a:p>
        </p:txBody>
      </p:sp>
      <p:sp>
        <p:nvSpPr>
          <p:cNvPr id="65566" name="Text Box 248"/>
          <p:cNvSpPr txBox="1">
            <a:spLocks noChangeArrowheads="1"/>
          </p:cNvSpPr>
          <p:nvPr/>
        </p:nvSpPr>
        <p:spPr bwMode="auto">
          <a:xfrm>
            <a:off x="3619699" y="4039953"/>
            <a:ext cx="1147487" cy="324304"/>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Login</a:t>
            </a:r>
          </a:p>
        </p:txBody>
      </p:sp>
      <p:sp>
        <p:nvSpPr>
          <p:cNvPr id="65567" name="Text Box 249"/>
          <p:cNvSpPr txBox="1">
            <a:spLocks noChangeArrowheads="1"/>
          </p:cNvSpPr>
          <p:nvPr/>
        </p:nvSpPr>
        <p:spPr bwMode="auto">
          <a:xfrm>
            <a:off x="3571000" y="4415800"/>
            <a:ext cx="2027372" cy="378816"/>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itchFamily="34" charset="0"/>
                <a:cs typeface="Arial" pitchFamily="34" charset="0"/>
              </a:rPr>
              <a:t>Upload Materials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effectLst/>
              <a:latin typeface="Arial" pitchFamily="34" charset="0"/>
              <a:cs typeface="Arial" pitchFamily="34" charset="0"/>
            </a:endParaRPr>
          </a:p>
        </p:txBody>
      </p:sp>
      <p:sp>
        <p:nvSpPr>
          <p:cNvPr id="65569" name="Text Box 251"/>
          <p:cNvSpPr txBox="1">
            <a:spLocks noChangeArrowheads="1"/>
          </p:cNvSpPr>
          <p:nvPr/>
        </p:nvSpPr>
        <p:spPr bwMode="auto">
          <a:xfrm>
            <a:off x="3564972" y="4839041"/>
            <a:ext cx="1709703" cy="324304"/>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Arial" panose="020B0604020202020204" pitchFamily="34" charset="0"/>
                <a:cs typeface="Arial" pitchFamily="34" charset="0"/>
              </a:rPr>
              <a:t>Manage Material </a:t>
            </a:r>
          </a:p>
        </p:txBody>
      </p:sp>
      <p:sp>
        <p:nvSpPr>
          <p:cNvPr id="53" name="Rectangle 56">
            <a:extLst>
              <a:ext uri="{FF2B5EF4-FFF2-40B4-BE49-F238E27FC236}">
                <a16:creationId xmlns:a16="http://schemas.microsoft.com/office/drawing/2014/main" id="{38037AE0-1413-4B09-9BD7-07B2D1B76B73}"/>
              </a:ext>
            </a:extLst>
          </p:cNvPr>
          <p:cNvSpPr>
            <a:spLocks noChangeArrowheads="1"/>
          </p:cNvSpPr>
          <p:nvPr/>
        </p:nvSpPr>
        <p:spPr bwMode="auto">
          <a:xfrm>
            <a:off x="1898727" y="1471360"/>
            <a:ext cx="2330191" cy="131865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sz="2000" dirty="0"/>
          </a:p>
        </p:txBody>
      </p:sp>
      <p:cxnSp>
        <p:nvCxnSpPr>
          <p:cNvPr id="62" name="Straight Arrow Connector 59">
            <a:extLst>
              <a:ext uri="{FF2B5EF4-FFF2-40B4-BE49-F238E27FC236}">
                <a16:creationId xmlns:a16="http://schemas.microsoft.com/office/drawing/2014/main" id="{C3A55CBB-8BC5-4BF8-A546-C343C4FC491A}"/>
              </a:ext>
            </a:extLst>
          </p:cNvPr>
          <p:cNvCxnSpPr>
            <a:cxnSpLocks noChangeShapeType="1"/>
          </p:cNvCxnSpPr>
          <p:nvPr/>
        </p:nvCxnSpPr>
        <p:spPr bwMode="auto">
          <a:xfrm flipH="1">
            <a:off x="7726161" y="4384769"/>
            <a:ext cx="2151537" cy="16973"/>
          </a:xfrm>
          <a:prstGeom prst="straightConnector1">
            <a:avLst/>
          </a:prstGeom>
          <a:noFill/>
          <a:ln w="19050">
            <a:solidFill>
              <a:schemeClr val="tx1"/>
            </a:solidFill>
            <a:miter lim="800000"/>
            <a:headEnd/>
            <a:tailEnd type="triangle" w="med" len="med"/>
          </a:ln>
        </p:spPr>
      </p:cxnSp>
      <p:sp>
        <p:nvSpPr>
          <p:cNvPr id="63" name="Straight Connector 60">
            <a:extLst>
              <a:ext uri="{FF2B5EF4-FFF2-40B4-BE49-F238E27FC236}">
                <a16:creationId xmlns:a16="http://schemas.microsoft.com/office/drawing/2014/main" id="{151AC99E-9277-4AB4-A98D-74FD9404874A}"/>
              </a:ext>
            </a:extLst>
          </p:cNvPr>
          <p:cNvSpPr>
            <a:spLocks noChangeShapeType="1"/>
          </p:cNvSpPr>
          <p:nvPr/>
        </p:nvSpPr>
        <p:spPr bwMode="auto">
          <a:xfrm>
            <a:off x="9870145" y="2774042"/>
            <a:ext cx="0" cy="1627700"/>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cxnSp>
        <p:nvCxnSpPr>
          <p:cNvPr id="64" name="Straight Arrow Connector 61">
            <a:extLst>
              <a:ext uri="{FF2B5EF4-FFF2-40B4-BE49-F238E27FC236}">
                <a16:creationId xmlns:a16="http://schemas.microsoft.com/office/drawing/2014/main" id="{B225893F-08C0-49A3-A4B0-B542F7749F1C}"/>
              </a:ext>
            </a:extLst>
          </p:cNvPr>
          <p:cNvCxnSpPr>
            <a:cxnSpLocks noChangeShapeType="1"/>
          </p:cNvCxnSpPr>
          <p:nvPr/>
        </p:nvCxnSpPr>
        <p:spPr bwMode="auto">
          <a:xfrm flipH="1">
            <a:off x="7702768" y="4814744"/>
            <a:ext cx="2687826" cy="0"/>
          </a:xfrm>
          <a:prstGeom prst="straightConnector1">
            <a:avLst/>
          </a:prstGeom>
          <a:noFill/>
          <a:ln w="19050">
            <a:solidFill>
              <a:schemeClr val="tx1"/>
            </a:solidFill>
            <a:miter lim="800000"/>
            <a:headEnd/>
            <a:tailEnd type="triangle" w="med" len="med"/>
          </a:ln>
        </p:spPr>
      </p:cxnSp>
      <p:cxnSp>
        <p:nvCxnSpPr>
          <p:cNvPr id="66" name="Straight Arrow Connector 70">
            <a:extLst>
              <a:ext uri="{FF2B5EF4-FFF2-40B4-BE49-F238E27FC236}">
                <a16:creationId xmlns:a16="http://schemas.microsoft.com/office/drawing/2014/main" id="{D8378B63-69FC-4CDF-BF28-95FD243E2211}"/>
              </a:ext>
            </a:extLst>
          </p:cNvPr>
          <p:cNvCxnSpPr>
            <a:cxnSpLocks noChangeShapeType="1"/>
          </p:cNvCxnSpPr>
          <p:nvPr/>
        </p:nvCxnSpPr>
        <p:spPr bwMode="auto">
          <a:xfrm flipH="1">
            <a:off x="7390986" y="5187474"/>
            <a:ext cx="3397415" cy="51139"/>
          </a:xfrm>
          <a:prstGeom prst="straightConnector1">
            <a:avLst/>
          </a:prstGeom>
          <a:noFill/>
          <a:ln w="19050">
            <a:solidFill>
              <a:schemeClr val="tx1"/>
            </a:solidFill>
            <a:miter lim="800000"/>
            <a:headEnd/>
            <a:tailEnd type="triangle" w="med" len="med"/>
          </a:ln>
        </p:spPr>
      </p:cxnSp>
      <p:sp>
        <p:nvSpPr>
          <p:cNvPr id="77" name="Straight Connector 60">
            <a:extLst>
              <a:ext uri="{FF2B5EF4-FFF2-40B4-BE49-F238E27FC236}">
                <a16:creationId xmlns:a16="http://schemas.microsoft.com/office/drawing/2014/main" id="{97C20707-B775-4AD1-94F8-9777C16319AF}"/>
              </a:ext>
            </a:extLst>
          </p:cNvPr>
          <p:cNvSpPr>
            <a:spLocks noChangeShapeType="1"/>
          </p:cNvSpPr>
          <p:nvPr/>
        </p:nvSpPr>
        <p:spPr bwMode="auto">
          <a:xfrm>
            <a:off x="10401925" y="2760494"/>
            <a:ext cx="0" cy="2060557"/>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80" name="Straight Connector 60">
            <a:extLst>
              <a:ext uri="{FF2B5EF4-FFF2-40B4-BE49-F238E27FC236}">
                <a16:creationId xmlns:a16="http://schemas.microsoft.com/office/drawing/2014/main" id="{F3B73453-3F9B-4A0B-A531-8FEC62AC5724}"/>
              </a:ext>
            </a:extLst>
          </p:cNvPr>
          <p:cNvSpPr>
            <a:spLocks noChangeShapeType="1"/>
          </p:cNvSpPr>
          <p:nvPr/>
        </p:nvSpPr>
        <p:spPr bwMode="auto">
          <a:xfrm>
            <a:off x="10788401" y="2769571"/>
            <a:ext cx="0" cy="2417903"/>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1" name="Text Box 80">
            <a:extLst>
              <a:ext uri="{FF2B5EF4-FFF2-40B4-BE49-F238E27FC236}">
                <a16:creationId xmlns:a16="http://schemas.microsoft.com/office/drawing/2014/main" id="{B438FC2C-D2FC-AA3A-9127-BCFD78572011}"/>
              </a:ext>
            </a:extLst>
          </p:cNvPr>
          <p:cNvSpPr txBox="1">
            <a:spLocks noChangeArrowheads="1"/>
          </p:cNvSpPr>
          <p:nvPr/>
        </p:nvSpPr>
        <p:spPr bwMode="auto">
          <a:xfrm>
            <a:off x="9349792" y="1718797"/>
            <a:ext cx="2137288" cy="71905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4400" b="0" i="0" u="none" strike="noStrike" cap="none" normalizeH="0" baseline="0" dirty="0">
                <a:ln>
                  <a:noFill/>
                </a:ln>
                <a:effectLst/>
                <a:latin typeface="Arial Black" panose="020B0A04020102020204" pitchFamily="34" charset="0"/>
                <a:cs typeface="Arial" pitchFamily="34" charset="0"/>
              </a:rPr>
              <a:t>User</a:t>
            </a:r>
          </a:p>
        </p:txBody>
      </p:sp>
      <p:sp>
        <p:nvSpPr>
          <p:cNvPr id="12" name="Rectangle 56">
            <a:extLst>
              <a:ext uri="{FF2B5EF4-FFF2-40B4-BE49-F238E27FC236}">
                <a16:creationId xmlns:a16="http://schemas.microsoft.com/office/drawing/2014/main" id="{D4668C02-8F09-61B5-54DA-CED603B69423}"/>
              </a:ext>
            </a:extLst>
          </p:cNvPr>
          <p:cNvSpPr>
            <a:spLocks noChangeArrowheads="1"/>
          </p:cNvSpPr>
          <p:nvPr/>
        </p:nvSpPr>
        <p:spPr bwMode="auto">
          <a:xfrm>
            <a:off x="9225498" y="1441844"/>
            <a:ext cx="2330191" cy="131865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sz="2000" dirty="0"/>
          </a:p>
        </p:txBody>
      </p:sp>
      <p:sp>
        <p:nvSpPr>
          <p:cNvPr id="14" name="TextBox 13">
            <a:extLst>
              <a:ext uri="{FF2B5EF4-FFF2-40B4-BE49-F238E27FC236}">
                <a16:creationId xmlns:a16="http://schemas.microsoft.com/office/drawing/2014/main" id="{CD955BD7-4F8F-961F-AABE-47A36B4D5EC2}"/>
              </a:ext>
            </a:extLst>
          </p:cNvPr>
          <p:cNvSpPr txBox="1"/>
          <p:nvPr/>
        </p:nvSpPr>
        <p:spPr>
          <a:xfrm>
            <a:off x="0" y="117146"/>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DFD level 0</a:t>
            </a:r>
          </a:p>
        </p:txBody>
      </p:sp>
    </p:spTree>
    <p:extLst>
      <p:ext uri="{BB962C8B-B14F-4D97-AF65-F5344CB8AC3E}">
        <p14:creationId xmlns:p14="http://schemas.microsoft.com/office/powerpoint/2010/main" val="379077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1"/>
          <p:cNvSpPr>
            <a:spLocks noChangeArrowheads="1"/>
          </p:cNvSpPr>
          <p:nvPr/>
        </p:nvSpPr>
        <p:spPr bwMode="auto">
          <a:xfrm>
            <a:off x="2582140" y="3327953"/>
            <a:ext cx="1898650" cy="91440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7588" name="Flowchart: Connector 62"/>
          <p:cNvSpPr>
            <a:spLocks noChangeArrowheads="1"/>
          </p:cNvSpPr>
          <p:nvPr/>
        </p:nvSpPr>
        <p:spPr bwMode="auto">
          <a:xfrm>
            <a:off x="5344145" y="5593585"/>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7592" name="Straight Connector 76"/>
          <p:cNvSpPr>
            <a:spLocks noChangeShapeType="1"/>
          </p:cNvSpPr>
          <p:nvPr/>
        </p:nvSpPr>
        <p:spPr bwMode="auto">
          <a:xfrm flipV="1">
            <a:off x="3695014" y="1694443"/>
            <a:ext cx="0" cy="1633510"/>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67593" name="Straight Arrow Connector 90"/>
          <p:cNvCxnSpPr>
            <a:cxnSpLocks noChangeShapeType="1"/>
          </p:cNvCxnSpPr>
          <p:nvPr/>
        </p:nvCxnSpPr>
        <p:spPr bwMode="auto">
          <a:xfrm>
            <a:off x="3687139" y="1694287"/>
            <a:ext cx="1657006" cy="11743"/>
          </a:xfrm>
          <a:prstGeom prst="straightConnector1">
            <a:avLst/>
          </a:prstGeom>
          <a:noFill/>
          <a:ln w="19050">
            <a:solidFill>
              <a:schemeClr val="tx1"/>
            </a:solidFill>
            <a:miter lim="800000"/>
            <a:headEnd/>
            <a:tailEnd type="triangle" w="med" len="med"/>
          </a:ln>
        </p:spPr>
      </p:cxnSp>
      <p:cxnSp>
        <p:nvCxnSpPr>
          <p:cNvPr id="67594" name="Straight Arrow Connector 93"/>
          <p:cNvCxnSpPr>
            <a:cxnSpLocks noChangeShapeType="1"/>
          </p:cNvCxnSpPr>
          <p:nvPr/>
        </p:nvCxnSpPr>
        <p:spPr bwMode="auto">
          <a:xfrm>
            <a:off x="3687139" y="2965075"/>
            <a:ext cx="1666528" cy="0"/>
          </a:xfrm>
          <a:prstGeom prst="straightConnector1">
            <a:avLst/>
          </a:prstGeom>
          <a:noFill/>
          <a:ln w="19050">
            <a:solidFill>
              <a:schemeClr val="tx1"/>
            </a:solidFill>
            <a:miter lim="800000"/>
            <a:headEnd/>
            <a:tailEnd type="triangle" w="med" len="med"/>
          </a:ln>
        </p:spPr>
      </p:cxnSp>
      <p:sp>
        <p:nvSpPr>
          <p:cNvPr id="67595" name="Straight Connector 95"/>
          <p:cNvSpPr>
            <a:spLocks noChangeShapeType="1"/>
          </p:cNvSpPr>
          <p:nvPr/>
        </p:nvSpPr>
        <p:spPr bwMode="auto">
          <a:xfrm flipV="1">
            <a:off x="3702035" y="4242352"/>
            <a:ext cx="14108" cy="1924963"/>
          </a:xfrm>
          <a:prstGeom prst="line">
            <a:avLst/>
          </a:prstGeom>
          <a:no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67596" name="Straight Arrow Connector 97"/>
          <p:cNvCxnSpPr>
            <a:cxnSpLocks noChangeShapeType="1"/>
          </p:cNvCxnSpPr>
          <p:nvPr/>
        </p:nvCxnSpPr>
        <p:spPr bwMode="auto">
          <a:xfrm>
            <a:off x="3717116" y="4855043"/>
            <a:ext cx="1636551" cy="26314"/>
          </a:xfrm>
          <a:prstGeom prst="straightConnector1">
            <a:avLst/>
          </a:prstGeom>
          <a:noFill/>
          <a:ln w="19050">
            <a:solidFill>
              <a:schemeClr val="tx1"/>
            </a:solidFill>
            <a:miter lim="800000"/>
            <a:headEnd/>
            <a:tailEnd type="triangle" w="med" len="med"/>
          </a:ln>
        </p:spPr>
      </p:cxnSp>
      <p:cxnSp>
        <p:nvCxnSpPr>
          <p:cNvPr id="67598" name="Straight Arrow Connector 102"/>
          <p:cNvCxnSpPr>
            <a:cxnSpLocks noChangeShapeType="1"/>
          </p:cNvCxnSpPr>
          <p:nvPr/>
        </p:nvCxnSpPr>
        <p:spPr bwMode="auto">
          <a:xfrm>
            <a:off x="6632139" y="1666871"/>
            <a:ext cx="1653776" cy="0"/>
          </a:xfrm>
          <a:prstGeom prst="straightConnector1">
            <a:avLst/>
          </a:prstGeom>
          <a:noFill/>
          <a:ln w="19050">
            <a:solidFill>
              <a:schemeClr val="tx1"/>
            </a:solidFill>
            <a:miter lim="800000"/>
            <a:headEnd/>
            <a:tailEnd type="triangle" w="med" len="med"/>
          </a:ln>
        </p:spPr>
      </p:cxnSp>
      <p:cxnSp>
        <p:nvCxnSpPr>
          <p:cNvPr id="67599" name="Straight Arrow Connector 103"/>
          <p:cNvCxnSpPr>
            <a:cxnSpLocks noChangeShapeType="1"/>
          </p:cNvCxnSpPr>
          <p:nvPr/>
        </p:nvCxnSpPr>
        <p:spPr bwMode="auto">
          <a:xfrm>
            <a:off x="6562290" y="2806192"/>
            <a:ext cx="1683609" cy="0"/>
          </a:xfrm>
          <a:prstGeom prst="straightConnector1">
            <a:avLst/>
          </a:prstGeom>
          <a:noFill/>
          <a:ln w="19050">
            <a:solidFill>
              <a:schemeClr val="tx1"/>
            </a:solidFill>
            <a:miter lim="800000"/>
            <a:headEnd/>
            <a:tailEnd type="triangle" w="med" len="med"/>
          </a:ln>
        </p:spPr>
      </p:cxnSp>
      <p:cxnSp>
        <p:nvCxnSpPr>
          <p:cNvPr id="67601" name="Straight Arrow Connector 108"/>
          <p:cNvCxnSpPr>
            <a:cxnSpLocks noChangeShapeType="1"/>
          </p:cNvCxnSpPr>
          <p:nvPr/>
        </p:nvCxnSpPr>
        <p:spPr bwMode="auto">
          <a:xfrm>
            <a:off x="6597022" y="4790319"/>
            <a:ext cx="1729102" cy="0"/>
          </a:xfrm>
          <a:prstGeom prst="straightConnector1">
            <a:avLst/>
          </a:prstGeom>
          <a:noFill/>
          <a:ln w="19050">
            <a:solidFill>
              <a:schemeClr val="tx1"/>
            </a:solidFill>
            <a:miter lim="800000"/>
            <a:headEnd/>
            <a:tailEnd type="triangle" w="med" len="med"/>
          </a:ln>
        </p:spPr>
      </p:cxnSp>
      <p:cxnSp>
        <p:nvCxnSpPr>
          <p:cNvPr id="67602" name="Straight Arrow Connector 109"/>
          <p:cNvCxnSpPr>
            <a:cxnSpLocks noChangeShapeType="1"/>
          </p:cNvCxnSpPr>
          <p:nvPr/>
        </p:nvCxnSpPr>
        <p:spPr bwMode="auto">
          <a:xfrm>
            <a:off x="6570165" y="6030295"/>
            <a:ext cx="1755959" cy="0"/>
          </a:xfrm>
          <a:prstGeom prst="straightConnector1">
            <a:avLst/>
          </a:prstGeom>
          <a:noFill/>
          <a:ln w="19050">
            <a:solidFill>
              <a:schemeClr val="tx1"/>
            </a:solidFill>
            <a:miter lim="800000"/>
            <a:headEnd/>
            <a:tailEnd type="triangle" w="med" len="med"/>
          </a:ln>
        </p:spPr>
      </p:cxnSp>
      <p:cxnSp>
        <p:nvCxnSpPr>
          <p:cNvPr id="67603" name="Straight Arrow Connector 110"/>
          <p:cNvCxnSpPr>
            <a:cxnSpLocks noChangeShapeType="1"/>
          </p:cNvCxnSpPr>
          <p:nvPr/>
        </p:nvCxnSpPr>
        <p:spPr bwMode="auto">
          <a:xfrm flipH="1">
            <a:off x="6643190" y="1906633"/>
            <a:ext cx="1650600" cy="1"/>
          </a:xfrm>
          <a:prstGeom prst="straightConnector1">
            <a:avLst/>
          </a:prstGeom>
          <a:noFill/>
          <a:ln w="19050">
            <a:solidFill>
              <a:schemeClr val="tx1"/>
            </a:solidFill>
            <a:miter lim="800000"/>
            <a:headEnd/>
            <a:tailEnd type="triangle" w="med" len="med"/>
          </a:ln>
        </p:spPr>
      </p:cxnSp>
      <p:cxnSp>
        <p:nvCxnSpPr>
          <p:cNvPr id="67604" name="Straight Arrow Connector 119"/>
          <p:cNvCxnSpPr>
            <a:cxnSpLocks noChangeShapeType="1"/>
          </p:cNvCxnSpPr>
          <p:nvPr/>
        </p:nvCxnSpPr>
        <p:spPr bwMode="auto">
          <a:xfrm flipH="1">
            <a:off x="6588483" y="3067283"/>
            <a:ext cx="1633382" cy="1"/>
          </a:xfrm>
          <a:prstGeom prst="straightConnector1">
            <a:avLst/>
          </a:prstGeom>
          <a:noFill/>
          <a:ln w="19050">
            <a:solidFill>
              <a:schemeClr val="tx1"/>
            </a:solidFill>
            <a:miter lim="800000"/>
            <a:headEnd/>
            <a:tailEnd type="triangle" w="med" len="med"/>
          </a:ln>
        </p:spPr>
      </p:cxnSp>
      <p:cxnSp>
        <p:nvCxnSpPr>
          <p:cNvPr id="67606" name="Straight Arrow Connector 121"/>
          <p:cNvCxnSpPr>
            <a:cxnSpLocks noChangeShapeType="1"/>
          </p:cNvCxnSpPr>
          <p:nvPr/>
        </p:nvCxnSpPr>
        <p:spPr bwMode="auto">
          <a:xfrm flipH="1">
            <a:off x="6605090" y="5082111"/>
            <a:ext cx="1688700" cy="0"/>
          </a:xfrm>
          <a:prstGeom prst="straightConnector1">
            <a:avLst/>
          </a:prstGeom>
          <a:noFill/>
          <a:ln w="19050">
            <a:solidFill>
              <a:schemeClr val="tx1"/>
            </a:solidFill>
            <a:miter lim="800000"/>
            <a:headEnd/>
            <a:tailEnd type="triangle" w="med" len="med"/>
          </a:ln>
        </p:spPr>
      </p:cxnSp>
      <p:cxnSp>
        <p:nvCxnSpPr>
          <p:cNvPr id="67607" name="Straight Arrow Connector 124"/>
          <p:cNvCxnSpPr>
            <a:cxnSpLocks noChangeShapeType="1"/>
          </p:cNvCxnSpPr>
          <p:nvPr/>
        </p:nvCxnSpPr>
        <p:spPr bwMode="auto">
          <a:xfrm flipH="1">
            <a:off x="6549531" y="6280135"/>
            <a:ext cx="1744259" cy="0"/>
          </a:xfrm>
          <a:prstGeom prst="straightConnector1">
            <a:avLst/>
          </a:prstGeom>
          <a:noFill/>
          <a:ln w="19050">
            <a:solidFill>
              <a:schemeClr val="tx1"/>
            </a:solidFill>
            <a:miter lim="800000"/>
            <a:headEnd/>
            <a:tailEnd type="triangle" w="med" len="med"/>
          </a:ln>
        </p:spPr>
      </p:cxnSp>
      <p:sp>
        <p:nvSpPr>
          <p:cNvPr id="67618" name="Rectangle 34"/>
          <p:cNvSpPr>
            <a:spLocks noChangeArrowheads="1"/>
          </p:cNvSpPr>
          <p:nvPr/>
        </p:nvSpPr>
        <p:spPr bwMode="auto">
          <a:xfrm>
            <a:off x="2582140" y="3440497"/>
            <a:ext cx="2308650"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effectLst/>
                <a:latin typeface="Arial Black" panose="020B0A04020102020204" pitchFamily="34" charset="0"/>
                <a:cs typeface="Arial" pitchFamily="34" charset="0"/>
              </a:rPr>
              <a:t>Admin</a:t>
            </a:r>
          </a:p>
        </p:txBody>
      </p:sp>
      <p:sp>
        <p:nvSpPr>
          <p:cNvPr id="67620" name="Rectangle 36"/>
          <p:cNvSpPr>
            <a:spLocks noChangeArrowheads="1"/>
          </p:cNvSpPr>
          <p:nvPr/>
        </p:nvSpPr>
        <p:spPr bwMode="auto">
          <a:xfrm>
            <a:off x="8847643" y="2672306"/>
            <a:ext cx="1002144"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Login</a:t>
            </a:r>
            <a:endParaRPr kumimoji="0" lang="en-US" b="0" i="0" u="none" strike="noStrike" cap="none" normalizeH="0" baseline="0" dirty="0">
              <a:ln>
                <a:noFill/>
              </a:ln>
              <a:effectLst/>
              <a:latin typeface="Arial" pitchFamily="34" charset="0"/>
              <a:cs typeface="Arial" pitchFamily="34" charset="0"/>
            </a:endParaRPr>
          </a:p>
        </p:txBody>
      </p:sp>
      <p:sp>
        <p:nvSpPr>
          <p:cNvPr id="67622" name="Rectangle 38"/>
          <p:cNvSpPr>
            <a:spLocks noChangeArrowheads="1"/>
          </p:cNvSpPr>
          <p:nvPr/>
        </p:nvSpPr>
        <p:spPr bwMode="auto">
          <a:xfrm>
            <a:off x="5454026" y="4756557"/>
            <a:ext cx="1089025"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Material</a:t>
            </a:r>
          </a:p>
        </p:txBody>
      </p:sp>
      <p:sp>
        <p:nvSpPr>
          <p:cNvPr id="67623" name="Rectangle 39"/>
          <p:cNvSpPr>
            <a:spLocks noChangeArrowheads="1"/>
          </p:cNvSpPr>
          <p:nvPr/>
        </p:nvSpPr>
        <p:spPr bwMode="auto">
          <a:xfrm>
            <a:off x="5486826" y="5982542"/>
            <a:ext cx="1058862"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Branch</a:t>
            </a:r>
          </a:p>
        </p:txBody>
      </p:sp>
      <p:sp>
        <p:nvSpPr>
          <p:cNvPr id="67624" name="Rectangle 40"/>
          <p:cNvSpPr>
            <a:spLocks noChangeArrowheads="1"/>
          </p:cNvSpPr>
          <p:nvPr/>
        </p:nvSpPr>
        <p:spPr bwMode="auto">
          <a:xfrm>
            <a:off x="6631040" y="1383702"/>
            <a:ext cx="1703826"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Upload </a:t>
            </a:r>
            <a:r>
              <a:rPr lang="en-US" sz="1400" dirty="0">
                <a:latin typeface="Times New Roman" pitchFamily="18" charset="0"/>
                <a:cs typeface="Arial" pitchFamily="34" charset="0"/>
              </a:rPr>
              <a:t>details</a:t>
            </a:r>
            <a:endParaRPr kumimoji="0" lang="en-US" sz="1400" b="0" i="0" u="none" strike="noStrike" cap="none" normalizeH="0" baseline="0" dirty="0">
              <a:ln>
                <a:noFill/>
              </a:ln>
              <a:effectLst/>
              <a:latin typeface="Arial" pitchFamily="34" charset="0"/>
              <a:cs typeface="Arial" pitchFamily="34" charset="0"/>
            </a:endParaRPr>
          </a:p>
        </p:txBody>
      </p:sp>
      <p:sp>
        <p:nvSpPr>
          <p:cNvPr id="67625" name="Rectangle 41"/>
          <p:cNvSpPr>
            <a:spLocks noChangeArrowheads="1"/>
          </p:cNvSpPr>
          <p:nvPr/>
        </p:nvSpPr>
        <p:spPr bwMode="auto">
          <a:xfrm>
            <a:off x="6632139" y="1934288"/>
            <a:ext cx="1471612"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View </a:t>
            </a:r>
            <a:r>
              <a:rPr lang="en-US" sz="1400" dirty="0">
                <a:latin typeface="Times New Roman" pitchFamily="18" charset="0"/>
                <a:cs typeface="Arial" pitchFamily="34" charset="0"/>
              </a:rPr>
              <a:t>details</a:t>
            </a:r>
            <a:endParaRPr kumimoji="0" lang="en-US" sz="1400" b="0" i="0" u="none" strike="noStrike" cap="none" normalizeH="0" baseline="0" dirty="0">
              <a:ln>
                <a:noFill/>
              </a:ln>
              <a:effectLst/>
              <a:latin typeface="Arial" pitchFamily="34" charset="0"/>
              <a:cs typeface="Arial" pitchFamily="34" charset="0"/>
            </a:endParaRPr>
          </a:p>
        </p:txBody>
      </p:sp>
      <p:sp>
        <p:nvSpPr>
          <p:cNvPr id="67626" name="Rectangle 42"/>
          <p:cNvSpPr>
            <a:spLocks noChangeArrowheads="1"/>
          </p:cNvSpPr>
          <p:nvPr/>
        </p:nvSpPr>
        <p:spPr bwMode="auto">
          <a:xfrm>
            <a:off x="6631040" y="2518418"/>
            <a:ext cx="1138395"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Login details</a:t>
            </a:r>
            <a:endParaRPr kumimoji="0" lang="en-US" sz="1400" b="0" i="0" u="none" strike="noStrike" cap="none" normalizeH="0" baseline="0" dirty="0">
              <a:ln>
                <a:noFill/>
              </a:ln>
              <a:effectLst/>
              <a:latin typeface="Arial" pitchFamily="34" charset="0"/>
              <a:cs typeface="Arial" pitchFamily="34" charset="0"/>
            </a:endParaRPr>
          </a:p>
        </p:txBody>
      </p:sp>
      <p:sp>
        <p:nvSpPr>
          <p:cNvPr id="67627" name="Rectangle 43"/>
          <p:cNvSpPr>
            <a:spLocks noChangeArrowheads="1"/>
          </p:cNvSpPr>
          <p:nvPr/>
        </p:nvSpPr>
        <p:spPr bwMode="auto">
          <a:xfrm>
            <a:off x="6631040" y="3112635"/>
            <a:ext cx="1190235"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Login details</a:t>
            </a:r>
            <a:endParaRPr kumimoji="0" lang="en-US" sz="1400" b="0" i="0" u="none" strike="noStrike" cap="none" normalizeH="0" baseline="0" dirty="0">
              <a:ln>
                <a:noFill/>
              </a:ln>
              <a:effectLst/>
              <a:latin typeface="Arial" pitchFamily="34" charset="0"/>
              <a:cs typeface="Arial" pitchFamily="34" charset="0"/>
            </a:endParaRPr>
          </a:p>
        </p:txBody>
      </p:sp>
      <p:sp>
        <p:nvSpPr>
          <p:cNvPr id="67630" name="Rectangle 46"/>
          <p:cNvSpPr>
            <a:spLocks noChangeArrowheads="1"/>
          </p:cNvSpPr>
          <p:nvPr/>
        </p:nvSpPr>
        <p:spPr bwMode="auto">
          <a:xfrm>
            <a:off x="6599416" y="4404087"/>
            <a:ext cx="1686499"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400" dirty="0">
                <a:latin typeface="Times New Roman" pitchFamily="18" charset="0"/>
                <a:cs typeface="Arial" pitchFamily="34" charset="0"/>
              </a:rPr>
              <a:t>Upload m</a:t>
            </a:r>
            <a:r>
              <a:rPr kumimoji="0" lang="en-US" sz="1400" b="0" i="0" u="none" strike="noStrike" cap="none" normalizeH="0" baseline="0" dirty="0">
                <a:ln>
                  <a:noFill/>
                </a:ln>
                <a:effectLst/>
                <a:latin typeface="Arial" pitchFamily="34" charset="0"/>
                <a:cs typeface="Arial" pitchFamily="34" charset="0"/>
              </a:rPr>
              <a:t>aterials</a:t>
            </a:r>
          </a:p>
        </p:txBody>
      </p:sp>
      <p:sp>
        <p:nvSpPr>
          <p:cNvPr id="67631" name="Rectangle 47"/>
          <p:cNvSpPr>
            <a:spLocks noChangeArrowheads="1"/>
          </p:cNvSpPr>
          <p:nvPr/>
        </p:nvSpPr>
        <p:spPr bwMode="auto">
          <a:xfrm>
            <a:off x="6575664" y="5169908"/>
            <a:ext cx="1678110"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View m</a:t>
            </a:r>
            <a:r>
              <a:rPr kumimoji="0" lang="en-US" sz="1400" b="0" i="0" u="none" strike="noStrike" cap="none" normalizeH="0" baseline="0" dirty="0">
                <a:ln>
                  <a:noFill/>
                </a:ln>
                <a:effectLst/>
                <a:latin typeface="Arial" pitchFamily="34" charset="0"/>
                <a:cs typeface="Arial" pitchFamily="34" charset="0"/>
              </a:rPr>
              <a:t>aterials</a:t>
            </a:r>
          </a:p>
        </p:txBody>
      </p:sp>
      <p:sp>
        <p:nvSpPr>
          <p:cNvPr id="67632" name="Rectangle 48"/>
          <p:cNvSpPr>
            <a:spLocks noChangeArrowheads="1"/>
          </p:cNvSpPr>
          <p:nvPr/>
        </p:nvSpPr>
        <p:spPr bwMode="auto">
          <a:xfrm>
            <a:off x="6543051" y="6318678"/>
            <a:ext cx="1792141"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View category details</a:t>
            </a:r>
            <a:endParaRPr kumimoji="0" lang="en-US" sz="1400" b="0" i="0" u="none" strike="noStrike" cap="none" normalizeH="0" baseline="0" dirty="0">
              <a:ln>
                <a:noFill/>
              </a:ln>
              <a:effectLst/>
              <a:latin typeface="Arial" pitchFamily="34" charset="0"/>
              <a:cs typeface="Arial" pitchFamily="34" charset="0"/>
            </a:endParaRPr>
          </a:p>
        </p:txBody>
      </p:sp>
      <p:sp>
        <p:nvSpPr>
          <p:cNvPr id="67633" name="Rectangle 49"/>
          <p:cNvSpPr>
            <a:spLocks noChangeArrowheads="1"/>
          </p:cNvSpPr>
          <p:nvPr/>
        </p:nvSpPr>
        <p:spPr bwMode="auto">
          <a:xfrm>
            <a:off x="6603135" y="5741000"/>
            <a:ext cx="1470025" cy="3077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effectLst/>
                <a:latin typeface="Times New Roman" pitchFamily="18" charset="0"/>
                <a:cs typeface="Arial" pitchFamily="34" charset="0"/>
              </a:rPr>
              <a:t>Category details</a:t>
            </a:r>
            <a:endParaRPr kumimoji="0" lang="en-US" sz="1400" b="0" i="0" u="none" strike="noStrike" cap="none" normalizeH="0" baseline="0" dirty="0">
              <a:ln>
                <a:noFill/>
              </a:ln>
              <a:effectLst/>
              <a:latin typeface="Arial" pitchFamily="34" charset="0"/>
              <a:cs typeface="Arial" pitchFamily="34" charset="0"/>
            </a:endParaRPr>
          </a:p>
        </p:txBody>
      </p:sp>
      <p:sp>
        <p:nvSpPr>
          <p:cNvPr id="67634" name="Rectangle 50"/>
          <p:cNvSpPr>
            <a:spLocks noChangeArrowheads="1"/>
          </p:cNvSpPr>
          <p:nvPr/>
        </p:nvSpPr>
        <p:spPr bwMode="auto">
          <a:xfrm>
            <a:off x="8847643" y="1556256"/>
            <a:ext cx="85003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Details</a:t>
            </a:r>
            <a:endParaRPr kumimoji="0" lang="en-US" b="0" i="0" u="none" strike="noStrike" cap="none" normalizeH="0" baseline="0" dirty="0">
              <a:ln>
                <a:noFill/>
              </a:ln>
              <a:effectLst/>
              <a:latin typeface="Arial" pitchFamily="34" charset="0"/>
              <a:cs typeface="Arial" pitchFamily="34" charset="0"/>
            </a:endParaRPr>
          </a:p>
        </p:txBody>
      </p:sp>
      <p:sp>
        <p:nvSpPr>
          <p:cNvPr id="67635" name="Rectangle 51"/>
          <p:cNvSpPr>
            <a:spLocks noChangeArrowheads="1"/>
          </p:cNvSpPr>
          <p:nvPr/>
        </p:nvSpPr>
        <p:spPr bwMode="auto">
          <a:xfrm>
            <a:off x="5309089" y="2794855"/>
            <a:ext cx="1332918"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rPr>
              <a:t>Registration</a:t>
            </a:r>
          </a:p>
        </p:txBody>
      </p:sp>
      <p:sp>
        <p:nvSpPr>
          <p:cNvPr id="67637" name="Rectangle 53"/>
          <p:cNvSpPr>
            <a:spLocks noChangeArrowheads="1"/>
          </p:cNvSpPr>
          <p:nvPr/>
        </p:nvSpPr>
        <p:spPr bwMode="auto">
          <a:xfrm>
            <a:off x="8711056" y="4731219"/>
            <a:ext cx="105886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dirty="0">
                <a:latin typeface="Times New Roman" pitchFamily="18" charset="0"/>
                <a:cs typeface="Arial" pitchFamily="34" charset="0"/>
              </a:rPr>
              <a:t>Subjects</a:t>
            </a:r>
            <a:endParaRPr kumimoji="0" lang="en-US" b="0" i="0" u="none" strike="noStrike" cap="none" normalizeH="0" baseline="0" dirty="0">
              <a:ln>
                <a:noFill/>
              </a:ln>
              <a:effectLst/>
              <a:latin typeface="Arial" pitchFamily="34" charset="0"/>
              <a:cs typeface="Arial" pitchFamily="34" charset="0"/>
            </a:endParaRPr>
          </a:p>
        </p:txBody>
      </p:sp>
      <p:sp>
        <p:nvSpPr>
          <p:cNvPr id="67638" name="Rectangle 54"/>
          <p:cNvSpPr>
            <a:spLocks noChangeArrowheads="1"/>
          </p:cNvSpPr>
          <p:nvPr/>
        </p:nvSpPr>
        <p:spPr bwMode="auto">
          <a:xfrm>
            <a:off x="8711056" y="5982542"/>
            <a:ext cx="105886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Category</a:t>
            </a:r>
            <a:endParaRPr kumimoji="0" lang="en-US" b="0" i="0" u="none" strike="noStrike" cap="none" normalizeH="0" baseline="0" dirty="0">
              <a:ln>
                <a:noFill/>
              </a:ln>
              <a:effectLst/>
              <a:latin typeface="Arial" pitchFamily="34" charset="0"/>
              <a:cs typeface="Arial" pitchFamily="34" charset="0"/>
            </a:endParaRPr>
          </a:p>
        </p:txBody>
      </p:sp>
      <p:cxnSp>
        <p:nvCxnSpPr>
          <p:cNvPr id="67648" name="Straight Arrow Connector 246"/>
          <p:cNvCxnSpPr>
            <a:cxnSpLocks noChangeShapeType="1"/>
          </p:cNvCxnSpPr>
          <p:nvPr/>
        </p:nvCxnSpPr>
        <p:spPr bwMode="auto">
          <a:xfrm>
            <a:off x="3695014" y="6172207"/>
            <a:ext cx="1658653" cy="0"/>
          </a:xfrm>
          <a:prstGeom prst="straightConnector1">
            <a:avLst/>
          </a:prstGeom>
          <a:noFill/>
          <a:ln w="19050">
            <a:solidFill>
              <a:schemeClr val="tx1"/>
            </a:solidFill>
            <a:miter lim="800000"/>
            <a:headEnd/>
            <a:tailEnd type="triangle" w="med" len="med"/>
          </a:ln>
        </p:spPr>
      </p:cxnSp>
      <p:sp>
        <p:nvSpPr>
          <p:cNvPr id="189" name="Rectangle 188"/>
          <p:cNvSpPr/>
          <p:nvPr/>
        </p:nvSpPr>
        <p:spPr>
          <a:xfrm>
            <a:off x="0" y="123950"/>
            <a:ext cx="12191999" cy="707886"/>
          </a:xfrm>
          <a:prstGeom prst="rect">
            <a:avLst/>
          </a:prstGeom>
          <a:ln>
            <a:noFill/>
          </a:ln>
          <a:effectLst/>
          <a:scene3d>
            <a:camera prst="orthographicFront">
              <a:rot lat="0" lon="0" rev="0"/>
            </a:camera>
            <a:lightRig rig="contrasting" dir="t">
              <a:rot lat="0" lon="0" rev="7800000"/>
            </a:lightRig>
          </a:scene3d>
          <a:sp3d>
            <a:bevelT w="139700" h="139700"/>
          </a:sp3d>
        </p:spPr>
        <p:txBody>
          <a:bodyPr wrap="square">
            <a:spAutoFit/>
          </a:bodyPr>
          <a:lstStyle/>
          <a:p>
            <a:pPr algn="ctr"/>
            <a:r>
              <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DFD level 1 of Admin</a:t>
            </a:r>
            <a:endParaRPr lang="en-US" sz="4000"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FCB751B8-23C3-98D5-67BB-1756630C1BF5}"/>
              </a:ext>
            </a:extLst>
          </p:cNvPr>
          <p:cNvSpPr txBox="1"/>
          <p:nvPr/>
        </p:nvSpPr>
        <p:spPr>
          <a:xfrm>
            <a:off x="5533593" y="1516498"/>
            <a:ext cx="730222"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600" dirty="0">
                <a:latin typeface="Times New Roman" panose="02020603050405020304" pitchFamily="18" charset="0"/>
                <a:cs typeface="Times New Roman" panose="02020603050405020304" pitchFamily="18" charset="0"/>
              </a:rPr>
              <a:t>Detail</a:t>
            </a:r>
            <a:endParaRPr kumimoji="0" 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7BA2F3B-DA9B-4372-845C-C992DF3D0134}"/>
              </a:ext>
            </a:extLst>
          </p:cNvPr>
          <p:cNvSpPr/>
          <p:nvPr/>
        </p:nvSpPr>
        <p:spPr>
          <a:xfrm>
            <a:off x="8568480" y="1384122"/>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6D6A9BBD-DDE8-4707-84EA-02B35B2499CC}"/>
              </a:ext>
            </a:extLst>
          </p:cNvPr>
          <p:cNvSpPr/>
          <p:nvPr/>
        </p:nvSpPr>
        <p:spPr>
          <a:xfrm>
            <a:off x="8577897" y="2544388"/>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514A132D-1414-4FF4-B8CA-C6066E82C920}"/>
              </a:ext>
            </a:extLst>
          </p:cNvPr>
          <p:cNvSpPr/>
          <p:nvPr/>
        </p:nvSpPr>
        <p:spPr>
          <a:xfrm>
            <a:off x="8574028" y="4620739"/>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9DD96D25-A365-4040-830E-4D98B635C5BE}"/>
              </a:ext>
            </a:extLst>
          </p:cNvPr>
          <p:cNvSpPr/>
          <p:nvPr/>
        </p:nvSpPr>
        <p:spPr>
          <a:xfrm>
            <a:off x="8577897" y="5822362"/>
            <a:ext cx="1332918" cy="689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62">
            <a:extLst>
              <a:ext uri="{FF2B5EF4-FFF2-40B4-BE49-F238E27FC236}">
                <a16:creationId xmlns:a16="http://schemas.microsoft.com/office/drawing/2014/main" id="{7727BB9D-4A21-52C3-6636-33F8994DF1DA}"/>
              </a:ext>
            </a:extLst>
          </p:cNvPr>
          <p:cNvSpPr>
            <a:spLocks noChangeArrowheads="1"/>
          </p:cNvSpPr>
          <p:nvPr/>
        </p:nvSpPr>
        <p:spPr bwMode="auto">
          <a:xfrm>
            <a:off x="5353667" y="1121304"/>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 name="Flowchart: Connector 62">
            <a:extLst>
              <a:ext uri="{FF2B5EF4-FFF2-40B4-BE49-F238E27FC236}">
                <a16:creationId xmlns:a16="http://schemas.microsoft.com/office/drawing/2014/main" id="{4620C1D6-0EB6-D28D-5629-5BDA62D6D3FC}"/>
              </a:ext>
            </a:extLst>
          </p:cNvPr>
          <p:cNvSpPr>
            <a:spLocks noChangeArrowheads="1"/>
          </p:cNvSpPr>
          <p:nvPr/>
        </p:nvSpPr>
        <p:spPr bwMode="auto">
          <a:xfrm>
            <a:off x="5348685" y="2404726"/>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 name="Flowchart: Connector 62">
            <a:extLst>
              <a:ext uri="{FF2B5EF4-FFF2-40B4-BE49-F238E27FC236}">
                <a16:creationId xmlns:a16="http://schemas.microsoft.com/office/drawing/2014/main" id="{3462770E-76FA-3E3C-4008-796ED5EF4133}"/>
              </a:ext>
            </a:extLst>
          </p:cNvPr>
          <p:cNvSpPr>
            <a:spLocks noChangeArrowheads="1"/>
          </p:cNvSpPr>
          <p:nvPr/>
        </p:nvSpPr>
        <p:spPr bwMode="auto">
          <a:xfrm>
            <a:off x="5348685" y="4336822"/>
            <a:ext cx="1089024" cy="1101051"/>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Tree>
    <p:extLst>
      <p:ext uri="{BB962C8B-B14F-4D97-AF65-F5344CB8AC3E}">
        <p14:creationId xmlns:p14="http://schemas.microsoft.com/office/powerpoint/2010/main" val="734212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36"/>
          <p:cNvSpPr>
            <a:spLocks noChangeArrowheads="1"/>
          </p:cNvSpPr>
          <p:nvPr/>
        </p:nvSpPr>
        <p:spPr bwMode="auto">
          <a:xfrm>
            <a:off x="3177962" y="3066799"/>
            <a:ext cx="1898650" cy="914400"/>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8" name="Flowchart: Connector 234"/>
          <p:cNvSpPr>
            <a:spLocks noChangeArrowheads="1"/>
          </p:cNvSpPr>
          <p:nvPr/>
        </p:nvSpPr>
        <p:spPr bwMode="auto">
          <a:xfrm>
            <a:off x="5837025" y="1788775"/>
            <a:ext cx="1389616" cy="1007237"/>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30" name="Flowchart: Connector 232"/>
          <p:cNvSpPr>
            <a:spLocks noChangeArrowheads="1"/>
          </p:cNvSpPr>
          <p:nvPr/>
        </p:nvSpPr>
        <p:spPr bwMode="auto">
          <a:xfrm>
            <a:off x="5837025" y="4336576"/>
            <a:ext cx="1444353" cy="1007238"/>
          </a:xfrm>
          <a:prstGeom prst="flowChartConnector">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en-US" dirty="0"/>
          </a:p>
        </p:txBody>
      </p:sp>
      <p:cxnSp>
        <p:nvCxnSpPr>
          <p:cNvPr id="1034" name="Straight Arrow Connector 228"/>
          <p:cNvCxnSpPr>
            <a:cxnSpLocks noChangeShapeType="1"/>
            <a:stCxn id="1026" idx="0"/>
          </p:cNvCxnSpPr>
          <p:nvPr/>
        </p:nvCxnSpPr>
        <p:spPr bwMode="auto">
          <a:xfrm flipV="1">
            <a:off x="4127287" y="2245839"/>
            <a:ext cx="1709738" cy="820960"/>
          </a:xfrm>
          <a:prstGeom prst="straightConnector1">
            <a:avLst/>
          </a:prstGeom>
          <a:noFill/>
          <a:ln w="19050">
            <a:solidFill>
              <a:schemeClr val="tx1"/>
            </a:solidFill>
            <a:miter lim="800000"/>
            <a:headEnd/>
            <a:tailEnd type="triangle" w="med" len="med"/>
          </a:ln>
        </p:spPr>
      </p:cxnSp>
      <p:cxnSp>
        <p:nvCxnSpPr>
          <p:cNvPr id="1036" name="Straight Arrow Connector 227"/>
          <p:cNvCxnSpPr>
            <a:cxnSpLocks noChangeShapeType="1"/>
            <a:stCxn id="1026" idx="2"/>
            <a:endCxn id="1030" idx="2"/>
          </p:cNvCxnSpPr>
          <p:nvPr/>
        </p:nvCxnSpPr>
        <p:spPr bwMode="auto">
          <a:xfrm>
            <a:off x="4127287" y="3981199"/>
            <a:ext cx="1709738" cy="858996"/>
          </a:xfrm>
          <a:prstGeom prst="straightConnector1">
            <a:avLst/>
          </a:prstGeom>
          <a:noFill/>
          <a:ln w="19050">
            <a:solidFill>
              <a:schemeClr val="tx1"/>
            </a:solidFill>
            <a:miter lim="800000"/>
            <a:headEnd/>
            <a:tailEnd type="triangle" w="med" len="med"/>
          </a:ln>
        </p:spPr>
      </p:cxnSp>
      <p:sp>
        <p:nvSpPr>
          <p:cNvPr id="1059" name="Rectangle 35"/>
          <p:cNvSpPr>
            <a:spLocks noChangeArrowheads="1"/>
          </p:cNvSpPr>
          <p:nvPr/>
        </p:nvSpPr>
        <p:spPr bwMode="auto">
          <a:xfrm>
            <a:off x="5571640" y="2081250"/>
            <a:ext cx="1709738"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effectLst/>
                <a:latin typeface="Times New Roman" pitchFamily="18" charset="0"/>
                <a:cs typeface="Arial" pitchFamily="34" charset="0"/>
              </a:rPr>
              <a:t>    </a:t>
            </a:r>
            <a:r>
              <a:rPr lang="en-US" sz="2000" dirty="0">
                <a:latin typeface="Times New Roman" pitchFamily="18" charset="0"/>
                <a:cs typeface="Arial" pitchFamily="34" charset="0"/>
              </a:rPr>
              <a:t>MATERIAL</a:t>
            </a:r>
            <a:endParaRPr kumimoji="0" lang="en-US" sz="2000" b="0" i="0" u="none" strike="noStrike" cap="none" normalizeH="0" baseline="0" dirty="0">
              <a:ln>
                <a:noFill/>
              </a:ln>
              <a:effectLst/>
              <a:latin typeface="Arial" pitchFamily="34" charset="0"/>
              <a:cs typeface="Arial" pitchFamily="34" charset="0"/>
            </a:endParaRPr>
          </a:p>
        </p:txBody>
      </p:sp>
      <p:sp>
        <p:nvSpPr>
          <p:cNvPr id="1061" name="Rectangle 37"/>
          <p:cNvSpPr>
            <a:spLocks noChangeArrowheads="1"/>
          </p:cNvSpPr>
          <p:nvPr/>
        </p:nvSpPr>
        <p:spPr bwMode="auto">
          <a:xfrm>
            <a:off x="5711726" y="4653661"/>
            <a:ext cx="1694949"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i="0" u="none" strike="noStrike" cap="none" normalizeH="0" baseline="0" dirty="0">
                <a:ln>
                  <a:noFill/>
                </a:ln>
                <a:effectLst/>
                <a:latin typeface="Arial" pitchFamily="34" charset="0"/>
                <a:cs typeface="Arial" pitchFamily="34" charset="0"/>
              </a:rPr>
              <a:t>Assignment</a:t>
            </a:r>
          </a:p>
        </p:txBody>
      </p:sp>
      <p:sp>
        <p:nvSpPr>
          <p:cNvPr id="1065" name="Rectangle 41"/>
          <p:cNvSpPr>
            <a:spLocks noChangeArrowheads="1"/>
          </p:cNvSpPr>
          <p:nvPr/>
        </p:nvSpPr>
        <p:spPr bwMode="auto">
          <a:xfrm>
            <a:off x="9242022" y="2010413"/>
            <a:ext cx="1470025" cy="46166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a:ln>
                  <a:noFill/>
                </a:ln>
                <a:effectLst/>
                <a:latin typeface="Arial" pitchFamily="34" charset="0"/>
                <a:cs typeface="Arial" pitchFamily="34" charset="0"/>
              </a:rPr>
              <a:t>Subjects</a:t>
            </a:r>
          </a:p>
        </p:txBody>
      </p:sp>
      <p:sp>
        <p:nvSpPr>
          <p:cNvPr id="1066" name="Rectangle 42"/>
          <p:cNvSpPr>
            <a:spLocks noChangeArrowheads="1"/>
          </p:cNvSpPr>
          <p:nvPr/>
        </p:nvSpPr>
        <p:spPr bwMode="auto">
          <a:xfrm>
            <a:off x="7428178" y="2552063"/>
            <a:ext cx="1864911"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Download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073" name="Rectangle 49"/>
          <p:cNvSpPr>
            <a:spLocks noChangeArrowheads="1"/>
          </p:cNvSpPr>
          <p:nvPr/>
        </p:nvSpPr>
        <p:spPr bwMode="auto">
          <a:xfrm>
            <a:off x="7406675" y="1634726"/>
            <a:ext cx="1886414"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View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078" name="Rectangle 54"/>
          <p:cNvSpPr>
            <a:spLocks noChangeArrowheads="1"/>
          </p:cNvSpPr>
          <p:nvPr/>
        </p:nvSpPr>
        <p:spPr bwMode="auto">
          <a:xfrm>
            <a:off x="3399737" y="3133903"/>
            <a:ext cx="1535789"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4000" dirty="0">
                <a:latin typeface="Arial Black" panose="020B0A04020102020204" pitchFamily="34" charset="0"/>
                <a:cs typeface="Times New Roman" pitchFamily="18" charset="0"/>
              </a:rPr>
              <a:t>User</a:t>
            </a:r>
            <a:endParaRPr kumimoji="0" lang="en-US" sz="4000" i="0" u="none" strike="noStrike" cap="none" normalizeH="0" baseline="0" dirty="0">
              <a:ln>
                <a:noFill/>
              </a:ln>
              <a:effectLst/>
              <a:latin typeface="Arial Black" panose="020B0A04020102020204" pitchFamily="34" charset="0"/>
              <a:cs typeface="Arial" pitchFamily="34" charset="0"/>
            </a:endParaRPr>
          </a:p>
        </p:txBody>
      </p:sp>
      <p:sp>
        <p:nvSpPr>
          <p:cNvPr id="58" name="Rectangle 57"/>
          <p:cNvSpPr/>
          <p:nvPr/>
        </p:nvSpPr>
        <p:spPr>
          <a:xfrm>
            <a:off x="0" y="169894"/>
            <a:ext cx="12192000" cy="707886"/>
          </a:xfrm>
          <a:prstGeom prst="rect">
            <a:avLst/>
          </a:prstGeom>
          <a:ln>
            <a:noFill/>
          </a:ln>
          <a:effectLst/>
          <a:scene3d>
            <a:camera prst="orthographicFront">
              <a:rot lat="0" lon="0" rev="0"/>
            </a:camera>
            <a:lightRig rig="contrasting" dir="t">
              <a:rot lat="0" lon="0" rev="7800000"/>
            </a:lightRig>
          </a:scene3d>
          <a:sp3d>
            <a:bevelT w="139700" h="139700"/>
          </a:sp3d>
        </p:spPr>
        <p:txBody>
          <a:bodyPr wrap="square">
            <a:spAutoFit/>
          </a:bodyPr>
          <a:lstStyle/>
          <a:p>
            <a:pPr algn="ctr"/>
            <a:r>
              <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DFD level 1 of Student</a:t>
            </a:r>
            <a:endParaRPr lang="en-US" sz="4000"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cxnSp>
        <p:nvCxnSpPr>
          <p:cNvPr id="10" name="Straight Arrow Connector 9">
            <a:extLst>
              <a:ext uri="{FF2B5EF4-FFF2-40B4-BE49-F238E27FC236}">
                <a16:creationId xmlns:a16="http://schemas.microsoft.com/office/drawing/2014/main" id="{466CC9A5-0DDC-75D8-266F-02D8BA306BDC}"/>
              </a:ext>
            </a:extLst>
          </p:cNvPr>
          <p:cNvCxnSpPr/>
          <p:nvPr/>
        </p:nvCxnSpPr>
        <p:spPr>
          <a:xfrm flipH="1">
            <a:off x="7269804" y="2501900"/>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ED1AD0C-DA3C-7B18-C467-8AF26F43DAFB}"/>
              </a:ext>
            </a:extLst>
          </p:cNvPr>
          <p:cNvCxnSpPr>
            <a:cxnSpLocks/>
          </p:cNvCxnSpPr>
          <p:nvPr/>
        </p:nvCxnSpPr>
        <p:spPr>
          <a:xfrm>
            <a:off x="7269804" y="2010413"/>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A36BAC0E-E826-7B30-CD76-4F4E190CA478}"/>
              </a:ext>
            </a:extLst>
          </p:cNvPr>
          <p:cNvCxnSpPr>
            <a:cxnSpLocks/>
          </p:cNvCxnSpPr>
          <p:nvPr/>
        </p:nvCxnSpPr>
        <p:spPr>
          <a:xfrm>
            <a:off x="7368168" y="4589519"/>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45B1F9DB-6221-0838-F9C3-73BD28D05AB7}"/>
              </a:ext>
            </a:extLst>
          </p:cNvPr>
          <p:cNvCxnSpPr/>
          <p:nvPr/>
        </p:nvCxnSpPr>
        <p:spPr>
          <a:xfrm flipH="1">
            <a:off x="7368168" y="5155672"/>
            <a:ext cx="1744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42">
            <a:extLst>
              <a:ext uri="{FF2B5EF4-FFF2-40B4-BE49-F238E27FC236}">
                <a16:creationId xmlns:a16="http://schemas.microsoft.com/office/drawing/2014/main" id="{6AC220EE-E7B6-E6D5-1CCE-C1CA533A1DE8}"/>
              </a:ext>
            </a:extLst>
          </p:cNvPr>
          <p:cNvSpPr>
            <a:spLocks noChangeArrowheads="1"/>
          </p:cNvSpPr>
          <p:nvPr/>
        </p:nvSpPr>
        <p:spPr bwMode="auto">
          <a:xfrm>
            <a:off x="7428177" y="5155672"/>
            <a:ext cx="1864911"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Download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8" name="Rectangle 49">
            <a:extLst>
              <a:ext uri="{FF2B5EF4-FFF2-40B4-BE49-F238E27FC236}">
                <a16:creationId xmlns:a16="http://schemas.microsoft.com/office/drawing/2014/main" id="{53BF91C0-175A-40FD-538D-4BF6633113EF}"/>
              </a:ext>
            </a:extLst>
          </p:cNvPr>
          <p:cNvSpPr>
            <a:spLocks noChangeArrowheads="1"/>
          </p:cNvSpPr>
          <p:nvPr/>
        </p:nvSpPr>
        <p:spPr bwMode="auto">
          <a:xfrm>
            <a:off x="7406675" y="4211381"/>
            <a:ext cx="1886414" cy="338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defTabSz="914400" fontAlgn="base">
              <a:spcBef>
                <a:spcPct val="0"/>
              </a:spcBef>
              <a:spcAft>
                <a:spcPts val="1000"/>
              </a:spcAft>
            </a:pPr>
            <a:r>
              <a:rPr lang="en-US" sz="1600" dirty="0">
                <a:latin typeface="Times New Roman" pitchFamily="18" charset="0"/>
                <a:cs typeface="Arial" pitchFamily="34" charset="0"/>
              </a:rPr>
              <a:t>View </a:t>
            </a:r>
            <a:r>
              <a:rPr kumimoji="0" lang="en-US" sz="1600" b="0" i="0" u="none" strike="noStrike" cap="none" normalizeH="0" baseline="0" dirty="0">
                <a:ln>
                  <a:noFill/>
                </a:ln>
                <a:effectLst/>
                <a:latin typeface="Times New Roman" pitchFamily="18" charset="0"/>
                <a:cs typeface="Arial" pitchFamily="34" charset="0"/>
              </a:rPr>
              <a:t>material</a:t>
            </a:r>
            <a:endParaRPr kumimoji="0" lang="en-US" sz="1600" b="0" i="0" u="none" strike="noStrike" cap="none" normalizeH="0" baseline="0" dirty="0">
              <a:ln>
                <a:noFill/>
              </a:ln>
              <a:effectLst/>
              <a:latin typeface="Arial" pitchFamily="34" charset="0"/>
              <a:cs typeface="Arial" pitchFamily="34" charset="0"/>
            </a:endParaRPr>
          </a:p>
        </p:txBody>
      </p:sp>
      <p:sp>
        <p:nvSpPr>
          <p:cNvPr id="19" name="Rectangle 41">
            <a:extLst>
              <a:ext uri="{FF2B5EF4-FFF2-40B4-BE49-F238E27FC236}">
                <a16:creationId xmlns:a16="http://schemas.microsoft.com/office/drawing/2014/main" id="{0813195C-4B25-999D-363C-112ED33B6CB2}"/>
              </a:ext>
            </a:extLst>
          </p:cNvPr>
          <p:cNvSpPr>
            <a:spLocks noChangeArrowheads="1"/>
          </p:cNvSpPr>
          <p:nvPr/>
        </p:nvSpPr>
        <p:spPr bwMode="auto">
          <a:xfrm>
            <a:off x="9243364" y="4635999"/>
            <a:ext cx="1864911" cy="46166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a:ln>
                  <a:noFill/>
                </a:ln>
                <a:effectLst/>
                <a:latin typeface="Arial" pitchFamily="34" charset="0"/>
                <a:cs typeface="Arial" pitchFamily="34" charset="0"/>
              </a:rPr>
              <a:t>Assignment</a:t>
            </a:r>
          </a:p>
        </p:txBody>
      </p:sp>
    </p:spTree>
    <p:extLst>
      <p:ext uri="{BB962C8B-B14F-4D97-AF65-F5344CB8AC3E}">
        <p14:creationId xmlns:p14="http://schemas.microsoft.com/office/powerpoint/2010/main" val="426912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7F819F-4CDE-86A6-C29D-DA023DE92B92}"/>
              </a:ext>
            </a:extLst>
          </p:cNvPr>
          <p:cNvSpPr txBox="1"/>
          <p:nvPr/>
        </p:nvSpPr>
        <p:spPr>
          <a:xfrm>
            <a:off x="1433515" y="1151413"/>
            <a:ext cx="10386574" cy="5109091"/>
          </a:xfrm>
          <a:prstGeom prst="rect">
            <a:avLst/>
          </a:prstGeom>
          <a:noFill/>
        </p:spPr>
        <p:txBody>
          <a:bodyPr wrap="square" rtlCol="0" anchor="ctr">
            <a:spAutoFit/>
          </a:bodyPr>
          <a:lstStyle/>
          <a:p>
            <a:pPr marL="342900" indent="-342900">
              <a:buFont typeface="Wingdings" panose="05000000000000000000" pitchFamily="2" charset="2"/>
              <a:buChar char="v"/>
            </a:pPr>
            <a:r>
              <a:rPr lang="en-IN" sz="2200" b="1" u="sng" dirty="0">
                <a:latin typeface="Arial" panose="020B0604020202020204" pitchFamily="34" charset="0"/>
                <a:cs typeface="Arial" panose="020B0604020202020204" pitchFamily="34" charset="0"/>
              </a:rPr>
              <a:t>One Device, Many Books</a:t>
            </a:r>
          </a:p>
          <a:p>
            <a:r>
              <a:rPr lang="en-IN" sz="2000" i="0" dirty="0">
                <a:effectLst/>
                <a:latin typeface="Arial" panose="020B0604020202020204" pitchFamily="34" charset="0"/>
                <a:cs typeface="Arial" panose="020B0604020202020204" pitchFamily="34" charset="0"/>
              </a:rPr>
              <a:t>	eMaterials are portable and lightweight, making it easy to carry around. </a:t>
            </a: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Instead 	of carrying multiple bulky books, one eMaterial reader can hold thousands of 	eMaterials. </a:t>
            </a: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It saves a lot of space in your home and in your bag.</a:t>
            </a:r>
          </a:p>
          <a:p>
            <a:endParaRPr lang="en-IN" sz="200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Accessible Everywhere</a:t>
            </a:r>
          </a:p>
          <a:p>
            <a:r>
              <a:rPr lang="en-IN" sz="2000" b="0" i="0" dirty="0">
                <a:effectLst/>
                <a:latin typeface="Arial" panose="020B0604020202020204" pitchFamily="34" charset="0"/>
                <a:cs typeface="Arial" panose="020B0604020202020204" pitchFamily="34" charset="0"/>
              </a:rPr>
              <a:t>	eMaterials can be downloaded and stored for later use. </a:t>
            </a:r>
          </a:p>
          <a:p>
            <a:r>
              <a:rPr lang="en-IN" sz="2000" b="0" i="0" dirty="0">
                <a:effectLst/>
                <a:latin typeface="Arial" panose="020B0604020202020204" pitchFamily="34" charset="0"/>
                <a:cs typeface="Arial" panose="020B0604020202020204" pitchFamily="34" charset="0"/>
              </a:rPr>
              <a:t>	One can carry the eMaterial around and read them whenever they want. </a:t>
            </a:r>
          </a:p>
          <a:p>
            <a:r>
              <a:rPr lang="en-IN" sz="2000" dirty="0">
                <a:latin typeface="Arial" panose="020B0604020202020204" pitchFamily="34" charset="0"/>
                <a:cs typeface="Arial" panose="020B0604020202020204" pitchFamily="34" charset="0"/>
              </a:rPr>
              <a:t>	</a:t>
            </a:r>
            <a:r>
              <a:rPr lang="en-IN" sz="2000" b="0" i="0" dirty="0">
                <a:effectLst/>
                <a:latin typeface="Arial" panose="020B0604020202020204" pitchFamily="34" charset="0"/>
                <a:cs typeface="Arial" panose="020B0604020202020204" pitchFamily="34" charset="0"/>
              </a:rPr>
              <a:t>Students can go through the learning material while at home and even while travelling.</a:t>
            </a:r>
          </a:p>
          <a:p>
            <a:r>
              <a:rPr lang="en-IN" sz="2000" dirty="0">
                <a:latin typeface="Arial" panose="020B0604020202020204" pitchFamily="34" charset="0"/>
                <a:cs typeface="Arial" panose="020B0604020202020204" pitchFamily="34" charset="0"/>
              </a:rPr>
              <a:t>	</a:t>
            </a:r>
            <a:r>
              <a:rPr lang="en-IN" sz="2000" b="0" i="0" dirty="0">
                <a:effectLst/>
                <a:latin typeface="Arial" panose="020B0604020202020204" pitchFamily="34" charset="0"/>
                <a:cs typeface="Arial" panose="020B0604020202020204" pitchFamily="34" charset="0"/>
              </a:rPr>
              <a:t>It is convenient for people on the go.</a:t>
            </a:r>
            <a:endParaRPr lang="en-IN" sz="2000" b="0" dirty="0">
              <a:latin typeface="Arial" panose="020B0604020202020204" pitchFamily="34" charset="0"/>
              <a:cs typeface="Arial" panose="020B0604020202020204" pitchFamily="34" charset="0"/>
            </a:endParaRPr>
          </a:p>
          <a:p>
            <a:endParaRPr lang="en-IN" sz="2000"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Shareable Content</a:t>
            </a:r>
          </a:p>
          <a:p>
            <a:r>
              <a:rPr lang="en-IN" sz="2000" b="0" i="0" dirty="0">
                <a:effectLst/>
                <a:latin typeface="Arial" panose="020B0604020202020204" pitchFamily="34" charset="0"/>
                <a:cs typeface="Arial" panose="020B0604020202020204" pitchFamily="34" charset="0"/>
              </a:rPr>
              <a:t>	You can share the eMaterial contents with multiple users. </a:t>
            </a:r>
          </a:p>
          <a:p>
            <a:r>
              <a:rPr lang="en-IN" sz="2000" dirty="0">
                <a:latin typeface="Arial" panose="020B0604020202020204" pitchFamily="34" charset="0"/>
                <a:cs typeface="Arial" panose="020B0604020202020204" pitchFamily="34" charset="0"/>
              </a:rPr>
              <a:t>	</a:t>
            </a:r>
            <a:r>
              <a:rPr lang="en-IN" sz="2000" b="0" i="0" dirty="0">
                <a:effectLst/>
                <a:latin typeface="Arial" panose="020B0604020202020204" pitchFamily="34" charset="0"/>
                <a:cs typeface="Arial" panose="020B0604020202020204" pitchFamily="34" charset="0"/>
              </a:rPr>
              <a:t>The social feature on the eMaterial allows </a:t>
            </a:r>
            <a:r>
              <a:rPr lang="en-IN" sz="2000" dirty="0">
                <a:latin typeface="Arial" panose="020B0604020202020204" pitchFamily="34" charset="0"/>
                <a:cs typeface="Arial" panose="020B0604020202020204" pitchFamily="34" charset="0"/>
              </a:rPr>
              <a:t>URL </a:t>
            </a:r>
            <a:r>
              <a:rPr lang="en-IN" sz="2000" b="0" i="0" dirty="0">
                <a:effectLst/>
                <a:latin typeface="Arial" panose="020B0604020202020204" pitchFamily="34" charset="0"/>
                <a:cs typeface="Arial" panose="020B0604020202020204" pitchFamily="34" charset="0"/>
              </a:rPr>
              <a:t>sharing, which is not possible with 	printed books.</a:t>
            </a:r>
            <a:endParaRPr lang="en-IN" sz="2000" i="0" dirty="0">
              <a:effectLst/>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A6B8726D-05FE-3A9F-9E38-F62E2F59DEE3}"/>
              </a:ext>
            </a:extLst>
          </p:cNvPr>
          <p:cNvSpPr txBox="1">
            <a:spLocks/>
          </p:cNvSpPr>
          <p:nvPr/>
        </p:nvSpPr>
        <p:spPr>
          <a:xfrm>
            <a:off x="1" y="129055"/>
            <a:ext cx="12192000"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Why we need eMaterial?</a:t>
            </a:r>
            <a:endParaRPr lang="en-IN"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42727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550640" y="1219200"/>
            <a:ext cx="10283878" cy="4419600"/>
          </a:xfrm>
        </p:spPr>
        <p:txBody>
          <a:bodyPr anchor="t">
            <a:normAutofit/>
          </a:bodyPr>
          <a:lstStyle/>
          <a:p>
            <a:pPr marL="342900" indent="-342900" algn="l">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Build a mobile app with provision of Account synchronization.</a:t>
            </a:r>
          </a:p>
          <a:p>
            <a:pPr marL="342900" indent="-342900" algn="l">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User will able to see all uploaded materials from particular author.</a:t>
            </a:r>
          </a:p>
          <a:p>
            <a:pPr marL="342900" indent="-342900" algn="l">
              <a:buClr>
                <a:schemeClr val="tx1"/>
              </a:buClr>
              <a:buFont typeface="Arial" panose="020B0604020202020204" pitchFamily="34" charset="0"/>
              <a:buChar char="•"/>
            </a:pPr>
            <a:r>
              <a:rPr lang="en-US" sz="2400" dirty="0">
                <a:latin typeface="Arial Rounded MT Bold" panose="020F0704030504030204" pitchFamily="34" charset="0"/>
                <a:cs typeface="Arial" panose="020B0604020202020204" pitchFamily="34" charset="0"/>
              </a:rPr>
              <a:t>The main purpose of education is to achieve upward mobility. Online courses certification programs have been able to provide inexpensive education to the masses and also save time, energy and money.</a:t>
            </a:r>
          </a:p>
          <a:p>
            <a:pPr marL="342900" indent="-342900" algn="l">
              <a:buClr>
                <a:schemeClr val="tx1"/>
              </a:buClr>
              <a:buFont typeface="Arial" panose="020B0604020202020204" pitchFamily="34" charset="0"/>
              <a:buChar char="•"/>
            </a:pPr>
            <a:r>
              <a:rPr lang="en-US" sz="2400" dirty="0">
                <a:latin typeface="Arial Rounded MT Bold" panose="020F0704030504030204" pitchFamily="34" charset="0"/>
                <a:cs typeface="Arial" panose="020B0604020202020204" pitchFamily="34" charset="0"/>
              </a:rPr>
              <a:t>Electronic-learning through certified online courses provides a wide range of courses that caters to the core interests of the student, thus creating a fertile arena for future advancement.</a:t>
            </a:r>
            <a:endParaRPr lang="en-IN" sz="2400" dirty="0">
              <a:latin typeface="Arial Rounded MT Bold" panose="020F07040305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45ADF44-B784-1A5F-7CD5-45D90971D516}"/>
              </a:ext>
            </a:extLst>
          </p:cNvPr>
          <p:cNvSpPr txBox="1">
            <a:spLocks/>
          </p:cNvSpPr>
          <p:nvPr/>
        </p:nvSpPr>
        <p:spPr>
          <a:xfrm>
            <a:off x="0" y="200314"/>
            <a:ext cx="11506199" cy="542636"/>
          </a:xfrm>
          <a:prstGeom prst="rect">
            <a:avLst/>
          </a:prstGeom>
          <a:ln>
            <a:noFill/>
          </a:ln>
          <a:effectLst/>
          <a:scene3d>
            <a:camera prst="orthographicFront">
              <a:rot lat="0" lon="0" rev="0"/>
            </a:camera>
            <a:lightRig rig="contrasting" dir="t">
              <a:rot lat="0" lon="0" rev="7800000"/>
            </a:lightRig>
          </a:scene3d>
          <a:sp3d>
            <a:bevelT w="139700" h="139700"/>
          </a:sp3d>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Future Scope</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73714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426EF-F8E3-4AA0-809F-B3B66C0288E0}"/>
              </a:ext>
            </a:extLst>
          </p:cNvPr>
          <p:cNvSpPr txBox="1">
            <a:spLocks/>
          </p:cNvSpPr>
          <p:nvPr/>
        </p:nvSpPr>
        <p:spPr>
          <a:xfrm>
            <a:off x="0" y="2002610"/>
            <a:ext cx="11506199" cy="17610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6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Thank You</a:t>
            </a:r>
            <a:endParaRPr lang="en-IN" sz="6600" b="1"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6819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7F819F-4CDE-86A6-C29D-DA023DE92B92}"/>
              </a:ext>
            </a:extLst>
          </p:cNvPr>
          <p:cNvSpPr txBox="1"/>
          <p:nvPr/>
        </p:nvSpPr>
        <p:spPr>
          <a:xfrm>
            <a:off x="1441904" y="1162567"/>
            <a:ext cx="10344629" cy="4801314"/>
          </a:xfrm>
          <a:prstGeom prst="rect">
            <a:avLst/>
          </a:prstGeom>
          <a:noFill/>
        </p:spPr>
        <p:txBody>
          <a:bodyPr wrap="square" rtlCol="0" anchor="ctr">
            <a:spAutoFit/>
          </a:bodyPr>
          <a:lstStyle/>
          <a:p>
            <a:pPr marL="342900" indent="-342900" fontAlgn="base">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Save a trip to the Library</a:t>
            </a:r>
          </a:p>
          <a:p>
            <a:pPr algn="l" fontAlgn="base"/>
            <a:r>
              <a:rPr lang="en-IN" sz="2000" b="0" i="0" dirty="0">
                <a:effectLst/>
                <a:latin typeface="Arial" panose="020B0604020202020204" pitchFamily="34" charset="0"/>
                <a:cs typeface="Arial" panose="020B0604020202020204" pitchFamily="34" charset="0"/>
              </a:rPr>
              <a:t>	There’s no doubt that the Library is a wonderful place to visit, but you won’t have to 	go very far to borrow eMaterials. </a:t>
            </a:r>
          </a:p>
          <a:p>
            <a:pPr algn="l" fontAlgn="base"/>
            <a:r>
              <a:rPr lang="en-IN" sz="2000" b="0" i="0" dirty="0">
                <a:effectLst/>
                <a:latin typeface="Arial" panose="020B0604020202020204" pitchFamily="34" charset="0"/>
                <a:cs typeface="Arial" panose="020B0604020202020204" pitchFamily="34" charset="0"/>
              </a:rPr>
              <a:t>	Once your eMaterial is available, you can read it 24 hours of the day, any day of the 	year, all from the comfort of your own home.</a:t>
            </a:r>
          </a:p>
          <a:p>
            <a:pPr algn="l" fontAlgn="base"/>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v"/>
            </a:pPr>
            <a:r>
              <a:rPr lang="en-IN" sz="2200" b="1" i="0" u="sng" dirty="0">
                <a:effectLst/>
                <a:latin typeface="Arial" panose="020B0604020202020204" pitchFamily="34" charset="0"/>
                <a:cs typeface="Arial" panose="020B0604020202020204" pitchFamily="34" charset="0"/>
              </a:rPr>
              <a:t>Search in seconds</a:t>
            </a:r>
          </a:p>
          <a:p>
            <a:pPr fontAlgn="base"/>
            <a:r>
              <a:rPr lang="en-IN" sz="2000" b="0" i="0" dirty="0">
                <a:effectLst/>
                <a:latin typeface="Arial" panose="020B0604020202020204" pitchFamily="34" charset="0"/>
                <a:cs typeface="Arial" panose="020B0604020202020204" pitchFamily="34" charset="0"/>
              </a:rPr>
              <a:t>	With many eMaterials, you have ability to search through an entire book in seconds. 	Easily search for information in an eMaterial, instead of turning page after page to find 	what you’re looking for.</a:t>
            </a:r>
            <a:endParaRPr lang="en-IN" sz="2000" b="1" i="0" dirty="0">
              <a:effectLst/>
              <a:latin typeface="Arial" panose="020B0604020202020204" pitchFamily="34" charset="0"/>
              <a:cs typeface="Arial" panose="020B0604020202020204" pitchFamily="34" charset="0"/>
            </a:endParaRPr>
          </a:p>
          <a:p>
            <a:pPr algn="l" fontAlgn="base"/>
            <a:endParaRPr lang="en-IN" sz="2000" dirty="0">
              <a:effectLst/>
              <a:latin typeface="Arial" panose="020B0604020202020204" pitchFamily="34" charset="0"/>
              <a:cs typeface="Arial" panose="020B0604020202020204" pitchFamily="34" charset="0"/>
            </a:endParaRPr>
          </a:p>
          <a:p>
            <a:pPr marL="342900" indent="-342900" algn="l" fontAlgn="base">
              <a:buFont typeface="Wingdings" panose="05000000000000000000" pitchFamily="2" charset="2"/>
              <a:buChar char="v"/>
            </a:pPr>
            <a:r>
              <a:rPr lang="en-IN" sz="2200" b="1" u="sng" dirty="0">
                <a:effectLst/>
                <a:latin typeface="Arial" panose="020B0604020202020204" pitchFamily="34" charset="0"/>
                <a:cs typeface="Arial" panose="020B0604020202020204" pitchFamily="34" charset="0"/>
              </a:rPr>
              <a:t>Environment Friendly Option</a:t>
            </a:r>
          </a:p>
          <a:p>
            <a:pPr algn="l" fontAlgn="base"/>
            <a:r>
              <a:rPr lang="en-IN" sz="2000" dirty="0">
                <a:effectLst/>
                <a:latin typeface="Arial" panose="020B0604020202020204" pitchFamily="34" charset="0"/>
                <a:cs typeface="Arial" panose="020B0604020202020204" pitchFamily="34" charset="0"/>
              </a:rPr>
              <a:t>	eMaterials are environment-friendly. </a:t>
            </a:r>
          </a:p>
          <a:p>
            <a:pPr algn="l" fontAlgn="base"/>
            <a:r>
              <a:rPr lang="en-IN" sz="2000" dirty="0">
                <a:latin typeface="Arial" panose="020B0604020202020204" pitchFamily="34" charset="0"/>
                <a:cs typeface="Arial" panose="020B0604020202020204" pitchFamily="34" charset="0"/>
              </a:rPr>
              <a:t>	</a:t>
            </a:r>
            <a:r>
              <a:rPr lang="en-IN" sz="2000" dirty="0">
                <a:effectLst/>
                <a:latin typeface="Arial" panose="020B0604020202020204" pitchFamily="34" charset="0"/>
                <a:cs typeface="Arial" panose="020B0604020202020204" pitchFamily="34" charset="0"/>
              </a:rPr>
              <a:t>It totally eliminates the paper printing process.</a:t>
            </a:r>
          </a:p>
          <a:p>
            <a:pPr algn="l" fontAlgn="base"/>
            <a:r>
              <a:rPr lang="en-IN" sz="2000" dirty="0">
                <a:effectLst/>
                <a:latin typeface="Arial" panose="020B0604020202020204" pitchFamily="34" charset="0"/>
                <a:cs typeface="Arial" panose="020B0604020202020204" pitchFamily="34" charset="0"/>
              </a:rPr>
              <a:t> 	Approximately 2.2 million books are published each year, using around 3 million trees.</a:t>
            </a:r>
          </a:p>
        </p:txBody>
      </p:sp>
      <p:sp>
        <p:nvSpPr>
          <p:cNvPr id="6" name="Title 1">
            <a:extLst>
              <a:ext uri="{FF2B5EF4-FFF2-40B4-BE49-F238E27FC236}">
                <a16:creationId xmlns:a16="http://schemas.microsoft.com/office/drawing/2014/main" id="{E1FB0C44-1402-F195-3286-69FCFED32D81}"/>
              </a:ext>
            </a:extLst>
          </p:cNvPr>
          <p:cNvSpPr txBox="1">
            <a:spLocks/>
          </p:cNvSpPr>
          <p:nvPr/>
        </p:nvSpPr>
        <p:spPr>
          <a:xfrm>
            <a:off x="1" y="129055"/>
            <a:ext cx="12192000"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Why we need eMaterial?</a:t>
            </a:r>
            <a:endParaRPr lang="en-IN"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12594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7F819F-4CDE-86A6-C29D-DA023DE92B92}"/>
              </a:ext>
            </a:extLst>
          </p:cNvPr>
          <p:cNvSpPr txBox="1"/>
          <p:nvPr/>
        </p:nvSpPr>
        <p:spPr>
          <a:xfrm>
            <a:off x="1965229" y="1225511"/>
            <a:ext cx="9741518" cy="4406976"/>
          </a:xfrm>
          <a:prstGeom prst="rect">
            <a:avLst/>
          </a:prstGeom>
          <a:noFill/>
        </p:spPr>
        <p:txBody>
          <a:bodyPr wrap="square" rtlCol="0" anchor="ctr">
            <a:spAutoFit/>
          </a:bodyPr>
          <a:lstStyle/>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Front end: HTML,CSS</a:t>
            </a: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Framework: Java Script.</a:t>
            </a:r>
            <a:endParaRPr lang="en-IN" sz="2400" dirty="0">
              <a:latin typeface="Arial Rounded MT Bold" panose="020F0704030504030204" pitchFamily="34" charset="0"/>
              <a:cs typeface="Arial" panose="020B0604020202020204" pitchFamily="34" charset="0"/>
            </a:endParaRP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Development Environment: VS Code.</a:t>
            </a: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Server Side Programming Language: Java Script.</a:t>
            </a:r>
            <a:endParaRPr lang="en-IN" sz="2400" dirty="0">
              <a:latin typeface="Arial Rounded MT Bold" panose="020F0704030504030204" pitchFamily="34" charset="0"/>
              <a:cs typeface="Arial" panose="020B0604020202020204" pitchFamily="34" charset="0"/>
            </a:endParaRP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Database: MySQL. </a:t>
            </a:r>
          </a:p>
          <a:p>
            <a:pPr marL="457200" indent="-457200">
              <a:lnSpc>
                <a:spcPct val="200000"/>
              </a:lnSpc>
              <a:buFont typeface="Wingdings" panose="05000000000000000000" pitchFamily="2" charset="2"/>
              <a:buChar char="q"/>
            </a:pPr>
            <a:r>
              <a:rPr lang="en-IN" sz="2400" dirty="0">
                <a:latin typeface="Arial Rounded MT Bold" panose="020F0704030504030204" pitchFamily="34" charset="0"/>
              </a:rPr>
              <a:t>Team collaboration and version control using GitHub.</a:t>
            </a:r>
            <a:endParaRPr lang="en-IN" sz="2400" dirty="0">
              <a:latin typeface="Arial Rounded MT Bold" panose="020F07040305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D757AC29-9C81-7570-FC4C-DA6682D7AEC7}"/>
              </a:ext>
            </a:extLst>
          </p:cNvPr>
          <p:cNvSpPr>
            <a:spLocks noGrp="1"/>
          </p:cNvSpPr>
          <p:nvPr>
            <p:ph type="title"/>
          </p:nvPr>
        </p:nvSpPr>
        <p:spPr>
          <a:xfrm>
            <a:off x="0" y="167116"/>
            <a:ext cx="11982450" cy="542636"/>
          </a:xfrm>
        </p:spPr>
        <p:txBody>
          <a:bodyPr>
            <a:noAutofit/>
          </a:body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Inside Software</a:t>
            </a:r>
          </a:p>
        </p:txBody>
      </p:sp>
    </p:spTree>
    <p:extLst>
      <p:ext uri="{BB962C8B-B14F-4D97-AF65-F5344CB8AC3E}">
        <p14:creationId xmlns:p14="http://schemas.microsoft.com/office/powerpoint/2010/main" val="42374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0BD23-A207-5007-3539-3352F3CF8A2B}"/>
              </a:ext>
            </a:extLst>
          </p:cNvPr>
          <p:cNvSpPr>
            <a:spLocks noGrp="1"/>
          </p:cNvSpPr>
          <p:nvPr>
            <p:ph idx="1"/>
          </p:nvPr>
        </p:nvSpPr>
        <p:spPr>
          <a:xfrm>
            <a:off x="1845355" y="828748"/>
            <a:ext cx="10640291" cy="1701800"/>
          </a:xfrm>
        </p:spPr>
        <p:txBody>
          <a:bodyPr>
            <a:normAutofit/>
          </a:bodyPr>
          <a:lstStyle/>
          <a:p>
            <a:pPr marL="0" indent="0">
              <a:buNone/>
            </a:pPr>
            <a:r>
              <a:rPr lang="en-US" sz="2800" b="1" u="sng" dirty="0">
                <a:latin typeface="Arial Rounded MT Bold" panose="020F0704030504030204" pitchFamily="34" charset="0"/>
                <a:cs typeface="Arial" panose="020B0604020202020204" pitchFamily="34" charset="0"/>
              </a:rPr>
              <a:t>Windows</a:t>
            </a:r>
            <a:r>
              <a:rPr lang="en-US" b="1" dirty="0">
                <a:solidFill>
                  <a:srgbClr val="FF0000"/>
                </a:solidFill>
                <a:latin typeface="Arial Rounded MT Bold" panose="020F0704030504030204" pitchFamily="34" charset="0"/>
                <a:cs typeface="Arial" panose="020B0604020202020204" pitchFamily="34" charset="0"/>
              </a:rPr>
              <a:t>	</a:t>
            </a:r>
            <a:r>
              <a:rPr lang="en-US" dirty="0">
                <a:solidFill>
                  <a:srgbClr val="0070C0"/>
                </a:solidFill>
                <a:latin typeface="Arial Rounded MT Bold" panose="020F0704030504030204" pitchFamily="34" charset="0"/>
                <a:cs typeface="Arial" panose="020B0604020202020204" pitchFamily="34" charset="0"/>
              </a:rPr>
              <a:t>			</a:t>
            </a:r>
          </a:p>
          <a:p>
            <a:pPr marL="0" indent="0">
              <a:buNone/>
            </a:pPr>
            <a:r>
              <a:rPr lang="en-US" dirty="0">
                <a:latin typeface="Arial Rounded MT Bold" panose="020F0704030504030204" pitchFamily="34" charset="0"/>
                <a:cs typeface="Arial" panose="020B0604020202020204" pitchFamily="34" charset="0"/>
              </a:rPr>
              <a:t>Windows 7, Windows 8, Windows 8.1, Windows 10 or later</a:t>
            </a:r>
          </a:p>
          <a:p>
            <a:pPr marL="0" indent="0">
              <a:buNone/>
            </a:pPr>
            <a:r>
              <a:rPr lang="en-US" dirty="0">
                <a:latin typeface="Arial Rounded MT Bold" panose="020F0704030504030204" pitchFamily="34" charset="0"/>
                <a:cs typeface="Arial" panose="020B0604020202020204" pitchFamily="34" charset="0"/>
              </a:rPr>
              <a:t>An Intel Pentium 4 processor or later that's SSE3 capable.</a:t>
            </a:r>
          </a:p>
        </p:txBody>
      </p:sp>
      <p:sp>
        <p:nvSpPr>
          <p:cNvPr id="4" name="Content Placeholder 2">
            <a:extLst>
              <a:ext uri="{FF2B5EF4-FFF2-40B4-BE49-F238E27FC236}">
                <a16:creationId xmlns:a16="http://schemas.microsoft.com/office/drawing/2014/main" id="{18D0BD23-A207-5007-3539-3352F3CF8A2B}"/>
              </a:ext>
            </a:extLst>
          </p:cNvPr>
          <p:cNvSpPr txBox="1">
            <a:spLocks/>
          </p:cNvSpPr>
          <p:nvPr/>
        </p:nvSpPr>
        <p:spPr>
          <a:xfrm>
            <a:off x="1854590" y="2662171"/>
            <a:ext cx="10640292" cy="102985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sz="2800" b="1" u="sng" dirty="0">
                <a:latin typeface="Arial Rounded MT Bold" panose="020F0704030504030204" pitchFamily="34" charset="0"/>
                <a:cs typeface="Arial" panose="020B0604020202020204" pitchFamily="34" charset="0"/>
              </a:rPr>
              <a:t>Mac</a:t>
            </a:r>
          </a:p>
          <a:p>
            <a:pPr marL="0" indent="0">
              <a:buNone/>
            </a:pPr>
            <a:r>
              <a:rPr lang="en-IN" dirty="0">
                <a:latin typeface="Arial Rounded MT Bold" panose="020F0704030504030204" pitchFamily="34" charset="0"/>
                <a:cs typeface="Arial" panose="020B0604020202020204" pitchFamily="34" charset="0"/>
              </a:rPr>
              <a:t>OS X El Capitan 10.11 or later.</a:t>
            </a:r>
          </a:p>
        </p:txBody>
      </p:sp>
      <p:sp>
        <p:nvSpPr>
          <p:cNvPr id="5" name="Content Placeholder 2">
            <a:extLst>
              <a:ext uri="{FF2B5EF4-FFF2-40B4-BE49-F238E27FC236}">
                <a16:creationId xmlns:a16="http://schemas.microsoft.com/office/drawing/2014/main" id="{18D0BD23-A207-5007-3539-3352F3CF8A2B}"/>
              </a:ext>
            </a:extLst>
          </p:cNvPr>
          <p:cNvSpPr txBox="1">
            <a:spLocks/>
          </p:cNvSpPr>
          <p:nvPr/>
        </p:nvSpPr>
        <p:spPr>
          <a:xfrm>
            <a:off x="1854590" y="3823649"/>
            <a:ext cx="10808987" cy="1378080"/>
          </a:xfrm>
          <a:prstGeom prst="rect">
            <a:avLst/>
          </a:prstGeom>
        </p:spPr>
        <p:txBody>
          <a:bodyPr vert="horz" lIns="91440" tIns="45720" rIns="91440" bIns="45720" rtlCol="0" anchor="ctr">
            <a:normAutofit fontScale="4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7000" b="1" u="sng" dirty="0">
                <a:latin typeface="Arial Rounded MT Bold" panose="020F0704030504030204" pitchFamily="34" charset="0"/>
                <a:cs typeface="Arial" panose="020B0604020202020204" pitchFamily="34" charset="0"/>
              </a:rPr>
              <a:t>Linux</a:t>
            </a:r>
          </a:p>
          <a:p>
            <a:pPr marL="0" indent="0">
              <a:buNone/>
            </a:pPr>
            <a:r>
              <a:rPr lang="en-US" sz="5900" dirty="0">
                <a:latin typeface="Arial Rounded MT Bold" panose="020F0704030504030204" pitchFamily="34" charset="0"/>
                <a:cs typeface="Arial" panose="020B0604020202020204" pitchFamily="34" charset="0"/>
              </a:rPr>
              <a:t>64-bit Ubuntu 18.04+, Debian 10+, openSUSE 15.2+, Fedora Linux 32+</a:t>
            </a:r>
          </a:p>
          <a:p>
            <a:pPr marL="0" indent="0">
              <a:buNone/>
            </a:pPr>
            <a:r>
              <a:rPr lang="en-US" sz="5900" dirty="0">
                <a:latin typeface="Arial Rounded MT Bold" panose="020F0704030504030204" pitchFamily="34" charset="0"/>
                <a:cs typeface="Arial" panose="020B0604020202020204" pitchFamily="34" charset="0"/>
              </a:rPr>
              <a:t>An Intel Pentium 4 processor or later that's SSE3 capable</a:t>
            </a:r>
            <a:r>
              <a:rPr lang="en-US" sz="2800" dirty="0">
                <a:latin typeface="Arial Rounded MT Bold" panose="020F0704030504030204" pitchFamily="34" charset="0"/>
                <a:cs typeface="Arial" panose="020B0604020202020204" pitchFamily="34" charset="0"/>
              </a:rPr>
              <a:t>.</a:t>
            </a:r>
            <a:endParaRPr lang="en-IN" sz="2800" dirty="0">
              <a:latin typeface="Arial Rounded MT Bold" panose="020F070403050403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18D0BD23-A207-5007-3539-3352F3CF8A2B}"/>
              </a:ext>
            </a:extLst>
          </p:cNvPr>
          <p:cNvSpPr txBox="1">
            <a:spLocks/>
          </p:cNvSpPr>
          <p:nvPr/>
        </p:nvSpPr>
        <p:spPr>
          <a:xfrm>
            <a:off x="1854590" y="5333352"/>
            <a:ext cx="10649527" cy="96250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800" b="1" u="sng" dirty="0">
                <a:latin typeface="Arial Rounded MT Bold" panose="020F0704030504030204" pitchFamily="34" charset="0"/>
                <a:cs typeface="Arial" panose="020B0604020202020204" pitchFamily="34" charset="0"/>
              </a:rPr>
              <a:t>Android</a:t>
            </a:r>
            <a:endParaRPr lang="en-IN" sz="2800" b="1" u="sng" dirty="0">
              <a:latin typeface="Arial Rounded MT Bold" panose="020F0704030504030204" pitchFamily="34" charset="0"/>
              <a:cs typeface="Arial" panose="020B0604020202020204" pitchFamily="34" charset="0"/>
            </a:endParaRPr>
          </a:p>
          <a:p>
            <a:pPr marL="0" indent="0">
              <a:buNone/>
            </a:pPr>
            <a:r>
              <a:rPr lang="en-US" dirty="0">
                <a:latin typeface="Arial Rounded MT Bold" panose="020F0704030504030204" pitchFamily="34" charset="0"/>
                <a:cs typeface="Arial" panose="020B0604020202020204" pitchFamily="34" charset="0"/>
              </a:rPr>
              <a:t>Android Marshmallow 6.0 or later.</a:t>
            </a:r>
          </a:p>
        </p:txBody>
      </p:sp>
      <p:sp>
        <p:nvSpPr>
          <p:cNvPr id="7" name="Title 1">
            <a:extLst>
              <a:ext uri="{FF2B5EF4-FFF2-40B4-BE49-F238E27FC236}">
                <a16:creationId xmlns:a16="http://schemas.microsoft.com/office/drawing/2014/main" id="{A215E80D-5481-1002-EB75-60955381D10D}"/>
              </a:ext>
            </a:extLst>
          </p:cNvPr>
          <p:cNvSpPr txBox="1">
            <a:spLocks/>
          </p:cNvSpPr>
          <p:nvPr/>
        </p:nvSpPr>
        <p:spPr>
          <a:xfrm>
            <a:off x="0" y="122199"/>
            <a:ext cx="11944349" cy="57492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Minimum requirements</a:t>
            </a:r>
            <a:endParaRPr lang="en-IN"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26373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0BD23-A207-5007-3539-3352F3CF8A2B}"/>
              </a:ext>
            </a:extLst>
          </p:cNvPr>
          <p:cNvSpPr>
            <a:spLocks noGrp="1"/>
          </p:cNvSpPr>
          <p:nvPr>
            <p:ph idx="1"/>
          </p:nvPr>
        </p:nvSpPr>
        <p:spPr>
          <a:xfrm>
            <a:off x="1854589" y="836883"/>
            <a:ext cx="10640291" cy="1029854"/>
          </a:xfrm>
        </p:spPr>
        <p:txBody>
          <a:bodyPr>
            <a:normAutofit lnSpcReduction="10000"/>
          </a:bodyPr>
          <a:lstStyle/>
          <a:p>
            <a:pPr marL="0" indent="0">
              <a:buNone/>
            </a:pPr>
            <a:r>
              <a:rPr lang="en-US" sz="2800" b="1" u="sng" dirty="0">
                <a:latin typeface="Arial Rounded MT Bold" panose="020F0704030504030204" pitchFamily="34" charset="0"/>
                <a:cs typeface="Arial" panose="020B0604020202020204" pitchFamily="34" charset="0"/>
              </a:rPr>
              <a:t>Processor</a:t>
            </a:r>
            <a:endParaRPr lang="en-US" sz="2800" dirty="0">
              <a:latin typeface="Arial Rounded MT Bold" panose="020F0704030504030204" pitchFamily="34" charset="0"/>
              <a:cs typeface="Arial" panose="020B0604020202020204" pitchFamily="34" charset="0"/>
            </a:endParaRPr>
          </a:p>
          <a:p>
            <a:pPr marL="0" indent="0">
              <a:buNone/>
            </a:pPr>
            <a:r>
              <a:rPr lang="en-US" dirty="0">
                <a:latin typeface="Arial Rounded MT Bold" panose="020F0704030504030204" pitchFamily="34" charset="0"/>
                <a:cs typeface="Arial" panose="020B0604020202020204" pitchFamily="34" charset="0"/>
              </a:rPr>
              <a:t>1 gigahertz (GHz) or faster processor</a:t>
            </a:r>
          </a:p>
        </p:txBody>
      </p:sp>
      <p:sp>
        <p:nvSpPr>
          <p:cNvPr id="4" name="Content Placeholder 2">
            <a:extLst>
              <a:ext uri="{FF2B5EF4-FFF2-40B4-BE49-F238E27FC236}">
                <a16:creationId xmlns:a16="http://schemas.microsoft.com/office/drawing/2014/main" id="{18D0BD23-A207-5007-3539-3352F3CF8A2B}"/>
              </a:ext>
            </a:extLst>
          </p:cNvPr>
          <p:cNvSpPr txBox="1">
            <a:spLocks/>
          </p:cNvSpPr>
          <p:nvPr/>
        </p:nvSpPr>
        <p:spPr>
          <a:xfrm>
            <a:off x="1854588" y="2006495"/>
            <a:ext cx="10640292" cy="102985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sz="2800" b="1" u="sng" dirty="0">
                <a:latin typeface="Arial Rounded MT Bold" panose="020F0704030504030204" pitchFamily="34" charset="0"/>
                <a:cs typeface="Arial" panose="020B0604020202020204" pitchFamily="34" charset="0"/>
              </a:rPr>
              <a:t>RAM</a:t>
            </a:r>
          </a:p>
          <a:p>
            <a:pPr marL="0" indent="0">
              <a:buNone/>
            </a:pPr>
            <a:r>
              <a:rPr lang="en-IN" dirty="0">
                <a:latin typeface="Arial Rounded MT Bold" panose="020F0704030504030204" pitchFamily="34" charset="0"/>
                <a:cs typeface="Arial" panose="020B0604020202020204" pitchFamily="34" charset="0"/>
              </a:rPr>
              <a:t>1 gigabyte (GB) for 32-bit or 2 GB for 64-bit</a:t>
            </a:r>
          </a:p>
        </p:txBody>
      </p:sp>
      <p:sp>
        <p:nvSpPr>
          <p:cNvPr id="6" name="Content Placeholder 2">
            <a:extLst>
              <a:ext uri="{FF2B5EF4-FFF2-40B4-BE49-F238E27FC236}">
                <a16:creationId xmlns:a16="http://schemas.microsoft.com/office/drawing/2014/main" id="{18D0BD23-A207-5007-3539-3352F3CF8A2B}"/>
              </a:ext>
            </a:extLst>
          </p:cNvPr>
          <p:cNvSpPr txBox="1">
            <a:spLocks/>
          </p:cNvSpPr>
          <p:nvPr/>
        </p:nvSpPr>
        <p:spPr>
          <a:xfrm>
            <a:off x="1854588" y="4345718"/>
            <a:ext cx="10649527" cy="102985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800" b="1" u="sng" dirty="0">
                <a:latin typeface="Arial Rounded MT Bold" panose="020F0704030504030204" pitchFamily="34" charset="0"/>
                <a:cs typeface="Arial" panose="020B0604020202020204" pitchFamily="34" charset="0"/>
              </a:rPr>
              <a:t>Graphics card</a:t>
            </a:r>
            <a:endParaRPr lang="en-IN" sz="2800" b="1" u="sng" dirty="0">
              <a:latin typeface="Arial Rounded MT Bold" panose="020F0704030504030204" pitchFamily="34" charset="0"/>
              <a:cs typeface="Arial" panose="020B0604020202020204" pitchFamily="34" charset="0"/>
            </a:endParaRPr>
          </a:p>
          <a:p>
            <a:pPr marL="0" indent="0">
              <a:buNone/>
            </a:pPr>
            <a:r>
              <a:rPr lang="en-IN" dirty="0">
                <a:latin typeface="Arial Rounded MT Bold" panose="020F0704030504030204" pitchFamily="34" charset="0"/>
                <a:cs typeface="Arial" panose="020B0604020202020204" pitchFamily="34" charset="0"/>
              </a:rPr>
              <a:t>DirectX 9 or later with WDDM 1.0 driver</a:t>
            </a:r>
            <a:endParaRPr lang="en-US" dirty="0">
              <a:latin typeface="Arial Rounded MT Bold" panose="020F0704030504030204" pitchFamily="34" charset="0"/>
              <a:cs typeface="Arial" panose="020B0604020202020204" pitchFamily="34" charset="0"/>
            </a:endParaRPr>
          </a:p>
        </p:txBody>
      </p:sp>
      <p:sp>
        <p:nvSpPr>
          <p:cNvPr id="7" name="Title 1">
            <a:extLst>
              <a:ext uri="{FF2B5EF4-FFF2-40B4-BE49-F238E27FC236}">
                <a16:creationId xmlns:a16="http://schemas.microsoft.com/office/drawing/2014/main" id="{A215E80D-5481-1002-EB75-60955381D10D}"/>
              </a:ext>
            </a:extLst>
          </p:cNvPr>
          <p:cNvSpPr txBox="1">
            <a:spLocks/>
          </p:cNvSpPr>
          <p:nvPr/>
        </p:nvSpPr>
        <p:spPr>
          <a:xfrm>
            <a:off x="0" y="122199"/>
            <a:ext cx="11944349" cy="57492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Hardware Requirements</a:t>
            </a:r>
            <a:endParaRPr lang="en-IN"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8" name="Content Placeholder 2">
            <a:extLst>
              <a:ext uri="{FF2B5EF4-FFF2-40B4-BE49-F238E27FC236}">
                <a16:creationId xmlns:a16="http://schemas.microsoft.com/office/drawing/2014/main" id="{43AECC26-93F5-4626-AA60-8BAE36640EA6}"/>
              </a:ext>
            </a:extLst>
          </p:cNvPr>
          <p:cNvSpPr txBox="1">
            <a:spLocks/>
          </p:cNvSpPr>
          <p:nvPr/>
        </p:nvSpPr>
        <p:spPr>
          <a:xfrm>
            <a:off x="1854588" y="3176107"/>
            <a:ext cx="10640292" cy="1029854"/>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IN" sz="2800" b="1" u="sng" dirty="0">
                <a:latin typeface="Arial Rounded MT Bold" panose="020F0704030504030204" pitchFamily="34" charset="0"/>
                <a:cs typeface="Arial" panose="020B0604020202020204" pitchFamily="34" charset="0"/>
              </a:rPr>
              <a:t>Hard disk space</a:t>
            </a:r>
          </a:p>
          <a:p>
            <a:pPr marL="0" indent="0">
              <a:buNone/>
            </a:pPr>
            <a:r>
              <a:rPr lang="da-DK" dirty="0">
                <a:latin typeface="Arial Rounded MT Bold" panose="020F0704030504030204" pitchFamily="34" charset="0"/>
                <a:cs typeface="Arial" panose="020B0604020202020204" pitchFamily="34" charset="0"/>
              </a:rPr>
              <a:t>16 GB for 32-bit OS or 20 GB for 64-bit OS</a:t>
            </a:r>
            <a:endParaRPr lang="en-IN" dirty="0">
              <a:latin typeface="Arial Rounded MT Bold" panose="020F070403050403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2CEF9EFA-771A-4C17-A0C2-5DF0FE7CBC1A}"/>
              </a:ext>
            </a:extLst>
          </p:cNvPr>
          <p:cNvSpPr txBox="1">
            <a:spLocks/>
          </p:cNvSpPr>
          <p:nvPr/>
        </p:nvSpPr>
        <p:spPr>
          <a:xfrm>
            <a:off x="1854588" y="5453698"/>
            <a:ext cx="10649527" cy="77343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800" b="1" u="sng" dirty="0">
                <a:latin typeface="Arial Rounded MT Bold" panose="020F0704030504030204" pitchFamily="34" charset="0"/>
                <a:cs typeface="Arial" panose="020B0604020202020204" pitchFamily="34" charset="0"/>
              </a:rPr>
              <a:t>Display:</a:t>
            </a:r>
            <a:r>
              <a:rPr lang="en-US" b="1" dirty="0">
                <a:solidFill>
                  <a:srgbClr val="FF0000"/>
                </a:solidFill>
                <a:latin typeface="Arial Rounded MT Bold" panose="020F0704030504030204" pitchFamily="34" charset="0"/>
                <a:cs typeface="Arial" panose="020B0604020202020204" pitchFamily="34" charset="0"/>
              </a:rPr>
              <a:t> </a:t>
            </a:r>
            <a:r>
              <a:rPr lang="en-US" dirty="0">
                <a:latin typeface="Arial Rounded MT Bold" panose="020F0704030504030204" pitchFamily="34" charset="0"/>
                <a:cs typeface="Arial" panose="020B0604020202020204" pitchFamily="34" charset="0"/>
              </a:rPr>
              <a:t>800 x 600</a:t>
            </a:r>
            <a:endParaRPr lang="en-IN"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88730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39667" y="882585"/>
            <a:ext cx="10845224" cy="5092829"/>
          </a:xfrm>
        </p:spPr>
        <p:txBody>
          <a:bodyPr>
            <a:noAutofit/>
          </a:bodyPr>
          <a:lstStyle/>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search it’s required Material by using subject code.</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directly download it’s required Book or Material without login into account.</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able to read Material without downloading it.</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know who uploaded the Material.</a:t>
            </a:r>
          </a:p>
          <a:p>
            <a:pPr marL="342900" indent="-342900" algn="l">
              <a:lnSpc>
                <a:spcPct val="150000"/>
              </a:lnSpc>
              <a:buClr>
                <a:schemeClr val="tx1"/>
              </a:buClr>
              <a:buFont typeface="Wingdings" panose="05000000000000000000" pitchFamily="2" charset="2"/>
              <a:buChar char="Ø"/>
            </a:pPr>
            <a:r>
              <a:rPr lang="en-IN" sz="2400" dirty="0">
                <a:latin typeface="Arial Rounded MT Bold" panose="020F0704030504030204" pitchFamily="34" charset="0"/>
                <a:cs typeface="Arial" panose="020B0604020202020204" pitchFamily="34" charset="0"/>
              </a:rPr>
              <a:t>User can like material via like button (to know notes are useful or not). </a:t>
            </a:r>
          </a:p>
        </p:txBody>
      </p:sp>
      <p:sp>
        <p:nvSpPr>
          <p:cNvPr id="4" name="Title 1">
            <a:extLst>
              <a:ext uri="{FF2B5EF4-FFF2-40B4-BE49-F238E27FC236}">
                <a16:creationId xmlns:a16="http://schemas.microsoft.com/office/drawing/2014/main" id="{5F2D8D6E-4050-F355-B719-A9493A684D88}"/>
              </a:ext>
            </a:extLst>
          </p:cNvPr>
          <p:cNvSpPr txBox="1">
            <a:spLocks/>
          </p:cNvSpPr>
          <p:nvPr/>
        </p:nvSpPr>
        <p:spPr>
          <a:xfrm>
            <a:off x="0" y="208180"/>
            <a:ext cx="11763375"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User’s view</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94353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0621" y="1182848"/>
            <a:ext cx="10018713" cy="4269996"/>
          </a:xfrm>
        </p:spPr>
        <p:txBody>
          <a:bodyPr anchor="t">
            <a:normAutofit/>
          </a:bodyPr>
          <a:lstStyle/>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Editors can upload their Materials by login into account.</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Editors able to delete uploaded Material.</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Editors can give details(Description) regarding the material.</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Also able to see download counts (record of How many times a note downloaded).</a:t>
            </a:r>
          </a:p>
          <a:p>
            <a:pPr marL="342900" indent="-342900" algn="l">
              <a:lnSpc>
                <a:spcPct val="150000"/>
              </a:lnSpc>
              <a:buClr>
                <a:schemeClr val="tx1"/>
              </a:buClr>
              <a:buFont typeface="Arial" panose="020B0604020202020204" pitchFamily="34" charset="0"/>
              <a:buChar char="•"/>
            </a:pPr>
            <a:r>
              <a:rPr lang="en-IN" sz="2400" dirty="0">
                <a:latin typeface="Arial Rounded MT Bold" panose="020F0704030504030204" pitchFamily="34" charset="0"/>
                <a:cs typeface="Arial" panose="020B0604020202020204" pitchFamily="34" charset="0"/>
              </a:rPr>
              <a:t>Editor able to delete received comments on their materials.</a:t>
            </a:r>
          </a:p>
        </p:txBody>
      </p:sp>
      <p:sp>
        <p:nvSpPr>
          <p:cNvPr id="4" name="Title 1">
            <a:extLst>
              <a:ext uri="{FF2B5EF4-FFF2-40B4-BE49-F238E27FC236}">
                <a16:creationId xmlns:a16="http://schemas.microsoft.com/office/drawing/2014/main" id="{5AC0CEE9-90E1-FC36-FB5A-D0B2349FAC21}"/>
              </a:ext>
            </a:extLst>
          </p:cNvPr>
          <p:cNvSpPr txBox="1">
            <a:spLocks/>
          </p:cNvSpPr>
          <p:nvPr/>
        </p:nvSpPr>
        <p:spPr>
          <a:xfrm>
            <a:off x="1" y="208601"/>
            <a:ext cx="11699334" cy="54263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Editor’s view</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955554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14BB54-6ACE-6B5A-B340-B2535A4D4109}"/>
              </a:ext>
            </a:extLst>
          </p:cNvPr>
          <p:cNvSpPr txBox="1"/>
          <p:nvPr/>
        </p:nvSpPr>
        <p:spPr>
          <a:xfrm>
            <a:off x="0" y="122133"/>
            <a:ext cx="12192000" cy="707886"/>
          </a:xfrm>
          <a:prstGeom prst="rect">
            <a:avLst/>
          </a:prstGeom>
          <a:no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rPr>
              <a:t>Data Dictionary</a:t>
            </a:r>
            <a:endParaRPr lang="en-IN" sz="4000" b="1" u="sng"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
        <p:nvSpPr>
          <p:cNvPr id="10" name="TextBox 9">
            <a:extLst>
              <a:ext uri="{FF2B5EF4-FFF2-40B4-BE49-F238E27FC236}">
                <a16:creationId xmlns:a16="http://schemas.microsoft.com/office/drawing/2014/main" id="{E7EC648A-D06C-1A55-C583-CA247936F497}"/>
              </a:ext>
            </a:extLst>
          </p:cNvPr>
          <p:cNvSpPr txBox="1"/>
          <p:nvPr/>
        </p:nvSpPr>
        <p:spPr>
          <a:xfrm>
            <a:off x="1433515" y="1351508"/>
            <a:ext cx="10386574" cy="4154984"/>
          </a:xfrm>
          <a:prstGeom prst="rect">
            <a:avLst/>
          </a:prstGeom>
          <a:noFill/>
        </p:spPr>
        <p:txBody>
          <a:bodyPr wrap="square" rtlCol="0" anchor="ctr">
            <a:spAutoFit/>
          </a:bodyPr>
          <a:lstStyle/>
          <a:p>
            <a:pPr marL="342900" indent="-342900">
              <a:buFont typeface="Wingdings" panose="05000000000000000000" pitchFamily="2" charset="2"/>
              <a:buChar char="v"/>
            </a:pPr>
            <a:r>
              <a:rPr lang="en-IN" sz="2400" b="1" u="sng" dirty="0">
                <a:latin typeface="Arial" panose="020B0604020202020204" pitchFamily="34" charset="0"/>
                <a:cs typeface="Arial" panose="020B0604020202020204" pitchFamily="34" charset="0"/>
              </a:rPr>
              <a:t>What Is a Data Dictionary?</a:t>
            </a:r>
          </a:p>
          <a:p>
            <a:endParaRPr lang="en-IN" sz="22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A Data Dictionary is a collection of names, definitions, and attributes about data 	elements that are being used or captured in a database, information system, or part of 	a research project.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It describes the meanings and purposes of data elements within the context of a 	project, and provides guidance on interpretation, accepted meanings and 	representation. </a:t>
            </a:r>
          </a:p>
          <a:p>
            <a:r>
              <a:rPr lang="en-IN" sz="2000" dirty="0">
                <a:latin typeface="Arial" panose="020B0604020202020204" pitchFamily="34" charset="0"/>
                <a:cs typeface="Arial" panose="020B0604020202020204" pitchFamily="34" charset="0"/>
              </a:rPr>
              <a:t>	</a:t>
            </a:r>
          </a:p>
          <a:p>
            <a:r>
              <a:rPr lang="en-IN" sz="2000" i="0" dirty="0">
                <a:effectLst/>
                <a:latin typeface="Arial" panose="020B0604020202020204" pitchFamily="34" charset="0"/>
                <a:cs typeface="Arial" panose="020B0604020202020204" pitchFamily="34" charset="0"/>
              </a:rPr>
              <a:t>	A Data Dictionary also provides metadata about data elements. </a:t>
            </a:r>
          </a:p>
          <a:p>
            <a:r>
              <a:rPr lang="en-IN" sz="2000" dirty="0">
                <a:latin typeface="Arial" panose="020B0604020202020204" pitchFamily="34" charset="0"/>
                <a:cs typeface="Arial" panose="020B0604020202020204" pitchFamily="34" charset="0"/>
              </a:rPr>
              <a:t>	</a:t>
            </a:r>
            <a:r>
              <a:rPr lang="en-IN" sz="2000" i="0" dirty="0">
                <a:effectLst/>
                <a:latin typeface="Arial" panose="020B0604020202020204" pitchFamily="34" charset="0"/>
                <a:cs typeface="Arial" panose="020B0604020202020204" pitchFamily="34" charset="0"/>
              </a:rPr>
              <a:t>The metadata included in a Data Dictionary can assist in defining the scope and 	characteristics of data elements, as well the rules for their usage and application. </a:t>
            </a:r>
          </a:p>
        </p:txBody>
      </p:sp>
    </p:spTree>
    <p:extLst>
      <p:ext uri="{BB962C8B-B14F-4D97-AF65-F5344CB8AC3E}">
        <p14:creationId xmlns:p14="http://schemas.microsoft.com/office/powerpoint/2010/main" val="1732811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811</TotalTime>
  <Words>669</Words>
  <Application>Microsoft Office PowerPoint</Application>
  <PresentationFormat>Widescreen</PresentationFormat>
  <Paragraphs>262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Arial Rounded MT Bold</vt:lpstr>
      <vt:lpstr>Britannic Bold</vt:lpstr>
      <vt:lpstr>Calibri</vt:lpstr>
      <vt:lpstr>Corbel</vt:lpstr>
      <vt:lpstr>Elephant</vt:lpstr>
      <vt:lpstr>Times New Roman</vt:lpstr>
      <vt:lpstr>Wingdings</vt:lpstr>
      <vt:lpstr>Parallax</vt:lpstr>
      <vt:lpstr>ONLINE </vt:lpstr>
      <vt:lpstr>PowerPoint Presentation</vt:lpstr>
      <vt:lpstr>PowerPoint Presentation</vt:lpstr>
      <vt:lpstr>Inside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dc:title>
  <dc:creator>Paras Shah</dc:creator>
  <cp:lastModifiedBy>Chiragsinh</cp:lastModifiedBy>
  <cp:revision>87</cp:revision>
  <cp:lastPrinted>2022-10-23T13:01:30Z</cp:lastPrinted>
  <dcterms:created xsi:type="dcterms:W3CDTF">2022-08-29T12:43:31Z</dcterms:created>
  <dcterms:modified xsi:type="dcterms:W3CDTF">2022-12-19T05:54:40Z</dcterms:modified>
</cp:coreProperties>
</file>