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8ecb8e29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8ecb8e29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9f2ef7b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9f2ef7b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8ecb8e29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8ecb8e2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6370bed0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6370bed0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6370bed0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6370bed0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9ee9a77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9ee9a77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e6370bed0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e6370bed0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6370bed0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6370bed0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6370bed0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6370bed0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6370bed0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6370bed0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6370bed0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6370bed0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8ecb8e2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8ecb8e2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8ecb8e29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8ecb8e29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8ecb8e29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8ecb8e29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176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Anemia detection </a:t>
            </a:r>
            <a:r>
              <a:rPr lang="en"/>
              <a:t>using</a:t>
            </a:r>
            <a:r>
              <a:rPr lang="en"/>
              <a:t> ensemble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16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Fingernail </a:t>
            </a:r>
            <a:r>
              <a:rPr lang="en"/>
              <a:t>Image Model.</a:t>
            </a:r>
            <a:endParaRPr/>
          </a:p>
        </p:txBody>
      </p:sp>
      <p:sp>
        <p:nvSpPr>
          <p:cNvPr id="125" name="Google Shape;125;p22"/>
          <p:cNvSpPr txBox="1"/>
          <p:nvPr/>
        </p:nvSpPr>
        <p:spPr>
          <a:xfrm>
            <a:off x="311700" y="956650"/>
            <a:ext cx="8120400" cy="34182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2"/>
              </a:buClr>
              <a:buSzPts val="1900"/>
              <a:buChar char="●"/>
            </a:pPr>
            <a:r>
              <a:rPr b="1" lang="en" sz="1900">
                <a:solidFill>
                  <a:schemeClr val="dk2"/>
                </a:solidFill>
                <a:highlight>
                  <a:schemeClr val="lt1"/>
                </a:highlight>
              </a:rPr>
              <a:t>Transfer Learning Base: </a:t>
            </a:r>
            <a:r>
              <a:rPr lang="en" sz="1900">
                <a:solidFill>
                  <a:schemeClr val="dk2"/>
                </a:solidFill>
                <a:highlight>
                  <a:schemeClr val="lt1"/>
                </a:highlight>
              </a:rPr>
              <a:t>VGG16.</a:t>
            </a:r>
            <a:endParaRPr sz="1900">
              <a:solidFill>
                <a:schemeClr val="dk2"/>
              </a:solidFill>
              <a:highlight>
                <a:schemeClr val="lt1"/>
              </a:highlight>
            </a:endParaRPr>
          </a:p>
          <a:p>
            <a:pPr indent="-349250" lvl="0" marL="457200" rtl="0" algn="l">
              <a:lnSpc>
                <a:spcPct val="115000"/>
              </a:lnSpc>
              <a:spcBef>
                <a:spcPts val="0"/>
              </a:spcBef>
              <a:spcAft>
                <a:spcPts val="0"/>
              </a:spcAft>
              <a:buClr>
                <a:schemeClr val="dk2"/>
              </a:buClr>
              <a:buSzPts val="1900"/>
              <a:buChar char="●"/>
            </a:pPr>
            <a:r>
              <a:rPr b="1" lang="en" sz="1900">
                <a:solidFill>
                  <a:schemeClr val="dk2"/>
                </a:solidFill>
                <a:highlight>
                  <a:schemeClr val="lt1"/>
                </a:highlight>
              </a:rPr>
              <a:t>Optimiser : Adam</a:t>
            </a:r>
            <a:r>
              <a:rPr lang="en" sz="1900">
                <a:solidFill>
                  <a:schemeClr val="dk2"/>
                </a:solidFill>
                <a:highlight>
                  <a:schemeClr val="lt1"/>
                </a:highlight>
              </a:rPr>
              <a:t>.</a:t>
            </a:r>
            <a:endParaRPr sz="1900">
              <a:solidFill>
                <a:schemeClr val="dk2"/>
              </a:solidFill>
              <a:highlight>
                <a:schemeClr val="lt1"/>
              </a:highlight>
            </a:endParaRPr>
          </a:p>
          <a:p>
            <a:pPr indent="-349250" lvl="0" marL="457200" rtl="0" algn="l">
              <a:lnSpc>
                <a:spcPct val="115000"/>
              </a:lnSpc>
              <a:spcBef>
                <a:spcPts val="0"/>
              </a:spcBef>
              <a:spcAft>
                <a:spcPts val="0"/>
              </a:spcAft>
              <a:buClr>
                <a:schemeClr val="dk2"/>
              </a:buClr>
              <a:buSzPts val="1900"/>
              <a:buChar char="●"/>
            </a:pPr>
            <a:r>
              <a:rPr b="1" lang="en" sz="1900">
                <a:solidFill>
                  <a:schemeClr val="dk2"/>
                </a:solidFill>
                <a:highlight>
                  <a:schemeClr val="lt1"/>
                </a:highlight>
              </a:rPr>
              <a:t>Epochs:</a:t>
            </a:r>
            <a:r>
              <a:rPr lang="en" sz="1900">
                <a:solidFill>
                  <a:schemeClr val="dk2"/>
                </a:solidFill>
                <a:highlight>
                  <a:schemeClr val="lt1"/>
                </a:highlight>
              </a:rPr>
              <a:t> (10).</a:t>
            </a:r>
            <a:endParaRPr sz="1900">
              <a:solidFill>
                <a:schemeClr val="dk2"/>
              </a:solidFill>
              <a:highlight>
                <a:schemeClr val="lt1"/>
              </a:highlight>
            </a:endParaRPr>
          </a:p>
          <a:p>
            <a:pPr indent="-349250" lvl="0" marL="457200" rtl="0" algn="l">
              <a:lnSpc>
                <a:spcPct val="115000"/>
              </a:lnSpc>
              <a:spcBef>
                <a:spcPts val="0"/>
              </a:spcBef>
              <a:spcAft>
                <a:spcPts val="0"/>
              </a:spcAft>
              <a:buClr>
                <a:schemeClr val="dk2"/>
              </a:buClr>
              <a:buSzPts val="1900"/>
              <a:buChar char="●"/>
            </a:pPr>
            <a:r>
              <a:rPr b="1" lang="en" sz="1900">
                <a:solidFill>
                  <a:schemeClr val="dk2"/>
                </a:solidFill>
                <a:highlight>
                  <a:schemeClr val="lt1"/>
                </a:highlight>
              </a:rPr>
              <a:t>Batch Size: </a:t>
            </a:r>
            <a:r>
              <a:rPr lang="en" sz="1900">
                <a:solidFill>
                  <a:schemeClr val="dk2"/>
                </a:solidFill>
                <a:highlight>
                  <a:schemeClr val="lt1"/>
                </a:highlight>
              </a:rPr>
              <a:t>(32).</a:t>
            </a:r>
            <a:endParaRPr>
              <a:solidFill>
                <a:schemeClr val="lt2"/>
              </a:solidFill>
              <a:highlight>
                <a:schemeClr val="lt1"/>
              </a:highlight>
            </a:endParaRPr>
          </a:p>
        </p:txBody>
      </p:sp>
      <p:pic>
        <p:nvPicPr>
          <p:cNvPr id="126" name="Google Shape;126;p22"/>
          <p:cNvPicPr preferRelativeResize="0"/>
          <p:nvPr/>
        </p:nvPicPr>
        <p:blipFill>
          <a:blip r:embed="rId3">
            <a:alphaModFix/>
          </a:blip>
          <a:stretch>
            <a:fillRect/>
          </a:stretch>
        </p:blipFill>
        <p:spPr>
          <a:xfrm>
            <a:off x="1386100" y="2641750"/>
            <a:ext cx="2929125" cy="2196850"/>
          </a:xfrm>
          <a:prstGeom prst="rect">
            <a:avLst/>
          </a:prstGeom>
          <a:noFill/>
          <a:ln>
            <a:noFill/>
          </a:ln>
        </p:spPr>
      </p:pic>
      <p:pic>
        <p:nvPicPr>
          <p:cNvPr id="127" name="Google Shape;127;p22"/>
          <p:cNvPicPr preferRelativeResize="0"/>
          <p:nvPr/>
        </p:nvPicPr>
        <p:blipFill>
          <a:blip r:embed="rId4">
            <a:alphaModFix/>
          </a:blip>
          <a:stretch>
            <a:fillRect/>
          </a:stretch>
        </p:blipFill>
        <p:spPr>
          <a:xfrm>
            <a:off x="4630825" y="3059575"/>
            <a:ext cx="3970775" cy="136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used.</a:t>
            </a:r>
            <a:endParaRPr/>
          </a:p>
        </p:txBody>
      </p:sp>
      <p:sp>
        <p:nvSpPr>
          <p:cNvPr id="133" name="Google Shape;133;p23"/>
          <p:cNvSpPr txBox="1"/>
          <p:nvPr>
            <p:ph idx="1" type="body"/>
          </p:nvPr>
        </p:nvSpPr>
        <p:spPr>
          <a:xfrm>
            <a:off x="375900" y="1345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Eye images : 800.</a:t>
            </a:r>
            <a:endParaRPr/>
          </a:p>
          <a:p>
            <a:pPr indent="0" lvl="0" marL="0" rtl="0" algn="l">
              <a:spcBef>
                <a:spcPts val="1200"/>
              </a:spcBef>
              <a:spcAft>
                <a:spcPts val="0"/>
              </a:spcAft>
              <a:buNone/>
            </a:pPr>
            <a:r>
              <a:rPr lang="en"/>
              <a:t>Palm images : 2500.</a:t>
            </a:r>
            <a:endParaRPr/>
          </a:p>
          <a:p>
            <a:pPr indent="0" lvl="0" marL="0" rtl="0" algn="l">
              <a:spcBef>
                <a:spcPts val="1200"/>
              </a:spcBef>
              <a:spcAft>
                <a:spcPts val="0"/>
              </a:spcAft>
              <a:buNone/>
            </a:pPr>
            <a:r>
              <a:rPr lang="en"/>
              <a:t>Fingernail images : 2500.</a:t>
            </a:r>
            <a:endParaRPr/>
          </a:p>
          <a:p>
            <a:pPr indent="0" lvl="0" marL="0" rtl="0" algn="l">
              <a:spcBef>
                <a:spcPts val="1200"/>
              </a:spcBef>
              <a:spcAft>
                <a:spcPts val="1200"/>
              </a:spcAft>
              <a:buNone/>
            </a:pPr>
            <a:r>
              <a:rPr lang="en"/>
              <a:t>Personal information : 150 sets.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 tested the model in a private clinic on 20 </a:t>
            </a:r>
            <a:r>
              <a:rPr lang="en"/>
              <a:t>patients</a:t>
            </a:r>
            <a:r>
              <a:rPr lang="en"/>
              <a:t>.</a:t>
            </a:r>
            <a:br>
              <a:rPr lang="en"/>
            </a:br>
            <a:br>
              <a:rPr lang="en"/>
            </a:br>
            <a:endParaRPr/>
          </a:p>
        </p:txBody>
      </p:sp>
      <p:pic>
        <p:nvPicPr>
          <p:cNvPr id="140" name="Google Shape;140;p24"/>
          <p:cNvPicPr preferRelativeResize="0"/>
          <p:nvPr/>
        </p:nvPicPr>
        <p:blipFill>
          <a:blip r:embed="rId3">
            <a:alphaModFix/>
          </a:blip>
          <a:stretch>
            <a:fillRect/>
          </a:stretch>
        </p:blipFill>
        <p:spPr>
          <a:xfrm>
            <a:off x="2529300" y="1751050"/>
            <a:ext cx="3710551" cy="31307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endParaRPr/>
          </a:p>
        </p:txBody>
      </p:sp>
      <p:sp>
        <p:nvSpPr>
          <p:cNvPr id="146" name="Google Shape;146;p25"/>
          <p:cNvSpPr txBox="1"/>
          <p:nvPr>
            <p:ph idx="1" type="body"/>
          </p:nvPr>
        </p:nvSpPr>
        <p:spPr>
          <a:xfrm>
            <a:off x="311700" y="983975"/>
            <a:ext cx="8520600" cy="18423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Char char="●"/>
            </a:pPr>
            <a:r>
              <a:rPr lang="en" sz="1700"/>
              <a:t>Better accuracy when multiple factors are taken into consideration.</a:t>
            </a:r>
            <a:endParaRPr sz="1700"/>
          </a:p>
          <a:p>
            <a:pPr indent="-336550" lvl="0" marL="457200" rtl="0" algn="just">
              <a:spcBef>
                <a:spcPts val="0"/>
              </a:spcBef>
              <a:spcAft>
                <a:spcPts val="0"/>
              </a:spcAft>
              <a:buSzPts val="1700"/>
              <a:buChar char="●"/>
            </a:pPr>
            <a:r>
              <a:rPr lang="en" sz="1700"/>
              <a:t>Faster, easier and affordable access without the need of medical </a:t>
            </a:r>
            <a:r>
              <a:rPr lang="en" sz="1700"/>
              <a:t>infrastructure</a:t>
            </a:r>
            <a:r>
              <a:rPr lang="en" sz="1700"/>
              <a:t> and medical </a:t>
            </a:r>
            <a:r>
              <a:rPr lang="en" sz="1700"/>
              <a:t>expertise</a:t>
            </a:r>
            <a:r>
              <a:rPr lang="en" sz="1700"/>
              <a:t>.</a:t>
            </a:r>
            <a:endParaRPr sz="1700"/>
          </a:p>
          <a:p>
            <a:pPr indent="-336550" lvl="0" marL="457200" rtl="0" algn="just">
              <a:spcBef>
                <a:spcPts val="0"/>
              </a:spcBef>
              <a:spcAft>
                <a:spcPts val="0"/>
              </a:spcAft>
              <a:buSzPts val="1700"/>
              <a:buChar char="●"/>
            </a:pPr>
            <a:r>
              <a:rPr lang="en" sz="1700"/>
              <a:t>Efficient screening method which will reduce undetected progression of the disease.</a:t>
            </a:r>
            <a:endParaRPr sz="1700"/>
          </a:p>
        </p:txBody>
      </p:sp>
      <p:sp>
        <p:nvSpPr>
          <p:cNvPr id="147" name="Google Shape;147;p25"/>
          <p:cNvSpPr txBox="1"/>
          <p:nvPr>
            <p:ph type="title"/>
          </p:nvPr>
        </p:nvSpPr>
        <p:spPr>
          <a:xfrm>
            <a:off x="311700" y="2571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Endeavors</a:t>
            </a:r>
            <a:endParaRPr/>
          </a:p>
        </p:txBody>
      </p:sp>
      <p:sp>
        <p:nvSpPr>
          <p:cNvPr id="148" name="Google Shape;148;p25"/>
          <p:cNvSpPr txBox="1"/>
          <p:nvPr>
            <p:ph idx="1" type="body"/>
          </p:nvPr>
        </p:nvSpPr>
        <p:spPr>
          <a:xfrm>
            <a:off x="311700" y="3279200"/>
            <a:ext cx="8520600" cy="14571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SzPts val="2000"/>
              <a:buChar char="●"/>
            </a:pPr>
            <a:r>
              <a:rPr lang="en" sz="2000"/>
              <a:t>Increase the efficiency of the eye image model.</a:t>
            </a:r>
            <a:endParaRPr sz="2000"/>
          </a:p>
          <a:p>
            <a:pPr indent="-355600" lvl="0" marL="457200" rtl="0" algn="l">
              <a:lnSpc>
                <a:spcPct val="150000"/>
              </a:lnSpc>
              <a:spcBef>
                <a:spcPts val="0"/>
              </a:spcBef>
              <a:spcAft>
                <a:spcPts val="0"/>
              </a:spcAft>
              <a:buSzPts val="2000"/>
              <a:buChar char="●"/>
            </a:pPr>
            <a:r>
              <a:rPr lang="en" sz="2000"/>
              <a:t>Develop the mobile application</a:t>
            </a:r>
            <a:endParaRPr sz="2000"/>
          </a:p>
          <a:p>
            <a:pPr indent="-355600" lvl="0" marL="457200" rtl="0" algn="l">
              <a:lnSpc>
                <a:spcPct val="150000"/>
              </a:lnSpc>
              <a:spcBef>
                <a:spcPts val="0"/>
              </a:spcBef>
              <a:spcAft>
                <a:spcPts val="0"/>
              </a:spcAft>
              <a:buSzPts val="2000"/>
              <a:buChar char="●"/>
            </a:pPr>
            <a:r>
              <a:rPr lang="en" sz="2000"/>
              <a:t>Test in more clinics and hospitals.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500"/>
              <a:t>Conclusion</a:t>
            </a:r>
            <a:r>
              <a:rPr b="1" lang="en" sz="2500"/>
              <a:t>.</a:t>
            </a:r>
            <a:endParaRPr b="1" sz="2500"/>
          </a:p>
        </p:txBody>
      </p:sp>
      <p:sp>
        <p:nvSpPr>
          <p:cNvPr id="154" name="Google Shape;154;p26"/>
          <p:cNvSpPr txBox="1"/>
          <p:nvPr>
            <p:ph idx="1" type="body"/>
          </p:nvPr>
        </p:nvSpPr>
        <p:spPr>
          <a:xfrm>
            <a:off x="311700" y="1280850"/>
            <a:ext cx="8520600" cy="3416400"/>
          </a:xfrm>
          <a:prstGeom prst="rect">
            <a:avLst/>
          </a:prstGeom>
        </p:spPr>
        <p:txBody>
          <a:bodyPr anchorCtr="0" anchor="t" bIns="91425" lIns="91425" spcFirstLastPara="1" rIns="91425" wrap="square" tIns="91425">
            <a:normAutofit/>
          </a:bodyPr>
          <a:lstStyle/>
          <a:p>
            <a:pPr indent="-342900" lvl="0" marL="457200" rtl="0" algn="just">
              <a:spcBef>
                <a:spcPts val="1200"/>
              </a:spcBef>
              <a:spcAft>
                <a:spcPts val="0"/>
              </a:spcAft>
              <a:buSzPts val="1800"/>
              <a:buChar char="●"/>
            </a:pPr>
            <a:r>
              <a:rPr lang="en"/>
              <a:t>Our project is dedicated to develop a machine learning model that leverage patient family information and body images to predict anemia. </a:t>
            </a:r>
            <a:endParaRPr/>
          </a:p>
          <a:p>
            <a:pPr indent="-342900" lvl="0" marL="457200" rtl="0" algn="just">
              <a:spcBef>
                <a:spcPts val="0"/>
              </a:spcBef>
              <a:spcAft>
                <a:spcPts val="0"/>
              </a:spcAft>
              <a:buSzPts val="1800"/>
              <a:buChar char="●"/>
            </a:pPr>
            <a:r>
              <a:rPr lang="en"/>
              <a:t>The primary aim is to offer a non-invasive, accessible, and early detection method for anemia, a global health concern affecting millions. </a:t>
            </a:r>
            <a:endParaRPr/>
          </a:p>
          <a:p>
            <a:pPr indent="-342900" lvl="0" marL="457200" rtl="0" algn="just">
              <a:spcBef>
                <a:spcPts val="0"/>
              </a:spcBef>
              <a:spcAft>
                <a:spcPts val="0"/>
              </a:spcAft>
              <a:buSzPts val="1800"/>
              <a:buChar char="●"/>
            </a:pPr>
            <a:r>
              <a:rPr lang="en"/>
              <a:t>The use of DNN takes multiple factors into consideration so the result and the efficiency of the model is better than any other model that is developed or the traditional method.</a:t>
            </a:r>
            <a:endParaRPr/>
          </a:p>
          <a:p>
            <a:pPr indent="0" lvl="0" marL="0" rtl="0" algn="just">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61850" y="2081950"/>
            <a:ext cx="282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t>Thank </a:t>
            </a:r>
            <a:r>
              <a:rPr lang="en" sz="3420"/>
              <a:t>y</a:t>
            </a:r>
            <a:r>
              <a:rPr lang="en" sz="3420"/>
              <a:t>ou</a:t>
            </a:r>
            <a:endParaRPr sz="34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315325" y="854075"/>
            <a:ext cx="4735149" cy="2663525"/>
          </a:xfrm>
          <a:prstGeom prst="rect">
            <a:avLst/>
          </a:prstGeom>
          <a:noFill/>
          <a:ln>
            <a:noFill/>
          </a:ln>
        </p:spPr>
      </p:pic>
      <p:pic>
        <p:nvPicPr>
          <p:cNvPr id="60" name="Google Shape;60;p14"/>
          <p:cNvPicPr preferRelativeResize="0"/>
          <p:nvPr/>
        </p:nvPicPr>
        <p:blipFill>
          <a:blip r:embed="rId4">
            <a:alphaModFix/>
          </a:blip>
          <a:stretch>
            <a:fillRect/>
          </a:stretch>
        </p:blipFill>
        <p:spPr>
          <a:xfrm>
            <a:off x="5161700" y="2371100"/>
            <a:ext cx="3438351" cy="2615154"/>
          </a:xfrm>
          <a:prstGeom prst="rect">
            <a:avLst/>
          </a:prstGeom>
          <a:noFill/>
          <a:ln>
            <a:noFill/>
          </a:ln>
        </p:spPr>
      </p:pic>
      <p:sp>
        <p:nvSpPr>
          <p:cNvPr id="61" name="Google Shape;61;p14"/>
          <p:cNvSpPr txBox="1"/>
          <p:nvPr/>
        </p:nvSpPr>
        <p:spPr>
          <a:xfrm>
            <a:off x="578625" y="226450"/>
            <a:ext cx="3289800" cy="1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Statistics related to Anemia.</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634800" y="362875"/>
            <a:ext cx="4204800" cy="5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2"/>
                </a:solidFill>
              </a:rPr>
              <a:t>Major </a:t>
            </a:r>
            <a:r>
              <a:rPr lang="en" sz="2200">
                <a:solidFill>
                  <a:schemeClr val="dk2"/>
                </a:solidFill>
              </a:rPr>
              <a:t>Symptoms of Anemia.</a:t>
            </a:r>
            <a:endParaRPr sz="2200">
              <a:solidFill>
                <a:schemeClr val="dk2"/>
              </a:solidFill>
            </a:endParaRPr>
          </a:p>
        </p:txBody>
      </p:sp>
      <p:grpSp>
        <p:nvGrpSpPr>
          <p:cNvPr id="67" name="Google Shape;67;p15"/>
          <p:cNvGrpSpPr/>
          <p:nvPr/>
        </p:nvGrpSpPr>
        <p:grpSpPr>
          <a:xfrm>
            <a:off x="460175" y="1783000"/>
            <a:ext cx="8223637" cy="2648225"/>
            <a:chOff x="599463" y="1253400"/>
            <a:chExt cx="8223637" cy="2648225"/>
          </a:xfrm>
        </p:grpSpPr>
        <p:grpSp>
          <p:nvGrpSpPr>
            <p:cNvPr id="68" name="Google Shape;68;p15"/>
            <p:cNvGrpSpPr/>
            <p:nvPr/>
          </p:nvGrpSpPr>
          <p:grpSpPr>
            <a:xfrm>
              <a:off x="599463" y="1253400"/>
              <a:ext cx="2638425" cy="2120775"/>
              <a:chOff x="607488" y="450975"/>
              <a:chExt cx="2638425" cy="2120775"/>
            </a:xfrm>
          </p:grpSpPr>
          <p:pic>
            <p:nvPicPr>
              <p:cNvPr id="69" name="Google Shape;69;p15"/>
              <p:cNvPicPr preferRelativeResize="0"/>
              <p:nvPr/>
            </p:nvPicPr>
            <p:blipFill>
              <a:blip r:embed="rId3">
                <a:alphaModFix/>
              </a:blip>
              <a:stretch>
                <a:fillRect/>
              </a:stretch>
            </p:blipFill>
            <p:spPr>
              <a:xfrm>
                <a:off x="607488" y="450975"/>
                <a:ext cx="2638425" cy="1733550"/>
              </a:xfrm>
              <a:prstGeom prst="rect">
                <a:avLst/>
              </a:prstGeom>
              <a:noFill/>
              <a:ln>
                <a:noFill/>
              </a:ln>
            </p:spPr>
          </p:pic>
          <p:sp>
            <p:nvSpPr>
              <p:cNvPr id="70" name="Google Shape;70;p15"/>
              <p:cNvSpPr txBox="1"/>
              <p:nvPr/>
            </p:nvSpPr>
            <p:spPr>
              <a:xfrm>
                <a:off x="951713" y="2114250"/>
                <a:ext cx="1950000" cy="4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Eye conjunctivitis</a:t>
                </a:r>
                <a:endParaRPr sz="1800">
                  <a:solidFill>
                    <a:schemeClr val="dk2"/>
                  </a:solidFill>
                </a:endParaRPr>
              </a:p>
            </p:txBody>
          </p:sp>
        </p:grpSp>
        <p:grpSp>
          <p:nvGrpSpPr>
            <p:cNvPr id="71" name="Google Shape;71;p15"/>
            <p:cNvGrpSpPr/>
            <p:nvPr/>
          </p:nvGrpSpPr>
          <p:grpSpPr>
            <a:xfrm>
              <a:off x="3563525" y="1253400"/>
              <a:ext cx="2466975" cy="2120775"/>
              <a:chOff x="3860400" y="1253400"/>
              <a:chExt cx="2466975" cy="2120775"/>
            </a:xfrm>
          </p:grpSpPr>
          <p:pic>
            <p:nvPicPr>
              <p:cNvPr id="72" name="Google Shape;72;p15"/>
              <p:cNvPicPr preferRelativeResize="0"/>
              <p:nvPr/>
            </p:nvPicPr>
            <p:blipFill>
              <a:blip r:embed="rId4">
                <a:alphaModFix/>
              </a:blip>
              <a:stretch>
                <a:fillRect/>
              </a:stretch>
            </p:blipFill>
            <p:spPr>
              <a:xfrm>
                <a:off x="3860400" y="1253400"/>
                <a:ext cx="2466975" cy="1741400"/>
              </a:xfrm>
              <a:prstGeom prst="rect">
                <a:avLst/>
              </a:prstGeom>
              <a:noFill/>
              <a:ln>
                <a:noFill/>
              </a:ln>
            </p:spPr>
          </p:pic>
          <p:sp>
            <p:nvSpPr>
              <p:cNvPr id="73" name="Google Shape;73;p15"/>
              <p:cNvSpPr txBox="1"/>
              <p:nvPr/>
            </p:nvSpPr>
            <p:spPr>
              <a:xfrm>
                <a:off x="4480088" y="2948775"/>
                <a:ext cx="12276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Pale Palm</a:t>
                </a:r>
                <a:endParaRPr sz="1800">
                  <a:solidFill>
                    <a:schemeClr val="dk2"/>
                  </a:solidFill>
                </a:endParaRPr>
              </a:p>
            </p:txBody>
          </p:sp>
        </p:grpSp>
        <p:grpSp>
          <p:nvGrpSpPr>
            <p:cNvPr id="74" name="Google Shape;74;p15"/>
            <p:cNvGrpSpPr/>
            <p:nvPr/>
          </p:nvGrpSpPr>
          <p:grpSpPr>
            <a:xfrm>
              <a:off x="6356125" y="1253400"/>
              <a:ext cx="2466975" cy="2648225"/>
              <a:chOff x="6356125" y="1253400"/>
              <a:chExt cx="2466975" cy="2648225"/>
            </a:xfrm>
          </p:grpSpPr>
          <p:pic>
            <p:nvPicPr>
              <p:cNvPr id="75" name="Google Shape;75;p15"/>
              <p:cNvPicPr preferRelativeResize="0"/>
              <p:nvPr/>
            </p:nvPicPr>
            <p:blipFill>
              <a:blip r:embed="rId5">
                <a:alphaModFix/>
              </a:blip>
              <a:stretch>
                <a:fillRect/>
              </a:stretch>
            </p:blipFill>
            <p:spPr>
              <a:xfrm>
                <a:off x="6356125" y="1253400"/>
                <a:ext cx="2466975" cy="1725350"/>
              </a:xfrm>
              <a:prstGeom prst="rect">
                <a:avLst/>
              </a:prstGeom>
              <a:noFill/>
              <a:ln>
                <a:noFill/>
              </a:ln>
            </p:spPr>
          </p:pic>
          <p:sp>
            <p:nvSpPr>
              <p:cNvPr id="76" name="Google Shape;76;p15"/>
              <p:cNvSpPr txBox="1"/>
              <p:nvPr/>
            </p:nvSpPr>
            <p:spPr>
              <a:xfrm>
                <a:off x="6564675" y="2906525"/>
                <a:ext cx="1877700" cy="9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Finger nail deformities</a:t>
                </a:r>
                <a:endParaRPr sz="1800">
                  <a:solidFill>
                    <a:schemeClr val="dk2"/>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20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Inputs taken from user.</a:t>
            </a:r>
            <a:endParaRPr/>
          </a:p>
        </p:txBody>
      </p:sp>
      <p:pic>
        <p:nvPicPr>
          <p:cNvPr id="82" name="Google Shape;82;p16"/>
          <p:cNvPicPr preferRelativeResize="0"/>
          <p:nvPr/>
        </p:nvPicPr>
        <p:blipFill>
          <a:blip r:embed="rId3">
            <a:alphaModFix/>
          </a:blip>
          <a:stretch>
            <a:fillRect/>
          </a:stretch>
        </p:blipFill>
        <p:spPr>
          <a:xfrm>
            <a:off x="490400" y="793050"/>
            <a:ext cx="4739774" cy="3994701"/>
          </a:xfrm>
          <a:prstGeom prst="rect">
            <a:avLst/>
          </a:prstGeom>
          <a:noFill/>
          <a:ln>
            <a:noFill/>
          </a:ln>
        </p:spPr>
      </p:pic>
      <p:sp>
        <p:nvSpPr>
          <p:cNvPr id="83" name="Google Shape;83;p16"/>
          <p:cNvSpPr txBox="1"/>
          <p:nvPr/>
        </p:nvSpPr>
        <p:spPr>
          <a:xfrm>
            <a:off x="5513500" y="912975"/>
            <a:ext cx="3318900" cy="38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Images of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Eye</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Palm</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Finger nails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Personal information about age, gender, history of anemia, Symptoms and any medical conditions.</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System.</a:t>
            </a:r>
            <a:endParaRPr/>
          </a:p>
        </p:txBody>
      </p:sp>
      <p:pic>
        <p:nvPicPr>
          <p:cNvPr id="89" name="Google Shape;89;p17"/>
          <p:cNvPicPr preferRelativeResize="0"/>
          <p:nvPr/>
        </p:nvPicPr>
        <p:blipFill>
          <a:blip r:embed="rId3">
            <a:alphaModFix/>
          </a:blip>
          <a:stretch>
            <a:fillRect/>
          </a:stretch>
        </p:blipFill>
        <p:spPr>
          <a:xfrm>
            <a:off x="610750" y="1298550"/>
            <a:ext cx="3546150" cy="3149500"/>
          </a:xfrm>
          <a:prstGeom prst="rect">
            <a:avLst/>
          </a:prstGeom>
          <a:noFill/>
          <a:ln>
            <a:noFill/>
          </a:ln>
        </p:spPr>
      </p:pic>
      <p:pic>
        <p:nvPicPr>
          <p:cNvPr id="90" name="Google Shape;90;p17"/>
          <p:cNvPicPr preferRelativeResize="0"/>
          <p:nvPr/>
        </p:nvPicPr>
        <p:blipFill>
          <a:blip r:embed="rId4">
            <a:alphaModFix/>
          </a:blip>
          <a:stretch>
            <a:fillRect/>
          </a:stretch>
        </p:blipFill>
        <p:spPr>
          <a:xfrm>
            <a:off x="4320950" y="1515175"/>
            <a:ext cx="4718749" cy="271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244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96" name="Google Shape;96;p18"/>
          <p:cNvPicPr preferRelativeResize="0"/>
          <p:nvPr/>
        </p:nvPicPr>
        <p:blipFill>
          <a:blip r:embed="rId3">
            <a:alphaModFix/>
          </a:blip>
          <a:stretch>
            <a:fillRect/>
          </a:stretch>
        </p:blipFill>
        <p:spPr>
          <a:xfrm>
            <a:off x="311700" y="1186175"/>
            <a:ext cx="3877998" cy="2241926"/>
          </a:xfrm>
          <a:prstGeom prst="rect">
            <a:avLst/>
          </a:prstGeom>
          <a:noFill/>
          <a:ln>
            <a:noFill/>
          </a:ln>
        </p:spPr>
      </p:pic>
      <p:pic>
        <p:nvPicPr>
          <p:cNvPr id="97" name="Google Shape;97;p18"/>
          <p:cNvPicPr preferRelativeResize="0"/>
          <p:nvPr/>
        </p:nvPicPr>
        <p:blipFill>
          <a:blip r:embed="rId4">
            <a:alphaModFix/>
          </a:blip>
          <a:stretch>
            <a:fillRect/>
          </a:stretch>
        </p:blipFill>
        <p:spPr>
          <a:xfrm>
            <a:off x="4676275" y="2157100"/>
            <a:ext cx="3877999" cy="2241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concepts used.</a:t>
            </a:r>
            <a:endParaRPr/>
          </a:p>
        </p:txBody>
      </p:sp>
      <p:sp>
        <p:nvSpPr>
          <p:cNvPr id="103" name="Google Shape;103;p19"/>
          <p:cNvSpPr txBox="1"/>
          <p:nvPr>
            <p:ph idx="1" type="body"/>
          </p:nvPr>
        </p:nvSpPr>
        <p:spPr>
          <a:xfrm>
            <a:off x="448100" y="1553675"/>
            <a:ext cx="8520600" cy="3416400"/>
          </a:xfrm>
          <a:prstGeom prst="rect">
            <a:avLst/>
          </a:prstGeom>
        </p:spPr>
        <p:txBody>
          <a:bodyPr anchorCtr="0" anchor="t" bIns="91425" lIns="91425" spcFirstLastPara="1" rIns="91425" wrap="square" tIns="91425">
            <a:normAutofit/>
          </a:bodyPr>
          <a:lstStyle/>
          <a:p>
            <a:pPr indent="-361950" lvl="0" marL="457200" rtl="0" algn="just">
              <a:lnSpc>
                <a:spcPct val="150000"/>
              </a:lnSpc>
              <a:spcBef>
                <a:spcPts val="0"/>
              </a:spcBef>
              <a:spcAft>
                <a:spcPts val="0"/>
              </a:spcAft>
              <a:buSzPts val="2100"/>
              <a:buChar char="●"/>
            </a:pPr>
            <a:r>
              <a:rPr lang="en" sz="2100"/>
              <a:t>Ensemble learning.</a:t>
            </a:r>
            <a:endParaRPr sz="2100"/>
          </a:p>
          <a:p>
            <a:pPr indent="-361950" lvl="0" marL="457200" rtl="0" algn="just">
              <a:lnSpc>
                <a:spcPct val="150000"/>
              </a:lnSpc>
              <a:spcBef>
                <a:spcPts val="0"/>
              </a:spcBef>
              <a:spcAft>
                <a:spcPts val="0"/>
              </a:spcAft>
              <a:buSzPts val="2100"/>
              <a:buChar char="●"/>
            </a:pPr>
            <a:r>
              <a:rPr lang="en" sz="2100"/>
              <a:t>Convolutional N</a:t>
            </a:r>
            <a:r>
              <a:rPr lang="en" sz="2100"/>
              <a:t>eural</a:t>
            </a:r>
            <a:r>
              <a:rPr lang="en" sz="2100"/>
              <a:t> Network (for the Eye Image model).</a:t>
            </a:r>
            <a:endParaRPr sz="2100"/>
          </a:p>
          <a:p>
            <a:pPr indent="-361950" lvl="0" marL="457200" rtl="0" algn="just">
              <a:lnSpc>
                <a:spcPct val="150000"/>
              </a:lnSpc>
              <a:spcBef>
                <a:spcPts val="0"/>
              </a:spcBef>
              <a:spcAft>
                <a:spcPts val="0"/>
              </a:spcAft>
              <a:buSzPts val="2100"/>
              <a:buChar char="●"/>
            </a:pPr>
            <a:r>
              <a:rPr lang="en" sz="2100"/>
              <a:t>Image Classification using VGG16 framework</a:t>
            </a:r>
            <a:r>
              <a:rPr lang="en" sz="2100"/>
              <a:t>(for the fingernail Image model).</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16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Eye Image Model.</a:t>
            </a:r>
            <a:endParaRPr/>
          </a:p>
        </p:txBody>
      </p:sp>
      <p:sp>
        <p:nvSpPr>
          <p:cNvPr id="109" name="Google Shape;109;p20"/>
          <p:cNvSpPr txBox="1"/>
          <p:nvPr/>
        </p:nvSpPr>
        <p:spPr>
          <a:xfrm>
            <a:off x="353975" y="862650"/>
            <a:ext cx="8120400" cy="34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solidFill>
                  <a:schemeClr val="dk2"/>
                </a:solidFill>
                <a:highlight>
                  <a:schemeClr val="lt1"/>
                </a:highlight>
              </a:rPr>
              <a:t>Convolutional</a:t>
            </a:r>
            <a:r>
              <a:rPr b="1" lang="en" sz="1900">
                <a:solidFill>
                  <a:schemeClr val="dk2"/>
                </a:solidFill>
                <a:highlight>
                  <a:schemeClr val="lt1"/>
                </a:highlight>
              </a:rPr>
              <a:t> Neural Network</a:t>
            </a:r>
            <a:endParaRPr b="1" sz="1900">
              <a:solidFill>
                <a:schemeClr val="dk2"/>
              </a:solidFill>
              <a:highlight>
                <a:schemeClr val="lt1"/>
              </a:highlight>
            </a:endParaRPr>
          </a:p>
          <a:p>
            <a:pPr indent="-349250" lvl="0" marL="457200" rtl="0" algn="l">
              <a:lnSpc>
                <a:spcPct val="115000"/>
              </a:lnSpc>
              <a:spcBef>
                <a:spcPts val="0"/>
              </a:spcBef>
              <a:spcAft>
                <a:spcPts val="0"/>
              </a:spcAft>
              <a:buClr>
                <a:schemeClr val="dk2"/>
              </a:buClr>
              <a:buSzPts val="1900"/>
              <a:buChar char="●"/>
            </a:pPr>
            <a:r>
              <a:rPr b="1" lang="en" sz="1900">
                <a:solidFill>
                  <a:schemeClr val="dk2"/>
                </a:solidFill>
                <a:highlight>
                  <a:schemeClr val="lt1"/>
                </a:highlight>
              </a:rPr>
              <a:t>Convolutional Layers:</a:t>
            </a:r>
            <a:r>
              <a:rPr lang="en" sz="1900">
                <a:solidFill>
                  <a:schemeClr val="dk2"/>
                </a:solidFill>
                <a:highlight>
                  <a:schemeClr val="lt1"/>
                </a:highlight>
              </a:rPr>
              <a:t> 4 layers (extracting features)</a:t>
            </a:r>
            <a:endParaRPr sz="1900">
              <a:solidFill>
                <a:schemeClr val="dk2"/>
              </a:solidFill>
              <a:highlight>
                <a:schemeClr val="lt1"/>
              </a:highlight>
            </a:endParaRPr>
          </a:p>
          <a:p>
            <a:pPr indent="-349250" lvl="0" marL="457200" rtl="0" algn="l">
              <a:lnSpc>
                <a:spcPct val="115000"/>
              </a:lnSpc>
              <a:spcBef>
                <a:spcPts val="0"/>
              </a:spcBef>
              <a:spcAft>
                <a:spcPts val="0"/>
              </a:spcAft>
              <a:buClr>
                <a:schemeClr val="dk2"/>
              </a:buClr>
              <a:buSzPts val="1900"/>
              <a:buChar char="●"/>
            </a:pPr>
            <a:r>
              <a:rPr b="1" lang="en" sz="1900">
                <a:solidFill>
                  <a:schemeClr val="dk2"/>
                </a:solidFill>
                <a:highlight>
                  <a:schemeClr val="lt1"/>
                </a:highlight>
              </a:rPr>
              <a:t>Max Pooling Layers:</a:t>
            </a:r>
            <a:r>
              <a:rPr lang="en" sz="1900">
                <a:solidFill>
                  <a:schemeClr val="dk2"/>
                </a:solidFill>
                <a:highlight>
                  <a:schemeClr val="lt1"/>
                </a:highlight>
              </a:rPr>
              <a:t> 4 layers (reducing dimensionality)</a:t>
            </a:r>
            <a:endParaRPr sz="1900">
              <a:solidFill>
                <a:schemeClr val="dk2"/>
              </a:solidFill>
              <a:highlight>
                <a:schemeClr val="lt1"/>
              </a:highlight>
            </a:endParaRPr>
          </a:p>
          <a:p>
            <a:pPr indent="-349250" lvl="0" marL="457200" rtl="0" algn="l">
              <a:lnSpc>
                <a:spcPct val="115000"/>
              </a:lnSpc>
              <a:spcBef>
                <a:spcPts val="0"/>
              </a:spcBef>
              <a:spcAft>
                <a:spcPts val="0"/>
              </a:spcAft>
              <a:buClr>
                <a:schemeClr val="dk2"/>
              </a:buClr>
              <a:buSzPts val="1900"/>
              <a:buChar char="●"/>
            </a:pPr>
            <a:r>
              <a:rPr b="1" lang="en" sz="1900">
                <a:solidFill>
                  <a:schemeClr val="dk2"/>
                </a:solidFill>
                <a:highlight>
                  <a:schemeClr val="lt1"/>
                </a:highlight>
              </a:rPr>
              <a:t>Dense Layers:</a:t>
            </a:r>
            <a:r>
              <a:rPr lang="en" sz="1900">
                <a:solidFill>
                  <a:schemeClr val="dk2"/>
                </a:solidFill>
                <a:highlight>
                  <a:schemeClr val="lt1"/>
                </a:highlight>
              </a:rPr>
              <a:t> 2 layers (classification)</a:t>
            </a:r>
            <a:endParaRPr sz="1900">
              <a:solidFill>
                <a:schemeClr val="dk2"/>
              </a:solidFill>
              <a:highlight>
                <a:schemeClr val="lt1"/>
              </a:highlight>
            </a:endParaRPr>
          </a:p>
          <a:p>
            <a:pPr indent="-349250" lvl="0" marL="457200" rtl="0" algn="l">
              <a:lnSpc>
                <a:spcPct val="115000"/>
              </a:lnSpc>
              <a:spcBef>
                <a:spcPts val="0"/>
              </a:spcBef>
              <a:spcAft>
                <a:spcPts val="0"/>
              </a:spcAft>
              <a:buClr>
                <a:schemeClr val="dk2"/>
              </a:buClr>
              <a:buSzPts val="1900"/>
              <a:buChar char="●"/>
            </a:pPr>
            <a:r>
              <a:rPr b="1" lang="en" sz="1900">
                <a:solidFill>
                  <a:schemeClr val="dk2"/>
                </a:solidFill>
                <a:highlight>
                  <a:schemeClr val="lt1"/>
                </a:highlight>
              </a:rPr>
              <a:t>Output Layer:</a:t>
            </a:r>
            <a:r>
              <a:rPr lang="en" sz="1900">
                <a:solidFill>
                  <a:schemeClr val="dk2"/>
                </a:solidFill>
                <a:highlight>
                  <a:schemeClr val="lt1"/>
                </a:highlight>
              </a:rPr>
              <a:t> 1 layer (predicting probability)</a:t>
            </a:r>
            <a:endParaRPr sz="1900">
              <a:solidFill>
                <a:schemeClr val="dk2"/>
              </a:solidFill>
              <a:highlight>
                <a:schemeClr val="lt1"/>
              </a:highlight>
            </a:endParaRPr>
          </a:p>
          <a:p>
            <a:pPr indent="0" lvl="0" marL="0" rtl="0" algn="l">
              <a:spcBef>
                <a:spcPts val="0"/>
              </a:spcBef>
              <a:spcAft>
                <a:spcPts val="0"/>
              </a:spcAft>
              <a:buNone/>
            </a:pPr>
            <a:r>
              <a:t/>
            </a:r>
            <a:endParaRPr sz="1800">
              <a:solidFill>
                <a:schemeClr val="lt2"/>
              </a:solidFill>
              <a:highlight>
                <a:schemeClr val="lt1"/>
              </a:highlight>
            </a:endParaRPr>
          </a:p>
        </p:txBody>
      </p:sp>
      <p:pic>
        <p:nvPicPr>
          <p:cNvPr id="110" name="Google Shape;110;p20"/>
          <p:cNvPicPr preferRelativeResize="0"/>
          <p:nvPr/>
        </p:nvPicPr>
        <p:blipFill>
          <a:blip r:embed="rId3">
            <a:alphaModFix/>
          </a:blip>
          <a:stretch>
            <a:fillRect/>
          </a:stretch>
        </p:blipFill>
        <p:spPr>
          <a:xfrm>
            <a:off x="1049950" y="2954475"/>
            <a:ext cx="2478100" cy="1637125"/>
          </a:xfrm>
          <a:prstGeom prst="rect">
            <a:avLst/>
          </a:prstGeom>
          <a:noFill/>
          <a:ln>
            <a:noFill/>
          </a:ln>
        </p:spPr>
      </p:pic>
      <p:pic>
        <p:nvPicPr>
          <p:cNvPr id="111" name="Google Shape;111;p20"/>
          <p:cNvPicPr preferRelativeResize="0"/>
          <p:nvPr/>
        </p:nvPicPr>
        <p:blipFill rotWithShape="1">
          <a:blip r:embed="rId4">
            <a:alphaModFix/>
          </a:blip>
          <a:srcRect b="0" l="0" r="0" t="37264"/>
          <a:stretch/>
        </p:blipFill>
        <p:spPr>
          <a:xfrm>
            <a:off x="4370525" y="3420075"/>
            <a:ext cx="3667300" cy="432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16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Palm </a:t>
            </a:r>
            <a:r>
              <a:rPr lang="en"/>
              <a:t>Image Model.</a:t>
            </a:r>
            <a:endParaRPr/>
          </a:p>
        </p:txBody>
      </p:sp>
      <p:sp>
        <p:nvSpPr>
          <p:cNvPr id="117" name="Google Shape;117;p21"/>
          <p:cNvSpPr txBox="1"/>
          <p:nvPr/>
        </p:nvSpPr>
        <p:spPr>
          <a:xfrm>
            <a:off x="311700" y="862650"/>
            <a:ext cx="8120400" cy="3418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900">
              <a:solidFill>
                <a:schemeClr val="lt2"/>
              </a:solidFill>
              <a:highlight>
                <a:schemeClr val="lt1"/>
              </a:highlight>
            </a:endParaRPr>
          </a:p>
        </p:txBody>
      </p:sp>
      <p:pic>
        <p:nvPicPr>
          <p:cNvPr id="118" name="Google Shape;118;p21"/>
          <p:cNvPicPr preferRelativeResize="0"/>
          <p:nvPr/>
        </p:nvPicPr>
        <p:blipFill>
          <a:blip r:embed="rId3">
            <a:alphaModFix/>
          </a:blip>
          <a:stretch>
            <a:fillRect/>
          </a:stretch>
        </p:blipFill>
        <p:spPr>
          <a:xfrm>
            <a:off x="747125" y="1339375"/>
            <a:ext cx="3542000" cy="2193050"/>
          </a:xfrm>
          <a:prstGeom prst="rect">
            <a:avLst/>
          </a:prstGeom>
          <a:noFill/>
          <a:ln>
            <a:noFill/>
          </a:ln>
        </p:spPr>
      </p:pic>
      <p:pic>
        <p:nvPicPr>
          <p:cNvPr id="119" name="Google Shape;119;p21"/>
          <p:cNvPicPr preferRelativeResize="0"/>
          <p:nvPr/>
        </p:nvPicPr>
        <p:blipFill>
          <a:blip r:embed="rId4">
            <a:alphaModFix/>
          </a:blip>
          <a:stretch>
            <a:fillRect/>
          </a:stretch>
        </p:blipFill>
        <p:spPr>
          <a:xfrm>
            <a:off x="4572000" y="1893913"/>
            <a:ext cx="4260300" cy="108398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