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90" r:id="rId1"/>
  </p:sldMasterIdLst>
  <p:notesMasterIdLst>
    <p:notesMasterId r:id="rId13"/>
  </p:notesMasterIdLst>
  <p:handoutMasterIdLst>
    <p:handoutMasterId r:id="rId14"/>
  </p:handoutMasterIdLst>
  <p:sldIdLst>
    <p:sldId id="1236" r:id="rId2"/>
    <p:sldId id="1248" r:id="rId3"/>
    <p:sldId id="1249" r:id="rId4"/>
    <p:sldId id="1242" r:id="rId5"/>
    <p:sldId id="1244" r:id="rId6"/>
    <p:sldId id="1240" r:id="rId7"/>
    <p:sldId id="1241" r:id="rId8"/>
    <p:sldId id="1243" r:id="rId9"/>
    <p:sldId id="1245" r:id="rId10"/>
    <p:sldId id="1246" r:id="rId11"/>
    <p:sldId id="1247" r:id="rId12"/>
  </p:sldIdLst>
  <p:sldSz cx="9144000" cy="5143500" type="screen16x9"/>
  <p:notesSz cx="7010400" cy="92964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2945">
          <p15:clr>
            <a:srgbClr val="A4A3A4"/>
          </p15:clr>
        </p15:guide>
        <p15:guide id="3" orient="horz" pos="497">
          <p15:clr>
            <a:srgbClr val="A4A3A4"/>
          </p15:clr>
        </p15:guide>
        <p15:guide id="4" pos="2938">
          <p15:clr>
            <a:srgbClr val="A4A3A4"/>
          </p15:clr>
        </p15:guide>
        <p15:guide id="5" pos="58">
          <p15:clr>
            <a:srgbClr val="A4A3A4"/>
          </p15:clr>
        </p15:guide>
        <p15:guide id="6" pos="235">
          <p15:clr>
            <a:srgbClr val="A4A3A4"/>
          </p15:clr>
        </p15:guide>
        <p15:guide id="7" pos="5702">
          <p15:clr>
            <a:srgbClr val="A4A3A4"/>
          </p15:clr>
        </p15:guide>
        <p15:guide id="8" pos="5525">
          <p15:clr>
            <a:srgbClr val="A4A3A4"/>
          </p15:clr>
        </p15:guide>
        <p15:guide id="9" pos="2822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245"/>
    <a:srgbClr val="DB842D"/>
    <a:srgbClr val="CD7823"/>
    <a:srgbClr val="AFA546"/>
    <a:srgbClr val="8C4B32"/>
    <a:srgbClr val="FFFFCC"/>
    <a:srgbClr val="F0E7BA"/>
    <a:srgbClr val="E6D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2" autoAdjust="0"/>
    <p:restoredTop sz="92515" autoAdjust="0"/>
  </p:normalViewPr>
  <p:slideViewPr>
    <p:cSldViewPr snapToObjects="1">
      <p:cViewPr varScale="1">
        <p:scale>
          <a:sx n="93" d="100"/>
          <a:sy n="93" d="100"/>
        </p:scale>
        <p:origin x="1032" y="90"/>
      </p:cViewPr>
      <p:guideLst>
        <p:guide orient="horz" pos="373"/>
        <p:guide orient="horz" pos="2945"/>
        <p:guide orient="horz" pos="497"/>
        <p:guide pos="2938"/>
        <p:guide pos="58"/>
        <p:guide pos="235"/>
        <p:guide pos="5702"/>
        <p:guide pos="5525"/>
        <p:guide pos="282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1674" y="-96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2D8368F-E787-450A-B190-64A78AE156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408AC79-69B0-468D-AD5B-F412B3B86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11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776284F-FE51-42EA-A8A9-905DABC8CF9C}" type="slidenum">
              <a:rPr lang="en-US" altLang="en-US"/>
              <a:pPr algn="r"/>
              <a:t>0</a:t>
            </a:fld>
            <a:endParaRPr lang="en-US" altLang="en-US"/>
          </a:p>
        </p:txBody>
      </p:sp>
      <p:sp>
        <p:nvSpPr>
          <p:cNvPr id="6147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BE9C09-4505-4397-AB6B-99EB189E1D38}" type="slidenum">
              <a:rPr lang="en-US" altLang="en-US"/>
              <a:pPr algn="r"/>
              <a:t>0</a:t>
            </a:fld>
            <a:endParaRPr lang="en-US" altLang="en-US"/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9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 userDrawn="1"/>
        </p:nvSpPr>
        <p:spPr bwMode="gray">
          <a:xfrm>
            <a:off x="320675" y="4864100"/>
            <a:ext cx="2554288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50000"/>
              </a:spcAft>
              <a:defRPr/>
            </a:pPr>
            <a:r>
              <a:rPr lang="en-US" sz="800" smtClean="0">
                <a:latin typeface="Calibri" pitchFamily="34" charset="0"/>
                <a:ea typeface="Calibri" pitchFamily="34" charset="0"/>
                <a:cs typeface="Calibri" pitchFamily="34" charset="0"/>
              </a:rPr>
              <a:t>© Copyright 2015 WNS (Holdings) Ltd. All rights reserved</a:t>
            </a:r>
          </a:p>
        </p:txBody>
      </p:sp>
      <p:pic>
        <p:nvPicPr>
          <p:cNvPr id="5" name="Picture 13" descr="D:\Data\WNS\NEw Template\Stuff\logo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4595813"/>
            <a:ext cx="14271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Z:\Graphics\source_share\=====RFP WORK=====\== New template ==\16X9\Original 16-9\Template1692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3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9959" y="3298698"/>
            <a:ext cx="2825453" cy="338554"/>
          </a:xfrm>
          <a:ln/>
        </p:spPr>
        <p:txBody>
          <a:bodyPr wrap="none"/>
          <a:lstStyle>
            <a:lvl1pPr marL="0" indent="0">
              <a:buFont typeface="Wingdings" pitchFamily="2" charset="2"/>
              <a:buNone/>
              <a:defRPr b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389154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759959" y="2946117"/>
            <a:ext cx="3150863" cy="400110"/>
          </a:xfrm>
        </p:spPr>
        <p:txBody>
          <a:bodyPr wrap="none" anchor="t">
            <a:spAutoFit/>
          </a:bodyPr>
          <a:lstStyle>
            <a:lvl1pPr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 b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609953" y="788194"/>
            <a:ext cx="15388828" cy="721519"/>
          </a:xfrm>
        </p:spPr>
        <p:txBody>
          <a:bodyPr vert="eaVert"/>
          <a:lstStyle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1" y="211932"/>
            <a:ext cx="1998663" cy="41648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1224" y="211932"/>
            <a:ext cx="1754326" cy="4164806"/>
          </a:xfrm>
        </p:spPr>
        <p:txBody>
          <a:bodyPr vert="eaVert"/>
          <a:lstStyle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40482"/>
            <a:ext cx="7589837" cy="63222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788194"/>
            <a:ext cx="8413750" cy="961802"/>
          </a:xfrm>
        </p:spPr>
        <p:txBody>
          <a:bodyPr/>
          <a:lstStyle>
            <a:lvl1pPr marL="228600" indent="-228600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indent="-228600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5065"/>
            <a:ext cx="77724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009650"/>
            <a:ext cx="3922712" cy="2573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1" y="1009650"/>
            <a:ext cx="3922713" cy="2573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205978"/>
            <a:ext cx="8321675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800160"/>
            <a:ext cx="4114800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1631156"/>
            <a:ext cx="4114800" cy="22452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4075" y="800160"/>
            <a:ext cx="4116416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4075" y="1631156"/>
            <a:ext cx="4116416" cy="22452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204787"/>
            <a:ext cx="3100388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7"/>
            <a:ext cx="5203825" cy="29392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6" y="1076326"/>
            <a:ext cx="310038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D:\Data\WIP\2013\=== JULY ===\Template Update\header2.jpg"/>
          <p:cNvPicPr>
            <a:picLocks noChangeAspect="1" noChangeArrowheads="1"/>
          </p:cNvPicPr>
          <p:nvPr/>
        </p:nvPicPr>
        <p:blipFill>
          <a:blip r:embed="rId13"/>
          <a:srcRect t="2733" b="9196"/>
          <a:stretch>
            <a:fillRect/>
          </a:stretch>
        </p:blipFill>
        <p:spPr bwMode="auto">
          <a:xfrm>
            <a:off x="8077200" y="0"/>
            <a:ext cx="1066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788988"/>
            <a:ext cx="8413750" cy="884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gray">
          <a:xfrm>
            <a:off x="8763000" y="4970463"/>
            <a:ext cx="15557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98A4D760-57E9-4551-82B4-A7018C4F68DF}" type="slidenum">
              <a:rPr lang="en-US" altLang="en-US" sz="800" smtClean="0">
                <a:solidFill>
                  <a:schemeClr val="bg1"/>
                </a:solidFill>
                <a:latin typeface="Calibri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8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41275"/>
            <a:ext cx="7589838" cy="631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Box 16"/>
          <p:cNvSpPr txBox="1">
            <a:spLocks noChangeArrowheads="1"/>
          </p:cNvSpPr>
          <p:nvPr/>
        </p:nvSpPr>
        <p:spPr bwMode="gray">
          <a:xfrm>
            <a:off x="1258888" y="4991100"/>
            <a:ext cx="4003675" cy="857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tIns="0" bIns="0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0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 Copyright 2013 WNS (Holdings) Ltd. All rights reserved</a:t>
            </a: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82550" y="4960938"/>
            <a:ext cx="173038" cy="130175"/>
          </a:xfrm>
          <a:prstGeom prst="rect">
            <a:avLst/>
          </a:prstGeom>
          <a:solidFill>
            <a:srgbClr val="7878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A398AD3C-A7D7-4B12-A13F-FF00F87E7600}" type="slidenum">
              <a:rPr lang="en-US" altLang="en-US" sz="700" smtClean="0">
                <a:solidFill>
                  <a:schemeClr val="bg1"/>
                </a:solidFill>
                <a:latin typeface="Calibri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7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32" name="Text Box 16"/>
          <p:cNvSpPr txBox="1">
            <a:spLocks noChangeArrowheads="1"/>
          </p:cNvSpPr>
          <p:nvPr/>
        </p:nvSpPr>
        <p:spPr bwMode="gray">
          <a:xfrm>
            <a:off x="331788" y="4983163"/>
            <a:ext cx="4003675" cy="857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tIns="0" bIns="0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00" smtClean="0">
                <a:latin typeface="Calibri" pitchFamily="34" charset="0"/>
                <a:ea typeface="Calibri" pitchFamily="34" charset="0"/>
                <a:cs typeface="Calibri" pitchFamily="34" charset="0"/>
              </a:rPr>
              <a:t>© Copyright 2015 WNS (Holdings) Ltd. All rights reserved</a:t>
            </a:r>
          </a:p>
        </p:txBody>
      </p:sp>
      <p:grpSp>
        <p:nvGrpSpPr>
          <p:cNvPr id="1033" name="Group 17"/>
          <p:cNvGrpSpPr>
            <a:grpSpLocks/>
          </p:cNvGrpSpPr>
          <p:nvPr/>
        </p:nvGrpSpPr>
        <p:grpSpPr bwMode="auto">
          <a:xfrm>
            <a:off x="331788" y="4884738"/>
            <a:ext cx="0" cy="258762"/>
            <a:chOff x="4724400" y="5276914"/>
            <a:chExt cx="0" cy="344424"/>
          </a:xfrm>
        </p:grpSpPr>
        <p:cxnSp>
          <p:nvCxnSpPr>
            <p:cNvPr id="1038" name="Straight Connector 15"/>
            <p:cNvCxnSpPr>
              <a:cxnSpLocks noChangeShapeType="1"/>
            </p:cNvCxnSpPr>
            <p:nvPr userDrawn="1"/>
          </p:nvCxnSpPr>
          <p:spPr bwMode="auto">
            <a:xfrm rot="-5400000">
              <a:off x="4600956" y="5497894"/>
              <a:ext cx="246888" cy="0"/>
            </a:xfrm>
            <a:prstGeom prst="line">
              <a:avLst/>
            </a:prstGeom>
            <a:noFill/>
            <a:ln w="28575" algn="ctr">
              <a:solidFill>
                <a:srgbClr val="787878"/>
              </a:solidFill>
              <a:round/>
              <a:headEnd/>
              <a:tailEnd/>
            </a:ln>
          </p:spPr>
        </p:cxnSp>
        <p:cxnSp>
          <p:nvCxnSpPr>
            <p:cNvPr id="1039" name="Straight Connector 16"/>
            <p:cNvCxnSpPr>
              <a:cxnSpLocks noChangeShapeType="1"/>
            </p:cNvCxnSpPr>
            <p:nvPr userDrawn="1"/>
          </p:nvCxnSpPr>
          <p:spPr bwMode="auto">
            <a:xfrm rot="-5400000">
              <a:off x="4683252" y="5318062"/>
              <a:ext cx="82296" cy="0"/>
            </a:xfrm>
            <a:prstGeom prst="line">
              <a:avLst/>
            </a:prstGeom>
            <a:noFill/>
            <a:ln w="28575" algn="ctr">
              <a:solidFill>
                <a:srgbClr val="E67F08"/>
              </a:solidFill>
              <a:round/>
              <a:headEnd/>
              <a:tailEnd/>
            </a:ln>
          </p:spPr>
        </p:cxnSp>
      </p:grpSp>
      <p:grpSp>
        <p:nvGrpSpPr>
          <p:cNvPr id="1034" name="Group 13"/>
          <p:cNvGrpSpPr>
            <a:grpSpLocks/>
          </p:cNvGrpSpPr>
          <p:nvPr/>
        </p:nvGrpSpPr>
        <p:grpSpPr bwMode="auto">
          <a:xfrm>
            <a:off x="0" y="673100"/>
            <a:ext cx="9144000" cy="0"/>
            <a:chOff x="0" y="3057525"/>
            <a:chExt cx="9144000" cy="0"/>
          </a:xfrm>
        </p:grpSpPr>
        <p:cxnSp>
          <p:nvCxnSpPr>
            <p:cNvPr id="1036" name="Straight Connector 10"/>
            <p:cNvCxnSpPr>
              <a:cxnSpLocks noChangeShapeType="1"/>
            </p:cNvCxnSpPr>
            <p:nvPr userDrawn="1"/>
          </p:nvCxnSpPr>
          <p:spPr bwMode="auto">
            <a:xfrm>
              <a:off x="0" y="3057525"/>
              <a:ext cx="8229600" cy="0"/>
            </a:xfrm>
            <a:prstGeom prst="line">
              <a:avLst/>
            </a:prstGeom>
            <a:noFill/>
            <a:ln w="19050" algn="ctr">
              <a:solidFill>
                <a:srgbClr val="787878"/>
              </a:solidFill>
              <a:round/>
              <a:headEnd/>
              <a:tailEnd/>
            </a:ln>
          </p:spPr>
        </p:cxnSp>
        <p:cxnSp>
          <p:nvCxnSpPr>
            <p:cNvPr id="1037" name="Straight Connector 11"/>
            <p:cNvCxnSpPr>
              <a:cxnSpLocks noChangeShapeType="1"/>
            </p:cNvCxnSpPr>
            <p:nvPr userDrawn="1"/>
          </p:nvCxnSpPr>
          <p:spPr bwMode="auto">
            <a:xfrm>
              <a:off x="8229600" y="3057525"/>
              <a:ext cx="914400" cy="0"/>
            </a:xfrm>
            <a:prstGeom prst="line">
              <a:avLst/>
            </a:prstGeom>
            <a:noFill/>
            <a:ln w="19050" algn="ctr">
              <a:solidFill>
                <a:srgbClr val="E67F08"/>
              </a:solidFill>
              <a:round/>
              <a:headEnd/>
              <a:tailEnd/>
            </a:ln>
          </p:spPr>
        </p:cxnSp>
      </p:grpSp>
      <p:pic>
        <p:nvPicPr>
          <p:cNvPr id="1035" name="Picture 7" descr="D:\Data\WNS\NEw Template\Stuff\logo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99425" y="4768850"/>
            <a:ext cx="9525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425" r:id="rId1"/>
    <p:sldLayoutId id="2147486415" r:id="rId2"/>
    <p:sldLayoutId id="2147486416" r:id="rId3"/>
    <p:sldLayoutId id="2147486417" r:id="rId4"/>
    <p:sldLayoutId id="2147486418" r:id="rId5"/>
    <p:sldLayoutId id="2147486419" r:id="rId6"/>
    <p:sldLayoutId id="2147486420" r:id="rId7"/>
    <p:sldLayoutId id="2147486421" r:id="rId8"/>
    <p:sldLayoutId id="2147486422" r:id="rId9"/>
    <p:sldLayoutId id="2147486423" r:id="rId10"/>
    <p:sldLayoutId id="214748642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CD7521"/>
          </a:solidFill>
          <a:latin typeface="Calibri" panose="020F0502020204030204" pitchFamily="34" charset="0"/>
          <a:ea typeface="Calibri" pitchFamily="34" charset="0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CD752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CD752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CD752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CD752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50000"/>
        </a:spcBef>
        <a:spcAft>
          <a:spcPct val="2500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 panose="020F0502020204030204" pitchFamily="34" charset="0"/>
          <a:ea typeface="Calibri" pitchFamily="34" charset="0"/>
          <a:cs typeface="Calibri" panose="020F0502020204030204" pitchFamily="34" charset="0"/>
        </a:defRPr>
      </a:lvl1pPr>
      <a:lvl2pPr marL="457200" indent="-2222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1400">
          <a:solidFill>
            <a:schemeClr val="tx1"/>
          </a:solidFill>
          <a:latin typeface="Calibri" panose="020F0502020204030204" pitchFamily="34" charset="0"/>
          <a:ea typeface="Calibri" pitchFamily="34" charset="0"/>
          <a:cs typeface="Calibri" panose="020F0502020204030204" pitchFamily="34" charset="0"/>
        </a:defRPr>
      </a:lvl2pPr>
      <a:lvl3pPr marL="682625" indent="-223838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□"/>
        <a:defRPr sz="1200">
          <a:solidFill>
            <a:schemeClr val="tx1"/>
          </a:solidFill>
          <a:latin typeface="Calibri" panose="020F0502020204030204" pitchFamily="34" charset="0"/>
          <a:ea typeface="Calibri" pitchFamily="34" charset="0"/>
          <a:cs typeface="Calibri" panose="020F0502020204030204" pitchFamily="34" charset="0"/>
        </a:defRPr>
      </a:lvl3pPr>
      <a:lvl4pPr marL="1373188" indent="-2222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4pPr>
      <a:lvl5pPr marL="1822450" indent="-2333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5pPr>
      <a:lvl6pPr marL="2279650" indent="-2333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36850" indent="-2333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4050" indent="-2333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1250" indent="-2333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Z:\Graphics\source_share\=====RFP WORK=====\== New template ==\16X9\Original 16-9\Sepe_updat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1809750" y="1885950"/>
            <a:ext cx="6577013" cy="1346200"/>
          </a:xfrm>
          <a:prstGeom prst="rect">
            <a:avLst/>
          </a:prstGeom>
          <a:solidFill>
            <a:srgbClr val="787878"/>
          </a:solidFill>
          <a:ln w="12700" algn="ctr">
            <a:noFill/>
            <a:round/>
            <a:headEnd/>
            <a:tailEnd/>
          </a:ln>
        </p:spPr>
        <p:txBody>
          <a:bodyPr lIns="110295" tIns="55147" rIns="110295" bIns="55147"/>
          <a:lstStyle/>
          <a:p>
            <a:endParaRPr lang="en-US" altLang="en-US" sz="1400" b="1" i="1" dirty="0">
              <a:latin typeface="Calibri" pitchFamily="34" charset="0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431213" y="1885950"/>
            <a:ext cx="725487" cy="1346200"/>
          </a:xfrm>
          <a:prstGeom prst="rect">
            <a:avLst/>
          </a:prstGeom>
          <a:solidFill>
            <a:schemeClr val="tx2"/>
          </a:solidFill>
          <a:ln w="12700" algn="ctr">
            <a:noFill/>
            <a:round/>
            <a:headEnd/>
            <a:tailEnd/>
          </a:ln>
        </p:spPr>
        <p:txBody>
          <a:bodyPr lIns="110295" tIns="55147" rIns="110295" bIns="55147"/>
          <a:lstStyle/>
          <a:p>
            <a:endParaRPr lang="en-US" altLang="en-US" sz="1400" b="1" i="1">
              <a:latin typeface="Calibri" pitchFamily="34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gray">
          <a:xfrm>
            <a:off x="2286000" y="2349476"/>
            <a:ext cx="4297578" cy="41914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10295" tIns="55147" rIns="110295" bIns="55147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bg1"/>
                </a:solidFill>
              </a:rPr>
              <a:t>Python</a:t>
            </a:r>
            <a:r>
              <a:rPr lang="en-US" altLang="en-US" sz="2000" b="1" dirty="0">
                <a:solidFill>
                  <a:schemeClr val="bg1"/>
                </a:solidFill>
              </a:rPr>
              <a:t>: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The </a:t>
            </a:r>
            <a:r>
              <a:rPr lang="en-US" altLang="en-US" sz="2000" b="1" dirty="0">
                <a:solidFill>
                  <a:schemeClr val="bg1"/>
                </a:solidFill>
              </a:rPr>
              <a:t>beginning of the end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4553164" y="2944813"/>
            <a:ext cx="39036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Day-1</a:t>
            </a:r>
            <a:r>
              <a:rPr lang="en-US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: Introduction to Python Programming Language</a:t>
            </a:r>
            <a:endParaRPr lang="en-US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Dictionary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788194"/>
            <a:ext cx="8413750" cy="338554"/>
          </a:xfrm>
        </p:spPr>
        <p:txBody>
          <a:bodyPr/>
          <a:lstStyle/>
          <a:p>
            <a:r>
              <a:rPr lang="en-US" b="1" dirty="0" smtClean="0"/>
              <a:t>Dictionary</a:t>
            </a:r>
            <a:r>
              <a:rPr lang="en-US" dirty="0" smtClean="0"/>
              <a:t>= </a:t>
            </a:r>
            <a:r>
              <a:rPr lang="en-US" dirty="0"/>
              <a:t>{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'Geeks</a:t>
            </a:r>
            <a:r>
              <a:rPr lang="en-US" dirty="0"/>
              <a:t>',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'For'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  <a:r>
              <a:rPr lang="en-US" dirty="0">
                <a:solidFill>
                  <a:srgbClr val="00B050"/>
                </a:solidFill>
              </a:rPr>
              <a:t>'A' : 'Welcome', 'B' : 'To', 'C' : 'Geeks'}</a:t>
            </a: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504"/>
          <a:stretch/>
        </p:blipFill>
        <p:spPr>
          <a:xfrm>
            <a:off x="1600200" y="1260860"/>
            <a:ext cx="6172200" cy="36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116782"/>
            <a:ext cx="2819400" cy="4616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Print</a:t>
            </a:r>
            <a:r>
              <a:rPr lang="en-US" sz="2400" dirty="0" smtClean="0">
                <a:solidFill>
                  <a:schemeClr val="bg2"/>
                </a:solidFill>
              </a:rPr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“Thank You”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33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09550"/>
            <a:ext cx="7589837" cy="63222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Python Training Path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1" t="10051" r="7537" b="9548"/>
          <a:stretch/>
        </p:blipFill>
        <p:spPr>
          <a:xfrm>
            <a:off x="428090" y="841772"/>
            <a:ext cx="3733800" cy="3642732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161890" y="814160"/>
            <a:ext cx="4953000" cy="3505200"/>
          </a:xfrm>
          <a:prstGeom prst="rect">
            <a:avLst/>
          </a:prstGeom>
        </p:spPr>
        <p:txBody>
          <a:bodyPr/>
          <a:lstStyle>
            <a:lvl1pPr marL="233363" indent="-233363" algn="l" rtl="0" eaLnBrk="0" fontAlgn="base" hangingPunct="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1pPr>
            <a:lvl2pPr marL="457200" indent="-22225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2pPr>
            <a:lvl3pPr marL="682625" indent="-223838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□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3pPr>
            <a:lvl4pPr marL="137318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822450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  <a:lvl6pPr marL="22796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368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1940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12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Day-1: </a:t>
            </a:r>
            <a:r>
              <a:rPr lang="en-US" b="1" kern="0" dirty="0" smtClean="0"/>
              <a:t>Basics of Python</a:t>
            </a:r>
          </a:p>
          <a:p>
            <a:pPr lvl="1"/>
            <a:r>
              <a:rPr lang="en-US" kern="0" dirty="0" smtClean="0"/>
              <a:t>Data Structure &amp; Data Type</a:t>
            </a:r>
          </a:p>
          <a:p>
            <a:pPr lvl="1"/>
            <a:r>
              <a:rPr lang="en-US" kern="0" dirty="0" smtClean="0"/>
              <a:t>Project: Automating email task for marketers</a:t>
            </a:r>
          </a:p>
          <a:p>
            <a:r>
              <a:rPr lang="en-US" kern="0" dirty="0" smtClean="0"/>
              <a:t>Day-2: </a:t>
            </a:r>
            <a:r>
              <a:rPr lang="en-US" b="1" kern="0" dirty="0" smtClean="0"/>
              <a:t>Functions, Loops and Conditional Statements </a:t>
            </a:r>
          </a:p>
          <a:p>
            <a:pPr lvl="1"/>
            <a:r>
              <a:rPr lang="en-US" kern="0" dirty="0" smtClean="0"/>
              <a:t>Python Syntax of each task</a:t>
            </a:r>
          </a:p>
          <a:p>
            <a:pPr lvl="1"/>
            <a:r>
              <a:rPr lang="en-US" kern="0" dirty="0" smtClean="0"/>
              <a:t>Project: Improving email automation task</a:t>
            </a:r>
          </a:p>
          <a:p>
            <a:r>
              <a:rPr lang="en-US" kern="0" dirty="0" smtClean="0"/>
              <a:t>Day-3: </a:t>
            </a:r>
            <a:r>
              <a:rPr lang="en-US" b="1" kern="0" dirty="0" smtClean="0"/>
              <a:t>Numpy and Pandas</a:t>
            </a:r>
          </a:p>
          <a:p>
            <a:pPr lvl="1"/>
            <a:r>
              <a:rPr lang="en-US" kern="0" dirty="0" smtClean="0"/>
              <a:t>Numpy and pandas data structure </a:t>
            </a:r>
          </a:p>
          <a:p>
            <a:pPr lvl="1"/>
            <a:r>
              <a:rPr lang="en-US" kern="0" dirty="0" smtClean="0"/>
              <a:t>Project: Retail store data analysis</a:t>
            </a:r>
          </a:p>
          <a:p>
            <a:r>
              <a:rPr lang="en-US" kern="0" dirty="0" smtClean="0"/>
              <a:t>Day-4: </a:t>
            </a:r>
            <a:r>
              <a:rPr lang="en-US" b="1" kern="0" dirty="0" smtClean="0"/>
              <a:t>Hands-On Projects</a:t>
            </a:r>
          </a:p>
          <a:p>
            <a:pPr lvl="1"/>
            <a:r>
              <a:rPr lang="en-US" kern="0" dirty="0" smtClean="0"/>
              <a:t>Project-1: Wikipedia Web Scrapping</a:t>
            </a:r>
          </a:p>
          <a:p>
            <a:pPr lvl="1"/>
            <a:r>
              <a:rPr lang="en-US" kern="0" dirty="0" smtClean="0"/>
              <a:t>Project-2: Fraud Pattern Identification in BFS</a:t>
            </a:r>
          </a:p>
          <a:p>
            <a:pPr lvl="1"/>
            <a:r>
              <a:rPr lang="en-US" kern="0" dirty="0" smtClean="0"/>
              <a:t>Project-3: Chatbot Creation</a:t>
            </a:r>
          </a:p>
          <a:p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65417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90800" y="1657350"/>
            <a:ext cx="4524910" cy="1300390"/>
          </a:xfrm>
          <a:prstGeom prst="rect">
            <a:avLst/>
          </a:prstGeom>
        </p:spPr>
        <p:txBody>
          <a:bodyPr/>
          <a:lstStyle>
            <a:lvl1pPr marL="233363" indent="-233363" algn="l" rtl="0" eaLnBrk="0" fontAlgn="base" hangingPunct="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1pPr>
            <a:lvl2pPr marL="457200" indent="-22225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2pPr>
            <a:lvl3pPr marL="682625" indent="-223838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□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3pPr>
            <a:lvl4pPr marL="137318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822450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  <a:lvl6pPr marL="22796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368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1940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12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Day-1: </a:t>
            </a:r>
            <a:r>
              <a:rPr lang="en-US" b="1" kern="0" dirty="0" smtClean="0"/>
              <a:t>Basics of Python</a:t>
            </a:r>
          </a:p>
          <a:p>
            <a:pPr lvl="1"/>
            <a:r>
              <a:rPr lang="en-US" kern="0" dirty="0" smtClean="0"/>
              <a:t>Data Structure &amp; Data Type</a:t>
            </a:r>
          </a:p>
          <a:p>
            <a:pPr lvl="1"/>
            <a:r>
              <a:rPr lang="en-US" kern="0" dirty="0" smtClean="0"/>
              <a:t>Project: Automating email task for marketers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76200" y="3714750"/>
            <a:ext cx="19143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&gt; Go to Python Notebook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711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09550"/>
            <a:ext cx="7589837" cy="63222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Python – Data Types Summary</a:t>
            </a:r>
            <a:endParaRPr 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201202" y="970955"/>
            <a:ext cx="8458200" cy="36625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33363" indent="-233363" eaLnBrk="0" hangingPunct="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§"/>
              <a:defRPr sz="1600" kern="0"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1pPr>
            <a:lvl2pPr lvl="1" indent="-222250" eaLnBrk="0" hangingPunct="0">
              <a:spcAft>
                <a:spcPct val="25000"/>
              </a:spcAft>
              <a:buClr>
                <a:schemeClr val="tx1"/>
              </a:buClr>
              <a:buChar char="–"/>
              <a:defRPr sz="1400" kern="0"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2pPr>
            <a:lvl3pPr marL="682625" indent="-223838" eaLnBrk="0" hangingPunct="0">
              <a:spcAft>
                <a:spcPct val="25000"/>
              </a:spcAft>
              <a:buClr>
                <a:schemeClr val="tx1"/>
              </a:buClr>
              <a:buFont typeface="Arial" charset="0"/>
              <a:buChar char="□"/>
              <a:defRPr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3pPr>
            <a:lvl4pPr marL="1373188" indent="-222250" eaLnBrk="0" hangingPunct="0">
              <a:spcBef>
                <a:spcPct val="20000"/>
              </a:spcBef>
              <a:buChar char="–"/>
              <a:defRPr sz="2000">
                <a:latin typeface="+mn-lt"/>
                <a:ea typeface="Calibri" pitchFamily="34" charset="0"/>
                <a:cs typeface="Calibri" pitchFamily="34" charset="0"/>
              </a:defRPr>
            </a:lvl4pPr>
            <a:lvl5pPr marL="1822450" indent="-233363" eaLnBrk="0" hangingPunct="0">
              <a:spcBef>
                <a:spcPct val="20000"/>
              </a:spcBef>
              <a:buChar char="»"/>
              <a:defRPr sz="2000">
                <a:latin typeface="+mn-lt"/>
                <a:ea typeface="Calibri" pitchFamily="34" charset="0"/>
                <a:cs typeface="Calibri" pitchFamily="34" charset="0"/>
              </a:defRPr>
            </a:lvl5pPr>
            <a:lvl6pPr marL="22796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7368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1940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6512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dirty="0"/>
              <a:t> </a:t>
            </a:r>
            <a:r>
              <a:rPr lang="en-US" b="1" dirty="0"/>
              <a:t>str</a:t>
            </a:r>
            <a:r>
              <a:rPr lang="en-US" dirty="0"/>
              <a:t>: String or a type to represent text, you can use single or double quotes to build a string, e.g. </a:t>
            </a:r>
            <a:r>
              <a:rPr lang="en-US" dirty="0"/>
              <a:t>‘data science’, “data science”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int</a:t>
            </a:r>
            <a:r>
              <a:rPr lang="en-US" dirty="0"/>
              <a:t>: Integer or a number without fractional part, e.g. </a:t>
            </a:r>
            <a:r>
              <a:rPr lang="en-US" dirty="0"/>
              <a:t>4, 7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float</a:t>
            </a:r>
            <a:r>
              <a:rPr lang="en-US" dirty="0"/>
              <a:t>: Floating point or a number that has both an integer and fractional part, separated by a point, e.g. </a:t>
            </a:r>
            <a:r>
              <a:rPr lang="en-US" dirty="0"/>
              <a:t>1.1, 3.2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smtClean="0"/>
              <a:t>bool</a:t>
            </a:r>
            <a:r>
              <a:rPr lang="en-US" dirty="0"/>
              <a:t>: </a:t>
            </a:r>
            <a:r>
              <a:rPr lang="en-US" dirty="0"/>
              <a:t>B</a:t>
            </a:r>
            <a:r>
              <a:rPr lang="en-US" dirty="0"/>
              <a:t>oolean or a type to represent logical value and it can only be True or False (first letter is capital)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57600" y="3598925"/>
            <a:ext cx="3045063" cy="1412737"/>
            <a:chOff x="1600200" y="3220759"/>
            <a:chExt cx="3045063" cy="1412737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1848307" y="3483088"/>
              <a:ext cx="996940" cy="830997"/>
            </a:xfrm>
            <a:prstGeom prst="rect">
              <a:avLst/>
            </a:prstGeom>
            <a:noFill/>
            <a:ex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buFont typeface="Arial" pitchFamily="34" charset="0"/>
                <a:buChar char="•"/>
              </a:lvl1pPr>
            </a:lstStyle>
            <a:p>
              <a:pPr>
                <a:buNone/>
              </a:pPr>
              <a:r>
                <a:rPr lang="en-US" dirty="0" smtClean="0"/>
                <a:t>A  </a:t>
              </a:r>
              <a:r>
                <a:rPr lang="en-US" dirty="0"/>
                <a:t>=  “3.14”</a:t>
              </a:r>
            </a:p>
            <a:p>
              <a:pPr>
                <a:buNone/>
              </a:pPr>
              <a:r>
                <a:rPr lang="en-US" dirty="0"/>
                <a:t>B =  ‘5645’</a:t>
              </a:r>
            </a:p>
            <a:p>
              <a:pPr>
                <a:buNone/>
              </a:pPr>
              <a:r>
                <a:rPr lang="en-US" dirty="0"/>
                <a:t>C = 32</a:t>
              </a:r>
            </a:p>
            <a:p>
              <a:pPr>
                <a:buNone/>
              </a:pPr>
              <a:r>
                <a:rPr lang="en-US" dirty="0"/>
                <a:t>D = 23.12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1600200" y="3220759"/>
              <a:ext cx="9957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b="1" dirty="0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Examples</a:t>
              </a:r>
              <a:r>
                <a:rPr lang="en-US" dirty="0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:-</a:t>
              </a:r>
              <a:endParaRPr lang="en-US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1981200" y="4305294"/>
              <a:ext cx="26640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dirty="0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What are the types of A,B,C and D? </a:t>
              </a:r>
              <a:endParaRPr lang="en-US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1600200" y="3220759"/>
              <a:ext cx="3045063" cy="1412737"/>
            </a:xfrm>
            <a:prstGeom prst="rect">
              <a:avLst/>
            </a:prstGeom>
            <a:noFill/>
            <a:ln w="127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4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350"/>
            <a:ext cx="7589837" cy="539354"/>
          </a:xfrm>
        </p:spPr>
        <p:txBody>
          <a:bodyPr/>
          <a:lstStyle/>
          <a:p>
            <a:r>
              <a:rPr lang="en-US" dirty="0" smtClean="0"/>
              <a:t>Arithmetic &amp; Logical Operations Summary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23950"/>
            <a:ext cx="2648063" cy="3437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070653"/>
            <a:ext cx="2667000" cy="34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Indexing – Format Function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9376"/>
              </p:ext>
            </p:extLst>
          </p:nvPr>
        </p:nvGraphicFramePr>
        <p:xfrm>
          <a:off x="1295400" y="22669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1905000" y="1581150"/>
            <a:ext cx="1600200" cy="685800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3200400" y="1581150"/>
            <a:ext cx="685800" cy="685800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267200" y="1581150"/>
            <a:ext cx="0" cy="685800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693444" y="1622424"/>
            <a:ext cx="792956" cy="644526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 bwMode="auto">
          <a:xfrm>
            <a:off x="2438400" y="1294365"/>
            <a:ext cx="426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Format( </a:t>
            </a:r>
            <a:r>
              <a:rPr lang="en-US" sz="16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X1, X2, X3, X4, X5</a:t>
            </a:r>
            <a:r>
              <a:rPr lang="en-US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18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953000" y="1581150"/>
            <a:ext cx="1752600" cy="685800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 bwMode="auto">
          <a:xfrm>
            <a:off x="1813153" y="3251927"/>
            <a:ext cx="13821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X1 = “Chiranjeev”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X2 = “Rohan”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X3 = 24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X4 = 27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X5 = “WNS”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41701" y="825906"/>
            <a:ext cx="3342903" cy="338554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marL="233363" indent="-233363" eaLnBrk="0" hangingPunct="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§"/>
              <a:defRPr sz="1600" kern="0"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1pPr>
            <a:lvl2pPr lvl="1" indent="-222250" eaLnBrk="0" hangingPunct="0">
              <a:spcAft>
                <a:spcPct val="25000"/>
              </a:spcAft>
              <a:buClr>
                <a:schemeClr val="tx1"/>
              </a:buClr>
              <a:buChar char="–"/>
              <a:defRPr sz="1400" kern="0"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2pPr>
            <a:lvl3pPr marL="682625" indent="-223838" eaLnBrk="0" hangingPunct="0">
              <a:spcAft>
                <a:spcPct val="25000"/>
              </a:spcAft>
              <a:buClr>
                <a:schemeClr val="tx1"/>
              </a:buClr>
              <a:buFont typeface="Arial" charset="0"/>
              <a:buChar char="□"/>
              <a:defRPr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3pPr>
            <a:lvl4pPr marL="1373188" indent="-222250" eaLnBrk="0" hangingPunct="0">
              <a:spcBef>
                <a:spcPct val="20000"/>
              </a:spcBef>
              <a:buChar char="–"/>
              <a:defRPr sz="2000">
                <a:latin typeface="+mn-lt"/>
                <a:ea typeface="Calibri" pitchFamily="34" charset="0"/>
                <a:cs typeface="Calibri" pitchFamily="34" charset="0"/>
              </a:defRPr>
            </a:lvl4pPr>
            <a:lvl5pPr marL="1822450" indent="-233363" eaLnBrk="0" hangingPunct="0">
              <a:spcBef>
                <a:spcPct val="20000"/>
              </a:spcBef>
              <a:buChar char="»"/>
              <a:defRPr sz="2000">
                <a:latin typeface="+mn-lt"/>
                <a:ea typeface="Calibri" pitchFamily="34" charset="0"/>
                <a:cs typeface="Calibri" pitchFamily="34" charset="0"/>
              </a:defRPr>
            </a:lvl5pPr>
            <a:lvl6pPr marL="22796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7368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1940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6512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Python Indexing always starts from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3128334" y="850889"/>
            <a:ext cx="7537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</a:rPr>
              <a:t>ZERO</a:t>
            </a:r>
            <a:endParaRPr lang="en-US" sz="1600" b="1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990600" y="2952750"/>
            <a:ext cx="11416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For Example, 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838200" y="4307059"/>
            <a:ext cx="7274748" cy="2769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>
                <a:solidFill>
                  <a:srgbClr val="00B050"/>
                </a:solidFill>
                <a:ea typeface="Arial Unicode MS" pitchFamily="34" charset="-128"/>
                <a:cs typeface="Arial Unicode MS" pitchFamily="34" charset="-128"/>
              </a:rPr>
              <a:t>print(</a:t>
            </a:r>
            <a:r>
              <a:rPr lang="en-US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"{0} and {1} both are engaged with {4}. {1}'s age is {3} and {0}'s age is {2}".format(X1,X2,X3,X4,X5)</a:t>
            </a:r>
            <a:r>
              <a:rPr lang="en-US" dirty="0">
                <a:solidFill>
                  <a:srgbClr val="00B050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32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413750" cy="1446550"/>
          </a:xfrm>
        </p:spPr>
        <p:txBody>
          <a:bodyPr/>
          <a:lstStyle/>
          <a:p>
            <a:r>
              <a:rPr lang="en-US" dirty="0"/>
              <a:t>Data structures are a special way of storing and accessing data and play an important role in manipulations as well. </a:t>
            </a:r>
            <a:endParaRPr lang="en-US" dirty="0" smtClean="0"/>
          </a:p>
          <a:p>
            <a:r>
              <a:rPr lang="en-US" dirty="0" smtClean="0"/>
              <a:t>List Symbol : </a:t>
            </a:r>
            <a:r>
              <a:rPr lang="en-US" b="1" dirty="0" smtClean="0"/>
              <a:t>[]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905000" y="1509201"/>
            <a:ext cx="640080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TIP:1</a:t>
            </a:r>
            <a:r>
              <a:rPr lang="en-US" dirty="0" smtClean="0"/>
              <a:t>: A </a:t>
            </a:r>
            <a:r>
              <a:rPr lang="en-US" b="1" dirty="0"/>
              <a:t>list</a:t>
            </a:r>
            <a:r>
              <a:rPr lang="en-US" dirty="0"/>
              <a:t> can contain any Python </a:t>
            </a:r>
            <a:r>
              <a:rPr lang="en-US" dirty="0" smtClean="0"/>
              <a:t>Data </a:t>
            </a:r>
            <a:r>
              <a:rPr lang="en-US" dirty="0"/>
              <a:t>T</a:t>
            </a:r>
            <a:r>
              <a:rPr lang="en-US" dirty="0" smtClean="0"/>
              <a:t>ype</a:t>
            </a:r>
            <a:r>
              <a:rPr lang="en-US" dirty="0"/>
              <a:t>. Although it's not really common, a list can also contain a mix of Python types including strings, floats, </a:t>
            </a:r>
            <a:r>
              <a:rPr lang="en-US" dirty="0" smtClean="0"/>
              <a:t>Booleans, etc.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5125" y="2530158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Area of different rooms of a house</a:t>
            </a:r>
          </a:p>
          <a:p>
            <a:r>
              <a:rPr lang="en-US" dirty="0" smtClean="0"/>
              <a:t>&gt;&gt;&gt; hall = 11.25</a:t>
            </a:r>
          </a:p>
          <a:p>
            <a:r>
              <a:rPr lang="en-US" dirty="0" smtClean="0"/>
              <a:t>&gt;&gt;&gt; bed = 10.75</a:t>
            </a:r>
          </a:p>
          <a:p>
            <a:r>
              <a:rPr lang="en-US" dirty="0" smtClean="0"/>
              <a:t>&gt;&gt;&gt; bath = 9.50</a:t>
            </a:r>
          </a:p>
          <a:p>
            <a:r>
              <a:rPr lang="en-US" dirty="0" smtClean="0"/>
              <a:t>&gt;&gt;&gt; areas = ["hallway", hall, "bedroom", bed, "bathroom", bath]</a:t>
            </a:r>
          </a:p>
          <a:p>
            <a:r>
              <a:rPr lang="en-US" dirty="0" smtClean="0"/>
              <a:t>&gt;&gt;&gt; areas</a:t>
            </a:r>
          </a:p>
          <a:p>
            <a:r>
              <a:rPr lang="en-US" dirty="0" smtClean="0"/>
              <a:t>['hallway', 11.25, 'bedroom', 10.75, 'bathroom', 9.5]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09600" y="873100"/>
            <a:ext cx="8001000" cy="43781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marL="228600" indent="-228600" eaLnBrk="0" hangingPunct="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1pPr>
            <a:lvl2pPr indent="-228600" eaLnBrk="0" hangingPunct="0">
              <a:spcAft>
                <a:spcPct val="25000"/>
              </a:spcAft>
              <a:buClr>
                <a:schemeClr val="tx1"/>
              </a:buClr>
              <a:buChar char="–"/>
              <a:defRPr sz="1400"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2pPr>
            <a:lvl3pPr marL="682625" indent="-223838" eaLnBrk="0" hangingPunct="0">
              <a:spcAft>
                <a:spcPct val="25000"/>
              </a:spcAft>
              <a:buClr>
                <a:schemeClr val="tx1"/>
              </a:buClr>
              <a:buFont typeface="Arial" charset="0"/>
              <a:buChar char="□"/>
              <a:defRPr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3pPr>
            <a:lvl4pPr marL="1373188" indent="-222250" eaLnBrk="0" hangingPunct="0">
              <a:spcBef>
                <a:spcPct val="20000"/>
              </a:spcBef>
              <a:buChar char="–"/>
              <a:defRPr sz="2000">
                <a:latin typeface="+mn-lt"/>
                <a:ea typeface="Calibri" pitchFamily="34" charset="0"/>
                <a:cs typeface="Calibri" pitchFamily="34" charset="0"/>
              </a:defRPr>
            </a:lvl4pPr>
            <a:lvl5pPr marL="1822450" indent="-233363" eaLnBrk="0" hangingPunct="0">
              <a:spcBef>
                <a:spcPct val="20000"/>
              </a:spcBef>
              <a:buChar char="»"/>
              <a:defRPr sz="2000">
                <a:latin typeface="+mn-lt"/>
                <a:ea typeface="Calibri" pitchFamily="34" charset="0"/>
                <a:cs typeface="Calibri" pitchFamily="34" charset="0"/>
              </a:defRPr>
            </a:lvl5pPr>
            <a:lvl6pPr marL="22796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7368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1940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6512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dirty="0"/>
              <a:t> Subseting, Slicing and </a:t>
            </a:r>
            <a:r>
              <a:rPr lang="en-US" dirty="0" smtClean="0"/>
              <a:t>Dicing : </a:t>
            </a:r>
            <a:r>
              <a:rPr lang="en-US" sz="1400" i="1" dirty="0" smtClean="0">
                <a:solidFill>
                  <a:schemeClr val="tx2">
                    <a:lumMod val="75000"/>
                  </a:schemeClr>
                </a:solidFill>
              </a:rPr>
              <a:t>list_1[0]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Adding elements of more than one lists into one list or joining multiple lists into one list</a:t>
            </a:r>
          </a:p>
          <a:p>
            <a:pPr lvl="1"/>
            <a:r>
              <a:rPr lang="en-US" dirty="0" smtClean="0"/>
              <a:t>Simple Addition operation (+)</a:t>
            </a:r>
          </a:p>
          <a:p>
            <a:pPr lvl="1"/>
            <a:r>
              <a:rPr lang="en-US" dirty="0" smtClean="0"/>
              <a:t>Extend function</a:t>
            </a:r>
          </a:p>
          <a:p>
            <a:pPr lvl="1"/>
            <a:r>
              <a:rPr lang="en-US" dirty="0" smtClean="0"/>
              <a:t>Append function</a:t>
            </a:r>
          </a:p>
          <a:p>
            <a:r>
              <a:rPr lang="en-US" dirty="0" smtClean="0"/>
              <a:t> Subtracting elements from one list to other</a:t>
            </a:r>
          </a:p>
          <a:p>
            <a:pPr lvl="1"/>
            <a:r>
              <a:rPr lang="en-US" dirty="0" smtClean="0"/>
              <a:t>Set() function</a:t>
            </a:r>
          </a:p>
          <a:p>
            <a:r>
              <a:rPr lang="en-US" dirty="0" smtClean="0"/>
              <a:t>Splitting single string to the list. </a:t>
            </a:r>
          </a:p>
          <a:p>
            <a:pPr lvl="1"/>
            <a:r>
              <a:rPr lang="en-US" dirty="0" smtClean="0"/>
              <a:t>Split function</a:t>
            </a:r>
          </a:p>
          <a:p>
            <a:r>
              <a:rPr lang="en-US" dirty="0" smtClean="0"/>
              <a:t>Slicing a single string element.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066800" y="4226064"/>
            <a:ext cx="2536272" cy="707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Example:</a:t>
            </a:r>
          </a:p>
          <a:p>
            <a:pPr eaLnBrk="1" hangingPunct="1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val 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= "2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apples“</a:t>
            </a:r>
          </a:p>
          <a:p>
            <a:pPr eaLnBrk="1" hangingPunct="1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no_of_apples 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=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val[0]</a:t>
            </a:r>
          </a:p>
          <a:p>
            <a:pPr eaLnBrk="1" hangingPunct="1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print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('Number of apples is', no_of_apples)</a:t>
            </a:r>
          </a:p>
        </p:txBody>
      </p:sp>
    </p:spTree>
    <p:extLst>
      <p:ext uri="{BB962C8B-B14F-4D97-AF65-F5344CB8AC3E}">
        <p14:creationId xmlns:p14="http://schemas.microsoft.com/office/powerpoint/2010/main" val="29234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&amp;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043060"/>
            <a:ext cx="8413750" cy="640556"/>
          </a:xfrm>
        </p:spPr>
        <p:txBody>
          <a:bodyPr/>
          <a:lstStyle/>
          <a:p>
            <a:r>
              <a:rPr lang="en-US" dirty="0"/>
              <a:t>Tuples are data structures that are similar to lists in all aspects except in the way they are declared and how much they allow themselves to be modified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1791999"/>
            <a:ext cx="2667000" cy="838200"/>
          </a:xfrm>
          <a:prstGeom prst="rect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645776" y="193848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()</a:t>
            </a:r>
            <a:endParaRPr lang="en-US" sz="24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111958" y="2041822"/>
            <a:ext cx="1728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Tuple Brackets - </a:t>
            </a:r>
            <a:endParaRPr lang="en-US" sz="16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505995" y="1855224"/>
            <a:ext cx="2029723" cy="2769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/>
              <a:t>I</a:t>
            </a:r>
            <a:r>
              <a:rPr lang="en-US" dirty="0" smtClean="0"/>
              <a:t>mmutable Python Objects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796082" y="2303831"/>
            <a:ext cx="2828018" cy="2769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Not possible to change tuple elements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65125" y="3000591"/>
            <a:ext cx="84137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1pPr>
            <a:lvl2pPr marL="4572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2pPr>
            <a:lvl3pPr marL="682625" indent="-223838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□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3pPr>
            <a:lvl4pPr marL="137318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822450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  <a:lvl6pPr marL="22796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368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1940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12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 </a:t>
            </a:r>
            <a:r>
              <a:rPr lang="en-US" kern="0" dirty="0" smtClean="0"/>
              <a:t>A </a:t>
            </a:r>
            <a:r>
              <a:rPr lang="en-US" b="1" kern="0" dirty="0" smtClean="0"/>
              <a:t>dictionary </a:t>
            </a:r>
            <a:r>
              <a:rPr lang="en-US" kern="0" dirty="0"/>
              <a:t>is a collection of </a:t>
            </a:r>
            <a:r>
              <a:rPr lang="en-US" b="1" kern="0" dirty="0"/>
              <a:t>words </a:t>
            </a:r>
            <a:r>
              <a:rPr lang="en-US" kern="0" dirty="0"/>
              <a:t>along with their </a:t>
            </a:r>
            <a:r>
              <a:rPr lang="en-US" b="1" kern="0" dirty="0"/>
              <a:t>meanings </a:t>
            </a:r>
            <a:r>
              <a:rPr lang="en-US" kern="0" dirty="0"/>
              <a:t>or a simpler explanation. At a broader level, we could call it as the </a:t>
            </a:r>
            <a:r>
              <a:rPr lang="en-US" b="1" kern="0" dirty="0"/>
              <a:t>mapping of words </a:t>
            </a:r>
            <a:r>
              <a:rPr lang="en-US" kern="0" dirty="0"/>
              <a:t>with their </a:t>
            </a:r>
            <a:r>
              <a:rPr lang="en-US" b="1" kern="0" dirty="0"/>
              <a:t>synonyms </a:t>
            </a:r>
            <a:r>
              <a:rPr lang="en-US" kern="0" dirty="0"/>
              <a:t>or </a:t>
            </a:r>
            <a:r>
              <a:rPr lang="en-US" b="1" kern="0" dirty="0"/>
              <a:t>meanings</a:t>
            </a:r>
            <a:r>
              <a:rPr lang="en-US" kern="0" dirty="0"/>
              <a:t>.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85799" y="3867150"/>
            <a:ext cx="3242491" cy="838200"/>
          </a:xfrm>
          <a:prstGeom prst="rect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66108" y="4176735"/>
            <a:ext cx="32424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{“Word1”: “Meaning1” , “Word2”: “Meaning2”}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161907" y="4276487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{}</a:t>
            </a:r>
            <a:endParaRPr lang="en-US" sz="24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97857" y="3608352"/>
            <a:ext cx="11318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Key  :   Value 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111958" y="3867150"/>
            <a:ext cx="0" cy="409337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111958" y="3867150"/>
            <a:ext cx="1343906" cy="367150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752600" y="3850099"/>
            <a:ext cx="0" cy="426388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1752600" y="3867150"/>
            <a:ext cx="1636616" cy="405235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944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ISPRING_SCORM_RATE_SLIDES" val="0"/>
  <p:tag name="ISPRING_SCORM_RATE_QUIZZES" val="0"/>
  <p:tag name="ISPRING_SCORM_PASSING_SCORE" val="0.0000000000"/>
  <p:tag name="ISPRING_RESOURCE_PATHS_HASH_2" val="fdc0ce4f722343cb7ebb0bffaa2df26a882"/>
  <p:tag name="MMPROD_UIDATA" val="&lt;database version=&quot;7.0&quot;&gt;&lt;object type=&quot;1&quot; unique_id=&quot;10001&quot;&gt;&lt;property id=&quot;20193&quot; value=&quot;-1&quot;/&gt;&lt;object type=&quot;8&quot; unique_id=&quot;10002&quot;&gt;&lt;/object&gt;&lt;object type=&quot;2&quot; unique_id=&quot;10003&quot;&gt;&lt;object type=&quot;3&quot; unique_id=&quot;49223&quot;&gt;&lt;property id=&quot;20148&quot; value=&quot;5&quot;/&gt;&lt;property id=&quot;20300&quot; value=&quot;Slide 1&quot;/&gt;&lt;property id=&quot;20307&quot; value=&quot;725&quot;/&gt;&lt;/object&gt;&lt;object type=&quot;3&quot; unique_id=&quot;51460&quot;&gt;&lt;property id=&quot;20148&quot; value=&quot;5&quot;/&gt;&lt;property id=&quot;20300&quot; value=&quot;Slide 2 - &amp;quot;Agenda&amp;quot;&quot;/&gt;&lt;property id=&quot;20307&quot; value=&quot;726&quot;/&gt;&lt;/object&gt;&lt;object type=&quot;3&quot; unique_id=&quot;51461&quot;&gt;&lt;property id=&quot;20148&quot; value=&quot;5&quot;/&gt;&lt;property id=&quot;20300&quot; value=&quot;Slide 3 - &amp;quot;Agenda&amp;quot;&quot;/&gt;&lt;property id=&quot;20307&quot; value=&quot;756&quot;/&gt;&lt;/object&gt;&lt;object type=&quot;3&quot; unique_id=&quot;51463&quot;&gt;&lt;property id=&quot;20148&quot; value=&quot;5&quot;/&gt;&lt;property id=&quot;20300&quot; value=&quot;Slide 5 - &amp;quot;Our Journey&amp;quot;&quot;/&gt;&lt;property id=&quot;20307&quot; value=&quot;729&quot;/&gt;&lt;/object&gt;&lt;object type=&quot;3&quot; unique_id=&quot;51466&quot;&gt;&lt;property id=&quot;20148&quot; value=&quot;5&quot;/&gt;&lt;property id=&quot;20300&quot; value=&quot;Slide 9 - &amp;quot;Agenda&amp;quot;&quot;/&gt;&lt;property id=&quot;20307&quot; value=&quot;757&quot;/&gt;&lt;/object&gt;&lt;object type=&quot;3&quot; unique_id=&quot;51477&quot;&gt;&lt;property id=&quot;20148&quot; value=&quot;5&quot;/&gt;&lt;property id=&quot;20300&quot; value=&quot;Slide 17 - &amp;quot;Client Successes&amp;quot;&quot;/&gt;&lt;property id=&quot;20307&quot; value=&quot;749&quot;/&gt;&lt;/object&gt;&lt;object type=&quot;3&quot; unique_id=&quot;52076&quot;&gt;&lt;property id=&quot;20148&quot; value=&quot;5&quot;/&gt;&lt;property id=&quot;20300&quot; value=&quot;Slide 6 - &amp;quot;Our Offerings&amp;quot;&quot;/&gt;&lt;property id=&quot;20307&quot; value=&quot;766&quot;/&gt;&lt;/object&gt;&lt;object type=&quot;3&quot; unique_id=&quot;53009&quot;&gt;&lt;property id=&quot;20148&quot; value=&quot;5&quot;/&gt;&lt;property id=&quot;20300&quot; value=&quot;Slide 4 - &amp;quot;WNS is a Well-Established Global BPM Leader&amp;quot;&quot;/&gt;&lt;property id=&quot;20307&quot; value=&quot;775&quot;/&gt;&lt;/object&gt;&lt;object type=&quot;3&quot; unique_id=&quot;53010&quot;&gt;&lt;property id=&quot;20148&quot; value=&quot;5&quot;/&gt;&lt;property id=&quot;20300&quot; value=&quot;Slide 7 - &amp;quot;Our Values Empower Us&amp;quot;&quot;/&gt;&lt;property id=&quot;20307&quot; value=&quot;807&quot;/&gt;&lt;/object&gt;&lt;object type=&quot;3&quot; unique_id=&quot;53011&quot;&gt;&lt;property id=&quot;20148&quot; value=&quot;5&quot;/&gt;&lt;property id=&quot;20300&quot; value=&quot;Slide 10 - &amp;quot;Key Differentiators&amp;quot;&quot;/&gt;&lt;property id=&quot;20307&quot; value=&quot;808&quot;/&gt;&lt;/object&gt;&lt;object type=&quot;3&quot; unique_id=&quot;53012&quot;&gt;&lt;property id=&quot;20148&quot; value=&quot;5&quot;/&gt;&lt;property id=&quot;20300&quot; value=&quot;Slide 11 - &amp;quot;Vertical Go-to-Market and End-to-End Alignment&amp;quot;&quot;/&gt;&lt;property id=&quot;20307&quot; value=&quot;809&quot;/&gt;&lt;/object&gt;&lt;object type=&quot;3&quot; unique_id=&quot;53013&quot;&gt;&lt;property id=&quot;20148&quot; value=&quot;5&quot;/&gt;&lt;property id=&quot;20300&quot; value=&quot;Slide 12 - &amp;quot;Technology-enabled BPM Benefits Both Clients and WNS&amp;quot;&quot;/&gt;&lt;property id=&quot;20307&quot; value=&quot;810&quot;/&gt;&lt;/object&gt;&lt;object type=&quot;3&quot; unique_id=&quot;53015&quot;&gt;&lt;property id=&quot;20148&quot; value=&quot;5&quot;/&gt;&lt;property id=&quot;20300&quot; value=&quot;Slide 14 - &amp;quot;Global Delivery Capability&amp;quot;&quot;/&gt;&lt;property id=&quot;20307&quot; value=&quot;812&quot;/&gt;&lt;/object&gt;&lt;object type=&quot;3&quot; unique_id=&quot;53016&quot;&gt;&lt;property id=&quot;20148&quot; value=&quot;5&quot;/&gt;&lt;property id=&quot;20300&quot; value=&quot;Slide 15 - &amp;quot;Innovation at WNS&amp;quot;&quot;/&gt;&lt;property id=&quot;20307&quot; value=&quot;813&quot;/&gt;&lt;/object&gt;&lt;object type=&quot;3&quot; unique_id=&quot;53019&quot;&gt;&lt;property id=&quot;20148&quot; value=&quot;5&quot;/&gt;&lt;property id=&quot;20300&quot; value=&quot;Slide 21 - &amp;quot;WNS Cares Foundation&amp;quot;&quot;/&gt;&lt;property id=&quot;20307&quot; value=&quot;795&quot;/&gt;&lt;/object&gt;&lt;object type=&quot;3&quot; unique_id=&quot;53020&quot;&gt;&lt;property id=&quot;20148&quot; value=&quot;5&quot;/&gt;&lt;property id=&quot;20300&quot; value=&quot;Slide 22 - &amp;quot;WNS Cares Foundation&amp;quot;&quot;/&gt;&lt;property id=&quot;20307&quot; value=&quot;798&quot;/&gt;&lt;/object&gt;&lt;object type=&quot;3&quot; unique_id=&quot;53023&quot;&gt;&lt;property id=&quot;20148&quot; value=&quot;5&quot;/&gt;&lt;property id=&quot;20300&quot; value=&quot;Slide 26&quot;/&gt;&lt;property id=&quot;20307&quot; value=&quot;802&quot;/&gt;&lt;/object&gt;&lt;object type=&quot;3&quot; unique_id=&quot;53059&quot;&gt;&lt;property id=&quot;20148&quot; value=&quot;5&quot;/&gt;&lt;property id=&quot;20300&quot; value=&quot;Slide 8 - &amp;quot;WNS at the Forefront of the BPM Services Evolution&amp;quot;&quot;/&gt;&lt;property id=&quot;20307&quot; value=&quot;815&quot;/&gt;&lt;/object&gt;&lt;object type=&quot;3&quot; unique_id=&quot;53060&quot;&gt;&lt;property id=&quot;20148&quot; value=&quot;5&quot;/&gt;&lt;property id=&quot;20300&quot; value=&quot;Slide 13 - &amp;quot;Client-Centric Approach Aligns Objectives&amp;quot;&quot;/&gt;&lt;property id=&quot;20307&quot; value=&quot;816&quot;/&gt;&lt;/object&gt;&lt;object type=&quot;3&quot; unique_id=&quot;53062&quot;&gt;&lt;property id=&quot;20148&quot; value=&quot;5&quot;/&gt;&lt;property id=&quot;20300&quot; value=&quot;Slide 25 - &amp;quot;Leading the High-Performance Team&amp;quot;&quot;/&gt;&lt;property id=&quot;20307&quot; value=&quot;819&quot;/&gt;&lt;/object&gt;&lt;object type=&quot;3&quot; unique_id=&quot;53257&quot;&gt;&lt;property id=&quot;20148&quot; value=&quot;5&quot;/&gt;&lt;property id=&quot;20300&quot; value=&quot;Slide 19 - &amp;quot;WNS in the Limelight – Awards and Achievements&amp;quot;&quot;/&gt;&lt;property id=&quot;20307&quot; value=&quot;820&quot;/&gt;&lt;/object&gt;&lt;object type=&quot;3&quot; unique_id=&quot;53294&quot;&gt;&lt;property id=&quot;20148&quot; value=&quot;5&quot;/&gt;&lt;property id=&quot;20300&quot; value=&quot;Slide 23 - &amp;quot;WCF Snapshot Projects&amp;quot;&quot;/&gt;&lt;property id=&quot;20307&quot; value=&quot;821&quot;/&gt;&lt;/object&gt;&lt;object type=&quot;3&quot; unique_id=&quot;53427&quot;&gt;&lt;property id=&quot;20148&quot; value=&quot;5&quot;/&gt;&lt;property id=&quot;20300&quot; value=&quot;Slide 16 - &amp;quot;Agenda&amp;quot;&quot;/&gt;&lt;property id=&quot;20307&quot; value=&quot;822&quot;/&gt;&lt;/object&gt;&lt;object type=&quot;3&quot; unique_id=&quot;53428&quot;&gt;&lt;property id=&quot;20148&quot; value=&quot;5&quot;/&gt;&lt;property id=&quot;20300&quot; value=&quot;Slide 18 - &amp;quot;Agenda&amp;quot;&quot;/&gt;&lt;property id=&quot;20307&quot; value=&quot;823&quot;/&gt;&lt;/object&gt;&lt;object type=&quot;3&quot; unique_id=&quot;53429&quot;&gt;&lt;property id=&quot;20148&quot; value=&quot;5&quot;/&gt;&lt;property id=&quot;20300&quot; value=&quot;Slide 20 - &amp;quot;Agenda&amp;quot;&quot;/&gt;&lt;property id=&quot;20307&quot; value=&quot;824&quot;/&gt;&lt;/object&gt;&lt;object type=&quot;3&quot; unique_id=&quot;53430&quot;&gt;&lt;property id=&quot;20148&quot; value=&quot;5&quot;/&gt;&lt;property id=&quot;20300&quot; value=&quot;Slide 24 - &amp;quot;Agenda&amp;quot;&quot;/&gt;&lt;property id=&quot;20307&quot; value=&quot;825&quot;/&gt;&lt;/object&gt;&lt;/object&gt;&lt;object type=&quot;10&quot; unique_id=&quot;49197&quot;&gt;&lt;object type=&quot;11&quot; unique_id=&quot;49198&quot;&gt;&lt;property id=&quot;20180&quot; value=&quot;1&quot;/&gt;&lt;property id=&quot;20181&quot; value=&quot;3&quot;/&gt;&lt;property id=&quot;20182&quot; value=&quot;0&quot;/&gt;&lt;property id=&quot;20183&quot; value=&quot;1&quot;/&gt;&lt;/object&gt;&lt;object type=&quot;13&quot; unique_id=&quot;49199&quot;&gt;&lt;property id=&quot;20180&quot; value=&quot;0&quot;/&gt;&lt;property id=&quot;20181&quot; value=&quot;0&quot;/&gt;&lt;property id=&quot;20182&quot; value=&quot;0&quot;/&gt;&lt;property id=&quot;20183&quot; value=&quot;1&quot;/&gt;&lt;/object&gt;&lt;/object&gt;&lt;object type=&quot;4&quot; unique_id=&quot;4922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WNS Standard PowerPoint Template 2013">
  <a:themeElements>
    <a:clrScheme name="WNS Standard Colours">
      <a:dk1>
        <a:srgbClr val="000000"/>
      </a:dk1>
      <a:lt1>
        <a:srgbClr val="FFFFFF"/>
      </a:lt1>
      <a:dk2>
        <a:srgbClr val="CD7823"/>
      </a:dk2>
      <a:lt2>
        <a:srgbClr val="857662"/>
      </a:lt2>
      <a:accent1>
        <a:srgbClr val="8C4B32"/>
      </a:accent1>
      <a:accent2>
        <a:srgbClr val="BE8264"/>
      </a:accent2>
      <a:accent3>
        <a:srgbClr val="E6D29B"/>
      </a:accent3>
      <a:accent4>
        <a:srgbClr val="AFA546"/>
      </a:accent4>
      <a:accent5>
        <a:srgbClr val="5A692D"/>
      </a:accent5>
      <a:accent6>
        <a:srgbClr val="857662"/>
      </a:accent6>
      <a:hlink>
        <a:srgbClr val="693732"/>
      </a:hlink>
      <a:folHlink>
        <a:srgbClr val="AF2828"/>
      </a:folHlink>
    </a:clrScheme>
    <a:fontScheme name="WNS Template -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>
        <a:spAutoFit/>
      </a:bodyPr>
      <a:lstStyle>
        <a:defPPr eaLnBrk="1" hangingPunct="1">
          <a:defRPr dirty="0">
            <a:solidFill>
              <a:srgbClr val="000000"/>
            </a:solidFill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>
    <a:extraClrScheme>
      <a:clrScheme name="WNS Template -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13">
        <a:dk1>
          <a:srgbClr val="000000"/>
        </a:dk1>
        <a:lt1>
          <a:srgbClr val="FFFFFF"/>
        </a:lt1>
        <a:dk2>
          <a:srgbClr val="000000"/>
        </a:dk2>
        <a:lt2>
          <a:srgbClr val="857662"/>
        </a:lt2>
        <a:accent1>
          <a:srgbClr val="7C1315"/>
        </a:accent1>
        <a:accent2>
          <a:srgbClr val="E7D19A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D1BD8B"/>
        </a:accent6>
        <a:hlink>
          <a:srgbClr val="D4841D"/>
        </a:hlink>
        <a:folHlink>
          <a:srgbClr val="6874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13">
        <a:dk1>
          <a:srgbClr val="000000"/>
        </a:dk1>
        <a:lt1>
          <a:srgbClr val="FFFFFF"/>
        </a:lt1>
        <a:dk2>
          <a:srgbClr val="000000"/>
        </a:dk2>
        <a:lt2>
          <a:srgbClr val="857662"/>
        </a:lt2>
        <a:accent1>
          <a:srgbClr val="7C1315"/>
        </a:accent1>
        <a:accent2>
          <a:srgbClr val="E7D19A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D1BD8B"/>
        </a:accent6>
        <a:hlink>
          <a:srgbClr val="D4841D"/>
        </a:hlink>
        <a:folHlink>
          <a:srgbClr val="6874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14">
        <a:dk1>
          <a:srgbClr val="000000"/>
        </a:dk1>
        <a:lt1>
          <a:srgbClr val="FFFFFF"/>
        </a:lt1>
        <a:dk2>
          <a:srgbClr val="CD7823"/>
        </a:dk2>
        <a:lt2>
          <a:srgbClr val="857662"/>
        </a:lt2>
        <a:accent1>
          <a:srgbClr val="8C4B32"/>
        </a:accent1>
        <a:accent2>
          <a:srgbClr val="BE8264"/>
        </a:accent2>
        <a:accent3>
          <a:srgbClr val="FFFFFF"/>
        </a:accent3>
        <a:accent4>
          <a:srgbClr val="000000"/>
        </a:accent4>
        <a:accent5>
          <a:srgbClr val="C5B1AD"/>
        </a:accent5>
        <a:accent6>
          <a:srgbClr val="AC755A"/>
        </a:accent6>
        <a:hlink>
          <a:srgbClr val="E6D29B"/>
        </a:hlink>
        <a:folHlink>
          <a:srgbClr val="AFA5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43640</TotalTime>
  <Words>681</Words>
  <Application>Microsoft Office PowerPoint</Application>
  <PresentationFormat>On-screen Show (16:9)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Wingdings</vt:lpstr>
      <vt:lpstr>WNS Standard PowerPoint Template 2013</vt:lpstr>
      <vt:lpstr>PowerPoint Presentation</vt:lpstr>
      <vt:lpstr>PowerPoint Presentation</vt:lpstr>
      <vt:lpstr>PowerPoint Presentation</vt:lpstr>
      <vt:lpstr>PowerPoint Presentation</vt:lpstr>
      <vt:lpstr>Arithmetic &amp; Logical Operations Summary </vt:lpstr>
      <vt:lpstr>Python Indexing – Format Function</vt:lpstr>
      <vt:lpstr>Lists</vt:lpstr>
      <vt:lpstr>Lists Summary</vt:lpstr>
      <vt:lpstr>Tuples &amp; Dictionaries</vt:lpstr>
      <vt:lpstr>Nested Dictionary Example </vt:lpstr>
      <vt:lpstr>PowerPoint Presentation</vt:lpstr>
    </vt:vector>
  </TitlesOfParts>
  <Manager>-</Manager>
  <Company>WNS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WNS Corporate Presentation</dc:title>
  <dc:subject>Corporate presentation</dc:subject>
  <dc:creator>WNS Global Services</dc:creator>
  <dc:description>Jan 2011</dc:description>
  <cp:lastModifiedBy>Chiranjeev Patidar</cp:lastModifiedBy>
  <cp:revision>3714</cp:revision>
  <cp:lastPrinted>2013-10-18T15:48:03Z</cp:lastPrinted>
  <dcterms:created xsi:type="dcterms:W3CDTF">2005-07-16T09:48:12Z</dcterms:created>
  <dcterms:modified xsi:type="dcterms:W3CDTF">2018-12-10T20:31:21Z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</Properties>
</file>