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0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7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7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8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9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9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2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0761-E2D4-4516-AF2D-E01F2977F78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8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0761-E2D4-4516-AF2D-E01F2977F785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3721E-A08F-4829-8F0D-CD39FEFC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7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8305800" cy="2362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Amazon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Athena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				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- Chiranjeevi Marella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AutoShape 2" descr="Image result for amazon web servi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562600"/>
            <a:ext cx="1447800" cy="990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5" y="5257800"/>
            <a:ext cx="1643655" cy="11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Athena - Basics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Interactive Query service</a:t>
            </a:r>
          </a:p>
          <a:p>
            <a:r>
              <a:rPr lang="en-US" sz="2800" dirty="0" smtClean="0"/>
              <a:t>Serverless</a:t>
            </a:r>
          </a:p>
          <a:p>
            <a:r>
              <a:rPr lang="en-US" sz="2800" dirty="0" smtClean="0"/>
              <a:t>PrestoDB Implementation</a:t>
            </a:r>
          </a:p>
          <a:p>
            <a:r>
              <a:rPr lang="en-US" sz="2800" dirty="0" smtClean="0"/>
              <a:t>Works on data stored on S3</a:t>
            </a:r>
          </a:p>
          <a:p>
            <a:r>
              <a:rPr lang="en-US" sz="2800" dirty="0" smtClean="0"/>
              <a:t>Uses Apache HIVE DDL Implementation</a:t>
            </a:r>
          </a:p>
          <a:p>
            <a:r>
              <a:rPr lang="en-US" sz="2800" dirty="0" smtClean="0"/>
              <a:t>Supports ANSI SQL</a:t>
            </a:r>
          </a:p>
          <a:p>
            <a:r>
              <a:rPr lang="en-US" sz="2800" dirty="0" smtClean="0"/>
              <a:t>“Pay-as-you-go” model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Charges 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based on data scanned by the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query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No charge for creating tables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S3 costs are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separate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219200"/>
            <a:ext cx="8001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Athena – Keywords and Concepts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Tables</a:t>
            </a:r>
          </a:p>
          <a:p>
            <a:pPr lvl="1"/>
            <a:r>
              <a:rPr lang="en-US" sz="2200" dirty="0" smtClean="0"/>
              <a:t>Metadata </a:t>
            </a:r>
            <a:r>
              <a:rPr lang="en-US" sz="2200" dirty="0"/>
              <a:t>that describes your data similar to traditional database </a:t>
            </a:r>
            <a:r>
              <a:rPr lang="en-US" sz="2200" dirty="0" smtClean="0"/>
              <a:t>tables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Like views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You </a:t>
            </a:r>
            <a:r>
              <a:rPr lang="en-US" sz="22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can delete table definitions without impacting the underlying S3 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</a:t>
            </a:r>
            <a:endParaRPr lang="en-US" sz="2600" dirty="0"/>
          </a:p>
          <a:p>
            <a:endParaRPr lang="en-US" sz="2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19200"/>
            <a:ext cx="80772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Athena – Keywords and Concepts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Databases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Logical </a:t>
            </a:r>
            <a:r>
              <a:rPr lang="en-US" sz="22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grouping of 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tables (catalog </a:t>
            </a:r>
            <a:r>
              <a:rPr lang="en-US" sz="22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or a namespace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endParaRPr lang="en-US" sz="2600" dirty="0"/>
          </a:p>
          <a:p>
            <a:endParaRPr lang="en-US" sz="2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19200"/>
            <a:ext cx="80772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1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Athena – Keywords and Concepts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SerDe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Serializer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Deserializer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Libraries </a:t>
            </a:r>
            <a:r>
              <a:rPr lang="en-US" sz="22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that tell Hive how to interpret data 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formats</a:t>
            </a:r>
            <a:endParaRPr lang="en-US" sz="26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Apache 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Parquet, </a:t>
            </a:r>
            <a:r>
              <a:rPr lang="en-US" sz="22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CSV, JSON, 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ORC, and more</a:t>
            </a:r>
            <a:endParaRPr lang="en-US" sz="22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 can also be compressed in GZIP to save costs 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Some formats allow data to be </a:t>
            </a:r>
            <a:r>
              <a:rPr lang="en-US" sz="22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partitioned 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to </a:t>
            </a:r>
            <a:r>
              <a:rPr lang="en-US" sz="22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improve performance and save 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costs</a:t>
            </a:r>
            <a:endParaRPr lang="en-US" sz="22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buNone/>
            </a:pPr>
            <a:endParaRPr lang="en-US" sz="2600" dirty="0"/>
          </a:p>
          <a:p>
            <a:endParaRPr lang="en-US" sz="2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19200"/>
            <a:ext cx="80772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Athena – Limitations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Does </a:t>
            </a:r>
            <a:r>
              <a:rPr lang="en-US" sz="2800" dirty="0"/>
              <a:t>not support the following features, which are supported by </a:t>
            </a:r>
            <a:r>
              <a:rPr lang="en-US" sz="2800" dirty="0" smtClean="0"/>
              <a:t>open-source </a:t>
            </a:r>
            <a:r>
              <a:rPr lang="en-US" sz="2800" dirty="0"/>
              <a:t>Presto version </a:t>
            </a:r>
            <a:r>
              <a:rPr lang="en-US" sz="2800" dirty="0" smtClean="0"/>
              <a:t>0.172</a:t>
            </a:r>
            <a:r>
              <a:rPr lang="en-US" sz="2800" dirty="0"/>
              <a:t>: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dirty="0"/>
              <a:t>User-defined functions (UDFs or UDAFs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Stored </a:t>
            </a:r>
            <a:r>
              <a:rPr lang="en-US" dirty="0" smtClean="0"/>
              <a:t>procedures</a:t>
            </a:r>
            <a:endParaRPr lang="en-US" dirty="0"/>
          </a:p>
          <a:p>
            <a:r>
              <a:rPr lang="en-US" dirty="0" smtClean="0"/>
              <a:t>Some data types</a:t>
            </a:r>
          </a:p>
          <a:p>
            <a:r>
              <a:rPr lang="en-US" i="1" dirty="0" smtClean="0"/>
              <a:t>CREATE </a:t>
            </a:r>
            <a:r>
              <a:rPr lang="en-US" i="1" dirty="0"/>
              <a:t>TABLE AS SELECT</a:t>
            </a:r>
            <a:r>
              <a:rPr lang="en-US" dirty="0"/>
              <a:t> </a:t>
            </a:r>
            <a:r>
              <a:rPr lang="en-US" dirty="0" smtClean="0"/>
              <a:t>statements</a:t>
            </a:r>
            <a:endParaRPr lang="en-US" dirty="0"/>
          </a:p>
          <a:p>
            <a:r>
              <a:rPr lang="en-US" i="1" dirty="0"/>
              <a:t>INSERT INTO</a:t>
            </a:r>
            <a:r>
              <a:rPr lang="en-US" dirty="0"/>
              <a:t> </a:t>
            </a:r>
            <a:r>
              <a:rPr lang="en-US" dirty="0" smtClean="0"/>
              <a:t>statements</a:t>
            </a:r>
            <a:endParaRPr lang="en-US" dirty="0"/>
          </a:p>
          <a:p>
            <a:r>
              <a:rPr lang="en-US" dirty="0"/>
              <a:t>Prepared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i.e.</a:t>
            </a:r>
            <a:r>
              <a:rPr lang="en-US" dirty="0"/>
              <a:t> </a:t>
            </a:r>
            <a:r>
              <a:rPr lang="en-US" i="1" dirty="0"/>
              <a:t>EXECUTE</a:t>
            </a:r>
            <a:r>
              <a:rPr lang="en-US" dirty="0"/>
              <a:t> </a:t>
            </a:r>
            <a:r>
              <a:rPr lang="en-US" i="1" dirty="0" smtClean="0"/>
              <a:t>USING</a:t>
            </a:r>
            <a:endParaRPr lang="en-US" i="1" dirty="0"/>
          </a:p>
          <a:p>
            <a:r>
              <a:rPr lang="en-US" i="1" dirty="0"/>
              <a:t>CREATE TABLE </a:t>
            </a:r>
            <a:r>
              <a:rPr lang="en-US" i="1" dirty="0" smtClean="0"/>
              <a:t>LIKE </a:t>
            </a:r>
            <a:r>
              <a:rPr lang="en-US" dirty="0" smtClean="0"/>
              <a:t>statements</a:t>
            </a:r>
            <a:endParaRPr lang="en-US" dirty="0"/>
          </a:p>
          <a:p>
            <a:r>
              <a:rPr lang="en-US" i="1" dirty="0" smtClean="0"/>
              <a:t>DESCRIBE INPUT</a:t>
            </a:r>
            <a:r>
              <a:rPr lang="en-US" dirty="0"/>
              <a:t> and </a:t>
            </a:r>
            <a:r>
              <a:rPr lang="en-US" i="1" dirty="0" smtClean="0"/>
              <a:t>DESCRIBE OUTPUT </a:t>
            </a:r>
            <a:r>
              <a:rPr lang="en-US" dirty="0" smtClean="0"/>
              <a:t>statements</a:t>
            </a:r>
            <a:endParaRPr lang="en-US" i="1" dirty="0"/>
          </a:p>
          <a:p>
            <a:r>
              <a:rPr lang="en-US" i="1" dirty="0"/>
              <a:t>EXPLAIN</a:t>
            </a:r>
            <a:r>
              <a:rPr lang="en-US" dirty="0"/>
              <a:t> statements</a:t>
            </a:r>
          </a:p>
          <a:p>
            <a:pPr marL="0" indent="0">
              <a:buNone/>
            </a:pPr>
            <a:endParaRPr lang="en-US" sz="2600" dirty="0"/>
          </a:p>
          <a:p>
            <a:endParaRPr lang="en-US" sz="2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19200"/>
            <a:ext cx="80772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8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Athena – Service Limits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Concurrent SELECT Queries: 5</a:t>
            </a:r>
            <a:endParaRPr lang="en-US" sz="2200" dirty="0"/>
          </a:p>
          <a:p>
            <a:r>
              <a:rPr lang="en-US" sz="2600" dirty="0" smtClean="0"/>
              <a:t>Query Timeout : 30 minutes</a:t>
            </a:r>
          </a:p>
          <a:p>
            <a:r>
              <a:rPr lang="en-US" sz="2600" dirty="0" smtClean="0"/>
              <a:t>Databases</a:t>
            </a:r>
            <a:r>
              <a:rPr lang="en-US" sz="2600" dirty="0"/>
              <a:t>: </a:t>
            </a:r>
            <a:r>
              <a:rPr lang="en-US" sz="2600" dirty="0" smtClean="0"/>
              <a:t>100 total</a:t>
            </a:r>
            <a:endParaRPr lang="en-US" sz="2600" dirty="0"/>
          </a:p>
          <a:p>
            <a:r>
              <a:rPr lang="en-US" sz="2600" dirty="0" smtClean="0"/>
              <a:t>Tables: 100/database</a:t>
            </a:r>
            <a:endParaRPr lang="en-US" sz="2600" dirty="0"/>
          </a:p>
          <a:p>
            <a:r>
              <a:rPr lang="en-US" sz="2600" dirty="0" smtClean="0"/>
              <a:t>Partitions</a:t>
            </a:r>
            <a:r>
              <a:rPr lang="en-US" sz="2600" dirty="0"/>
              <a:t>: </a:t>
            </a:r>
            <a:r>
              <a:rPr lang="en-US" sz="2600" dirty="0" smtClean="0"/>
              <a:t>20,000/table</a:t>
            </a:r>
            <a:endParaRPr lang="en-US" sz="2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19200"/>
            <a:ext cx="80772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77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Athena – Use Cases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Querying </a:t>
            </a:r>
            <a:r>
              <a:rPr lang="en-US" sz="2600" i="1" dirty="0" smtClean="0"/>
              <a:t>any</a:t>
            </a:r>
            <a:r>
              <a:rPr lang="en-US" sz="2600" dirty="0" smtClean="0"/>
              <a:t> </a:t>
            </a:r>
            <a:r>
              <a:rPr lang="en-US" sz="2600" dirty="0"/>
              <a:t>data in </a:t>
            </a:r>
            <a:r>
              <a:rPr lang="en-US" sz="2600" dirty="0" smtClean="0"/>
              <a:t>S3</a:t>
            </a:r>
          </a:p>
          <a:p>
            <a:r>
              <a:rPr lang="en-US" sz="2600" dirty="0" smtClean="0"/>
              <a:t>If </a:t>
            </a:r>
            <a:r>
              <a:rPr lang="en-US" sz="2600" dirty="0"/>
              <a:t>latency is not critical and queries can be run in the background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i.e. analyzing </a:t>
            </a:r>
            <a:r>
              <a:rPr lang="en-US" sz="2200" dirty="0"/>
              <a:t>log data in S3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Integrating with AWS Glue (ETL)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19200"/>
            <a:ext cx="80772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3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Athena – Use Cases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Mix and match AWS </a:t>
            </a:r>
            <a:r>
              <a:rPr lang="en-US" sz="2600" dirty="0" smtClean="0"/>
              <a:t>services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/>
              <a:t>an on-demand EMR cluster to process data and dump results to </a:t>
            </a:r>
            <a:r>
              <a:rPr lang="en-US" sz="2200" dirty="0" smtClean="0"/>
              <a:t>S3, then </a:t>
            </a:r>
            <a:r>
              <a:rPr lang="en-US" sz="2200" dirty="0"/>
              <a:t>use Athena to create </a:t>
            </a:r>
            <a:r>
              <a:rPr lang="en-US" sz="2200" dirty="0" smtClean="0"/>
              <a:t>ad-hoc </a:t>
            </a:r>
            <a:r>
              <a:rPr lang="en-US" sz="2200" dirty="0"/>
              <a:t>tables and run </a:t>
            </a:r>
            <a:r>
              <a:rPr lang="en-US" sz="2200" dirty="0" smtClean="0"/>
              <a:t>reports</a:t>
            </a:r>
            <a:endParaRPr lang="en-US" sz="2600" dirty="0"/>
          </a:p>
          <a:p>
            <a:r>
              <a:rPr lang="en-US" sz="2600" dirty="0"/>
              <a:t>Redshift Spectrum uses Athena behind the scenes for a hybrid model (Redshift local + Redshift S3)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19200"/>
            <a:ext cx="80772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65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289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Amazon Athena           - Chiranjeevi Marella</vt:lpstr>
      <vt:lpstr>Athena - Basics</vt:lpstr>
      <vt:lpstr>Athena – Keywords and Concepts </vt:lpstr>
      <vt:lpstr>Athena – Keywords and Concepts </vt:lpstr>
      <vt:lpstr>Athena – Keywords and Concepts </vt:lpstr>
      <vt:lpstr>Athena – Limitations </vt:lpstr>
      <vt:lpstr>Athena – Service Limits </vt:lpstr>
      <vt:lpstr>Athena – Use Cases </vt:lpstr>
      <vt:lpstr>Athena – Use Cases </vt:lpstr>
    </vt:vector>
  </TitlesOfParts>
  <Company>Equifax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Athena</dc:title>
  <dc:creator>Chiranjeevi Marella</dc:creator>
  <cp:lastModifiedBy>Chiranjeevi Marella</cp:lastModifiedBy>
  <cp:revision>20</cp:revision>
  <dcterms:created xsi:type="dcterms:W3CDTF">2018-03-05T19:23:08Z</dcterms:created>
  <dcterms:modified xsi:type="dcterms:W3CDTF">2018-03-09T17:27:41Z</dcterms:modified>
</cp:coreProperties>
</file>