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7" r:id="rId4"/>
    <p:sldId id="258" r:id="rId5"/>
    <p:sldId id="262" r:id="rId6"/>
    <p:sldId id="261" r:id="rId7"/>
    <p:sldId id="267" r:id="rId8"/>
    <p:sldId id="266" r:id="rId9"/>
    <p:sldId id="259" r:id="rId10"/>
    <p:sldId id="263"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338" autoAdjust="0"/>
    <p:restoredTop sz="94660"/>
  </p:normalViewPr>
  <p:slideViewPr>
    <p:cSldViewPr snapToGrid="0">
      <p:cViewPr varScale="1">
        <p:scale>
          <a:sx n="72" d="100"/>
          <a:sy n="72" d="100"/>
        </p:scale>
        <p:origin x="4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2/8/2022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2/8/2022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2/8/2022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2/8/2022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2/8/2022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2/8/2022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2/8/2022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78798-8DB1-4B16-B566-D3C63738E67A}"/>
              </a:ext>
            </a:extLst>
          </p:cNvPr>
          <p:cNvSpPr>
            <a:spLocks noGrp="1"/>
          </p:cNvSpPr>
          <p:nvPr>
            <p:ph type="ctrTitle"/>
          </p:nvPr>
        </p:nvSpPr>
        <p:spPr/>
        <p:txBody>
          <a:bodyPr>
            <a:normAutofit/>
          </a:bodyPr>
          <a:lstStyle/>
          <a:p>
            <a:r>
              <a:rPr lang="en-US" sz="4000" dirty="0">
                <a:latin typeface="Times New Roman" panose="02020603050405020304" pitchFamily="18" charset="0"/>
                <a:cs typeface="Times New Roman" panose="02020603050405020304" pitchFamily="18" charset="0"/>
              </a:rPr>
              <a:t>JAVA PROJECT</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encryption/Decryption cipher</a:t>
            </a:r>
            <a:endParaRPr lang="en-IN" sz="4000" dirty="0"/>
          </a:p>
        </p:txBody>
      </p:sp>
      <p:sp>
        <p:nvSpPr>
          <p:cNvPr id="3" name="Subtitle 2">
            <a:extLst>
              <a:ext uri="{FF2B5EF4-FFF2-40B4-BE49-F238E27FC236}">
                <a16:creationId xmlns:a16="http://schemas.microsoft.com/office/drawing/2014/main" id="{294E96D5-7C2F-4C2D-87C4-0D70FC01F100}"/>
              </a:ext>
            </a:extLst>
          </p:cNvPr>
          <p:cNvSpPr>
            <a:spLocks noGrp="1"/>
          </p:cNvSpPr>
          <p:nvPr>
            <p:ph type="subTitle" idx="1"/>
          </p:nvPr>
        </p:nvSpPr>
        <p:spPr>
          <a:xfrm>
            <a:off x="2464905" y="4821583"/>
            <a:ext cx="9448800" cy="1825097"/>
          </a:xfrm>
        </p:spPr>
        <p:txBody>
          <a:bodyPr/>
          <a:lstStyle/>
          <a:p>
            <a:pPr algn="r"/>
            <a:r>
              <a:rPr lang="en-US" sz="2400" b="1" dirty="0">
                <a:latin typeface="Times New Roman" panose="02020603050405020304" pitchFamily="18" charset="0"/>
                <a:cs typeface="Times New Roman" panose="02020603050405020304" pitchFamily="18" charset="0"/>
              </a:rPr>
              <a:t>BY: CHIRANJEEVI NAYAK B (1BM20IS402)</a:t>
            </a:r>
            <a:endParaRPr lang="en-IN" sz="2400"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74971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1D343-B6B7-4D08-8D79-CE81BFC49024}"/>
              </a:ext>
            </a:extLst>
          </p:cNvPr>
          <p:cNvSpPr>
            <a:spLocks noGrp="1"/>
          </p:cNvSpPr>
          <p:nvPr>
            <p:ph type="title"/>
          </p:nvPr>
        </p:nvSpPr>
        <p:spPr>
          <a:xfrm>
            <a:off x="685800" y="347767"/>
            <a:ext cx="8610600" cy="1109972"/>
          </a:xfrm>
        </p:spPr>
        <p:txBody>
          <a:bodyPr/>
          <a:lstStyle/>
          <a:p>
            <a:pPr algn="l"/>
            <a:r>
              <a:rPr lang="en-US" sz="4000" b="1" dirty="0">
                <a:latin typeface="Times New Roman" panose="02020603050405020304" pitchFamily="18" charset="0"/>
                <a:cs typeface="Times New Roman" panose="02020603050405020304" pitchFamily="18" charset="0"/>
              </a:rPr>
              <a:t>METHODOLOGY</a:t>
            </a:r>
            <a:endParaRPr lang="en-IN" dirty="0"/>
          </a:p>
        </p:txBody>
      </p:sp>
      <p:sp>
        <p:nvSpPr>
          <p:cNvPr id="3" name="Content Placeholder 2">
            <a:extLst>
              <a:ext uri="{FF2B5EF4-FFF2-40B4-BE49-F238E27FC236}">
                <a16:creationId xmlns:a16="http://schemas.microsoft.com/office/drawing/2014/main" id="{15496AAB-A3D5-4683-AB5C-6C622762CF95}"/>
              </a:ext>
            </a:extLst>
          </p:cNvPr>
          <p:cNvSpPr>
            <a:spLocks noGrp="1"/>
          </p:cNvSpPr>
          <p:nvPr>
            <p:ph idx="1"/>
          </p:nvPr>
        </p:nvSpPr>
        <p:spPr>
          <a:xfrm>
            <a:off x="685800" y="1563757"/>
            <a:ext cx="10820400" cy="4800702"/>
          </a:xfrm>
        </p:spPr>
        <p:txBody>
          <a:bodyPr>
            <a:normAutofit fontScale="92500" lnSpcReduction="20000"/>
          </a:bodyPr>
          <a:lstStyle/>
          <a:p>
            <a:pPr marL="285750" indent="-285750" algn="jus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Two Test Files, namely</a:t>
            </a:r>
          </a:p>
          <a:p>
            <a:pPr marL="342900" lvl="0" indent="-342900" algn="just">
              <a:lnSpc>
                <a:spcPct val="115000"/>
              </a:lnSpc>
              <a:buFont typeface="+mj-lt"/>
              <a:buAutoNum type="arabicPeriod"/>
            </a:pPr>
            <a:r>
              <a:rPr lang="en-US" sz="2400" u="sng" dirty="0">
                <a:effectLst/>
                <a:latin typeface="Times New Roman" panose="02020603050405020304" pitchFamily="18" charset="0"/>
                <a:ea typeface="Calibri" panose="020F0502020204030204" pitchFamily="34" charset="0"/>
                <a:cs typeface="Times New Roman" panose="02020603050405020304" pitchFamily="18" charset="0"/>
              </a:rPr>
              <a:t>expack.java: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Implementing the CipherImplement.class file. Program is tested on MS-DOS after compiling and interpreting the source file.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US" sz="2400" u="sng" dirty="0">
                <a:effectLst/>
                <a:latin typeface="Times New Roman" panose="02020603050405020304" pitchFamily="18" charset="0"/>
                <a:ea typeface="Calibri" panose="020F0502020204030204" pitchFamily="34" charset="0"/>
                <a:cs typeface="Times New Roman" panose="02020603050405020304" pitchFamily="18" charset="0"/>
              </a:rPr>
              <a:t>CipherApplet.java: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Implementing the Cipher.class file. Program is tested on an Applet. Two buttons are given to encrypt the message thrown in text box, and then another button to decrypt that encrypt message to receive the original message again.</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This program is capable to encrypt/ decrypt a single word or a complete sentence as per requirement.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 run DOS Test file: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lnSpc>
                <a:spcPct val="115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&gt;&gt; java Testcipher</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 run Applet program from DOS (Applet viewer):</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914400" algn="just">
              <a:lnSpc>
                <a:spcPct val="115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&gt;&gt; appletviewer CipherApplet.java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112474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15F9E-69BC-4B8D-8EB6-D05CF3357F14}"/>
              </a:ext>
            </a:extLst>
          </p:cNvPr>
          <p:cNvSpPr>
            <a:spLocks noGrp="1"/>
          </p:cNvSpPr>
          <p:nvPr>
            <p:ph type="ctrTitle"/>
          </p:nvPr>
        </p:nvSpPr>
        <p:spPr>
          <a:xfrm>
            <a:off x="616226" y="994631"/>
            <a:ext cx="9448800" cy="685800"/>
          </a:xfrm>
        </p:spPr>
        <p:txBody>
          <a:bodyPr>
            <a:normAutofit/>
          </a:bodyPr>
          <a:lstStyle/>
          <a:p>
            <a:r>
              <a:rPr lang="en-US" sz="4000" b="1" dirty="0">
                <a:latin typeface="Times New Roman" panose="02020603050405020304" pitchFamily="18" charset="0"/>
                <a:cs typeface="Times New Roman" panose="02020603050405020304" pitchFamily="18" charset="0"/>
              </a:rPr>
              <a:t>Conclusion</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1D5478C-99B1-44FA-B755-DF0A8D3E97F9}"/>
              </a:ext>
            </a:extLst>
          </p:cNvPr>
          <p:cNvSpPr>
            <a:spLocks noGrp="1"/>
          </p:cNvSpPr>
          <p:nvPr>
            <p:ph type="subTitle" idx="1"/>
          </p:nvPr>
        </p:nvSpPr>
        <p:spPr>
          <a:xfrm>
            <a:off x="616226" y="1961321"/>
            <a:ext cx="10204174" cy="2650435"/>
          </a:xfrm>
        </p:spPr>
        <p:txBody>
          <a:bodyPr>
            <a:norm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 security is an essential component of an organization in order to keep the information safe from various competitors.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helps to ensure the privacy of a user’s personal information from others.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Strong encryption algorithms and optimized key management techniques always help in achieving confidentiality, authentication and integrity of data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8846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7792-0EAE-4FD5-B9A6-54A01E755E2B}"/>
              </a:ext>
            </a:extLst>
          </p:cNvPr>
          <p:cNvSpPr>
            <a:spLocks noGrp="1"/>
          </p:cNvSpPr>
          <p:nvPr>
            <p:ph type="ctrTitle"/>
          </p:nvPr>
        </p:nvSpPr>
        <p:spPr>
          <a:xfrm>
            <a:off x="881270" y="609600"/>
            <a:ext cx="9448800" cy="978066"/>
          </a:xfrm>
        </p:spPr>
        <p:txBody>
          <a:bodyPr>
            <a:normAutofit/>
          </a:bodyPr>
          <a:lstStyle/>
          <a:p>
            <a:r>
              <a:rPr lang="en-US" sz="4000" b="1" dirty="0">
                <a:latin typeface="Times New Roman" panose="02020603050405020304" pitchFamily="18" charset="0"/>
                <a:cs typeface="Times New Roman" panose="02020603050405020304" pitchFamily="18" charset="0"/>
              </a:rPr>
              <a:t>CONTENTS</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C11867C-D1F2-41A6-A5F2-A5178F94A4D7}"/>
              </a:ext>
            </a:extLst>
          </p:cNvPr>
          <p:cNvSpPr>
            <a:spLocks noGrp="1"/>
          </p:cNvSpPr>
          <p:nvPr>
            <p:ph type="subTitle" idx="1"/>
          </p:nvPr>
        </p:nvSpPr>
        <p:spPr>
          <a:xfrm>
            <a:off x="881270" y="1828800"/>
            <a:ext cx="10058400" cy="4823789"/>
          </a:xfrm>
        </p:spPr>
        <p:txBody>
          <a:bodyPr>
            <a:normAutofit/>
          </a:bodyPr>
          <a:lstStyle/>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Introduction</a:t>
            </a:r>
          </a:p>
          <a:p>
            <a:pPr marL="342900" indent="-3429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Literature survey</a:t>
            </a:r>
          </a:p>
          <a:p>
            <a:pPr marL="342900" indent="-3429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Existing system</a:t>
            </a:r>
          </a:p>
          <a:p>
            <a:pPr marL="342900" indent="-3429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Objectives</a:t>
            </a:r>
          </a:p>
          <a:p>
            <a:pPr marL="342900" indent="-3429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Problem  Statement</a:t>
            </a:r>
          </a:p>
          <a:p>
            <a:pPr marL="342900" indent="-3429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Methodology</a:t>
            </a:r>
          </a:p>
          <a:p>
            <a:pPr marL="342900" indent="-3429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499662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03CBA-4B04-44D8-95B1-A2670767E248}"/>
              </a:ext>
            </a:extLst>
          </p:cNvPr>
          <p:cNvSpPr>
            <a:spLocks noGrp="1"/>
          </p:cNvSpPr>
          <p:nvPr>
            <p:ph type="ctrTitle"/>
          </p:nvPr>
        </p:nvSpPr>
        <p:spPr>
          <a:xfrm>
            <a:off x="547556" y="556592"/>
            <a:ext cx="9448800" cy="1010593"/>
          </a:xfrm>
        </p:spPr>
        <p:txBody>
          <a:bodyPr>
            <a:normAutofit/>
          </a:bodyPr>
          <a:lstStyle/>
          <a:p>
            <a:r>
              <a:rPr lang="en-US" sz="4000" b="1" dirty="0">
                <a:latin typeface="Times New Roman" panose="02020603050405020304" pitchFamily="18" charset="0"/>
                <a:cs typeface="Times New Roman" panose="02020603050405020304" pitchFamily="18" charset="0"/>
              </a:rPr>
              <a:t>INTRODUCTION</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0A0E153-5250-4B2D-A885-E387376396A4}"/>
              </a:ext>
            </a:extLst>
          </p:cNvPr>
          <p:cNvSpPr>
            <a:spLocks noGrp="1"/>
          </p:cNvSpPr>
          <p:nvPr>
            <p:ph type="subTitle" idx="1"/>
          </p:nvPr>
        </p:nvSpPr>
        <p:spPr>
          <a:xfrm>
            <a:off x="547556" y="1807716"/>
            <a:ext cx="10369826" cy="3896139"/>
          </a:xfrm>
        </p:spPr>
        <p:txBody>
          <a:bodyPr>
            <a:norm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 security is a major issue which we are facing today in this digital world of communication.</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 protection can be accomplished by changing the original data </a:t>
            </a:r>
            <a:r>
              <a:rPr lang="en-US" sz="2400">
                <a:latin typeface="Times New Roman" panose="02020603050405020304" pitchFamily="18" charset="0"/>
                <a:cs typeface="Times New Roman" panose="02020603050405020304" pitchFamily="18" charset="0"/>
              </a:rPr>
              <a:t>to un-useful </a:t>
            </a:r>
            <a:r>
              <a:rPr lang="en-US" sz="2400" dirty="0">
                <a:latin typeface="Times New Roman" panose="02020603050405020304" pitchFamily="18" charset="0"/>
                <a:cs typeface="Times New Roman" panose="02020603050405020304" pitchFamily="18" charset="0"/>
              </a:rPr>
              <a:t>data.</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 that if someone gets that data by hacking, then also it must remain un-useful data for that person.</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Today as it is a need to develop such kind of applications which performs the specified task but along with it should be very much user friendly.</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is a Java based project, this report contains in depth demonstration of Data Encryption and Decryption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7318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AAEEE-F7EE-4AB4-93B7-03FBA4FA21DE}"/>
              </a:ext>
            </a:extLst>
          </p:cNvPr>
          <p:cNvSpPr>
            <a:spLocks noGrp="1"/>
          </p:cNvSpPr>
          <p:nvPr>
            <p:ph type="ctrTitle"/>
          </p:nvPr>
        </p:nvSpPr>
        <p:spPr>
          <a:xfrm>
            <a:off x="775854" y="654780"/>
            <a:ext cx="9448800" cy="1106972"/>
          </a:xfrm>
        </p:spPr>
        <p:txBody>
          <a:bodyPr>
            <a:normAutofit/>
          </a:bodyPr>
          <a:lstStyle/>
          <a:p>
            <a:r>
              <a:rPr lang="en-US" sz="4000" b="1" dirty="0">
                <a:latin typeface="Times New Roman" panose="02020603050405020304" pitchFamily="18" charset="0"/>
                <a:cs typeface="Times New Roman" panose="02020603050405020304" pitchFamily="18" charset="0"/>
              </a:rPr>
              <a:t>LITERATURE SURVEY</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BC9DD93-8B66-4429-885C-539063FCFBAA}"/>
              </a:ext>
            </a:extLst>
          </p:cNvPr>
          <p:cNvSpPr>
            <a:spLocks noGrp="1"/>
          </p:cNvSpPr>
          <p:nvPr>
            <p:ph type="subTitle" idx="1"/>
          </p:nvPr>
        </p:nvSpPr>
        <p:spPr>
          <a:xfrm>
            <a:off x="775854" y="1939637"/>
            <a:ext cx="9693363" cy="3347980"/>
          </a:xfrm>
        </p:spPr>
        <p:txBody>
          <a:bodyPr/>
          <a:lstStyle/>
          <a:p>
            <a:endParaRPr lang="en-IN" dirty="0"/>
          </a:p>
        </p:txBody>
      </p:sp>
      <p:graphicFrame>
        <p:nvGraphicFramePr>
          <p:cNvPr id="4" name="Table 5">
            <a:extLst>
              <a:ext uri="{FF2B5EF4-FFF2-40B4-BE49-F238E27FC236}">
                <a16:creationId xmlns:a16="http://schemas.microsoft.com/office/drawing/2014/main" id="{3E9874A8-CB9D-42B3-AFB6-A88918932461}"/>
              </a:ext>
            </a:extLst>
          </p:cNvPr>
          <p:cNvGraphicFramePr>
            <a:graphicFrameLocks noGrp="1"/>
          </p:cNvGraphicFramePr>
          <p:nvPr>
            <p:extLst>
              <p:ext uri="{D42A27DB-BD31-4B8C-83A1-F6EECF244321}">
                <p14:modId xmlns:p14="http://schemas.microsoft.com/office/powerpoint/2010/main" val="929393197"/>
              </p:ext>
            </p:extLst>
          </p:nvPr>
        </p:nvGraphicFramePr>
        <p:xfrm>
          <a:off x="775854" y="1957709"/>
          <a:ext cx="9693363" cy="3329908"/>
        </p:xfrm>
        <a:graphic>
          <a:graphicData uri="http://schemas.openxmlformats.org/drawingml/2006/table">
            <a:tbl>
              <a:tblPr firstRow="1" bandRow="1">
                <a:tableStyleId>{5C22544A-7EE6-4342-B048-85BDC9FD1C3A}</a:tableStyleId>
              </a:tblPr>
              <a:tblGrid>
                <a:gridCol w="4852501">
                  <a:extLst>
                    <a:ext uri="{9D8B030D-6E8A-4147-A177-3AD203B41FA5}">
                      <a16:colId xmlns:a16="http://schemas.microsoft.com/office/drawing/2014/main" val="2290495922"/>
                    </a:ext>
                  </a:extLst>
                </a:gridCol>
                <a:gridCol w="4840862">
                  <a:extLst>
                    <a:ext uri="{9D8B030D-6E8A-4147-A177-3AD203B41FA5}">
                      <a16:colId xmlns:a16="http://schemas.microsoft.com/office/drawing/2014/main" val="2356895199"/>
                    </a:ext>
                  </a:extLst>
                </a:gridCol>
              </a:tblGrid>
              <a:tr h="954806">
                <a:tc>
                  <a:txBody>
                    <a:bodyPr/>
                    <a:lstStyle/>
                    <a:p>
                      <a:r>
                        <a:rPr lang="en-US" sz="2000" dirty="0">
                          <a:latin typeface="Times New Roman" panose="02020603050405020304" pitchFamily="18" charset="0"/>
                          <a:cs typeface="Times New Roman" panose="02020603050405020304" pitchFamily="18" charset="0"/>
                        </a:rPr>
                        <a:t>AUTHOR NAME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PROPOSED SOLUTION</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22742877"/>
                  </a:ext>
                </a:extLst>
              </a:tr>
              <a:tr h="23751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latin typeface="Times New Roman" panose="02020603050405020304" pitchFamily="18" charset="0"/>
                          <a:cs typeface="Times New Roman" panose="02020603050405020304" pitchFamily="18" charset="0"/>
                        </a:rPr>
                        <a:t>Diksha Yadav &amp; Anil Kumar </a:t>
                      </a:r>
                      <a:r>
                        <a:rPr lang="pl-PL" b="1" dirty="0">
                          <a:latin typeface="Times New Roman" panose="02020603050405020304" pitchFamily="18" charset="0"/>
                          <a:cs typeface="Times New Roman" panose="02020603050405020304" pitchFamily="18" charset="0"/>
                        </a:rPr>
                        <a:t>et al. [</a:t>
                      </a:r>
                      <a:r>
                        <a:rPr lang="en-US" b="1" dirty="0">
                          <a:latin typeface="Times New Roman" panose="02020603050405020304" pitchFamily="18" charset="0"/>
                          <a:cs typeface="Times New Roman" panose="02020603050405020304" pitchFamily="18" charset="0"/>
                        </a:rPr>
                        <a:t>1</a:t>
                      </a:r>
                      <a:r>
                        <a:rPr lang="pl-PL" b="1"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endParaRPr lang="en-IN" dirty="0"/>
                    </a:p>
                  </a:txBody>
                  <a:tcPr/>
                </a:tc>
                <a:tc>
                  <a:txBody>
                    <a:bodyPr/>
                    <a:lstStyle/>
                    <a:p>
                      <a:pPr algn="just"/>
                      <a:r>
                        <a:rPr lang="en-US" sz="2000" b="1" dirty="0">
                          <a:latin typeface="Times New Roman" panose="02020603050405020304" pitchFamily="18" charset="0"/>
                          <a:cs typeface="Times New Roman" panose="02020603050405020304" pitchFamily="18" charset="0"/>
                        </a:rPr>
                        <a:t>explored various classical cryptography techniques, And examined the techniques called </a:t>
                      </a:r>
                      <a:r>
                        <a:rPr lang="en-IN" sz="2000" b="1" dirty="0">
                          <a:latin typeface="Times New Roman" panose="02020603050405020304" pitchFamily="18" charset="0"/>
                          <a:cs typeface="Times New Roman" panose="02020603050405020304" pitchFamily="18" charset="0"/>
                        </a:rPr>
                        <a:t>Substitution techniques and Transposition techniques</a:t>
                      </a:r>
                      <a:r>
                        <a:rPr lang="en-IN" sz="20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346064793"/>
                  </a:ext>
                </a:extLst>
              </a:tr>
            </a:tbl>
          </a:graphicData>
        </a:graphic>
      </p:graphicFrame>
    </p:spTree>
    <p:extLst>
      <p:ext uri="{BB962C8B-B14F-4D97-AF65-F5344CB8AC3E}">
        <p14:creationId xmlns:p14="http://schemas.microsoft.com/office/powerpoint/2010/main" val="187801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2216F-313E-46F8-B661-5FEE763FA2FA}"/>
              </a:ext>
            </a:extLst>
          </p:cNvPr>
          <p:cNvSpPr>
            <a:spLocks noGrp="1"/>
          </p:cNvSpPr>
          <p:nvPr>
            <p:ph type="ctrTitle"/>
          </p:nvPr>
        </p:nvSpPr>
        <p:spPr>
          <a:xfrm>
            <a:off x="748748" y="1117605"/>
            <a:ext cx="9448800" cy="685800"/>
          </a:xfrm>
        </p:spPr>
        <p:txBody>
          <a:bodyPr>
            <a:normAutofit/>
          </a:bodyPr>
          <a:lstStyle/>
          <a:p>
            <a:r>
              <a:rPr lang="en-IN" sz="4000" b="1" dirty="0">
                <a:latin typeface="Times New Roman" panose="02020603050405020304" pitchFamily="18" charset="0"/>
                <a:cs typeface="Times New Roman" panose="02020603050405020304" pitchFamily="18" charset="0"/>
              </a:rPr>
              <a:t>EXISTING SYSTEM</a:t>
            </a:r>
          </a:p>
        </p:txBody>
      </p:sp>
      <p:sp>
        <p:nvSpPr>
          <p:cNvPr id="3" name="Subtitle 2">
            <a:extLst>
              <a:ext uri="{FF2B5EF4-FFF2-40B4-BE49-F238E27FC236}">
                <a16:creationId xmlns:a16="http://schemas.microsoft.com/office/drawing/2014/main" id="{C670D081-551B-48CA-8F62-39FA58A38AA6}"/>
              </a:ext>
            </a:extLst>
          </p:cNvPr>
          <p:cNvSpPr>
            <a:spLocks noGrp="1"/>
          </p:cNvSpPr>
          <p:nvPr>
            <p:ph type="subTitle" idx="1"/>
          </p:nvPr>
        </p:nvSpPr>
        <p:spPr>
          <a:xfrm>
            <a:off x="748748" y="2094952"/>
            <a:ext cx="10071652" cy="4411865"/>
          </a:xfrm>
        </p:spPr>
        <p:txBody>
          <a:bodyPr>
            <a:norm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Currently, there are many available open-source and commercial encryption/decryption systems. </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Madji and Lin</a:t>
            </a:r>
            <a:r>
              <a:rPr 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developed a system that</a:t>
            </a:r>
            <a:r>
              <a:rPr lang="en-US" sz="2400" dirty="0">
                <a:latin typeface="Times New Roman" panose="02020603050405020304" pitchFamily="18" charset="0"/>
                <a:cs typeface="Times New Roman" panose="02020603050405020304" pitchFamily="18" charset="0"/>
              </a:rPr>
              <a:t> uses symmetric encryption key, which is generated using random number generation and combination.</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Abdelhalim, El-</a:t>
            </a:r>
            <a:r>
              <a:rPr lang="en-US" sz="2400" dirty="0" err="1">
                <a:latin typeface="Times New Roman" panose="02020603050405020304" pitchFamily="18" charset="0"/>
                <a:cs typeface="Times New Roman" panose="02020603050405020304" pitchFamily="18" charset="0"/>
              </a:rPr>
              <a:t>Mahallawy</a:t>
            </a:r>
            <a:r>
              <a:rPr lang="en-US" sz="2400" dirty="0">
                <a:latin typeface="Times New Roman" panose="02020603050405020304" pitchFamily="18" charset="0"/>
                <a:cs typeface="Times New Roman" panose="02020603050405020304" pitchFamily="18" charset="0"/>
              </a:rPr>
              <a:t>, Ayyad, and Elhennawy they designed and implemented a Modified Tiny Encryption Algorithm (MTEA) for encryption and decryption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1137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5AC50-C89C-44A3-AA53-079071BC7C71}"/>
              </a:ext>
            </a:extLst>
          </p:cNvPr>
          <p:cNvSpPr>
            <a:spLocks noGrp="1"/>
          </p:cNvSpPr>
          <p:nvPr>
            <p:ph type="title"/>
          </p:nvPr>
        </p:nvSpPr>
        <p:spPr>
          <a:xfrm>
            <a:off x="685800" y="945102"/>
            <a:ext cx="8610600" cy="1293028"/>
          </a:xfrm>
        </p:spPr>
        <p:txBody>
          <a:bodyPr>
            <a:normAutofit/>
          </a:bodyPr>
          <a:lstStyle/>
          <a:p>
            <a:pPr algn="l"/>
            <a:r>
              <a:rPr lang="en-US" b="1" dirty="0">
                <a:latin typeface="Times New Roman" panose="02020603050405020304" pitchFamily="18" charset="0"/>
                <a:cs typeface="Times New Roman" panose="02020603050405020304" pitchFamily="18" charset="0"/>
              </a:rPr>
              <a:t>OBJECTIVES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858BC78-E4BD-4D05-8CFE-2B315284BA3F}"/>
              </a:ext>
            </a:extLst>
          </p:cNvPr>
          <p:cNvSpPr>
            <a:spLocks noGrp="1"/>
          </p:cNvSpPr>
          <p:nvPr>
            <p:ph idx="1"/>
          </p:nvPr>
        </p:nvSpPr>
        <p:spPr>
          <a:xfrm>
            <a:off x="685800" y="2301096"/>
            <a:ext cx="10820400" cy="4024125"/>
          </a:xfrm>
        </p:spPr>
        <p:txBody>
          <a:bodyPr/>
          <a:lstStyle/>
          <a:p>
            <a:pPr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main objective of this project is to build a portable program for Encryption and Decryption using Packages.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Users can implement these packages into their program to run Cipher. </a:t>
            </a:r>
          </a:p>
          <a:p>
            <a:pPr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Here, we have shown a glimpse of its implementation in a fully functional applet programming.</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1151793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6B4E6-0579-43AB-A47C-E5DC1D1A3D79}"/>
              </a:ext>
            </a:extLst>
          </p:cNvPr>
          <p:cNvSpPr>
            <a:spLocks noGrp="1"/>
          </p:cNvSpPr>
          <p:nvPr>
            <p:ph type="ctrTitle"/>
          </p:nvPr>
        </p:nvSpPr>
        <p:spPr>
          <a:xfrm>
            <a:off x="324679" y="742120"/>
            <a:ext cx="9448800" cy="1004571"/>
          </a:xfrm>
        </p:spPr>
        <p:txBody>
          <a:bodyPr>
            <a:normAutofit/>
          </a:bodyPr>
          <a:lstStyle/>
          <a:p>
            <a:r>
              <a:rPr lang="en-US" sz="4000" b="1" dirty="0">
                <a:latin typeface="Times New Roman" panose="02020603050405020304" pitchFamily="18" charset="0"/>
                <a:cs typeface="Times New Roman" panose="02020603050405020304" pitchFamily="18" charset="0"/>
              </a:rPr>
              <a:t>PROBLEM STATEMENT</a:t>
            </a:r>
            <a:endParaRPr lang="en-IN" sz="4000" dirty="0"/>
          </a:p>
        </p:txBody>
      </p:sp>
      <p:sp>
        <p:nvSpPr>
          <p:cNvPr id="3" name="Subtitle 2">
            <a:extLst>
              <a:ext uri="{FF2B5EF4-FFF2-40B4-BE49-F238E27FC236}">
                <a16:creationId xmlns:a16="http://schemas.microsoft.com/office/drawing/2014/main" id="{178455F8-34DB-43B5-9C0D-246F7FAAB57B}"/>
              </a:ext>
            </a:extLst>
          </p:cNvPr>
          <p:cNvSpPr>
            <a:spLocks noGrp="1"/>
          </p:cNvSpPr>
          <p:nvPr>
            <p:ph type="subTitle" idx="1"/>
          </p:nvPr>
        </p:nvSpPr>
        <p:spPr>
          <a:xfrm>
            <a:off x="324679" y="1908312"/>
            <a:ext cx="10495721" cy="4207567"/>
          </a:xfrm>
        </p:spPr>
        <p:txBody>
          <a:bodyPr/>
          <a:lstStyle/>
          <a:p>
            <a:r>
              <a:rPr lang="en-US" dirty="0"/>
              <a:t>INPUT PHASE</a:t>
            </a:r>
            <a:endParaRPr lang="en-IN" dirty="0"/>
          </a:p>
        </p:txBody>
      </p:sp>
      <p:sp>
        <p:nvSpPr>
          <p:cNvPr id="4" name="Rectangle 3">
            <a:extLst>
              <a:ext uri="{FF2B5EF4-FFF2-40B4-BE49-F238E27FC236}">
                <a16:creationId xmlns:a16="http://schemas.microsoft.com/office/drawing/2014/main" id="{9E8F74E6-A0C0-47F6-93C1-DFCFD0CD2C9B}"/>
              </a:ext>
            </a:extLst>
          </p:cNvPr>
          <p:cNvSpPr/>
          <p:nvPr/>
        </p:nvSpPr>
        <p:spPr>
          <a:xfrm>
            <a:off x="821635" y="2345635"/>
            <a:ext cx="2796208" cy="108336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Entering word or sentence</a:t>
            </a:r>
            <a:endParaRPr lang="en-IN" b="1" dirty="0">
              <a:latin typeface="Times New Roman" panose="02020603050405020304" pitchFamily="18" charset="0"/>
              <a:cs typeface="Times New Roman" panose="02020603050405020304" pitchFamily="18" charset="0"/>
            </a:endParaRPr>
          </a:p>
          <a:p>
            <a:pPr algn="ctr"/>
            <a:endParaRPr lang="en-IN" dirty="0"/>
          </a:p>
        </p:txBody>
      </p:sp>
      <p:sp>
        <p:nvSpPr>
          <p:cNvPr id="5" name="Rectangle 4">
            <a:extLst>
              <a:ext uri="{FF2B5EF4-FFF2-40B4-BE49-F238E27FC236}">
                <a16:creationId xmlns:a16="http://schemas.microsoft.com/office/drawing/2014/main" id="{9B78651E-96ED-4ADB-9E4B-5D8CF4090D32}"/>
              </a:ext>
            </a:extLst>
          </p:cNvPr>
          <p:cNvSpPr/>
          <p:nvPr/>
        </p:nvSpPr>
        <p:spPr>
          <a:xfrm>
            <a:off x="821634" y="4625009"/>
            <a:ext cx="2835965" cy="1232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Processes the given word or sentence, </a:t>
            </a:r>
            <a:r>
              <a:rPr lang="en-US" sz="1800" b="1" dirty="0">
                <a:latin typeface="Times New Roman" panose="02020603050405020304" pitchFamily="18" charset="0"/>
                <a:cs typeface="Times New Roman" panose="02020603050405020304" pitchFamily="18" charset="0"/>
              </a:rPr>
              <a:t>sequence of characters into another sequence of characters</a:t>
            </a:r>
            <a:r>
              <a:rPr lang="en-US" sz="1800" dirty="0">
                <a:latin typeface="Times New Roman" panose="02020603050405020304" pitchFamily="18" charset="0"/>
                <a:cs typeface="Times New Roman" panose="02020603050405020304" pitchFamily="18" charset="0"/>
              </a:rPr>
              <a:t>.</a:t>
            </a:r>
            <a:r>
              <a:rPr lang="en-US" dirty="0"/>
              <a:t> </a:t>
            </a:r>
            <a:endParaRPr lang="en-IN" dirty="0"/>
          </a:p>
          <a:p>
            <a:pPr algn="ctr"/>
            <a:endParaRPr lang="en-IN" dirty="0"/>
          </a:p>
        </p:txBody>
      </p:sp>
      <p:sp>
        <p:nvSpPr>
          <p:cNvPr id="6" name="Rectangle 5">
            <a:extLst>
              <a:ext uri="{FF2B5EF4-FFF2-40B4-BE49-F238E27FC236}">
                <a16:creationId xmlns:a16="http://schemas.microsoft.com/office/drawing/2014/main" id="{57765C1B-59B3-47A4-BDCD-B7C92D025708}"/>
              </a:ext>
            </a:extLst>
          </p:cNvPr>
          <p:cNvSpPr/>
          <p:nvPr/>
        </p:nvSpPr>
        <p:spPr>
          <a:xfrm>
            <a:off x="6586330" y="4625009"/>
            <a:ext cx="2835965" cy="1232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R</a:t>
            </a:r>
            <a:r>
              <a:rPr lang="en-US" sz="1800" b="1" dirty="0">
                <a:latin typeface="Times New Roman" panose="02020603050405020304" pitchFamily="18" charset="0"/>
                <a:cs typeface="Times New Roman" panose="02020603050405020304" pitchFamily="18" charset="0"/>
              </a:rPr>
              <a:t>etrieves the original characters back by the inverse process</a:t>
            </a:r>
            <a:endParaRPr lang="en-IN" b="1" dirty="0"/>
          </a:p>
          <a:p>
            <a:pPr algn="ctr"/>
            <a:endParaRPr lang="en-IN" dirty="0"/>
          </a:p>
        </p:txBody>
      </p:sp>
      <p:sp>
        <p:nvSpPr>
          <p:cNvPr id="7" name="Arrow: Down 6">
            <a:extLst>
              <a:ext uri="{FF2B5EF4-FFF2-40B4-BE49-F238E27FC236}">
                <a16:creationId xmlns:a16="http://schemas.microsoft.com/office/drawing/2014/main" id="{650511B4-FC98-40E7-AD89-36F232E7C0F1}"/>
              </a:ext>
            </a:extLst>
          </p:cNvPr>
          <p:cNvSpPr/>
          <p:nvPr/>
        </p:nvSpPr>
        <p:spPr>
          <a:xfrm>
            <a:off x="1802296" y="3414090"/>
            <a:ext cx="630406" cy="11960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2BC09A63-628F-42B7-8836-7F024129BD52}"/>
              </a:ext>
            </a:extLst>
          </p:cNvPr>
          <p:cNvSpPr/>
          <p:nvPr/>
        </p:nvSpPr>
        <p:spPr>
          <a:xfrm>
            <a:off x="3657599" y="4989443"/>
            <a:ext cx="2928731" cy="5035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21238F6C-8F68-430D-A7A8-B307C4E30064}"/>
              </a:ext>
            </a:extLst>
          </p:cNvPr>
          <p:cNvSpPr/>
          <p:nvPr/>
        </p:nvSpPr>
        <p:spPr>
          <a:xfrm>
            <a:off x="2432702" y="3697356"/>
            <a:ext cx="1185141" cy="3869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Encrypts</a:t>
            </a:r>
            <a:endParaRPr lang="en-IN" b="1"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44A9402B-A644-4703-8F12-74ED2BB22B33}"/>
              </a:ext>
            </a:extLst>
          </p:cNvPr>
          <p:cNvSpPr/>
          <p:nvPr/>
        </p:nvSpPr>
        <p:spPr>
          <a:xfrm>
            <a:off x="4446104" y="5493026"/>
            <a:ext cx="1338469" cy="3644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Decrypts</a:t>
            </a:r>
            <a:endParaRPr lang="en-IN" b="1"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D6452C49-1A7D-49DC-B93C-87D1DE1A5616}"/>
              </a:ext>
            </a:extLst>
          </p:cNvPr>
          <p:cNvSpPr/>
          <p:nvPr/>
        </p:nvSpPr>
        <p:spPr>
          <a:xfrm>
            <a:off x="7010400" y="4084263"/>
            <a:ext cx="2014330" cy="379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OUTPUT PHASE</a:t>
            </a:r>
            <a:endParaRPr lang="en-IN" b="1" dirty="0"/>
          </a:p>
        </p:txBody>
      </p:sp>
    </p:spTree>
    <p:extLst>
      <p:ext uri="{BB962C8B-B14F-4D97-AF65-F5344CB8AC3E}">
        <p14:creationId xmlns:p14="http://schemas.microsoft.com/office/powerpoint/2010/main" val="1427878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BB4DA-B6D3-4D11-8A22-D2388B93F05B}"/>
              </a:ext>
            </a:extLst>
          </p:cNvPr>
          <p:cNvSpPr>
            <a:spLocks noGrp="1"/>
          </p:cNvSpPr>
          <p:nvPr>
            <p:ph type="ctrTitle"/>
          </p:nvPr>
        </p:nvSpPr>
        <p:spPr>
          <a:xfrm>
            <a:off x="390939" y="1272927"/>
            <a:ext cx="9448800" cy="685800"/>
          </a:xfrm>
        </p:spPr>
        <p:txBody>
          <a:bodyPr>
            <a:normAutofit/>
          </a:bodyPr>
          <a:lstStyle/>
          <a:p>
            <a:r>
              <a:rPr lang="en-US" sz="4000" b="1" dirty="0">
                <a:latin typeface="Times New Roman" panose="02020603050405020304" pitchFamily="18" charset="0"/>
                <a:cs typeface="Times New Roman" panose="02020603050405020304" pitchFamily="18" charset="0"/>
              </a:rPr>
              <a:t>PROBLEM STATEMENT</a:t>
            </a:r>
            <a:endParaRPr lang="en-IN" sz="4000" dirty="0"/>
          </a:p>
        </p:txBody>
      </p:sp>
      <p:sp>
        <p:nvSpPr>
          <p:cNvPr id="3" name="Subtitle 2">
            <a:extLst>
              <a:ext uri="{FF2B5EF4-FFF2-40B4-BE49-F238E27FC236}">
                <a16:creationId xmlns:a16="http://schemas.microsoft.com/office/drawing/2014/main" id="{04D69E6C-FBCA-4DA7-8EC6-3AA36B6D2E2C}"/>
              </a:ext>
            </a:extLst>
          </p:cNvPr>
          <p:cNvSpPr>
            <a:spLocks noGrp="1"/>
          </p:cNvSpPr>
          <p:nvPr>
            <p:ph type="subTitle" idx="1"/>
          </p:nvPr>
        </p:nvSpPr>
        <p:spPr>
          <a:xfrm>
            <a:off x="390939" y="2292626"/>
            <a:ext cx="10429461" cy="3697357"/>
          </a:xfrm>
        </p:spPr>
        <p:txBody>
          <a:bodyPr/>
          <a:lstStyle/>
          <a:p>
            <a:pPr marL="342900" indent="-342900" algn="just">
              <a:buFont typeface="Arial" panose="020B0604020202020204" pitchFamily="34" charset="0"/>
              <a:buChar char="•"/>
            </a:pPr>
            <a:r>
              <a:rPr lang="en-US" sz="2400" cap="none" dirty="0">
                <a:latin typeface="Times New Roman" panose="02020603050405020304" pitchFamily="18" charset="0"/>
                <a:cs typeface="Times New Roman" panose="02020603050405020304" pitchFamily="18" charset="0"/>
              </a:rPr>
              <a:t>To Design a program that encrypts and decrypts the word or sentence, given input by the user.</a:t>
            </a:r>
          </a:p>
          <a:p>
            <a:pPr marL="342900" indent="-342900"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At present there are many encryption and decryption, especially in the communication system provided in a variety of application.</a:t>
            </a:r>
          </a:p>
          <a:p>
            <a:pPr marL="342900" indent="-342900"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An </a:t>
            </a:r>
            <a:r>
              <a:rPr lang="en-US" sz="2400" dirty="0">
                <a:latin typeface="Times New Roman" panose="02020603050405020304" pitchFamily="18" charset="0"/>
                <a:cs typeface="Times New Roman" panose="02020603050405020304" pitchFamily="18" charset="0"/>
              </a:rPr>
              <a:t>E</a:t>
            </a:r>
            <a:r>
              <a:rPr lang="en-US" sz="2400" b="0" i="0" dirty="0">
                <a:effectLst/>
                <a:latin typeface="Times New Roman" panose="02020603050405020304" pitchFamily="18" charset="0"/>
                <a:cs typeface="Times New Roman" panose="02020603050405020304" pitchFamily="18" charset="0"/>
              </a:rPr>
              <a:t>ncryption</a:t>
            </a:r>
            <a:r>
              <a:rPr lang="en-US" sz="2400" dirty="0">
                <a:latin typeface="Times New Roman" panose="02020603050405020304" pitchFamily="18" charset="0"/>
                <a:cs typeface="Times New Roman" panose="02020603050405020304" pitchFamily="18" charset="0"/>
              </a:rPr>
              <a:t>/Decryption program consider the problem of encrypting a sequence of characters into another sequence of characters.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Decrypting, we can retrieve the characters back by the inverse process</a:t>
            </a:r>
            <a:endParaRPr lang="en-US" sz="2400" b="0" i="0" dirty="0">
              <a:effectLst/>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0314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4887F-FDCC-4708-B503-3E472AFC1952}"/>
              </a:ext>
            </a:extLst>
          </p:cNvPr>
          <p:cNvSpPr>
            <a:spLocks noGrp="1"/>
          </p:cNvSpPr>
          <p:nvPr>
            <p:ph type="title"/>
          </p:nvPr>
        </p:nvSpPr>
        <p:spPr>
          <a:xfrm>
            <a:off x="685800" y="778228"/>
            <a:ext cx="8610600" cy="1293028"/>
          </a:xfrm>
        </p:spPr>
        <p:txBody>
          <a:bodyPr/>
          <a:lstStyle/>
          <a:p>
            <a:pPr algn="l"/>
            <a:r>
              <a:rPr lang="en-US" b="1" dirty="0">
                <a:latin typeface="Times New Roman" panose="02020603050405020304" pitchFamily="18" charset="0"/>
                <a:cs typeface="Times New Roman" panose="02020603050405020304" pitchFamily="18" charset="0"/>
              </a:rPr>
              <a:t>METHODOLOGY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DB5569-6FB1-4DBB-BA03-A932505282E6}"/>
              </a:ext>
            </a:extLst>
          </p:cNvPr>
          <p:cNvSpPr>
            <a:spLocks noGrp="1"/>
          </p:cNvSpPr>
          <p:nvPr>
            <p:ph idx="1"/>
          </p:nvPr>
        </p:nvSpPr>
        <p:spPr>
          <a:xfrm>
            <a:off x="685800" y="1908314"/>
            <a:ext cx="10820400" cy="4310372"/>
          </a:xfrm>
        </p:spPr>
        <p:txBody>
          <a:bodyPr>
            <a:noAutofit/>
          </a:bodyPr>
          <a:lstStyle/>
          <a:p>
            <a:pPr marL="342900" lvl="0" indent="-342900" algn="just">
              <a:lnSpc>
                <a:spcPct val="115000"/>
              </a:lnSpc>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There are two source files kept in the package serving different purposes; namely:</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US" sz="2400" u="sng" dirty="0">
                <a:effectLst/>
                <a:latin typeface="Times New Roman" panose="02020603050405020304" pitchFamily="18" charset="0"/>
                <a:ea typeface="Calibri" panose="020F0502020204030204" pitchFamily="34" charset="0"/>
                <a:cs typeface="Times New Roman" panose="02020603050405020304" pitchFamily="18" charset="0"/>
              </a:rPr>
              <a:t>Cipher.java: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containing parameterized methods encrypt() and decrypt(). Its class file is implemented in the Applet programming.</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mj-lt"/>
              <a:buAutoNum type="arabicPeriod"/>
            </a:pPr>
            <a:r>
              <a:rPr lang="en-US" sz="2400" u="sng" dirty="0">
                <a:effectLst/>
                <a:latin typeface="Times New Roman" panose="02020603050405020304" pitchFamily="18" charset="0"/>
                <a:ea typeface="Calibri" panose="020F0502020204030204" pitchFamily="34" charset="0"/>
                <a:cs typeface="Times New Roman" panose="02020603050405020304" pitchFamily="18" charset="0"/>
              </a:rPr>
              <a:t>CipherImplement.java: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containing non-parameterized methods encrypt() and decrypt(), both of which are taking inputs of String through Scanner() method.</a:t>
            </a:r>
          </a:p>
          <a:p>
            <a:pPr marL="342900" lvl="0" indent="-342900" algn="just">
              <a:lnSpc>
                <a:spcPct val="115000"/>
              </a:lnSpc>
              <a:buFont typeface="Symbol" panose="05050102010706020507" pitchFamily="18" charset="2"/>
              <a:buChar char=""/>
            </a:pPr>
            <a:r>
              <a:rPr lang="en-US" sz="2400" u="sng" dirty="0">
                <a:effectLst/>
                <a:latin typeface="Times New Roman" panose="02020603050405020304" pitchFamily="18" charset="0"/>
                <a:ea typeface="Calibri" panose="020F0502020204030204" pitchFamily="34" charset="0"/>
                <a:cs typeface="Times New Roman" panose="02020603050405020304" pitchFamily="18" charset="0"/>
              </a:rPr>
              <a:t>Structure of the package: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lnSpc>
                <a:spcPct val="115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PBL_TESTING\         -----Base Directory</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lnSpc>
                <a:spcPct val="115000"/>
              </a:lnSpc>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Com-&gt;pbl-&gt;cipher      -----Package </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name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15000"/>
              </a:lnSpc>
              <a:spcAft>
                <a:spcPts val="1000"/>
              </a:spcAft>
              <a:buNone/>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046739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TM04033937[[fn=Vapor Trail]]</Template>
  <TotalTime>448</TotalTime>
  <Words>640</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Symbol</vt:lpstr>
      <vt:lpstr>Times New Roman</vt:lpstr>
      <vt:lpstr>Wingdings</vt:lpstr>
      <vt:lpstr>Vapor Trail</vt:lpstr>
      <vt:lpstr>JAVA PROJECT encryption/Decryption cipher</vt:lpstr>
      <vt:lpstr>CONTENTS</vt:lpstr>
      <vt:lpstr>INTRODUCTION</vt:lpstr>
      <vt:lpstr>LITERATURE SURVEY</vt:lpstr>
      <vt:lpstr>EXISTING SYSTEM</vt:lpstr>
      <vt:lpstr>OBJECTIVES</vt:lpstr>
      <vt:lpstr>PROBLEM STATEMENT</vt:lpstr>
      <vt:lpstr>PROBLEM STATEMENT</vt:lpstr>
      <vt:lpstr>METHODOLOGY</vt:lpstr>
      <vt:lpstr>METHODOLOGY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PROJECT encryption/Decryption cipher</dc:title>
  <dc:creator>chiranjeevi nayak</dc:creator>
  <cp:lastModifiedBy>chiranjeevi nayak</cp:lastModifiedBy>
  <cp:revision>29</cp:revision>
  <dcterms:created xsi:type="dcterms:W3CDTF">2021-06-30T04:01:08Z</dcterms:created>
  <dcterms:modified xsi:type="dcterms:W3CDTF">2022-02-08T07:28:25Z</dcterms:modified>
</cp:coreProperties>
</file>