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8" r:id="rId1"/>
  </p:sldMasterIdLst>
  <p:notesMasterIdLst>
    <p:notesMasterId r:id="rId20"/>
  </p:notesMasterIdLst>
  <p:sldIdLst>
    <p:sldId id="256" r:id="rId2"/>
    <p:sldId id="257" r:id="rId3"/>
    <p:sldId id="258" r:id="rId4"/>
    <p:sldId id="259" r:id="rId5"/>
    <p:sldId id="260" r:id="rId6"/>
    <p:sldId id="273" r:id="rId7"/>
    <p:sldId id="261" r:id="rId8"/>
    <p:sldId id="262" r:id="rId9"/>
    <p:sldId id="263" r:id="rId10"/>
    <p:sldId id="264" r:id="rId11"/>
    <p:sldId id="265" r:id="rId12"/>
    <p:sldId id="266" r:id="rId13"/>
    <p:sldId id="267" r:id="rId14"/>
    <p:sldId id="268" r:id="rId15"/>
    <p:sldId id="269" r:id="rId16"/>
    <p:sldId id="270" r:id="rId17"/>
    <p:sldId id="271" r:id="rId18"/>
    <p:sldId id="272" r:id="rId19"/>
  </p:sldIdLst>
  <p:sldSz cx="9144000" cy="5143500" type="screen16x9"/>
  <p:notesSz cx="6858000" cy="9144000"/>
  <p:embeddedFontLst>
    <p:embeddedFont>
      <p:font typeface="Roboto Slab" pitchFamily="2" charset="0"/>
      <p:regular r:id="rId21"/>
      <p:bold r:id="rId22"/>
    </p:embeddedFont>
    <p:embeddedFont>
      <p:font typeface="Trebuchet MS" panose="020B0603020202020204" pitchFamily="34" charset="0"/>
      <p:regular r:id="rId23"/>
      <p:bold r:id="rId24"/>
      <p:italic r:id="rId25"/>
      <p:boldItalic r:id="rId26"/>
    </p:embeddedFont>
    <p:embeddedFont>
      <p:font typeface="Wingdings 3" panose="05040102010807070707" pitchFamily="18" charset="2"/>
      <p:regular r:id="rId27"/>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5" d="100"/>
          <a:sy n="145" d="100"/>
        </p:scale>
        <p:origin x="100" y="26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font" Target="fonts/font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2c9fcc467c8_2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2c9fcc467c8_2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2c9fcc467c8_2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2c9fcc467c8_2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2c9fcc467c8_2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2c9fcc467c8_2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2c9fcc467c8_2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2c9fcc467c8_2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2c9fcc467c8_2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2c9fcc467c8_2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2c9fcc467c8_2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2c9fcc467c8_2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2c9fcc467c8_2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2c9fcc467c8_2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2c9f0db7fd3_0_1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2c9f0db7fd3_0_1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2c9f0db7fd3_0_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2c9f0db7fd3_0_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2c9f0db7fd3_0_1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2c9f0db7fd3_0_1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2c9f0db7fd3_0_1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2c9f0db7fd3_0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2c9f0db7fd3_0_1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2c9f0db7fd3_0_1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2c9f0db7fd3_0_1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2c9f0db7fd3_0_1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2c9f0db7fd3_0_1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2c9f0db7fd3_0_1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2c9fcc467c8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2c9fcc467c8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2c9fcc467c8_2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2c9fcc467c8_2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6350"/>
            <a:ext cx="9144000" cy="5149850"/>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300" y="1803400"/>
            <a:ext cx="5825202" cy="1234727"/>
          </a:xfrm>
        </p:spPr>
        <p:txBody>
          <a:bodyPr anchor="b">
            <a:noAutofit/>
          </a:bodyPr>
          <a:lstStyle>
            <a:lvl1pPr algn="r">
              <a:defRPr sz="405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130300" y="3038125"/>
            <a:ext cx="5825202" cy="822674"/>
          </a:xfrm>
        </p:spPr>
        <p:txBody>
          <a:bodyPr anchor="t"/>
          <a:lstStyle>
            <a:lvl1pPr marL="0" indent="0" algn="r">
              <a:buNone/>
              <a:defRPr>
                <a:solidFill>
                  <a:schemeClr val="tx1">
                    <a:lumMod val="50000"/>
                    <a:lumOff val="50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300129950"/>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457200"/>
            <a:ext cx="6447501" cy="2552700"/>
          </a:xfrm>
        </p:spPr>
        <p:txBody>
          <a:bodyPr anchor="ctr">
            <a:normAutofit/>
          </a:bodyPr>
          <a:lstStyle>
            <a:lvl1pPr algn="l">
              <a:defRPr sz="33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3352800"/>
            <a:ext cx="6447501" cy="1178222"/>
          </a:xfrm>
        </p:spPr>
        <p:txBody>
          <a:bodyPr anchor="ctr">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87769201"/>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8500" y="457200"/>
            <a:ext cx="6070601" cy="226695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024604" y="2724150"/>
            <a:ext cx="5418393" cy="285750"/>
          </a:xfrm>
        </p:spPr>
        <p:txBody>
          <a:bodyPr anchor="ctr">
            <a:noAutofit/>
          </a:bodyPr>
          <a:lstStyle>
            <a:lvl1pPr marL="0" indent="0">
              <a:buFontTx/>
              <a:buNone/>
              <a:defRPr sz="1200">
                <a:solidFill>
                  <a:schemeClr val="tx1">
                    <a:lumMod val="50000"/>
                    <a:lumOff val="50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508001" y="3352800"/>
            <a:ext cx="6447501" cy="1178222"/>
          </a:xfrm>
        </p:spPr>
        <p:txBody>
          <a:bodyPr anchor="ctr">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20" name="TextBox 19"/>
          <p:cNvSpPr txBox="1"/>
          <p:nvPr/>
        </p:nvSpPr>
        <p:spPr>
          <a:xfrm>
            <a:off x="406403" y="59278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6669758" y="2164917"/>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latin typeface="Arial"/>
              </a:rPr>
              <a:t>”</a:t>
            </a:r>
            <a:endParaRPr lang="en-US" sz="1350" dirty="0">
              <a:solidFill>
                <a:schemeClr val="accent1">
                  <a:lumMod val="60000"/>
                  <a:lumOff val="40000"/>
                </a:schemeClr>
              </a:solidFill>
              <a:latin typeface="Arial"/>
            </a:endParaRPr>
          </a:p>
        </p:txBody>
      </p:sp>
    </p:spTree>
    <p:extLst>
      <p:ext uri="{BB962C8B-B14F-4D97-AF65-F5344CB8AC3E}">
        <p14:creationId xmlns:p14="http://schemas.microsoft.com/office/powerpoint/2010/main" val="3310224469"/>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508001" y="1448991"/>
            <a:ext cx="6447501" cy="1946595"/>
          </a:xfrm>
        </p:spPr>
        <p:txBody>
          <a:bodyPr anchor="b">
            <a:normAutofit/>
          </a:bodyPr>
          <a:lstStyle>
            <a:lvl1pPr algn="l">
              <a:defRPr sz="33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412848386"/>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698500" y="457200"/>
            <a:ext cx="6070601" cy="226695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507999" y="3009900"/>
            <a:ext cx="6447502" cy="385686"/>
          </a:xfrm>
        </p:spPr>
        <p:txBody>
          <a:bodyPr anchor="b">
            <a:noAutofit/>
          </a:bodyPr>
          <a:lstStyle>
            <a:lvl1pPr marL="0" indent="0">
              <a:buFontTx/>
              <a:buNone/>
              <a:defRPr sz="1800">
                <a:solidFill>
                  <a:schemeClr val="tx1">
                    <a:lumMod val="75000"/>
                    <a:lumOff val="25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24" name="TextBox 23"/>
          <p:cNvSpPr txBox="1"/>
          <p:nvPr/>
        </p:nvSpPr>
        <p:spPr>
          <a:xfrm>
            <a:off x="406403" y="59278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669758" y="2164917"/>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876372335"/>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514350" y="457200"/>
            <a:ext cx="6441152" cy="226695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507999" y="3009900"/>
            <a:ext cx="6447502" cy="385686"/>
          </a:xfrm>
        </p:spPr>
        <p:txBody>
          <a:bodyPr anchor="b">
            <a:noAutofit/>
          </a:bodyPr>
          <a:lstStyle>
            <a:lvl1pPr marL="0" indent="0">
              <a:buFontTx/>
              <a:buNone/>
              <a:defRPr sz="1800">
                <a:solidFill>
                  <a:schemeClr val="accent1"/>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579705275"/>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4/9/2024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537047297"/>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5755" y="457200"/>
            <a:ext cx="978557" cy="3938588"/>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508001" y="457200"/>
            <a:ext cx="5295113" cy="39385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026634780"/>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20"/>
        <p:cNvGrpSpPr/>
        <p:nvPr/>
      </p:nvGrpSpPr>
      <p:grpSpPr>
        <a:xfrm>
          <a:off x="0" y="0"/>
          <a:ext cx="0" cy="0"/>
          <a:chOff x="0" y="0"/>
          <a:chExt cx="0" cy="0"/>
        </a:xfrm>
      </p:grpSpPr>
      <p:sp>
        <p:nvSpPr>
          <p:cNvPr id="22" name="Google Shape;22;p4"/>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3" name="Google Shape;23;p4"/>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4" name="Google Shape;24;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42885470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27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783791876"/>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08001" y="2025651"/>
            <a:ext cx="6447501" cy="1369936"/>
          </a:xfrm>
        </p:spPr>
        <p:txBody>
          <a:bodyPr anchor="b"/>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3395586"/>
            <a:ext cx="6447501" cy="645300"/>
          </a:xfrm>
        </p:spPr>
        <p:txBody>
          <a:bodyPr anchor="t"/>
          <a:lstStyle>
            <a:lvl1pPr marL="0" indent="0" algn="l">
              <a:buNone/>
              <a:defRPr sz="150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493170578"/>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08001" y="1620442"/>
            <a:ext cx="3138026" cy="29105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17477" y="1620442"/>
            <a:ext cx="3138026" cy="29105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4/9/2024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33021435"/>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506809" y="1620737"/>
            <a:ext cx="3139217"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506809" y="2052934"/>
            <a:ext cx="3139217" cy="247808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16287" y="1620737"/>
            <a:ext cx="3139214"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3816288" y="2052934"/>
            <a:ext cx="3139213" cy="247808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4/9/2024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706150089"/>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08001" y="457200"/>
            <a:ext cx="6447501" cy="9906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4/9/2024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045349337"/>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4/9/2024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0516288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1123953"/>
            <a:ext cx="2890896" cy="958850"/>
          </a:xfrm>
        </p:spPr>
        <p:txBody>
          <a:bodyPr anchor="b">
            <a:normAutofit/>
          </a:bodyPr>
          <a:lstStyle>
            <a:lvl1pPr>
              <a:defRPr sz="1500"/>
            </a:lvl1pPr>
          </a:lstStyle>
          <a:p>
            <a:r>
              <a:rPr lang="en-US"/>
              <a:t>Click to edit Master title style</a:t>
            </a:r>
            <a:endParaRPr lang="en-US" dirty="0"/>
          </a:p>
        </p:txBody>
      </p:sp>
      <p:sp>
        <p:nvSpPr>
          <p:cNvPr id="3" name="Content Placeholder 2"/>
          <p:cNvSpPr>
            <a:spLocks noGrp="1"/>
          </p:cNvSpPr>
          <p:nvPr>
            <p:ph idx="1"/>
          </p:nvPr>
        </p:nvSpPr>
        <p:spPr>
          <a:xfrm>
            <a:off x="3570346" y="386193"/>
            <a:ext cx="3385156" cy="41448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08001" y="2082802"/>
            <a:ext cx="2890896" cy="1938337"/>
          </a:xfrm>
        </p:spPr>
        <p:txBody>
          <a:bodyPr>
            <a:normAutofit/>
          </a:bodyPr>
          <a:lstStyle>
            <a:lvl1pPr marL="0" indent="0">
              <a:buNone/>
              <a:defRPr sz="1050"/>
            </a:lvl1pPr>
            <a:lvl2pPr marL="342797" indent="0">
              <a:buNone/>
              <a:defRPr sz="1050"/>
            </a:lvl2pPr>
            <a:lvl3pPr marL="685595" indent="0">
              <a:buNone/>
              <a:defRPr sz="900"/>
            </a:lvl3pPr>
            <a:lvl4pPr marL="1028392" indent="0">
              <a:buNone/>
              <a:defRPr sz="750"/>
            </a:lvl4pPr>
            <a:lvl5pPr marL="1371188" indent="0">
              <a:buNone/>
              <a:defRPr sz="750"/>
            </a:lvl5pPr>
            <a:lvl6pPr marL="1713986" indent="0">
              <a:buNone/>
              <a:defRPr sz="750"/>
            </a:lvl6pPr>
            <a:lvl7pPr marL="2056783" indent="0">
              <a:buNone/>
              <a:defRPr sz="750"/>
            </a:lvl7pPr>
            <a:lvl8pPr marL="2399580" indent="0">
              <a:buNone/>
              <a:defRPr sz="750"/>
            </a:lvl8pPr>
            <a:lvl9pPr marL="2742377"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4/9/2024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009441089"/>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3600450"/>
            <a:ext cx="6447500" cy="425054"/>
          </a:xfrm>
        </p:spPr>
        <p:txBody>
          <a:bodyPr anchor="b">
            <a:normAutofit/>
          </a:bodyPr>
          <a:lstStyle>
            <a:lvl1pPr algn="l">
              <a:defRPr sz="1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08001" y="457200"/>
            <a:ext cx="6447501" cy="2884289"/>
          </a:xfrm>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508001" y="4025504"/>
            <a:ext cx="6447500" cy="505518"/>
          </a:xfrm>
        </p:spPr>
        <p:txBody>
          <a:bodyPr>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81372867"/>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6350"/>
            <a:ext cx="9144000" cy="5149850"/>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508001" y="457200"/>
            <a:ext cx="6447501" cy="9906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508001" y="1620442"/>
            <a:ext cx="6447501" cy="291058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403850" y="4531022"/>
            <a:ext cx="683954" cy="273844"/>
          </a:xfrm>
          <a:prstGeom prst="rect">
            <a:avLst/>
          </a:prstGeom>
        </p:spPr>
        <p:txBody>
          <a:bodyPr vert="horz" lIns="91440" tIns="45720" rIns="91440" bIns="45720" rtlCol="0" anchor="ctr"/>
          <a:lstStyle>
            <a:lvl1pPr algn="r">
              <a:defRPr sz="675">
                <a:solidFill>
                  <a:schemeClr val="tx1">
                    <a:tint val="75000"/>
                  </a:schemeClr>
                </a:solidFill>
              </a:defRPr>
            </a:lvl1pPr>
          </a:lstStyle>
          <a:p>
            <a:fld id="{B61BEF0D-F0BB-DE4B-95CE-6DB70DBA9567}" type="datetimeFigureOut">
              <a:rPr lang="en-US" smtClean="0"/>
              <a:pPr/>
              <a:t>4/9/2024</a:t>
            </a:fld>
            <a:endParaRPr lang="en-US" dirty="0"/>
          </a:p>
        </p:txBody>
      </p:sp>
      <p:sp>
        <p:nvSpPr>
          <p:cNvPr id="5" name="Footer Placeholder 4"/>
          <p:cNvSpPr>
            <a:spLocks noGrp="1"/>
          </p:cNvSpPr>
          <p:nvPr>
            <p:ph type="ftr" sz="quarter" idx="3"/>
          </p:nvPr>
        </p:nvSpPr>
        <p:spPr>
          <a:xfrm>
            <a:off x="508001" y="4531022"/>
            <a:ext cx="4723209" cy="273844"/>
          </a:xfrm>
          <a:prstGeom prst="rect">
            <a:avLst/>
          </a:prstGeom>
        </p:spPr>
        <p:txBody>
          <a:bodyPr vert="horz" lIns="91440" tIns="45720" rIns="91440" bIns="45720" rtlCol="0" anchor="ctr"/>
          <a:lstStyle>
            <a:lvl1pPr algn="l">
              <a:defRPr sz="675">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42998" y="4531022"/>
            <a:ext cx="512504" cy="273844"/>
          </a:xfrm>
          <a:prstGeom prst="rect">
            <a:avLst/>
          </a:prstGeom>
        </p:spPr>
        <p:txBody>
          <a:bodyPr vert="horz" lIns="91440" tIns="45720" rIns="91440" bIns="45720" rtlCol="0" anchor="ctr"/>
          <a:lstStyle>
            <a:lvl1pPr algn="r">
              <a:defRPr sz="675">
                <a:solidFill>
                  <a:schemeClr val="accent1"/>
                </a:solidFill>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465782994"/>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hf sldNum="0" hdr="0" ftr="0" dt="0"/>
  <p:txStyles>
    <p:titleStyle>
      <a:lvl1pPr algn="l" defTabSz="342900" rtl="0" eaLnBrk="1" latinLnBrk="0" hangingPunct="1">
        <a:spcBef>
          <a:spcPct val="0"/>
        </a:spcBef>
        <a:buNone/>
        <a:defRPr sz="27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accent1"/>
        </a:buClr>
        <a:buSzPct val="80000"/>
        <a:buFont typeface="Wingdings 3" charset="2"/>
        <a:buChar char=""/>
        <a:defRPr sz="1350" kern="1200">
          <a:solidFill>
            <a:schemeClr val="tx1">
              <a:lumMod val="75000"/>
              <a:lumOff val="25000"/>
            </a:schemeClr>
          </a:solidFill>
          <a:latin typeface="+mn-lt"/>
          <a:ea typeface="+mn-ea"/>
          <a:cs typeface="+mn-cs"/>
        </a:defRPr>
      </a:lvl1pPr>
      <a:lvl2pPr marL="557213" indent="-214313" algn="l" defTabSz="342900" rtl="0" eaLnBrk="1" latinLnBrk="0" hangingPunct="1">
        <a:spcBef>
          <a:spcPts val="75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2pPr>
      <a:lvl3pPr marL="857250" indent="-171450" algn="l" defTabSz="342900" rtl="0" eaLnBrk="1" latinLnBrk="0" hangingPunct="1">
        <a:spcBef>
          <a:spcPts val="750"/>
        </a:spcBef>
        <a:spcAft>
          <a:spcPts val="0"/>
        </a:spcAft>
        <a:buClr>
          <a:schemeClr val="accent1"/>
        </a:buClr>
        <a:buSzPct val="80000"/>
        <a:buFont typeface="Wingdings 3" charset="2"/>
        <a:buChar char=""/>
        <a:defRPr sz="1050" kern="1200">
          <a:solidFill>
            <a:schemeClr val="tx1">
              <a:lumMod val="75000"/>
              <a:lumOff val="25000"/>
            </a:schemeClr>
          </a:solidFill>
          <a:latin typeface="+mn-lt"/>
          <a:ea typeface="+mn-ea"/>
          <a:cs typeface="+mn-cs"/>
        </a:defRPr>
      </a:lvl3pPr>
      <a:lvl4pPr marL="12001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4pPr>
      <a:lvl5pPr marL="15430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5pPr>
      <a:lvl6pPr marL="18859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6pPr>
      <a:lvl7pPr marL="22288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7pPr>
      <a:lvl8pPr marL="25717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8pPr>
      <a:lvl9pPr marL="29146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17.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17.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17.xml"/><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17.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17.xml"/><Relationship Id="rId5" Type="http://schemas.openxmlformats.org/officeDocument/2006/relationships/image" Target="../media/image22.png"/><Relationship Id="rId4" Type="http://schemas.openxmlformats.org/officeDocument/2006/relationships/image" Target="../media/image21.png"/></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5.xml"/><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7.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17.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3"/>
          <p:cNvSpPr txBox="1">
            <a:spLocks noGrp="1"/>
          </p:cNvSpPr>
          <p:nvPr>
            <p:ph type="ctrTitle"/>
          </p:nvPr>
        </p:nvSpPr>
        <p:spPr>
          <a:xfrm>
            <a:off x="1851550" y="3385625"/>
            <a:ext cx="5783400" cy="835200"/>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en" sz="2400"/>
              <a:t>                                </a:t>
            </a:r>
            <a:r>
              <a:rPr lang="en" sz="1750"/>
              <a:t>TEAM 06</a:t>
            </a:r>
            <a:endParaRPr sz="1750"/>
          </a:p>
          <a:p>
            <a:pPr marL="0" lvl="0" indent="0" algn="l" rtl="0">
              <a:spcBef>
                <a:spcPts val="0"/>
              </a:spcBef>
              <a:spcAft>
                <a:spcPts val="0"/>
              </a:spcAft>
              <a:buNone/>
            </a:pPr>
            <a:r>
              <a:rPr lang="en" sz="1750"/>
              <a:t>                                      Presentation by</a:t>
            </a:r>
            <a:endParaRPr sz="1750"/>
          </a:p>
          <a:p>
            <a:pPr marL="0" lvl="0" indent="0" algn="l" rtl="0">
              <a:spcBef>
                <a:spcPts val="0"/>
              </a:spcBef>
              <a:spcAft>
                <a:spcPts val="0"/>
              </a:spcAft>
              <a:buNone/>
            </a:pPr>
            <a:r>
              <a:rPr lang="en" sz="1750"/>
              <a:t>                                    Chiranjeet Banerjee </a:t>
            </a:r>
            <a:endParaRPr sz="1750"/>
          </a:p>
          <a:p>
            <a:pPr marL="0" lvl="0" indent="0" algn="l" rtl="0">
              <a:spcBef>
                <a:spcPts val="0"/>
              </a:spcBef>
              <a:spcAft>
                <a:spcPts val="0"/>
              </a:spcAft>
              <a:buNone/>
            </a:pPr>
            <a:r>
              <a:rPr lang="en" sz="1750"/>
              <a:t>                                           Riya Singh</a:t>
            </a:r>
            <a:endParaRPr sz="1750"/>
          </a:p>
        </p:txBody>
      </p:sp>
      <p:sp>
        <p:nvSpPr>
          <p:cNvPr id="64" name="Google Shape;64;p13"/>
          <p:cNvSpPr txBox="1">
            <a:spLocks noGrp="1"/>
          </p:cNvSpPr>
          <p:nvPr>
            <p:ph type="subTitle" idx="1"/>
          </p:nvPr>
        </p:nvSpPr>
        <p:spPr>
          <a:xfrm>
            <a:off x="1594575" y="770950"/>
            <a:ext cx="6842700" cy="96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5000"/>
              <a:t>USA House Prediction</a:t>
            </a:r>
            <a:endParaRPr sz="50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21"/>
          <p:cNvSpPr txBox="1">
            <a:spLocks noGrp="1"/>
          </p:cNvSpPr>
          <p:nvPr>
            <p:ph type="title"/>
          </p:nvPr>
        </p:nvSpPr>
        <p:spPr>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How to improve the dataset </a:t>
            </a:r>
            <a:endParaRPr/>
          </a:p>
        </p:txBody>
      </p:sp>
      <p:sp>
        <p:nvSpPr>
          <p:cNvPr id="113" name="Google Shape;113;p21"/>
          <p:cNvSpPr txBox="1">
            <a:spLocks noGrp="1"/>
          </p:cNvSpPr>
          <p:nvPr>
            <p:ph type="body" idx="1"/>
          </p:nvPr>
        </p:nvSpPr>
        <p:spPr>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Combining Columns </a:t>
            </a:r>
            <a:endParaRPr/>
          </a:p>
          <a:p>
            <a:pPr marL="457200" lvl="0" indent="0" algn="l" rtl="0">
              <a:spcBef>
                <a:spcPts val="1200"/>
              </a:spcBef>
              <a:spcAft>
                <a:spcPts val="0"/>
              </a:spcAft>
              <a:buNone/>
            </a:pPr>
            <a:endParaRPr/>
          </a:p>
          <a:p>
            <a:pPr marL="457200" lvl="0" indent="-342900" algn="l" rtl="0">
              <a:spcBef>
                <a:spcPts val="1200"/>
              </a:spcBef>
              <a:spcAft>
                <a:spcPts val="0"/>
              </a:spcAft>
              <a:buSzPts val="1800"/>
              <a:buChar char="●"/>
            </a:pPr>
            <a:r>
              <a:rPr lang="en"/>
              <a:t>Removing noisy data and outliers  </a:t>
            </a:r>
            <a:endParaRPr/>
          </a:p>
          <a:p>
            <a:pPr marL="457200" lvl="0" indent="0" algn="l" rtl="0">
              <a:spcBef>
                <a:spcPts val="1200"/>
              </a:spcBef>
              <a:spcAft>
                <a:spcPts val="0"/>
              </a:spcAft>
              <a:buNone/>
            </a:pPr>
            <a:endParaRPr/>
          </a:p>
          <a:p>
            <a:pPr marL="457200" lvl="0" indent="-342900" algn="l" rtl="0">
              <a:spcBef>
                <a:spcPts val="1200"/>
              </a:spcBef>
              <a:spcAft>
                <a:spcPts val="0"/>
              </a:spcAft>
              <a:buSzPts val="1800"/>
              <a:buChar char="●"/>
            </a:pPr>
            <a:r>
              <a:rPr lang="en"/>
              <a:t>Dropping similar columns</a:t>
            </a:r>
            <a:endParaRPr/>
          </a:p>
          <a:p>
            <a:pPr marL="457200" lvl="0" indent="0" algn="l" rtl="0">
              <a:spcBef>
                <a:spcPts val="1200"/>
              </a:spcBef>
              <a:spcAft>
                <a:spcPts val="0"/>
              </a:spcAft>
              <a:buNone/>
            </a:pPr>
            <a:endParaRPr/>
          </a:p>
          <a:p>
            <a:pPr marL="457200" lvl="0" indent="-342900" algn="l" rtl="0">
              <a:spcBef>
                <a:spcPts val="1200"/>
              </a:spcBef>
              <a:spcAft>
                <a:spcPts val="0"/>
              </a:spcAft>
              <a:buSzPts val="1800"/>
              <a:buChar char="●"/>
            </a:pPr>
            <a:r>
              <a:rPr lang="en"/>
              <a:t>Label encoding</a:t>
            </a:r>
            <a:endParaRPr/>
          </a:p>
        </p:txBody>
      </p:sp>
      <p:pic>
        <p:nvPicPr>
          <p:cNvPr id="3" name="Picture 2">
            <a:extLst>
              <a:ext uri="{FF2B5EF4-FFF2-40B4-BE49-F238E27FC236}">
                <a16:creationId xmlns:a16="http://schemas.microsoft.com/office/drawing/2014/main" id="{D8A2F362-FD34-CC6B-458A-B842A0387C64}"/>
              </a:ext>
            </a:extLst>
          </p:cNvPr>
          <p:cNvPicPr>
            <a:picLocks noChangeAspect="1"/>
          </p:cNvPicPr>
          <p:nvPr/>
        </p:nvPicPr>
        <p:blipFill>
          <a:blip r:embed="rId3"/>
          <a:stretch>
            <a:fillRect/>
          </a:stretch>
        </p:blipFill>
        <p:spPr>
          <a:xfrm flipH="1">
            <a:off x="6342319" y="245674"/>
            <a:ext cx="2759147" cy="2015074"/>
          </a:xfrm>
          <a:prstGeom prst="rect">
            <a:avLst/>
          </a:prstGeom>
        </p:spPr>
      </p:pic>
      <p:pic>
        <p:nvPicPr>
          <p:cNvPr id="7" name="Picture 6">
            <a:extLst>
              <a:ext uri="{FF2B5EF4-FFF2-40B4-BE49-F238E27FC236}">
                <a16:creationId xmlns:a16="http://schemas.microsoft.com/office/drawing/2014/main" id="{B5AC77D8-F7AF-307E-42AD-94F8A2A5DBCC}"/>
              </a:ext>
            </a:extLst>
          </p:cNvPr>
          <p:cNvPicPr>
            <a:picLocks noChangeAspect="1"/>
          </p:cNvPicPr>
          <p:nvPr/>
        </p:nvPicPr>
        <p:blipFill>
          <a:blip r:embed="rId4"/>
          <a:stretch>
            <a:fillRect/>
          </a:stretch>
        </p:blipFill>
        <p:spPr>
          <a:xfrm>
            <a:off x="4375299" y="2322945"/>
            <a:ext cx="4726168" cy="236253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2"/>
          <p:cNvSpPr txBox="1">
            <a:spLocks noGrp="1"/>
          </p:cNvSpPr>
          <p:nvPr>
            <p:ph type="title"/>
          </p:nvPr>
        </p:nvSpPr>
        <p:spPr>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dirty="0"/>
              <a:t>NEXT STEP …</a:t>
            </a:r>
            <a:endParaRPr dirty="0"/>
          </a:p>
        </p:txBody>
      </p:sp>
      <p:sp>
        <p:nvSpPr>
          <p:cNvPr id="119" name="Google Shape;119;p22"/>
          <p:cNvSpPr txBox="1">
            <a:spLocks noGrp="1"/>
          </p:cNvSpPr>
          <p:nvPr>
            <p:ph type="body" idx="1"/>
          </p:nvPr>
        </p:nvSpPr>
        <p:spPr>
          <a:prstGeom prst="rect">
            <a:avLst/>
          </a:prstGeom>
        </p:spPr>
        <p:txBody>
          <a:bodyPr spcFirstLastPara="1" wrap="square" lIns="91425" tIns="91425" rIns="91425" bIns="91425" anchor="t" anchorCtr="0">
            <a:normAutofit fontScale="62500" lnSpcReduction="20000"/>
          </a:bodyPr>
          <a:lstStyle/>
          <a:p>
            <a:pPr marL="0" lvl="0" indent="0" algn="ctr" rtl="0">
              <a:spcBef>
                <a:spcPts val="0"/>
              </a:spcBef>
              <a:spcAft>
                <a:spcPts val="0"/>
              </a:spcAft>
              <a:buNone/>
            </a:pPr>
            <a:r>
              <a:rPr lang="en" sz="3000" dirty="0">
                <a:latin typeface="Roboto Slab"/>
                <a:ea typeface="Roboto Slab"/>
                <a:cs typeface="Roboto Slab"/>
                <a:sym typeface="Roboto Slab"/>
              </a:rPr>
              <a:t>Split the dataset to train and test   : </a:t>
            </a:r>
            <a:endParaRPr sz="3000" dirty="0">
              <a:latin typeface="Roboto Slab"/>
              <a:ea typeface="Roboto Slab"/>
              <a:cs typeface="Roboto Slab"/>
              <a:sym typeface="Roboto Slab"/>
            </a:endParaRPr>
          </a:p>
          <a:p>
            <a:pPr marL="0" lvl="0" indent="0" algn="ctr" rtl="0">
              <a:spcBef>
                <a:spcPts val="1200"/>
              </a:spcBef>
              <a:spcAft>
                <a:spcPts val="0"/>
              </a:spcAft>
              <a:buNone/>
            </a:pPr>
            <a:r>
              <a:rPr lang="en" sz="2150" dirty="0"/>
              <a:t>from sklearn.model_selection import train_test_split</a:t>
            </a:r>
            <a:endParaRPr sz="2150" dirty="0"/>
          </a:p>
          <a:p>
            <a:pPr marL="0" lvl="0" indent="0" algn="ctr" rtl="0">
              <a:spcBef>
                <a:spcPts val="0"/>
              </a:spcBef>
              <a:spcAft>
                <a:spcPts val="0"/>
              </a:spcAft>
              <a:buNone/>
            </a:pPr>
            <a:r>
              <a:rPr lang="en" sz="2150" dirty="0"/>
              <a:t>X_train, X_test, y_train, y_test = train_test_split(x,y, test_size = 0.2, random_state = 0)</a:t>
            </a:r>
            <a:endParaRPr sz="2150" dirty="0"/>
          </a:p>
          <a:p>
            <a:pPr marL="0" lvl="0" indent="0" algn="ctr" rtl="0">
              <a:spcBef>
                <a:spcPts val="0"/>
              </a:spcBef>
              <a:spcAft>
                <a:spcPts val="0"/>
              </a:spcAft>
              <a:buNone/>
            </a:pPr>
            <a:endParaRPr sz="3000" dirty="0">
              <a:latin typeface="Roboto Slab"/>
              <a:ea typeface="Roboto Slab"/>
              <a:cs typeface="Roboto Slab"/>
              <a:sym typeface="Roboto Slab"/>
            </a:endParaRPr>
          </a:p>
          <a:p>
            <a:pPr marL="0" lvl="0" indent="0" algn="ctr" rtl="0">
              <a:spcBef>
                <a:spcPts val="1200"/>
              </a:spcBef>
              <a:spcAft>
                <a:spcPts val="0"/>
              </a:spcAft>
              <a:buNone/>
            </a:pPr>
            <a:r>
              <a:rPr lang="en" sz="3000" dirty="0">
                <a:latin typeface="Roboto Slab"/>
                <a:ea typeface="Roboto Slab"/>
                <a:cs typeface="Roboto Slab"/>
                <a:sym typeface="Roboto Slab"/>
              </a:rPr>
              <a:t>EXPLORING ML MODELS  : </a:t>
            </a:r>
            <a:endParaRPr sz="3000" dirty="0">
              <a:latin typeface="Roboto Slab"/>
              <a:ea typeface="Roboto Slab"/>
              <a:cs typeface="Roboto Slab"/>
              <a:sym typeface="Roboto Slab"/>
            </a:endParaRPr>
          </a:p>
          <a:p>
            <a:pPr marL="0" lvl="0" indent="0" algn="ctr" rtl="0">
              <a:spcBef>
                <a:spcPts val="1200"/>
              </a:spcBef>
              <a:spcAft>
                <a:spcPts val="0"/>
              </a:spcAft>
              <a:buNone/>
            </a:pPr>
            <a:r>
              <a:rPr lang="en" sz="2500" dirty="0">
                <a:latin typeface="Roboto Slab"/>
                <a:ea typeface="Roboto Slab"/>
                <a:cs typeface="Roboto Slab"/>
                <a:sym typeface="Roboto Slab"/>
              </a:rPr>
              <a:t>Linear Regression</a:t>
            </a:r>
            <a:endParaRPr sz="2500" dirty="0">
              <a:latin typeface="Roboto Slab"/>
              <a:ea typeface="Roboto Slab"/>
              <a:cs typeface="Roboto Slab"/>
              <a:sym typeface="Roboto Slab"/>
            </a:endParaRPr>
          </a:p>
          <a:p>
            <a:pPr marL="0" lvl="0" indent="0" algn="ctr" rtl="0">
              <a:spcBef>
                <a:spcPts val="1200"/>
              </a:spcBef>
              <a:spcAft>
                <a:spcPts val="0"/>
              </a:spcAft>
              <a:buNone/>
            </a:pPr>
            <a:r>
              <a:rPr lang="en" sz="2500" dirty="0">
                <a:latin typeface="Roboto Slab"/>
                <a:ea typeface="Roboto Slab"/>
                <a:cs typeface="Roboto Slab"/>
                <a:sym typeface="Roboto Slab"/>
              </a:rPr>
              <a:t>Gradient Boosting</a:t>
            </a:r>
            <a:endParaRPr sz="2500" dirty="0">
              <a:latin typeface="Roboto Slab"/>
              <a:ea typeface="Roboto Slab"/>
              <a:cs typeface="Roboto Slab"/>
              <a:sym typeface="Roboto Slab"/>
            </a:endParaRPr>
          </a:p>
          <a:p>
            <a:pPr marL="0" lvl="0" indent="0" algn="ctr" rtl="0">
              <a:spcBef>
                <a:spcPts val="1200"/>
              </a:spcBef>
              <a:spcAft>
                <a:spcPts val="0"/>
              </a:spcAft>
              <a:buNone/>
            </a:pPr>
            <a:r>
              <a:rPr lang="en" sz="2500" dirty="0">
                <a:latin typeface="Roboto Slab"/>
                <a:ea typeface="Roboto Slab"/>
                <a:cs typeface="Roboto Slab"/>
                <a:sym typeface="Roboto Slab"/>
              </a:rPr>
              <a:t>XGBoosting </a:t>
            </a:r>
            <a:endParaRPr sz="2500" dirty="0">
              <a:latin typeface="Roboto Slab"/>
              <a:ea typeface="Roboto Slab"/>
              <a:cs typeface="Roboto Slab"/>
              <a:sym typeface="Roboto Slab"/>
            </a:endParaRPr>
          </a:p>
          <a:p>
            <a:pPr marL="0" lvl="0" indent="0" algn="ctr" rtl="0">
              <a:spcBef>
                <a:spcPts val="1200"/>
              </a:spcBef>
              <a:spcAft>
                <a:spcPts val="1200"/>
              </a:spcAft>
              <a:buNone/>
            </a:pPr>
            <a:r>
              <a:rPr lang="en" sz="2500" dirty="0">
                <a:latin typeface="Roboto Slab"/>
                <a:ea typeface="Roboto Slab"/>
                <a:cs typeface="Roboto Slab"/>
                <a:sym typeface="Roboto Slab"/>
              </a:rPr>
              <a:t>Random Forest</a:t>
            </a:r>
            <a:endParaRPr sz="2500" dirty="0">
              <a:latin typeface="Roboto Slab"/>
              <a:ea typeface="Roboto Slab"/>
              <a:cs typeface="Roboto Slab"/>
              <a:sym typeface="Roboto Slab"/>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23"/>
          <p:cNvSpPr txBox="1">
            <a:spLocks noGrp="1"/>
          </p:cNvSpPr>
          <p:nvPr>
            <p:ph type="title"/>
          </p:nvPr>
        </p:nvSpPr>
        <p:spPr>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LINEAR REGRESSION	</a:t>
            </a:r>
            <a:endParaRPr/>
          </a:p>
        </p:txBody>
      </p:sp>
      <p:pic>
        <p:nvPicPr>
          <p:cNvPr id="125" name="Google Shape;125;p23"/>
          <p:cNvPicPr preferRelativeResize="0"/>
          <p:nvPr/>
        </p:nvPicPr>
        <p:blipFill>
          <a:blip r:embed="rId3">
            <a:alphaModFix/>
          </a:blip>
          <a:stretch>
            <a:fillRect/>
          </a:stretch>
        </p:blipFill>
        <p:spPr>
          <a:xfrm>
            <a:off x="5200650" y="1489825"/>
            <a:ext cx="3555450" cy="3078900"/>
          </a:xfrm>
          <a:prstGeom prst="rect">
            <a:avLst/>
          </a:prstGeom>
          <a:noFill/>
          <a:ln>
            <a:noFill/>
          </a:ln>
        </p:spPr>
      </p:pic>
      <p:pic>
        <p:nvPicPr>
          <p:cNvPr id="126" name="Google Shape;126;p23"/>
          <p:cNvPicPr preferRelativeResize="0"/>
          <p:nvPr/>
        </p:nvPicPr>
        <p:blipFill>
          <a:blip r:embed="rId4">
            <a:alphaModFix/>
          </a:blip>
          <a:stretch>
            <a:fillRect/>
          </a:stretch>
        </p:blipFill>
        <p:spPr>
          <a:xfrm>
            <a:off x="387900" y="2120700"/>
            <a:ext cx="4812750" cy="18067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4"/>
          <p:cNvSpPr txBox="1">
            <a:spLocks noGrp="1"/>
          </p:cNvSpPr>
          <p:nvPr>
            <p:ph type="title"/>
          </p:nvPr>
        </p:nvSpPr>
        <p:spPr>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sz="2400" dirty="0"/>
              <a:t>Gradient boosting (hyper-parameter tuning included) </a:t>
            </a:r>
            <a:endParaRPr sz="2400" dirty="0"/>
          </a:p>
        </p:txBody>
      </p:sp>
      <p:pic>
        <p:nvPicPr>
          <p:cNvPr id="132" name="Google Shape;132;p24"/>
          <p:cNvPicPr preferRelativeResize="0"/>
          <p:nvPr/>
        </p:nvPicPr>
        <p:blipFill>
          <a:blip r:embed="rId3">
            <a:alphaModFix/>
          </a:blip>
          <a:stretch>
            <a:fillRect/>
          </a:stretch>
        </p:blipFill>
        <p:spPr>
          <a:xfrm>
            <a:off x="387900" y="1581475"/>
            <a:ext cx="4417925" cy="2895600"/>
          </a:xfrm>
          <a:prstGeom prst="rect">
            <a:avLst/>
          </a:prstGeom>
          <a:noFill/>
          <a:ln>
            <a:noFill/>
          </a:ln>
        </p:spPr>
      </p:pic>
      <p:pic>
        <p:nvPicPr>
          <p:cNvPr id="133" name="Google Shape;133;p24"/>
          <p:cNvPicPr preferRelativeResize="0"/>
          <p:nvPr/>
        </p:nvPicPr>
        <p:blipFill>
          <a:blip r:embed="rId4">
            <a:alphaModFix/>
          </a:blip>
          <a:stretch>
            <a:fillRect/>
          </a:stretch>
        </p:blipFill>
        <p:spPr>
          <a:xfrm>
            <a:off x="4805825" y="1528975"/>
            <a:ext cx="3950276" cy="30397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5"/>
          <p:cNvSpPr txBox="1">
            <a:spLocks noGrp="1"/>
          </p:cNvSpPr>
          <p:nvPr>
            <p:ph type="title"/>
          </p:nvPr>
        </p:nvSpPr>
        <p:spPr>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dirty="0"/>
              <a:t>XGBOOSTING  (hyper-parameter tuning included) </a:t>
            </a:r>
            <a:endParaRPr dirty="0"/>
          </a:p>
        </p:txBody>
      </p:sp>
      <p:pic>
        <p:nvPicPr>
          <p:cNvPr id="139" name="Google Shape;139;p25"/>
          <p:cNvPicPr preferRelativeResize="0"/>
          <p:nvPr/>
        </p:nvPicPr>
        <p:blipFill>
          <a:blip r:embed="rId3">
            <a:alphaModFix/>
          </a:blip>
          <a:stretch>
            <a:fillRect/>
          </a:stretch>
        </p:blipFill>
        <p:spPr>
          <a:xfrm>
            <a:off x="429500" y="1489813"/>
            <a:ext cx="4077150" cy="2524125"/>
          </a:xfrm>
          <a:prstGeom prst="rect">
            <a:avLst/>
          </a:prstGeom>
          <a:noFill/>
          <a:ln>
            <a:noFill/>
          </a:ln>
        </p:spPr>
      </p:pic>
      <p:pic>
        <p:nvPicPr>
          <p:cNvPr id="140" name="Google Shape;140;p25"/>
          <p:cNvPicPr preferRelativeResize="0"/>
          <p:nvPr/>
        </p:nvPicPr>
        <p:blipFill rotWithShape="1">
          <a:blip r:embed="rId4">
            <a:alphaModFix/>
          </a:blip>
          <a:srcRect r="-3616" b="16998"/>
          <a:stretch/>
        </p:blipFill>
        <p:spPr>
          <a:xfrm>
            <a:off x="459100" y="3965575"/>
            <a:ext cx="4077151" cy="329225"/>
          </a:xfrm>
          <a:prstGeom prst="rect">
            <a:avLst/>
          </a:prstGeom>
          <a:noFill/>
          <a:ln>
            <a:noFill/>
          </a:ln>
        </p:spPr>
      </p:pic>
      <p:pic>
        <p:nvPicPr>
          <p:cNvPr id="141" name="Google Shape;141;p25"/>
          <p:cNvPicPr preferRelativeResize="0"/>
          <p:nvPr/>
        </p:nvPicPr>
        <p:blipFill>
          <a:blip r:embed="rId5">
            <a:alphaModFix/>
          </a:blip>
          <a:stretch>
            <a:fillRect/>
          </a:stretch>
        </p:blipFill>
        <p:spPr>
          <a:xfrm>
            <a:off x="4551200" y="1489825"/>
            <a:ext cx="4249449" cy="2429699"/>
          </a:xfrm>
          <a:prstGeom prst="rect">
            <a:avLst/>
          </a:prstGeom>
          <a:noFill/>
          <a:ln>
            <a:noFill/>
          </a:ln>
        </p:spPr>
      </p:pic>
      <p:pic>
        <p:nvPicPr>
          <p:cNvPr id="142" name="Google Shape;142;p25"/>
          <p:cNvPicPr preferRelativeResize="0"/>
          <p:nvPr/>
        </p:nvPicPr>
        <p:blipFill>
          <a:blip r:embed="rId6">
            <a:alphaModFix/>
          </a:blip>
          <a:stretch>
            <a:fillRect/>
          </a:stretch>
        </p:blipFill>
        <p:spPr>
          <a:xfrm>
            <a:off x="4637350" y="3965575"/>
            <a:ext cx="4077150" cy="3966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6"/>
          <p:cNvSpPr txBox="1">
            <a:spLocks noGrp="1"/>
          </p:cNvSpPr>
          <p:nvPr>
            <p:ph type="title"/>
          </p:nvPr>
        </p:nvSpPr>
        <p:spPr>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Random Forest Algorithm </a:t>
            </a:r>
            <a:endParaRPr/>
          </a:p>
        </p:txBody>
      </p:sp>
      <p:sp>
        <p:nvSpPr>
          <p:cNvPr id="148" name="Google Shape;148;p26"/>
          <p:cNvSpPr txBox="1">
            <a:spLocks noGrp="1"/>
          </p:cNvSpPr>
          <p:nvPr>
            <p:ph type="body" idx="1"/>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49" name="Google Shape;149;p26"/>
          <p:cNvPicPr preferRelativeResize="0"/>
          <p:nvPr/>
        </p:nvPicPr>
        <p:blipFill>
          <a:blip r:embed="rId3">
            <a:alphaModFix/>
          </a:blip>
          <a:stretch>
            <a:fillRect/>
          </a:stretch>
        </p:blipFill>
        <p:spPr>
          <a:xfrm>
            <a:off x="387900" y="1489825"/>
            <a:ext cx="5323850" cy="2515225"/>
          </a:xfrm>
          <a:prstGeom prst="rect">
            <a:avLst/>
          </a:prstGeom>
          <a:noFill/>
          <a:ln>
            <a:noFill/>
          </a:ln>
        </p:spPr>
      </p:pic>
      <p:pic>
        <p:nvPicPr>
          <p:cNvPr id="150" name="Google Shape;150;p26"/>
          <p:cNvPicPr preferRelativeResize="0"/>
          <p:nvPr/>
        </p:nvPicPr>
        <p:blipFill>
          <a:blip r:embed="rId4">
            <a:alphaModFix/>
          </a:blip>
          <a:stretch>
            <a:fillRect/>
          </a:stretch>
        </p:blipFill>
        <p:spPr>
          <a:xfrm>
            <a:off x="5739550" y="1489825"/>
            <a:ext cx="2961775" cy="2479175"/>
          </a:xfrm>
          <a:prstGeom prst="rect">
            <a:avLst/>
          </a:prstGeom>
          <a:noFill/>
          <a:ln>
            <a:noFill/>
          </a:ln>
        </p:spPr>
      </p:pic>
      <p:pic>
        <p:nvPicPr>
          <p:cNvPr id="151" name="Google Shape;151;p26"/>
          <p:cNvPicPr preferRelativeResize="0"/>
          <p:nvPr/>
        </p:nvPicPr>
        <p:blipFill>
          <a:blip r:embed="rId5">
            <a:alphaModFix/>
          </a:blip>
          <a:stretch>
            <a:fillRect/>
          </a:stretch>
        </p:blipFill>
        <p:spPr>
          <a:xfrm>
            <a:off x="450475" y="4187374"/>
            <a:ext cx="3489933" cy="26997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27"/>
          <p:cNvSpPr txBox="1">
            <a:spLocks noGrp="1"/>
          </p:cNvSpPr>
          <p:nvPr>
            <p:ph type="title"/>
          </p:nvPr>
        </p:nvSpPr>
        <p:spPr>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Did we find the best performing Model ?</a:t>
            </a:r>
            <a:endParaRPr/>
          </a:p>
        </p:txBody>
      </p:sp>
      <p:sp>
        <p:nvSpPr>
          <p:cNvPr id="157" name="Google Shape;157;p27"/>
          <p:cNvSpPr txBox="1">
            <a:spLocks noGrp="1"/>
          </p:cNvSpPr>
          <p:nvPr>
            <p:ph type="body" idx="1"/>
          </p:nvPr>
        </p:nvSpPr>
        <p:spPr>
          <a:prstGeom prst="rect">
            <a:avLst/>
          </a:prstGeom>
        </p:spPr>
        <p:txBody>
          <a:bodyPr spcFirstLastPara="1" wrap="square" lIns="91425" tIns="91425" rIns="91425" bIns="91425" anchor="t" anchorCtr="0">
            <a:normAutofit/>
          </a:bodyPr>
          <a:lstStyle/>
          <a:p>
            <a:pPr marL="0" marR="0" lvl="0" indent="0" algn="l" rtl="0">
              <a:lnSpc>
                <a:spcPct val="115000"/>
              </a:lnSpc>
              <a:spcBef>
                <a:spcPts val="0"/>
              </a:spcBef>
              <a:spcAft>
                <a:spcPts val="0"/>
              </a:spcAft>
              <a:buNone/>
            </a:pPr>
            <a:r>
              <a:rPr lang="en" sz="1200"/>
              <a:t>1. Random Forest (RAN) demonstrates superior</a:t>
            </a:r>
            <a:endParaRPr sz="1200"/>
          </a:p>
          <a:p>
            <a:pPr marL="0" marR="0" lvl="0" indent="0" algn="l" rtl="0">
              <a:lnSpc>
                <a:spcPct val="115000"/>
              </a:lnSpc>
              <a:spcBef>
                <a:spcPts val="0"/>
              </a:spcBef>
              <a:spcAft>
                <a:spcPts val="0"/>
              </a:spcAft>
              <a:buNone/>
            </a:pPr>
            <a:r>
              <a:rPr lang="en" sz="1200"/>
              <a:t> performance with highest R^2, lowest MSE, and</a:t>
            </a:r>
            <a:endParaRPr sz="1200"/>
          </a:p>
          <a:p>
            <a:pPr marL="0" marR="0" lvl="0" indent="0" algn="l" rtl="0">
              <a:lnSpc>
                <a:spcPct val="115000"/>
              </a:lnSpc>
              <a:spcBef>
                <a:spcPts val="0"/>
              </a:spcBef>
              <a:spcAft>
                <a:spcPts val="0"/>
              </a:spcAft>
              <a:buNone/>
            </a:pPr>
            <a:r>
              <a:rPr lang="en" sz="1200"/>
              <a:t> RMSE, followed by Gradient Boosting Regression &amp; </a:t>
            </a:r>
            <a:endParaRPr sz="1200"/>
          </a:p>
          <a:p>
            <a:pPr marL="0" marR="0" lvl="0" indent="0" algn="l" rtl="0">
              <a:lnSpc>
                <a:spcPct val="115000"/>
              </a:lnSpc>
              <a:spcBef>
                <a:spcPts val="0"/>
              </a:spcBef>
              <a:spcAft>
                <a:spcPts val="0"/>
              </a:spcAft>
              <a:buNone/>
            </a:pPr>
            <a:r>
              <a:rPr lang="en" sz="1200"/>
              <a:t>XGBoosting (XGB), while Linear Regression (LR) </a:t>
            </a:r>
            <a:endParaRPr sz="1200"/>
          </a:p>
          <a:p>
            <a:pPr marL="0" marR="0" lvl="0" indent="0" algn="l" rtl="0">
              <a:lnSpc>
                <a:spcPct val="115000"/>
              </a:lnSpc>
              <a:spcBef>
                <a:spcPts val="0"/>
              </a:spcBef>
              <a:spcAft>
                <a:spcPts val="0"/>
              </a:spcAft>
              <a:buNone/>
            </a:pPr>
            <a:r>
              <a:rPr lang="en" sz="1200"/>
              <a:t>shows the least suitability.</a:t>
            </a:r>
            <a:endParaRPr sz="1200"/>
          </a:p>
          <a:p>
            <a:pPr marL="0" lvl="0" indent="0" algn="l" rtl="0">
              <a:spcBef>
                <a:spcPts val="0"/>
              </a:spcBef>
              <a:spcAft>
                <a:spcPts val="0"/>
              </a:spcAft>
              <a:buNone/>
            </a:pPr>
            <a:endParaRPr/>
          </a:p>
          <a:p>
            <a:pPr marL="0" marR="0" lvl="0" indent="0" algn="l" rtl="0">
              <a:lnSpc>
                <a:spcPct val="115000"/>
              </a:lnSpc>
              <a:spcBef>
                <a:spcPts val="1200"/>
              </a:spcBef>
              <a:spcAft>
                <a:spcPts val="0"/>
              </a:spcAft>
              <a:buNone/>
            </a:pPr>
            <a:r>
              <a:rPr lang="en" sz="1200"/>
              <a:t>2. Thus, prioritize using Random Forest (RAN) or </a:t>
            </a:r>
            <a:endParaRPr sz="1200"/>
          </a:p>
          <a:p>
            <a:pPr marL="0" marR="0" lvl="0" indent="0" algn="l" rtl="0">
              <a:lnSpc>
                <a:spcPct val="115000"/>
              </a:lnSpc>
              <a:spcBef>
                <a:spcPts val="0"/>
              </a:spcBef>
              <a:spcAft>
                <a:spcPts val="0"/>
              </a:spcAft>
              <a:buNone/>
            </a:pPr>
            <a:r>
              <a:rPr lang="en" sz="1200"/>
              <a:t>Gradient Boosting Regression (GBR) </a:t>
            </a:r>
            <a:endParaRPr sz="1200"/>
          </a:p>
          <a:p>
            <a:pPr marL="0" marR="0" lvl="0" indent="0" algn="l" rtl="0">
              <a:lnSpc>
                <a:spcPct val="115000"/>
              </a:lnSpc>
              <a:spcBef>
                <a:spcPts val="0"/>
              </a:spcBef>
              <a:spcAft>
                <a:spcPts val="0"/>
              </a:spcAft>
              <a:buNone/>
            </a:pPr>
            <a:r>
              <a:rPr lang="en" sz="1200"/>
              <a:t>for optimal predictive performance in this scenario.</a:t>
            </a:r>
            <a:endParaRPr sz="1200"/>
          </a:p>
          <a:p>
            <a:pPr marL="0" lvl="0" indent="0" algn="l" rtl="0">
              <a:spcBef>
                <a:spcPts val="0"/>
              </a:spcBef>
              <a:spcAft>
                <a:spcPts val="1200"/>
              </a:spcAft>
              <a:buNone/>
            </a:pPr>
            <a:endParaRPr/>
          </a:p>
        </p:txBody>
      </p:sp>
      <p:pic>
        <p:nvPicPr>
          <p:cNvPr id="158" name="Google Shape;158;p27"/>
          <p:cNvPicPr preferRelativeResize="0"/>
          <p:nvPr/>
        </p:nvPicPr>
        <p:blipFill>
          <a:blip r:embed="rId3">
            <a:alphaModFix/>
          </a:blip>
          <a:stretch>
            <a:fillRect/>
          </a:stretch>
        </p:blipFill>
        <p:spPr>
          <a:xfrm>
            <a:off x="3999875" y="1525025"/>
            <a:ext cx="4756226" cy="25283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8"/>
          <p:cNvSpPr txBox="1">
            <a:spLocks noGrp="1"/>
          </p:cNvSpPr>
          <p:nvPr>
            <p:ph type="title"/>
          </p:nvPr>
        </p:nvSpPr>
        <p:spPr>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Learnings </a:t>
            </a:r>
            <a:endParaRPr/>
          </a:p>
        </p:txBody>
      </p:sp>
      <p:sp>
        <p:nvSpPr>
          <p:cNvPr id="164" name="Google Shape;164;p28"/>
          <p:cNvSpPr txBox="1">
            <a:spLocks noGrp="1"/>
          </p:cNvSpPr>
          <p:nvPr>
            <p:ph type="body" idx="1"/>
          </p:nvPr>
        </p:nvSpPr>
        <p:spPr>
          <a:xfrm>
            <a:off x="436425" y="1496749"/>
            <a:ext cx="8368200" cy="3078900"/>
          </a:xfrm>
          <a:prstGeom prst="rect">
            <a:avLst/>
          </a:prstGeom>
        </p:spPr>
        <p:txBody>
          <a:bodyPr spcFirstLastPara="1" wrap="square" lIns="91425" tIns="91425" rIns="91425" bIns="91425" anchor="t" anchorCtr="0">
            <a:normAutofit/>
          </a:bodyPr>
          <a:lstStyle/>
          <a:p>
            <a:pPr marL="0" lvl="0" indent="0" algn="just" rtl="0">
              <a:spcBef>
                <a:spcPts val="0"/>
              </a:spcBef>
              <a:spcAft>
                <a:spcPts val="0"/>
              </a:spcAft>
              <a:buNone/>
            </a:pPr>
            <a:r>
              <a:rPr lang="en" sz="2200"/>
              <a:t>Overall, our project underscores the importance of data preprocessing, feature engineering, and algorithm selection in building accurate regression models for house price prediction.</a:t>
            </a:r>
            <a:endParaRPr sz="2200"/>
          </a:p>
          <a:p>
            <a:pPr marL="0" lvl="0" indent="0" algn="just" rtl="0">
              <a:spcBef>
                <a:spcPts val="0"/>
              </a:spcBef>
              <a:spcAft>
                <a:spcPts val="0"/>
              </a:spcAft>
              <a:buNone/>
            </a:pPr>
            <a:endParaRPr sz="2200"/>
          </a:p>
          <a:p>
            <a:pPr marL="0" lvl="0" indent="0" algn="just" rtl="0">
              <a:spcBef>
                <a:spcPts val="0"/>
              </a:spcBef>
              <a:spcAft>
                <a:spcPts val="0"/>
              </a:spcAft>
              <a:buNone/>
            </a:pPr>
            <a:r>
              <a:rPr lang="en" sz="2200"/>
              <a:t>In the future we can try to run models like PCA,SVM to analyze which model could perform better.</a:t>
            </a:r>
            <a:endParaRPr sz="2200"/>
          </a:p>
          <a:p>
            <a:pPr marL="0" lvl="0" indent="0" algn="l" rtl="0">
              <a:spcBef>
                <a:spcPts val="0"/>
              </a:spcBef>
              <a:spcAft>
                <a:spcPts val="1200"/>
              </a:spcAft>
              <a:buNone/>
            </a:pP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9"/>
          <p:cNvSpPr txBox="1">
            <a:spLocks noGrp="1"/>
          </p:cNvSpPr>
          <p:nvPr>
            <p:ph type="body" idx="1"/>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sz="5000"/>
              <a:t>              THANK YOU</a:t>
            </a:r>
            <a:endParaRPr sz="50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4"/>
          <p:cNvSpPr txBox="1">
            <a:spLocks noGrp="1"/>
          </p:cNvSpPr>
          <p:nvPr>
            <p:ph type="title"/>
          </p:nvPr>
        </p:nvSpPr>
        <p:spPr>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What would we achieve by doing this</a:t>
            </a:r>
            <a:endParaRPr/>
          </a:p>
        </p:txBody>
      </p:sp>
      <p:sp>
        <p:nvSpPr>
          <p:cNvPr id="70" name="Google Shape;70;p14"/>
          <p:cNvSpPr txBox="1">
            <a:spLocks noGrp="1"/>
          </p:cNvSpPr>
          <p:nvPr>
            <p:ph type="body" idx="1"/>
          </p:nvPr>
        </p:nvSpPr>
        <p:spPr>
          <a:prstGeom prst="rect">
            <a:avLst/>
          </a:prstGeom>
        </p:spPr>
        <p:txBody>
          <a:bodyPr spcFirstLastPara="1" wrap="square" lIns="91425" tIns="91425" rIns="91425" bIns="91425" anchor="t" anchorCtr="0">
            <a:normAutofit/>
          </a:bodyPr>
          <a:lstStyle/>
          <a:p>
            <a:pPr marL="0" lvl="0" indent="0" algn="just" rtl="0">
              <a:spcBef>
                <a:spcPts val="0"/>
              </a:spcBef>
              <a:spcAft>
                <a:spcPts val="0"/>
              </a:spcAft>
              <a:buNone/>
            </a:pPr>
            <a:r>
              <a:rPr lang="en"/>
              <a:t>The goal of this project is to leverage the extensive dataset from Craigslist to develop predictive models for housing prices. By applying machine learning algorithms to this dataset, we aim to extract valuable insights that can enhance our understanding of housing market dynamics across different states.</a:t>
            </a:r>
            <a:endParaRPr/>
          </a:p>
          <a:p>
            <a:pPr marL="0" lvl="0" indent="0" algn="just" rtl="0">
              <a:spcBef>
                <a:spcPts val="1200"/>
              </a:spcBef>
              <a:spcAft>
                <a:spcPts val="120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5"/>
          <p:cNvSpPr txBox="1">
            <a:spLocks noGrp="1"/>
          </p:cNvSpPr>
          <p:nvPr>
            <p:ph type="title"/>
          </p:nvPr>
        </p:nvSpPr>
        <p:spPr>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en"/>
              <a:t>Getting an overview of the</a:t>
            </a:r>
            <a:endParaRPr/>
          </a:p>
          <a:p>
            <a:pPr marL="0" lvl="0" indent="0" algn="l" rtl="0">
              <a:spcBef>
                <a:spcPts val="0"/>
              </a:spcBef>
              <a:spcAft>
                <a:spcPts val="0"/>
              </a:spcAft>
              <a:buNone/>
            </a:pPr>
            <a:r>
              <a:rPr lang="en"/>
              <a:t>dataset</a:t>
            </a:r>
            <a:endParaRPr/>
          </a:p>
        </p:txBody>
      </p:sp>
      <p:sp>
        <p:nvSpPr>
          <p:cNvPr id="76" name="Google Shape;76;p15"/>
          <p:cNvSpPr txBox="1">
            <a:spLocks noGrp="1"/>
          </p:cNvSpPr>
          <p:nvPr>
            <p:ph type="body" idx="1"/>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Our dataset is extracted from Craigslist and </a:t>
            </a:r>
            <a:endParaRPr dirty="0"/>
          </a:p>
          <a:p>
            <a:pPr marL="0" lvl="0" indent="0" algn="l" rtl="0">
              <a:spcBef>
                <a:spcPts val="0"/>
              </a:spcBef>
              <a:spcAft>
                <a:spcPts val="0"/>
              </a:spcAft>
              <a:buNone/>
            </a:pPr>
            <a:r>
              <a:rPr lang="en" dirty="0"/>
              <a:t>contains information about various factors </a:t>
            </a:r>
            <a:endParaRPr dirty="0"/>
          </a:p>
          <a:p>
            <a:pPr marL="0" lvl="0" indent="0" algn="l" rtl="0">
              <a:spcBef>
                <a:spcPts val="0"/>
              </a:spcBef>
              <a:spcAft>
                <a:spcPts val="0"/>
              </a:spcAft>
              <a:buNone/>
            </a:pPr>
            <a:r>
              <a:rPr lang="en" dirty="0"/>
              <a:t>that are considered when pricing a houses.</a:t>
            </a:r>
            <a:endParaRPr dirty="0"/>
          </a:p>
          <a:p>
            <a:pPr marL="0" lvl="0" indent="0" algn="l" rtl="0">
              <a:spcBef>
                <a:spcPts val="0"/>
              </a:spcBef>
              <a:spcAft>
                <a:spcPts val="0"/>
              </a:spcAft>
              <a:buNone/>
            </a:pPr>
            <a:r>
              <a:rPr lang="en" dirty="0"/>
              <a:t>Since the dataset is huge, firstly we clean </a:t>
            </a:r>
            <a:endParaRPr dirty="0"/>
          </a:p>
          <a:p>
            <a:pPr marL="0" lvl="0" indent="0" algn="l" rtl="0">
              <a:spcBef>
                <a:spcPts val="0"/>
              </a:spcBef>
              <a:spcAft>
                <a:spcPts val="0"/>
              </a:spcAft>
              <a:buNone/>
            </a:pPr>
            <a:r>
              <a:rPr lang="en" dirty="0"/>
              <a:t>the dataset</a:t>
            </a:r>
            <a:endParaRPr dirty="0"/>
          </a:p>
          <a:p>
            <a:pPr marL="0" lvl="0" indent="0" algn="l" rtl="0">
              <a:spcBef>
                <a:spcPts val="0"/>
              </a:spcBef>
              <a:spcAft>
                <a:spcPts val="1200"/>
              </a:spcAft>
              <a:buNone/>
            </a:pPr>
            <a:endParaRPr dirty="0"/>
          </a:p>
        </p:txBody>
      </p:sp>
      <p:pic>
        <p:nvPicPr>
          <p:cNvPr id="77" name="Google Shape;77;p15"/>
          <p:cNvPicPr preferRelativeResize="0"/>
          <p:nvPr/>
        </p:nvPicPr>
        <p:blipFill>
          <a:blip r:embed="rId3">
            <a:alphaModFix/>
          </a:blip>
          <a:stretch>
            <a:fillRect/>
          </a:stretch>
        </p:blipFill>
        <p:spPr>
          <a:xfrm>
            <a:off x="5850958" y="121626"/>
            <a:ext cx="2905142" cy="2520461"/>
          </a:xfrm>
          <a:prstGeom prst="rect">
            <a:avLst/>
          </a:prstGeom>
          <a:noFill/>
          <a:ln>
            <a:noFill/>
          </a:ln>
        </p:spPr>
      </p:pic>
      <p:pic>
        <p:nvPicPr>
          <p:cNvPr id="3" name="Picture 2">
            <a:extLst>
              <a:ext uri="{FF2B5EF4-FFF2-40B4-BE49-F238E27FC236}">
                <a16:creationId xmlns:a16="http://schemas.microsoft.com/office/drawing/2014/main" id="{7EB4D857-6FCB-1F4B-18E0-B9E76124FDF3}"/>
              </a:ext>
            </a:extLst>
          </p:cNvPr>
          <p:cNvPicPr>
            <a:picLocks noChangeAspect="1"/>
          </p:cNvPicPr>
          <p:nvPr/>
        </p:nvPicPr>
        <p:blipFill>
          <a:blip r:embed="rId4"/>
          <a:stretch>
            <a:fillRect/>
          </a:stretch>
        </p:blipFill>
        <p:spPr>
          <a:xfrm>
            <a:off x="5811716" y="2642087"/>
            <a:ext cx="2944384" cy="2379786"/>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Why clean the data?</a:t>
            </a:r>
            <a:endParaRPr/>
          </a:p>
        </p:txBody>
      </p:sp>
      <p:sp>
        <p:nvSpPr>
          <p:cNvPr id="83" name="Google Shape;83;p16"/>
          <p:cNvSpPr txBox="1">
            <a:spLocks noGrp="1"/>
          </p:cNvSpPr>
          <p:nvPr>
            <p:ph type="body" idx="1"/>
          </p:nvPr>
        </p:nvSpPr>
        <p:spPr>
          <a:prstGeom prst="rect">
            <a:avLst/>
          </a:prstGeom>
        </p:spPr>
        <p:txBody>
          <a:bodyPr spcFirstLastPara="1" wrap="square" lIns="91425" tIns="91425" rIns="91425" bIns="91425" anchor="t" anchorCtr="0">
            <a:normAutofit/>
          </a:bodyPr>
          <a:lstStyle/>
          <a:p>
            <a:pPr marL="0" lvl="0" indent="0" algn="just" rtl="0">
              <a:spcBef>
                <a:spcPts val="0"/>
              </a:spcBef>
              <a:spcAft>
                <a:spcPts val="0"/>
              </a:spcAft>
              <a:buNone/>
            </a:pPr>
            <a:r>
              <a:rPr lang="en"/>
              <a:t>Imagine feeding a messy pile of ingredients to a chef. It would be difficult, if not impossible, to create a delicious meal. Similarly, feeding an uncleaned dataset to a machine learning model leads to unreliable results.</a:t>
            </a:r>
            <a:endParaRPr/>
          </a:p>
          <a:p>
            <a:pPr marL="0" lvl="0" indent="0" algn="just" rtl="0">
              <a:spcBef>
                <a:spcPts val="0"/>
              </a:spcBef>
              <a:spcAft>
                <a:spcPts val="0"/>
              </a:spcAft>
              <a:buNone/>
            </a:pPr>
            <a:endParaRPr/>
          </a:p>
          <a:p>
            <a:pPr marL="0" lvl="0" indent="0" algn="just" rtl="0">
              <a:spcBef>
                <a:spcPts val="0"/>
              </a:spcBef>
              <a:spcAft>
                <a:spcPts val="0"/>
              </a:spcAft>
              <a:buNone/>
            </a:pPr>
            <a:endParaRPr/>
          </a:p>
          <a:p>
            <a:pPr marL="0" lvl="0" indent="0" algn="just" rtl="0">
              <a:spcBef>
                <a:spcPts val="0"/>
              </a:spcBef>
              <a:spcAft>
                <a:spcPts val="0"/>
              </a:spcAft>
              <a:buNone/>
            </a:pPr>
            <a:r>
              <a:rPr lang="en"/>
              <a:t>Data Preprocessing and Cleaning</a:t>
            </a:r>
            <a:endParaRPr/>
          </a:p>
          <a:p>
            <a:pPr marL="0" lvl="0" indent="0" algn="just" rtl="0">
              <a:spcBef>
                <a:spcPts val="0"/>
              </a:spcBef>
              <a:spcAft>
                <a:spcPts val="0"/>
              </a:spcAft>
              <a:buNone/>
            </a:pPr>
            <a:r>
              <a:rPr lang="en"/>
              <a:t>Improves Accuracy,Boosts Performance,Enables Efficient Modeling</a:t>
            </a:r>
            <a:endParaRPr/>
          </a:p>
          <a:p>
            <a:pPr marL="0" lvl="0" indent="0" algn="just" rtl="0">
              <a:spcBef>
                <a:spcPts val="0"/>
              </a:spcBef>
              <a:spcAft>
                <a:spcPts val="0"/>
              </a:spcAft>
              <a:buNone/>
            </a:pPr>
            <a:endParaRPr/>
          </a:p>
          <a:p>
            <a:pPr marL="0" lvl="0" indent="0" algn="just" rtl="0">
              <a:spcBef>
                <a:spcPts val="0"/>
              </a:spcBef>
              <a:spcAft>
                <a:spcPts val="0"/>
              </a:spcAft>
              <a:buNone/>
            </a:pPr>
            <a:r>
              <a:rPr lang="en"/>
              <a:t>Missing Values</a:t>
            </a:r>
            <a:endParaRPr/>
          </a:p>
          <a:p>
            <a:pPr marL="0" lvl="0" indent="0" algn="just" rtl="0">
              <a:spcBef>
                <a:spcPts val="0"/>
              </a:spcBef>
              <a:spcAft>
                <a:spcPts val="0"/>
              </a:spcAft>
              <a:buNone/>
            </a:pPr>
            <a:r>
              <a:rPr lang="en"/>
              <a:t>Outlier Detection</a:t>
            </a:r>
            <a:endParaRPr/>
          </a:p>
          <a:p>
            <a:pPr marL="0" lvl="0" indent="0" algn="just" rtl="0">
              <a:spcBef>
                <a:spcPts val="0"/>
              </a:spcBef>
              <a:spcAft>
                <a:spcPts val="0"/>
              </a:spcAft>
              <a:buNone/>
            </a:pPr>
            <a:r>
              <a:rPr lang="en"/>
              <a:t>Removing duplicates and irrelevant columns</a:t>
            </a:r>
            <a:endParaRPr/>
          </a:p>
          <a:p>
            <a:pPr marL="0" lvl="0" indent="0" algn="just" rtl="0">
              <a:spcBef>
                <a:spcPts val="0"/>
              </a:spcBef>
              <a:spcAft>
                <a:spcPts val="0"/>
              </a:spcAft>
              <a:buNone/>
            </a:pPr>
            <a:endParaRPr/>
          </a:p>
          <a:p>
            <a:pPr marL="0" lvl="0" indent="0" algn="l" rtl="0">
              <a:spcBef>
                <a:spcPts val="0"/>
              </a:spcBef>
              <a:spcAft>
                <a:spcPts val="0"/>
              </a:spcAft>
              <a:buNone/>
            </a:pPr>
            <a:r>
              <a:rPr lang="en"/>
              <a:t>After completing this process we now move on to understand the data and how different columns have an impact on the target variable and their correlation.</a:t>
            </a:r>
            <a:endParaRPr/>
          </a:p>
          <a:p>
            <a:pPr marL="0" lvl="0" indent="0" algn="l" rtl="0">
              <a:spcBef>
                <a:spcPts val="1200"/>
              </a:spcBef>
              <a:spcAft>
                <a:spcPts val="120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7"/>
          <p:cNvSpPr txBox="1">
            <a:spLocks noGrp="1"/>
          </p:cNvSpPr>
          <p:nvPr>
            <p:ph type="title"/>
          </p:nvPr>
        </p:nvSpPr>
        <p:spPr>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Analyzing the dataset</a:t>
            </a:r>
            <a:endParaRPr/>
          </a:p>
        </p:txBody>
      </p:sp>
      <p:sp>
        <p:nvSpPr>
          <p:cNvPr id="89" name="Google Shape;89;p17"/>
          <p:cNvSpPr txBox="1">
            <a:spLocks noGrp="1"/>
          </p:cNvSpPr>
          <p:nvPr>
            <p:ph type="body" idx="1"/>
          </p:nvPr>
        </p:nvSpPr>
        <p:spPr>
          <a:xfrm>
            <a:off x="387900" y="1339924"/>
            <a:ext cx="8303296" cy="3078900"/>
          </a:xfrm>
          <a:prstGeom prst="rect">
            <a:avLst/>
          </a:prstGeom>
        </p:spPr>
        <p:txBody>
          <a:bodyPr spcFirstLastPara="1" wrap="square" lIns="91425" tIns="91425" rIns="91425" bIns="91425" anchor="t" anchorCtr="0">
            <a:normAutofit fontScale="25000" lnSpcReduction="20000"/>
          </a:bodyPr>
          <a:lstStyle/>
          <a:p>
            <a:pPr marL="0" lvl="0" indent="0" algn="l" rtl="0">
              <a:spcBef>
                <a:spcPts val="0"/>
              </a:spcBef>
              <a:spcAft>
                <a:spcPts val="0"/>
              </a:spcAft>
              <a:buNone/>
            </a:pPr>
            <a:r>
              <a:rPr lang="en" sz="4800" dirty="0">
                <a:highlight>
                  <a:schemeClr val="lt1"/>
                </a:highlight>
              </a:rPr>
              <a:t>Analyzing the dataset provided insights into its composition, comprising categorical, continuous, and textual variables. Through visualization, we explore the relationships between these variables and their potential impact on the target variable.</a:t>
            </a:r>
            <a:endParaRPr sz="4800" dirty="0">
              <a:highlight>
                <a:schemeClr val="lt1"/>
              </a:highlight>
            </a:endParaRPr>
          </a:p>
          <a:p>
            <a:pPr marL="0" lvl="0" indent="0" algn="just" rtl="0">
              <a:spcBef>
                <a:spcPts val="1200"/>
              </a:spcBef>
              <a:spcAft>
                <a:spcPts val="0"/>
              </a:spcAft>
              <a:buNone/>
            </a:pPr>
            <a:r>
              <a:rPr lang="en" sz="5400" u="sng" dirty="0"/>
              <a:t>Categorical variables</a:t>
            </a:r>
            <a:endParaRPr sz="5400" u="sng" dirty="0"/>
          </a:p>
          <a:p>
            <a:pPr marL="0" lvl="0" indent="0" algn="just" rtl="0">
              <a:spcBef>
                <a:spcPts val="1000"/>
              </a:spcBef>
              <a:spcAft>
                <a:spcPts val="0"/>
              </a:spcAft>
              <a:buNone/>
            </a:pPr>
            <a:r>
              <a:rPr lang="en" sz="5400" dirty="0"/>
              <a:t>Relation between type and price?</a:t>
            </a:r>
            <a:endParaRPr sz="5400" dirty="0"/>
          </a:p>
          <a:p>
            <a:pPr marL="0" lvl="0" indent="0" algn="just" rtl="0">
              <a:spcBef>
                <a:spcPts val="0"/>
              </a:spcBef>
              <a:spcAft>
                <a:spcPts val="0"/>
              </a:spcAft>
              <a:buNone/>
            </a:pPr>
            <a:r>
              <a:rPr lang="en" sz="5400" dirty="0"/>
              <a:t>Effect of parking options on house price prediction?</a:t>
            </a:r>
            <a:endParaRPr sz="5400" dirty="0"/>
          </a:p>
          <a:p>
            <a:pPr marL="0" lvl="0" indent="0" algn="just" rtl="0">
              <a:spcBef>
                <a:spcPts val="0"/>
              </a:spcBef>
              <a:spcAft>
                <a:spcPts val="0"/>
              </a:spcAft>
              <a:buNone/>
            </a:pPr>
            <a:r>
              <a:rPr lang="en" sz="5400" dirty="0"/>
              <a:t>How are cats allowed and dogs allowed values affecting the price?</a:t>
            </a:r>
            <a:endParaRPr sz="5400" dirty="0"/>
          </a:p>
          <a:p>
            <a:pPr marL="0" lvl="0" indent="0" algn="just" rtl="0">
              <a:spcBef>
                <a:spcPts val="0"/>
              </a:spcBef>
              <a:spcAft>
                <a:spcPts val="0"/>
              </a:spcAft>
              <a:buNone/>
            </a:pPr>
            <a:r>
              <a:rPr lang="en" sz="5400" dirty="0"/>
              <a:t>How important is wheel access ,smoking_allowed,electric_vehicle_charge,comes_furnished</a:t>
            </a:r>
            <a:endParaRPr sz="5400" dirty="0"/>
          </a:p>
          <a:p>
            <a:pPr marL="0" lvl="0" indent="0" algn="just" rtl="0">
              <a:spcBef>
                <a:spcPts val="0"/>
              </a:spcBef>
              <a:spcAft>
                <a:spcPts val="0"/>
              </a:spcAft>
              <a:buNone/>
            </a:pPr>
            <a:r>
              <a:rPr lang="en" sz="5400" dirty="0"/>
              <a:t>Effect of laundry options on price?</a:t>
            </a:r>
            <a:endParaRPr sz="5400" dirty="0"/>
          </a:p>
          <a:p>
            <a:pPr marL="0" lvl="0" indent="0" algn="just" rtl="0">
              <a:spcBef>
                <a:spcPts val="0"/>
              </a:spcBef>
              <a:spcAft>
                <a:spcPts val="0"/>
              </a:spcAft>
              <a:buNone/>
            </a:pPr>
            <a:endParaRPr sz="5400" dirty="0"/>
          </a:p>
          <a:p>
            <a:pPr marL="0" lvl="0" indent="0" algn="just" rtl="0">
              <a:spcBef>
                <a:spcPts val="0"/>
              </a:spcBef>
              <a:spcAft>
                <a:spcPts val="0"/>
              </a:spcAft>
              <a:buNone/>
            </a:pPr>
            <a:r>
              <a:rPr lang="en" sz="5400" u="sng" dirty="0"/>
              <a:t>Continuous variables</a:t>
            </a:r>
            <a:endParaRPr sz="5400" u="sng" dirty="0"/>
          </a:p>
          <a:p>
            <a:pPr marL="0" lvl="0" indent="0" algn="just" rtl="0">
              <a:spcBef>
                <a:spcPts val="0"/>
              </a:spcBef>
              <a:spcAft>
                <a:spcPts val="0"/>
              </a:spcAft>
              <a:buNone/>
            </a:pPr>
            <a:endParaRPr sz="5400" dirty="0"/>
          </a:p>
          <a:p>
            <a:pPr marL="0" lvl="0" indent="0" algn="just" rtl="0">
              <a:spcBef>
                <a:spcPts val="0"/>
              </a:spcBef>
              <a:spcAft>
                <a:spcPts val="0"/>
              </a:spcAft>
              <a:buNone/>
            </a:pPr>
            <a:r>
              <a:rPr lang="en" sz="5400" dirty="0"/>
              <a:t>Effects of beds  and bath on house price</a:t>
            </a:r>
            <a:endParaRPr sz="5400" dirty="0"/>
          </a:p>
          <a:p>
            <a:pPr marL="0" lvl="0" indent="0" algn="just" rtl="0">
              <a:spcBef>
                <a:spcPts val="0"/>
              </a:spcBef>
              <a:spcAft>
                <a:spcPts val="0"/>
              </a:spcAft>
              <a:buNone/>
            </a:pPr>
            <a:r>
              <a:rPr lang="en" sz="5400" dirty="0"/>
              <a:t>Relation between sqfeet and price</a:t>
            </a:r>
            <a:endParaRPr sz="5400" dirty="0"/>
          </a:p>
          <a:p>
            <a:pPr marL="0" lvl="0" indent="0" algn="just" rtl="0">
              <a:spcBef>
                <a:spcPts val="0"/>
              </a:spcBef>
              <a:spcAft>
                <a:spcPts val="0"/>
              </a:spcAft>
              <a:buNone/>
            </a:pPr>
            <a:endParaRPr sz="5400" dirty="0"/>
          </a:p>
          <a:p>
            <a:pPr marL="0" lvl="0" indent="0" algn="just" rtl="0">
              <a:spcBef>
                <a:spcPts val="0"/>
              </a:spcBef>
              <a:spcAft>
                <a:spcPts val="0"/>
              </a:spcAft>
              <a:buNone/>
            </a:pPr>
            <a:r>
              <a:rPr lang="en" sz="5400" dirty="0"/>
              <a:t>Relationship of similar looking columns :Region and state</a:t>
            </a:r>
            <a:endParaRPr sz="5400" dirty="0"/>
          </a:p>
          <a:p>
            <a:pPr marL="0" lvl="0" indent="0" algn="l" rtl="0">
              <a:spcBef>
                <a:spcPts val="0"/>
              </a:spcBef>
              <a:spcAft>
                <a:spcPts val="0"/>
              </a:spcAft>
              <a:buNone/>
            </a:pPr>
            <a:endParaRPr dirty="0"/>
          </a:p>
          <a:p>
            <a:pPr marL="0" lvl="0" indent="0" algn="l" rtl="0">
              <a:spcBef>
                <a:spcPts val="1200"/>
              </a:spcBef>
              <a:spcAft>
                <a:spcPts val="0"/>
              </a:spcAft>
              <a:buNone/>
            </a:pPr>
            <a:endParaRPr dirty="0"/>
          </a:p>
          <a:p>
            <a:pPr marL="0" lvl="0" indent="0" algn="l" rtl="0">
              <a:spcBef>
                <a:spcPts val="1200"/>
              </a:spcBef>
              <a:spcAft>
                <a:spcPts val="1200"/>
              </a:spcAft>
              <a:buNone/>
            </a:pP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0A5A609-5062-8EB2-15ED-6DB2F167ADCA}"/>
              </a:ext>
            </a:extLst>
          </p:cNvPr>
          <p:cNvPicPr>
            <a:picLocks noChangeAspect="1"/>
          </p:cNvPicPr>
          <p:nvPr/>
        </p:nvPicPr>
        <p:blipFill>
          <a:blip r:embed="rId2"/>
          <a:stretch>
            <a:fillRect/>
          </a:stretch>
        </p:blipFill>
        <p:spPr>
          <a:xfrm>
            <a:off x="0" y="0"/>
            <a:ext cx="2559182" cy="1378021"/>
          </a:xfrm>
          <a:prstGeom prst="rect">
            <a:avLst/>
          </a:prstGeom>
        </p:spPr>
      </p:pic>
      <p:pic>
        <p:nvPicPr>
          <p:cNvPr id="7" name="Picture 6">
            <a:extLst>
              <a:ext uri="{FF2B5EF4-FFF2-40B4-BE49-F238E27FC236}">
                <a16:creationId xmlns:a16="http://schemas.microsoft.com/office/drawing/2014/main" id="{35B34B93-5B42-377F-4668-40EB83599E83}"/>
              </a:ext>
            </a:extLst>
          </p:cNvPr>
          <p:cNvPicPr>
            <a:picLocks noChangeAspect="1"/>
          </p:cNvPicPr>
          <p:nvPr/>
        </p:nvPicPr>
        <p:blipFill>
          <a:blip r:embed="rId3"/>
          <a:stretch>
            <a:fillRect/>
          </a:stretch>
        </p:blipFill>
        <p:spPr>
          <a:xfrm>
            <a:off x="-1" y="3178419"/>
            <a:ext cx="2559182" cy="1963894"/>
          </a:xfrm>
          <a:prstGeom prst="rect">
            <a:avLst/>
          </a:prstGeom>
        </p:spPr>
      </p:pic>
      <p:pic>
        <p:nvPicPr>
          <p:cNvPr id="1026" name="Picture 2">
            <a:extLst>
              <a:ext uri="{FF2B5EF4-FFF2-40B4-BE49-F238E27FC236}">
                <a16:creationId xmlns:a16="http://schemas.microsoft.com/office/drawing/2014/main" id="{10C9795F-67B6-107B-247D-B1CDDCB180B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51993" y="0"/>
            <a:ext cx="2559177" cy="1800398"/>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4E92F71C-B2B7-1E24-639B-17EBC2A6634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64403" y="3072423"/>
            <a:ext cx="3143849" cy="2071077"/>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9593F506-FD1D-D638-771C-7DC449BB994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55727" y="2940458"/>
            <a:ext cx="2888272" cy="2203042"/>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a:extLst>
              <a:ext uri="{FF2B5EF4-FFF2-40B4-BE49-F238E27FC236}">
                <a16:creationId xmlns:a16="http://schemas.microsoft.com/office/drawing/2014/main" id="{40771BD8-E5A9-89E2-ECD9-FC81EF1603E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703027" y="1"/>
            <a:ext cx="3440972" cy="2203042"/>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4CFA7937-4339-1482-BB1F-72C2885B615A}"/>
              </a:ext>
            </a:extLst>
          </p:cNvPr>
          <p:cNvSpPr txBox="1"/>
          <p:nvPr/>
        </p:nvSpPr>
        <p:spPr>
          <a:xfrm>
            <a:off x="2983098" y="1822055"/>
            <a:ext cx="2096966" cy="523220"/>
          </a:xfrm>
          <a:prstGeom prst="rect">
            <a:avLst/>
          </a:prstGeom>
          <a:noFill/>
        </p:spPr>
        <p:txBody>
          <a:bodyPr wrap="square">
            <a:spAutoFit/>
          </a:bodyPr>
          <a:lstStyle/>
          <a:p>
            <a:pPr marL="0" lvl="0" indent="0" algn="just" rtl="0">
              <a:spcBef>
                <a:spcPts val="0"/>
              </a:spcBef>
              <a:spcAft>
                <a:spcPts val="0"/>
              </a:spcAft>
              <a:buNone/>
            </a:pPr>
            <a:r>
              <a:rPr lang="en-US" sz="1400" dirty="0">
                <a:solidFill>
                  <a:schemeClr val="tx1"/>
                </a:solidFill>
              </a:rPr>
              <a:t>How are cats allowed affecting the price?</a:t>
            </a:r>
          </a:p>
        </p:txBody>
      </p:sp>
      <p:sp>
        <p:nvSpPr>
          <p:cNvPr id="15" name="TextBox 14">
            <a:extLst>
              <a:ext uri="{FF2B5EF4-FFF2-40B4-BE49-F238E27FC236}">
                <a16:creationId xmlns:a16="http://schemas.microsoft.com/office/drawing/2014/main" id="{A6D094B6-7207-C217-57B7-48344B0D3A77}"/>
              </a:ext>
            </a:extLst>
          </p:cNvPr>
          <p:cNvSpPr txBox="1"/>
          <p:nvPr/>
        </p:nvSpPr>
        <p:spPr>
          <a:xfrm>
            <a:off x="-64192" y="1368240"/>
            <a:ext cx="4572000" cy="307777"/>
          </a:xfrm>
          <a:prstGeom prst="rect">
            <a:avLst/>
          </a:prstGeom>
          <a:noFill/>
        </p:spPr>
        <p:txBody>
          <a:bodyPr wrap="square">
            <a:spAutoFit/>
          </a:bodyPr>
          <a:lstStyle/>
          <a:p>
            <a:pPr marL="0" lvl="0" indent="0" algn="just" rtl="0">
              <a:spcBef>
                <a:spcPts val="0"/>
              </a:spcBef>
              <a:spcAft>
                <a:spcPts val="0"/>
              </a:spcAft>
              <a:buNone/>
            </a:pPr>
            <a:r>
              <a:rPr lang="en-US" sz="1400" dirty="0">
                <a:solidFill>
                  <a:schemeClr val="tx1"/>
                </a:solidFill>
              </a:rPr>
              <a:t>Effect of laundry options on price</a:t>
            </a:r>
          </a:p>
        </p:txBody>
      </p:sp>
      <p:sp>
        <p:nvSpPr>
          <p:cNvPr id="17" name="TextBox 16">
            <a:extLst>
              <a:ext uri="{FF2B5EF4-FFF2-40B4-BE49-F238E27FC236}">
                <a16:creationId xmlns:a16="http://schemas.microsoft.com/office/drawing/2014/main" id="{331B9400-A57F-6017-1D6C-BB91AD9E8E06}"/>
              </a:ext>
            </a:extLst>
          </p:cNvPr>
          <p:cNvSpPr txBox="1"/>
          <p:nvPr/>
        </p:nvSpPr>
        <p:spPr>
          <a:xfrm>
            <a:off x="-41147" y="2870642"/>
            <a:ext cx="2641473" cy="307777"/>
          </a:xfrm>
          <a:prstGeom prst="rect">
            <a:avLst/>
          </a:prstGeom>
          <a:noFill/>
        </p:spPr>
        <p:txBody>
          <a:bodyPr wrap="square">
            <a:spAutoFit/>
          </a:bodyPr>
          <a:lstStyle/>
          <a:p>
            <a:pPr marL="0" lvl="0" indent="0" algn="just" rtl="0">
              <a:spcBef>
                <a:spcPts val="0"/>
              </a:spcBef>
              <a:spcAft>
                <a:spcPts val="0"/>
              </a:spcAft>
              <a:buNone/>
            </a:pPr>
            <a:r>
              <a:rPr lang="en-US" sz="1400" dirty="0">
                <a:solidFill>
                  <a:schemeClr val="tx1"/>
                </a:solidFill>
              </a:rPr>
              <a:t>Effects bath on house price</a:t>
            </a:r>
          </a:p>
        </p:txBody>
      </p:sp>
      <p:sp>
        <p:nvSpPr>
          <p:cNvPr id="19" name="TextBox 18">
            <a:extLst>
              <a:ext uri="{FF2B5EF4-FFF2-40B4-BE49-F238E27FC236}">
                <a16:creationId xmlns:a16="http://schemas.microsoft.com/office/drawing/2014/main" id="{7EACAFB4-2A31-58CC-B6D2-7A3FEE47B1AC}"/>
              </a:ext>
            </a:extLst>
          </p:cNvPr>
          <p:cNvSpPr txBox="1"/>
          <p:nvPr/>
        </p:nvSpPr>
        <p:spPr>
          <a:xfrm>
            <a:off x="6212480" y="2655199"/>
            <a:ext cx="2891955" cy="307777"/>
          </a:xfrm>
          <a:prstGeom prst="rect">
            <a:avLst/>
          </a:prstGeom>
          <a:noFill/>
        </p:spPr>
        <p:txBody>
          <a:bodyPr wrap="square">
            <a:spAutoFit/>
          </a:bodyPr>
          <a:lstStyle/>
          <a:p>
            <a:pPr marL="0" lvl="0" indent="0" algn="just" rtl="0">
              <a:spcBef>
                <a:spcPts val="0"/>
              </a:spcBef>
              <a:spcAft>
                <a:spcPts val="0"/>
              </a:spcAft>
              <a:buNone/>
            </a:pPr>
            <a:r>
              <a:rPr lang="en-US" sz="1400" dirty="0">
                <a:solidFill>
                  <a:schemeClr val="tx1"/>
                </a:solidFill>
              </a:rPr>
              <a:t>Relation between </a:t>
            </a:r>
            <a:r>
              <a:rPr lang="en-US" sz="1400" dirty="0" err="1">
                <a:solidFill>
                  <a:schemeClr val="tx1"/>
                </a:solidFill>
              </a:rPr>
              <a:t>sqfeet</a:t>
            </a:r>
            <a:r>
              <a:rPr lang="en-US" sz="1400" dirty="0">
                <a:solidFill>
                  <a:schemeClr val="tx1"/>
                </a:solidFill>
              </a:rPr>
              <a:t> and price</a:t>
            </a:r>
          </a:p>
        </p:txBody>
      </p:sp>
      <p:sp>
        <p:nvSpPr>
          <p:cNvPr id="21" name="TextBox 20">
            <a:extLst>
              <a:ext uri="{FF2B5EF4-FFF2-40B4-BE49-F238E27FC236}">
                <a16:creationId xmlns:a16="http://schemas.microsoft.com/office/drawing/2014/main" id="{AD275771-A722-0677-A19B-D38EFEC2133C}"/>
              </a:ext>
            </a:extLst>
          </p:cNvPr>
          <p:cNvSpPr txBox="1"/>
          <p:nvPr/>
        </p:nvSpPr>
        <p:spPr>
          <a:xfrm>
            <a:off x="6413988" y="2275232"/>
            <a:ext cx="2397003" cy="307777"/>
          </a:xfrm>
          <a:prstGeom prst="rect">
            <a:avLst/>
          </a:prstGeom>
          <a:noFill/>
        </p:spPr>
        <p:txBody>
          <a:bodyPr wrap="square">
            <a:spAutoFit/>
          </a:bodyPr>
          <a:lstStyle/>
          <a:p>
            <a:pPr marL="0" lvl="0" indent="0" algn="just" rtl="0">
              <a:spcBef>
                <a:spcPts val="0"/>
              </a:spcBef>
              <a:spcAft>
                <a:spcPts val="0"/>
              </a:spcAft>
              <a:buNone/>
            </a:pPr>
            <a:r>
              <a:rPr lang="en-US" sz="1400" dirty="0">
                <a:solidFill>
                  <a:schemeClr val="tx1"/>
                </a:solidFill>
              </a:rPr>
              <a:t>Effects bed on house price</a:t>
            </a:r>
          </a:p>
        </p:txBody>
      </p:sp>
      <p:sp>
        <p:nvSpPr>
          <p:cNvPr id="23" name="TextBox 22">
            <a:extLst>
              <a:ext uri="{FF2B5EF4-FFF2-40B4-BE49-F238E27FC236}">
                <a16:creationId xmlns:a16="http://schemas.microsoft.com/office/drawing/2014/main" id="{EC7DD3A1-08A3-5277-DE83-A53909710203}"/>
              </a:ext>
            </a:extLst>
          </p:cNvPr>
          <p:cNvSpPr txBox="1"/>
          <p:nvPr/>
        </p:nvSpPr>
        <p:spPr>
          <a:xfrm>
            <a:off x="3085001" y="2798226"/>
            <a:ext cx="2467341" cy="307777"/>
          </a:xfrm>
          <a:prstGeom prst="rect">
            <a:avLst/>
          </a:prstGeom>
          <a:noFill/>
        </p:spPr>
        <p:txBody>
          <a:bodyPr wrap="square">
            <a:spAutoFit/>
          </a:bodyPr>
          <a:lstStyle/>
          <a:p>
            <a:pPr marL="0" lvl="0" indent="0" algn="just" rtl="0">
              <a:spcBef>
                <a:spcPts val="0"/>
              </a:spcBef>
              <a:spcAft>
                <a:spcPts val="0"/>
              </a:spcAft>
              <a:buNone/>
            </a:pPr>
            <a:r>
              <a:rPr lang="en-US" sz="1400" dirty="0">
                <a:solidFill>
                  <a:schemeClr val="tx1"/>
                </a:solidFill>
              </a:rPr>
              <a:t>Histogram :Overall dataset</a:t>
            </a:r>
          </a:p>
        </p:txBody>
      </p:sp>
    </p:spTree>
    <p:extLst>
      <p:ext uri="{BB962C8B-B14F-4D97-AF65-F5344CB8AC3E}">
        <p14:creationId xmlns:p14="http://schemas.microsoft.com/office/powerpoint/2010/main" val="72788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8"/>
          <p:cNvSpPr txBox="1">
            <a:spLocks noGrp="1"/>
          </p:cNvSpPr>
          <p:nvPr>
            <p:ph type="title"/>
          </p:nvPr>
        </p:nvSpPr>
        <p:spPr>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What about multicollinearity</a:t>
            </a:r>
            <a:endParaRPr/>
          </a:p>
        </p:txBody>
      </p:sp>
      <p:sp>
        <p:nvSpPr>
          <p:cNvPr id="95" name="Google Shape;95;p18"/>
          <p:cNvSpPr txBox="1">
            <a:spLocks noGrp="1"/>
          </p:cNvSpPr>
          <p:nvPr>
            <p:ph type="body" idx="1"/>
          </p:nvPr>
        </p:nvSpPr>
        <p:spPr>
          <a:xfrm>
            <a:off x="387900" y="1489824"/>
            <a:ext cx="4245646" cy="30789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 sz="1400" dirty="0"/>
              <a:t>No strong correlations: </a:t>
            </a:r>
            <a:endParaRPr sz="1400" dirty="0"/>
          </a:p>
          <a:p>
            <a:pPr marL="0" indent="0">
              <a:spcBef>
                <a:spcPts val="1200"/>
              </a:spcBef>
              <a:buNone/>
            </a:pPr>
            <a:r>
              <a:rPr lang="en" sz="1400" dirty="0"/>
              <a:t>There were no dark red or dark blue squares in the off-diagonal elements, which  indicated strong positive or strong</a:t>
            </a:r>
            <a:r>
              <a:rPr lang="en-US" sz="1400" dirty="0"/>
              <a:t>other, which is a desirable condition for regression analysis and other statistical modeling techniques.</a:t>
            </a:r>
          </a:p>
          <a:p>
            <a:pPr marL="0" lvl="0" indent="0" algn="l" rtl="0">
              <a:spcBef>
                <a:spcPts val="1200"/>
              </a:spcBef>
              <a:spcAft>
                <a:spcPts val="0"/>
              </a:spcAft>
              <a:buNone/>
            </a:pPr>
            <a:r>
              <a:rPr lang="en" sz="1400" dirty="0"/>
              <a:t> negative correlations, respectively.</a:t>
            </a:r>
            <a:endParaRPr sz="1400" dirty="0"/>
          </a:p>
          <a:p>
            <a:pPr marL="0" lvl="0" indent="0" algn="just" rtl="0">
              <a:spcBef>
                <a:spcPts val="1200"/>
              </a:spcBef>
              <a:spcAft>
                <a:spcPts val="0"/>
              </a:spcAft>
              <a:buNone/>
            </a:pPr>
            <a:r>
              <a:rPr lang="en" sz="1400" dirty="0"/>
              <a:t>We inferred that there is no evidence of severe multicollinearity in this dataset. The absence of strong correlations between pairs of variables suggests that the independent variables are relatively uncorrelated with each</a:t>
            </a:r>
            <a:endParaRPr sz="1400" dirty="0">
              <a:solidFill>
                <a:srgbClr val="000000"/>
              </a:solidFill>
              <a:latin typeface="Times New Roman"/>
              <a:ea typeface="Times New Roman"/>
              <a:cs typeface="Times New Roman"/>
              <a:sym typeface="Times New Roman"/>
            </a:endParaRPr>
          </a:p>
        </p:txBody>
      </p:sp>
      <p:pic>
        <p:nvPicPr>
          <p:cNvPr id="1036" name="Picture 12">
            <a:extLst>
              <a:ext uri="{FF2B5EF4-FFF2-40B4-BE49-F238E27FC236}">
                <a16:creationId xmlns:a16="http://schemas.microsoft.com/office/drawing/2014/main" id="{7B33A3B9-06F3-E5DF-2FA1-F8FB87ABA55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48958" y="1314450"/>
            <a:ext cx="4022480" cy="359605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9"/>
          <p:cNvSpPr txBox="1">
            <a:spLocks noGrp="1"/>
          </p:cNvSpPr>
          <p:nvPr>
            <p:ph type="title"/>
          </p:nvPr>
        </p:nvSpPr>
        <p:spPr>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What did we learn???</a:t>
            </a:r>
            <a:endParaRPr/>
          </a:p>
        </p:txBody>
      </p:sp>
      <p:sp>
        <p:nvSpPr>
          <p:cNvPr id="101" name="Google Shape;101;p19"/>
          <p:cNvSpPr txBox="1">
            <a:spLocks noGrp="1"/>
          </p:cNvSpPr>
          <p:nvPr>
            <p:ph type="body" idx="1"/>
          </p:nvPr>
        </p:nvSpPr>
        <p:spPr>
          <a:prstGeom prst="rect">
            <a:avLst/>
          </a:prstGeom>
        </p:spPr>
        <p:txBody>
          <a:bodyPr spcFirstLastPara="1" wrap="square" lIns="91425" tIns="91425" rIns="91425" bIns="91425" anchor="t" anchorCtr="0">
            <a:normAutofit/>
          </a:bodyPr>
          <a:lstStyle/>
          <a:p>
            <a:pPr marL="0" lvl="0" indent="0" algn="just" rtl="0">
              <a:spcBef>
                <a:spcPts val="0"/>
              </a:spcBef>
              <a:spcAft>
                <a:spcPts val="0"/>
              </a:spcAft>
              <a:buNone/>
            </a:pPr>
            <a:r>
              <a:rPr lang="en" u="sng" dirty="0"/>
              <a:t> </a:t>
            </a:r>
            <a:endParaRPr u="sng" dirty="0"/>
          </a:p>
          <a:p>
            <a:pPr marL="0" lvl="0" indent="0" algn="just" rtl="0">
              <a:spcBef>
                <a:spcPts val="0"/>
              </a:spcBef>
              <a:spcAft>
                <a:spcPts val="0"/>
              </a:spcAft>
              <a:buNone/>
            </a:pPr>
            <a:r>
              <a:rPr lang="en" dirty="0"/>
              <a:t>Hence now that we have analyzed the dataset, understood their relationships and correlations with target variable, how these values are affecting the house predictions and their relationship among themselves we can now further proceed to do feature engineering of the dataset.</a:t>
            </a:r>
            <a:endParaRPr dirty="0"/>
          </a:p>
          <a:p>
            <a:pPr marL="0" lvl="0" indent="0" algn="l" rtl="0">
              <a:spcBef>
                <a:spcPts val="0"/>
              </a:spcBef>
              <a:spcAft>
                <a:spcPts val="1200"/>
              </a:spcAft>
              <a:buNone/>
            </a:pPr>
            <a:endParaRP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20"/>
          <p:cNvSpPr txBox="1">
            <a:spLocks noGrp="1"/>
          </p:cNvSpPr>
          <p:nvPr>
            <p:ph type="title"/>
          </p:nvPr>
        </p:nvSpPr>
        <p:spPr>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Feature Engineering </a:t>
            </a:r>
            <a:endParaRPr/>
          </a:p>
        </p:txBody>
      </p:sp>
      <p:sp>
        <p:nvSpPr>
          <p:cNvPr id="107" name="Google Shape;107;p20"/>
          <p:cNvSpPr txBox="1">
            <a:spLocks noGrp="1"/>
          </p:cNvSpPr>
          <p:nvPr>
            <p:ph type="body" idx="1"/>
          </p:nvPr>
        </p:nvSpPr>
        <p:spPr>
          <a:prstGeom prst="rect">
            <a:avLst/>
          </a:prstGeom>
        </p:spPr>
        <p:txBody>
          <a:bodyPr spcFirstLastPara="1" wrap="square" lIns="91425" tIns="91425" rIns="91425" bIns="91425" anchor="t" anchorCtr="0">
            <a:normAutofit/>
          </a:bodyPr>
          <a:lstStyle/>
          <a:p>
            <a:pPr marL="285750" indent="-285750"/>
            <a:r>
              <a:rPr lang="en" dirty="0"/>
              <a:t>Now we would be transforming existing features to improve the performance of machine learning models. </a:t>
            </a:r>
            <a:endParaRPr dirty="0"/>
          </a:p>
          <a:p>
            <a:pPr marL="285750" indent="-285750">
              <a:spcBef>
                <a:spcPts val="1200"/>
              </a:spcBef>
            </a:pPr>
            <a:r>
              <a:rPr lang="en" dirty="0"/>
              <a:t>We will compare many different columns like sq feet, price, region, and state to see which when combined will help us predict the house listings more accurately. </a:t>
            </a:r>
            <a:endParaRPr dirty="0"/>
          </a:p>
          <a:p>
            <a:pPr marL="285750" indent="-285750">
              <a:spcBef>
                <a:spcPts val="1200"/>
              </a:spcBef>
            </a:pPr>
            <a:r>
              <a:rPr lang="en" dirty="0"/>
              <a:t>The goal is to extract relevant information from the raw data and create input features that enhance the predictive power of the models.</a:t>
            </a:r>
            <a:endParaRPr dirty="0"/>
          </a:p>
          <a:p>
            <a:pPr marL="0" lvl="0" indent="0" algn="l" rtl="0">
              <a:spcBef>
                <a:spcPts val="1200"/>
              </a:spcBef>
              <a:spcAft>
                <a:spcPts val="0"/>
              </a:spcAft>
              <a:buNone/>
            </a:pPr>
            <a:endParaRPr dirty="0"/>
          </a:p>
          <a:p>
            <a:pPr marL="0" lvl="0" indent="0" algn="l" rtl="0">
              <a:spcBef>
                <a:spcPts val="1200"/>
              </a:spcBef>
              <a:spcAft>
                <a:spcPts val="1200"/>
              </a:spcAft>
              <a:buNone/>
            </a:pPr>
            <a:endParaRPr dirty="0"/>
          </a:p>
        </p:txBody>
      </p:sp>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6</TotalTime>
  <Words>800</Words>
  <Application>Microsoft Office PowerPoint</Application>
  <PresentationFormat>On-screen Show (16:9)</PresentationFormat>
  <Paragraphs>97</Paragraphs>
  <Slides>18</Slides>
  <Notes>17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Roboto Slab</vt:lpstr>
      <vt:lpstr>Times New Roman</vt:lpstr>
      <vt:lpstr>Wingdings 3</vt:lpstr>
      <vt:lpstr>Trebuchet MS</vt:lpstr>
      <vt:lpstr>Arial</vt:lpstr>
      <vt:lpstr>Facet</vt:lpstr>
      <vt:lpstr>                                TEAM 06                                       Presentation by                                     Chiranjeet Banerjee                                             Riya Singh</vt:lpstr>
      <vt:lpstr>What would we achieve by doing this</vt:lpstr>
      <vt:lpstr>Getting an overview of the dataset</vt:lpstr>
      <vt:lpstr>Why clean the data?</vt:lpstr>
      <vt:lpstr>Analyzing the dataset</vt:lpstr>
      <vt:lpstr>PowerPoint Presentation</vt:lpstr>
      <vt:lpstr>What about multicollinearity</vt:lpstr>
      <vt:lpstr>What did we learn???</vt:lpstr>
      <vt:lpstr>Feature Engineering </vt:lpstr>
      <vt:lpstr>How to improve the dataset </vt:lpstr>
      <vt:lpstr>NEXT STEP …</vt:lpstr>
      <vt:lpstr>LINEAR REGRESSION </vt:lpstr>
      <vt:lpstr>Gradient boosting (hyper-parameter tuning included) </vt:lpstr>
      <vt:lpstr>XGBOOSTING  (hyper-parameter tuning included) </vt:lpstr>
      <vt:lpstr>Random Forest Algorithm </vt:lpstr>
      <vt:lpstr>Did we find the best performing Model ?</vt:lpstr>
      <vt:lpstr>Learnings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TEAM 06                                       Presentation by                                     Chiranjeet Banerjee                                             Riya Singh</dc:title>
  <cp:lastModifiedBy>Chiranjit Banerjee</cp:lastModifiedBy>
  <cp:revision>2</cp:revision>
  <dcterms:modified xsi:type="dcterms:W3CDTF">2024-04-09T14:51:48Z</dcterms:modified>
</cp:coreProperties>
</file>