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302" r:id="rId31"/>
    <p:sldId id="285" r:id="rId32"/>
    <p:sldId id="287" r:id="rId33"/>
    <p:sldId id="288" r:id="rId34"/>
    <p:sldId id="290" r:id="rId35"/>
    <p:sldId id="289" r:id="rId36"/>
    <p:sldId id="292" r:id="rId37"/>
    <p:sldId id="294" r:id="rId38"/>
    <p:sldId id="295" r:id="rId39"/>
    <p:sldId id="296" r:id="rId40"/>
    <p:sldId id="297" r:id="rId41"/>
    <p:sldId id="298" r:id="rId42"/>
    <p:sldId id="299" r:id="rId43"/>
    <p:sldId id="300" r:id="rId44"/>
    <p:sldId id="291" r:id="rId45"/>
    <p:sldId id="301"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24" autoAdjust="0"/>
  </p:normalViewPr>
  <p:slideViewPr>
    <p:cSldViewPr>
      <p:cViewPr>
        <p:scale>
          <a:sx n="66" d="100"/>
          <a:sy n="66" d="100"/>
        </p:scale>
        <p:origin x="-786" y="-84"/>
      </p:cViewPr>
      <p:guideLst>
        <p:guide orient="horz" pos="2160"/>
        <p:guide pos="3839"/>
      </p:guideLst>
    </p:cSldViewPr>
  </p:slideViewPr>
  <p:outlineViewPr>
    <p:cViewPr>
      <p:scale>
        <a:sx n="33" d="100"/>
        <a:sy n="33" d="100"/>
      </p:scale>
      <p:origin x="48" y="888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66381C-6A6A-430C-BBD3-769570439452}" type="doc">
      <dgm:prSet loTypeId="urn:microsoft.com/office/officeart/2005/8/layout/orgChart1" loCatId="hierarchy" qsTypeId="urn:microsoft.com/office/officeart/2005/8/quickstyle/3d4" qsCatId="3D" csTypeId="urn:microsoft.com/office/officeart/2005/8/colors/accent0_2" csCatId="mainScheme" phldr="1"/>
      <dgm:spPr/>
      <dgm:t>
        <a:bodyPr/>
        <a:lstStyle/>
        <a:p>
          <a:endParaRPr lang="en-US"/>
        </a:p>
      </dgm:t>
    </dgm:pt>
    <dgm:pt modelId="{976D39B5-6B0F-434E-86C5-A5C438E5D8FD}">
      <dgm:prSet phldrT="[Text]"/>
      <dgm:spPr/>
      <dgm:t>
        <a:bodyPr/>
        <a:lstStyle/>
        <a:p>
          <a:r>
            <a:rPr lang="en-US" dirty="0" smtClean="0"/>
            <a:t>Types of Symmetric </a:t>
          </a:r>
          <a:r>
            <a:rPr lang="en-US" smtClean="0"/>
            <a:t>Key Cryptography</a:t>
          </a:r>
          <a:endParaRPr lang="en-US" dirty="0"/>
        </a:p>
      </dgm:t>
    </dgm:pt>
    <dgm:pt modelId="{39B506EF-1E5C-490D-BCBB-095D12D1E197}" type="parTrans" cxnId="{14C4DB12-9316-4C02-A4F4-B44C4A3974B1}">
      <dgm:prSet/>
      <dgm:spPr/>
      <dgm:t>
        <a:bodyPr/>
        <a:lstStyle/>
        <a:p>
          <a:endParaRPr lang="en-US"/>
        </a:p>
      </dgm:t>
    </dgm:pt>
    <dgm:pt modelId="{35627099-1225-4E65-8868-56D801E84AF2}" type="sibTrans" cxnId="{14C4DB12-9316-4C02-A4F4-B44C4A3974B1}">
      <dgm:prSet/>
      <dgm:spPr/>
      <dgm:t>
        <a:bodyPr/>
        <a:lstStyle/>
        <a:p>
          <a:endParaRPr lang="en-US"/>
        </a:p>
      </dgm:t>
    </dgm:pt>
    <dgm:pt modelId="{817D31EE-F628-4496-8788-242D34D6F576}">
      <dgm:prSet phldrT="[Text]"/>
      <dgm:spPr/>
      <dgm:t>
        <a:bodyPr/>
        <a:lstStyle/>
        <a:p>
          <a:r>
            <a:rPr lang="en-US" smtClean="0"/>
            <a:t>Stream </a:t>
          </a:r>
          <a:r>
            <a:rPr lang="en-US" dirty="0" smtClean="0"/>
            <a:t>Cipher</a:t>
          </a:r>
          <a:endParaRPr lang="en-US" dirty="0"/>
        </a:p>
      </dgm:t>
    </dgm:pt>
    <dgm:pt modelId="{A5C65962-FDC6-485A-9092-EE862C5A2EBB}" type="parTrans" cxnId="{04DD2FE5-B6BD-4556-B3F0-031C78A0331B}">
      <dgm:prSet/>
      <dgm:spPr/>
      <dgm:t>
        <a:bodyPr/>
        <a:lstStyle/>
        <a:p>
          <a:endParaRPr lang="en-US"/>
        </a:p>
      </dgm:t>
    </dgm:pt>
    <dgm:pt modelId="{A6C35CC8-97C2-4B4E-88CB-F3E4937999AA}" type="sibTrans" cxnId="{04DD2FE5-B6BD-4556-B3F0-031C78A0331B}">
      <dgm:prSet/>
      <dgm:spPr/>
      <dgm:t>
        <a:bodyPr/>
        <a:lstStyle/>
        <a:p>
          <a:endParaRPr lang="en-US"/>
        </a:p>
      </dgm:t>
    </dgm:pt>
    <dgm:pt modelId="{CE432C52-5199-4CCB-8FA3-117B27758E6B}">
      <dgm:prSet phldrT="[Text]"/>
      <dgm:spPr/>
      <dgm:t>
        <a:bodyPr/>
        <a:lstStyle/>
        <a:p>
          <a:r>
            <a:rPr lang="en-US" dirty="0" smtClean="0"/>
            <a:t>Block Cipher</a:t>
          </a:r>
          <a:endParaRPr lang="en-US" dirty="0"/>
        </a:p>
      </dgm:t>
    </dgm:pt>
    <dgm:pt modelId="{7A873B36-3770-496B-93A3-89B96233BFFF}" type="parTrans" cxnId="{3BFEB683-E3C6-41D2-8DE3-1FDB9DD09138}">
      <dgm:prSet/>
      <dgm:spPr/>
      <dgm:t>
        <a:bodyPr/>
        <a:lstStyle/>
        <a:p>
          <a:endParaRPr lang="en-US"/>
        </a:p>
      </dgm:t>
    </dgm:pt>
    <dgm:pt modelId="{BAB15882-9D62-45A0-A1C3-051C377A36AE}" type="sibTrans" cxnId="{3BFEB683-E3C6-41D2-8DE3-1FDB9DD09138}">
      <dgm:prSet/>
      <dgm:spPr/>
      <dgm:t>
        <a:bodyPr/>
        <a:lstStyle/>
        <a:p>
          <a:endParaRPr lang="en-US"/>
        </a:p>
      </dgm:t>
    </dgm:pt>
    <dgm:pt modelId="{67D2E1E1-D775-45EA-B0F4-CC2EBA388915}" type="pres">
      <dgm:prSet presAssocID="{2166381C-6A6A-430C-BBD3-769570439452}" presName="hierChild1" presStyleCnt="0">
        <dgm:presLayoutVars>
          <dgm:orgChart val="1"/>
          <dgm:chPref val="1"/>
          <dgm:dir/>
          <dgm:animOne val="branch"/>
          <dgm:animLvl val="lvl"/>
          <dgm:resizeHandles/>
        </dgm:presLayoutVars>
      </dgm:prSet>
      <dgm:spPr/>
      <dgm:t>
        <a:bodyPr/>
        <a:lstStyle/>
        <a:p>
          <a:endParaRPr lang="en-US"/>
        </a:p>
      </dgm:t>
    </dgm:pt>
    <dgm:pt modelId="{C7E22C0C-4C9F-4FC3-8CF9-9A61ED09A9E8}" type="pres">
      <dgm:prSet presAssocID="{976D39B5-6B0F-434E-86C5-A5C438E5D8FD}" presName="hierRoot1" presStyleCnt="0">
        <dgm:presLayoutVars>
          <dgm:hierBranch val="init"/>
        </dgm:presLayoutVars>
      </dgm:prSet>
      <dgm:spPr/>
    </dgm:pt>
    <dgm:pt modelId="{3AD218B6-5D35-4E4A-AD9E-6E735047562E}" type="pres">
      <dgm:prSet presAssocID="{976D39B5-6B0F-434E-86C5-A5C438E5D8FD}" presName="rootComposite1" presStyleCnt="0"/>
      <dgm:spPr/>
    </dgm:pt>
    <dgm:pt modelId="{2E022B49-1621-4669-87FE-9B4A4729937C}" type="pres">
      <dgm:prSet presAssocID="{976D39B5-6B0F-434E-86C5-A5C438E5D8FD}" presName="rootText1" presStyleLbl="node0" presStyleIdx="0" presStyleCnt="1" custScaleX="320752">
        <dgm:presLayoutVars>
          <dgm:chPref val="3"/>
        </dgm:presLayoutVars>
      </dgm:prSet>
      <dgm:spPr/>
      <dgm:t>
        <a:bodyPr/>
        <a:lstStyle/>
        <a:p>
          <a:endParaRPr lang="en-US"/>
        </a:p>
      </dgm:t>
    </dgm:pt>
    <dgm:pt modelId="{3E743C01-AE52-4203-9144-E074685D5D31}" type="pres">
      <dgm:prSet presAssocID="{976D39B5-6B0F-434E-86C5-A5C438E5D8FD}" presName="rootConnector1" presStyleLbl="node1" presStyleIdx="0" presStyleCnt="0"/>
      <dgm:spPr/>
      <dgm:t>
        <a:bodyPr/>
        <a:lstStyle/>
        <a:p>
          <a:endParaRPr lang="en-US"/>
        </a:p>
      </dgm:t>
    </dgm:pt>
    <dgm:pt modelId="{B07A90FD-C55E-46B9-AA52-F5B2B5CE3F3D}" type="pres">
      <dgm:prSet presAssocID="{976D39B5-6B0F-434E-86C5-A5C438E5D8FD}" presName="hierChild2" presStyleCnt="0"/>
      <dgm:spPr/>
    </dgm:pt>
    <dgm:pt modelId="{6C346641-1560-469B-A308-F0B5F9AB3F50}" type="pres">
      <dgm:prSet presAssocID="{A5C65962-FDC6-485A-9092-EE862C5A2EBB}" presName="Name37" presStyleLbl="parChTrans1D2" presStyleIdx="0" presStyleCnt="2"/>
      <dgm:spPr/>
      <dgm:t>
        <a:bodyPr/>
        <a:lstStyle/>
        <a:p>
          <a:endParaRPr lang="en-US"/>
        </a:p>
      </dgm:t>
    </dgm:pt>
    <dgm:pt modelId="{BB5B8662-8D9B-440A-B911-AFFC3D8310F2}" type="pres">
      <dgm:prSet presAssocID="{817D31EE-F628-4496-8788-242D34D6F576}" presName="hierRoot2" presStyleCnt="0">
        <dgm:presLayoutVars>
          <dgm:hierBranch val="init"/>
        </dgm:presLayoutVars>
      </dgm:prSet>
      <dgm:spPr/>
    </dgm:pt>
    <dgm:pt modelId="{6917C44E-CB52-4AE8-B65D-53EA5DCD9CC5}" type="pres">
      <dgm:prSet presAssocID="{817D31EE-F628-4496-8788-242D34D6F576}" presName="rootComposite" presStyleCnt="0"/>
      <dgm:spPr/>
    </dgm:pt>
    <dgm:pt modelId="{124D1430-70A7-486C-853E-87C4C6DD0B54}" type="pres">
      <dgm:prSet presAssocID="{817D31EE-F628-4496-8788-242D34D6F576}" presName="rootText" presStyleLbl="node2" presStyleIdx="0" presStyleCnt="2">
        <dgm:presLayoutVars>
          <dgm:chPref val="3"/>
        </dgm:presLayoutVars>
      </dgm:prSet>
      <dgm:spPr/>
      <dgm:t>
        <a:bodyPr/>
        <a:lstStyle/>
        <a:p>
          <a:endParaRPr lang="en-US"/>
        </a:p>
      </dgm:t>
    </dgm:pt>
    <dgm:pt modelId="{9A57A0F7-C25F-4136-B5F4-E4AC7C3AFB62}" type="pres">
      <dgm:prSet presAssocID="{817D31EE-F628-4496-8788-242D34D6F576}" presName="rootConnector" presStyleLbl="node2" presStyleIdx="0" presStyleCnt="2"/>
      <dgm:spPr/>
      <dgm:t>
        <a:bodyPr/>
        <a:lstStyle/>
        <a:p>
          <a:endParaRPr lang="en-US"/>
        </a:p>
      </dgm:t>
    </dgm:pt>
    <dgm:pt modelId="{B8B9C9C5-64E1-49A3-A65A-9ED1A4E03C27}" type="pres">
      <dgm:prSet presAssocID="{817D31EE-F628-4496-8788-242D34D6F576}" presName="hierChild4" presStyleCnt="0"/>
      <dgm:spPr/>
    </dgm:pt>
    <dgm:pt modelId="{8EC25F81-8F6B-42BF-AD68-502AAD20DA73}" type="pres">
      <dgm:prSet presAssocID="{817D31EE-F628-4496-8788-242D34D6F576}" presName="hierChild5" presStyleCnt="0"/>
      <dgm:spPr/>
    </dgm:pt>
    <dgm:pt modelId="{50D87ADA-127F-4BD2-80EB-4458DE35B765}" type="pres">
      <dgm:prSet presAssocID="{7A873B36-3770-496B-93A3-89B96233BFFF}" presName="Name37" presStyleLbl="parChTrans1D2" presStyleIdx="1" presStyleCnt="2"/>
      <dgm:spPr/>
      <dgm:t>
        <a:bodyPr/>
        <a:lstStyle/>
        <a:p>
          <a:endParaRPr lang="en-US"/>
        </a:p>
      </dgm:t>
    </dgm:pt>
    <dgm:pt modelId="{05DB56AE-8C48-4D65-82B1-9643A7F5BFD3}" type="pres">
      <dgm:prSet presAssocID="{CE432C52-5199-4CCB-8FA3-117B27758E6B}" presName="hierRoot2" presStyleCnt="0">
        <dgm:presLayoutVars>
          <dgm:hierBranch val="init"/>
        </dgm:presLayoutVars>
      </dgm:prSet>
      <dgm:spPr/>
    </dgm:pt>
    <dgm:pt modelId="{CC45B0CC-CD23-4B8B-8BA5-91F8C0D1A8E8}" type="pres">
      <dgm:prSet presAssocID="{CE432C52-5199-4CCB-8FA3-117B27758E6B}" presName="rootComposite" presStyleCnt="0"/>
      <dgm:spPr/>
    </dgm:pt>
    <dgm:pt modelId="{6672979F-D989-4888-8BF7-9CF6EC7CAE28}" type="pres">
      <dgm:prSet presAssocID="{CE432C52-5199-4CCB-8FA3-117B27758E6B}" presName="rootText" presStyleLbl="node2" presStyleIdx="1" presStyleCnt="2">
        <dgm:presLayoutVars>
          <dgm:chPref val="3"/>
        </dgm:presLayoutVars>
      </dgm:prSet>
      <dgm:spPr/>
      <dgm:t>
        <a:bodyPr/>
        <a:lstStyle/>
        <a:p>
          <a:endParaRPr lang="en-US"/>
        </a:p>
      </dgm:t>
    </dgm:pt>
    <dgm:pt modelId="{65001ED1-F0DC-4899-8ADF-39374F9CD3C8}" type="pres">
      <dgm:prSet presAssocID="{CE432C52-5199-4CCB-8FA3-117B27758E6B}" presName="rootConnector" presStyleLbl="node2" presStyleIdx="1" presStyleCnt="2"/>
      <dgm:spPr/>
      <dgm:t>
        <a:bodyPr/>
        <a:lstStyle/>
        <a:p>
          <a:endParaRPr lang="en-US"/>
        </a:p>
      </dgm:t>
    </dgm:pt>
    <dgm:pt modelId="{B8DEFD04-4F73-470A-A542-98F14D3C34F5}" type="pres">
      <dgm:prSet presAssocID="{CE432C52-5199-4CCB-8FA3-117B27758E6B}" presName="hierChild4" presStyleCnt="0"/>
      <dgm:spPr/>
    </dgm:pt>
    <dgm:pt modelId="{DAF17F68-6976-46CA-A488-5D46D1BD43A1}" type="pres">
      <dgm:prSet presAssocID="{CE432C52-5199-4CCB-8FA3-117B27758E6B}" presName="hierChild5" presStyleCnt="0"/>
      <dgm:spPr/>
    </dgm:pt>
    <dgm:pt modelId="{C6BDB7A1-2368-48AB-BADF-06A5E0E60F23}" type="pres">
      <dgm:prSet presAssocID="{976D39B5-6B0F-434E-86C5-A5C438E5D8FD}" presName="hierChild3" presStyleCnt="0"/>
      <dgm:spPr/>
    </dgm:pt>
  </dgm:ptLst>
  <dgm:cxnLst>
    <dgm:cxn modelId="{3BFEB683-E3C6-41D2-8DE3-1FDB9DD09138}" srcId="{976D39B5-6B0F-434E-86C5-A5C438E5D8FD}" destId="{CE432C52-5199-4CCB-8FA3-117B27758E6B}" srcOrd="1" destOrd="0" parTransId="{7A873B36-3770-496B-93A3-89B96233BFFF}" sibTransId="{BAB15882-9D62-45A0-A1C3-051C377A36AE}"/>
    <dgm:cxn modelId="{1F9B1BB4-C590-4E3F-A555-C7BE431C1F53}" type="presOf" srcId="{817D31EE-F628-4496-8788-242D34D6F576}" destId="{9A57A0F7-C25F-4136-B5F4-E4AC7C3AFB62}" srcOrd="1" destOrd="0" presId="urn:microsoft.com/office/officeart/2005/8/layout/orgChart1"/>
    <dgm:cxn modelId="{6D11C31A-B8BC-4602-A0D3-D74EC1934DAA}" type="presOf" srcId="{7A873B36-3770-496B-93A3-89B96233BFFF}" destId="{50D87ADA-127F-4BD2-80EB-4458DE35B765}" srcOrd="0" destOrd="0" presId="urn:microsoft.com/office/officeart/2005/8/layout/orgChart1"/>
    <dgm:cxn modelId="{B919A715-1613-4D24-8BEA-F1DA9E590217}" type="presOf" srcId="{976D39B5-6B0F-434E-86C5-A5C438E5D8FD}" destId="{3E743C01-AE52-4203-9144-E074685D5D31}" srcOrd="1" destOrd="0" presId="urn:microsoft.com/office/officeart/2005/8/layout/orgChart1"/>
    <dgm:cxn modelId="{37A89055-FD75-43DE-8FC1-EF34DFF6FC16}" type="presOf" srcId="{CE432C52-5199-4CCB-8FA3-117B27758E6B}" destId="{65001ED1-F0DC-4899-8ADF-39374F9CD3C8}" srcOrd="1" destOrd="0" presId="urn:microsoft.com/office/officeart/2005/8/layout/orgChart1"/>
    <dgm:cxn modelId="{6F327BB0-E855-47B0-9DB9-8A760E8A7AAA}" type="presOf" srcId="{817D31EE-F628-4496-8788-242D34D6F576}" destId="{124D1430-70A7-486C-853E-87C4C6DD0B54}" srcOrd="0" destOrd="0" presId="urn:microsoft.com/office/officeart/2005/8/layout/orgChart1"/>
    <dgm:cxn modelId="{04DD2FE5-B6BD-4556-B3F0-031C78A0331B}" srcId="{976D39B5-6B0F-434E-86C5-A5C438E5D8FD}" destId="{817D31EE-F628-4496-8788-242D34D6F576}" srcOrd="0" destOrd="0" parTransId="{A5C65962-FDC6-485A-9092-EE862C5A2EBB}" sibTransId="{A6C35CC8-97C2-4B4E-88CB-F3E4937999AA}"/>
    <dgm:cxn modelId="{0C295B20-CBDA-4A6D-8BAA-B9A1012342EB}" type="presOf" srcId="{2166381C-6A6A-430C-BBD3-769570439452}" destId="{67D2E1E1-D775-45EA-B0F4-CC2EBA388915}" srcOrd="0" destOrd="0" presId="urn:microsoft.com/office/officeart/2005/8/layout/orgChart1"/>
    <dgm:cxn modelId="{14C4DB12-9316-4C02-A4F4-B44C4A3974B1}" srcId="{2166381C-6A6A-430C-BBD3-769570439452}" destId="{976D39B5-6B0F-434E-86C5-A5C438E5D8FD}" srcOrd="0" destOrd="0" parTransId="{39B506EF-1E5C-490D-BCBB-095D12D1E197}" sibTransId="{35627099-1225-4E65-8868-56D801E84AF2}"/>
    <dgm:cxn modelId="{6226603F-1FB9-41ED-97B7-C07F1EA9894E}" type="presOf" srcId="{A5C65962-FDC6-485A-9092-EE862C5A2EBB}" destId="{6C346641-1560-469B-A308-F0B5F9AB3F50}" srcOrd="0" destOrd="0" presId="urn:microsoft.com/office/officeart/2005/8/layout/orgChart1"/>
    <dgm:cxn modelId="{8478BC24-0FE7-4640-B17E-113219196ABC}" type="presOf" srcId="{976D39B5-6B0F-434E-86C5-A5C438E5D8FD}" destId="{2E022B49-1621-4669-87FE-9B4A4729937C}" srcOrd="0" destOrd="0" presId="urn:microsoft.com/office/officeart/2005/8/layout/orgChart1"/>
    <dgm:cxn modelId="{A1D199CE-2EE3-435F-95E2-D830F543E98C}" type="presOf" srcId="{CE432C52-5199-4CCB-8FA3-117B27758E6B}" destId="{6672979F-D989-4888-8BF7-9CF6EC7CAE28}" srcOrd="0" destOrd="0" presId="urn:microsoft.com/office/officeart/2005/8/layout/orgChart1"/>
    <dgm:cxn modelId="{36E6D1C9-1AE1-485F-80EE-62FE9A5374B2}" type="presParOf" srcId="{67D2E1E1-D775-45EA-B0F4-CC2EBA388915}" destId="{C7E22C0C-4C9F-4FC3-8CF9-9A61ED09A9E8}" srcOrd="0" destOrd="0" presId="urn:microsoft.com/office/officeart/2005/8/layout/orgChart1"/>
    <dgm:cxn modelId="{86653E7A-0C1D-47CE-952C-35E18CB6F984}" type="presParOf" srcId="{C7E22C0C-4C9F-4FC3-8CF9-9A61ED09A9E8}" destId="{3AD218B6-5D35-4E4A-AD9E-6E735047562E}" srcOrd="0" destOrd="0" presId="urn:microsoft.com/office/officeart/2005/8/layout/orgChart1"/>
    <dgm:cxn modelId="{71156159-699B-4529-904B-87E203F7C63C}" type="presParOf" srcId="{3AD218B6-5D35-4E4A-AD9E-6E735047562E}" destId="{2E022B49-1621-4669-87FE-9B4A4729937C}" srcOrd="0" destOrd="0" presId="urn:microsoft.com/office/officeart/2005/8/layout/orgChart1"/>
    <dgm:cxn modelId="{F8D2B0EB-B87D-482C-9980-1DD6A47D0B67}" type="presParOf" srcId="{3AD218B6-5D35-4E4A-AD9E-6E735047562E}" destId="{3E743C01-AE52-4203-9144-E074685D5D31}" srcOrd="1" destOrd="0" presId="urn:microsoft.com/office/officeart/2005/8/layout/orgChart1"/>
    <dgm:cxn modelId="{B658EBA4-A696-423E-AB9C-443D7C59016B}" type="presParOf" srcId="{C7E22C0C-4C9F-4FC3-8CF9-9A61ED09A9E8}" destId="{B07A90FD-C55E-46B9-AA52-F5B2B5CE3F3D}" srcOrd="1" destOrd="0" presId="urn:microsoft.com/office/officeart/2005/8/layout/orgChart1"/>
    <dgm:cxn modelId="{C37A3B00-7A2C-4249-837E-17498F9C9204}" type="presParOf" srcId="{B07A90FD-C55E-46B9-AA52-F5B2B5CE3F3D}" destId="{6C346641-1560-469B-A308-F0B5F9AB3F50}" srcOrd="0" destOrd="0" presId="urn:microsoft.com/office/officeart/2005/8/layout/orgChart1"/>
    <dgm:cxn modelId="{25F2C19F-01D2-4902-859A-BB0F3BA6C001}" type="presParOf" srcId="{B07A90FD-C55E-46B9-AA52-F5B2B5CE3F3D}" destId="{BB5B8662-8D9B-440A-B911-AFFC3D8310F2}" srcOrd="1" destOrd="0" presId="urn:microsoft.com/office/officeart/2005/8/layout/orgChart1"/>
    <dgm:cxn modelId="{2B69160F-DA49-4E7E-899D-AC15BB534383}" type="presParOf" srcId="{BB5B8662-8D9B-440A-B911-AFFC3D8310F2}" destId="{6917C44E-CB52-4AE8-B65D-53EA5DCD9CC5}" srcOrd="0" destOrd="0" presId="urn:microsoft.com/office/officeart/2005/8/layout/orgChart1"/>
    <dgm:cxn modelId="{D18B21EC-3DEB-483B-A823-BD362EDF979D}" type="presParOf" srcId="{6917C44E-CB52-4AE8-B65D-53EA5DCD9CC5}" destId="{124D1430-70A7-486C-853E-87C4C6DD0B54}" srcOrd="0" destOrd="0" presId="urn:microsoft.com/office/officeart/2005/8/layout/orgChart1"/>
    <dgm:cxn modelId="{12B863D4-C262-44F2-80AE-5371DC5036C4}" type="presParOf" srcId="{6917C44E-CB52-4AE8-B65D-53EA5DCD9CC5}" destId="{9A57A0F7-C25F-4136-B5F4-E4AC7C3AFB62}" srcOrd="1" destOrd="0" presId="urn:microsoft.com/office/officeart/2005/8/layout/orgChart1"/>
    <dgm:cxn modelId="{A96A82FE-8359-4F0B-81A4-754CB770F434}" type="presParOf" srcId="{BB5B8662-8D9B-440A-B911-AFFC3D8310F2}" destId="{B8B9C9C5-64E1-49A3-A65A-9ED1A4E03C27}" srcOrd="1" destOrd="0" presId="urn:microsoft.com/office/officeart/2005/8/layout/orgChart1"/>
    <dgm:cxn modelId="{32F4FA63-83D3-4267-9D43-12DA63D17498}" type="presParOf" srcId="{BB5B8662-8D9B-440A-B911-AFFC3D8310F2}" destId="{8EC25F81-8F6B-42BF-AD68-502AAD20DA73}" srcOrd="2" destOrd="0" presId="urn:microsoft.com/office/officeart/2005/8/layout/orgChart1"/>
    <dgm:cxn modelId="{55F86A2B-8929-4981-86B7-25D22CF2ED9E}" type="presParOf" srcId="{B07A90FD-C55E-46B9-AA52-F5B2B5CE3F3D}" destId="{50D87ADA-127F-4BD2-80EB-4458DE35B765}" srcOrd="2" destOrd="0" presId="urn:microsoft.com/office/officeart/2005/8/layout/orgChart1"/>
    <dgm:cxn modelId="{48DE6165-8D0F-4990-B516-B2191BA10133}" type="presParOf" srcId="{B07A90FD-C55E-46B9-AA52-F5B2B5CE3F3D}" destId="{05DB56AE-8C48-4D65-82B1-9643A7F5BFD3}" srcOrd="3" destOrd="0" presId="urn:microsoft.com/office/officeart/2005/8/layout/orgChart1"/>
    <dgm:cxn modelId="{F437D932-E423-4BC7-99E2-A3CC2F81DC19}" type="presParOf" srcId="{05DB56AE-8C48-4D65-82B1-9643A7F5BFD3}" destId="{CC45B0CC-CD23-4B8B-8BA5-91F8C0D1A8E8}" srcOrd="0" destOrd="0" presId="urn:microsoft.com/office/officeart/2005/8/layout/orgChart1"/>
    <dgm:cxn modelId="{A953128B-1130-4EDE-A57B-F18B3C67519B}" type="presParOf" srcId="{CC45B0CC-CD23-4B8B-8BA5-91F8C0D1A8E8}" destId="{6672979F-D989-4888-8BF7-9CF6EC7CAE28}" srcOrd="0" destOrd="0" presId="urn:microsoft.com/office/officeart/2005/8/layout/orgChart1"/>
    <dgm:cxn modelId="{2F2CBE06-58AD-4537-AA8E-E7D1DD3F270A}" type="presParOf" srcId="{CC45B0CC-CD23-4B8B-8BA5-91F8C0D1A8E8}" destId="{65001ED1-F0DC-4899-8ADF-39374F9CD3C8}" srcOrd="1" destOrd="0" presId="urn:microsoft.com/office/officeart/2005/8/layout/orgChart1"/>
    <dgm:cxn modelId="{1F6BE52C-EC85-4266-9D10-72923BF0A099}" type="presParOf" srcId="{05DB56AE-8C48-4D65-82B1-9643A7F5BFD3}" destId="{B8DEFD04-4F73-470A-A542-98F14D3C34F5}" srcOrd="1" destOrd="0" presId="urn:microsoft.com/office/officeart/2005/8/layout/orgChart1"/>
    <dgm:cxn modelId="{CAD74AB1-A965-4A51-B4C9-D337382C0E05}" type="presParOf" srcId="{05DB56AE-8C48-4D65-82B1-9643A7F5BFD3}" destId="{DAF17F68-6976-46CA-A488-5D46D1BD43A1}" srcOrd="2" destOrd="0" presId="urn:microsoft.com/office/officeart/2005/8/layout/orgChart1"/>
    <dgm:cxn modelId="{077081AF-23A3-48C3-9CAF-E2D3B935CF3A}" type="presParOf" srcId="{C7E22C0C-4C9F-4FC3-8CF9-9A61ED09A9E8}" destId="{C6BDB7A1-2368-48AB-BADF-06A5E0E60F23}"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B6C1F8-3287-4AF8-9AAA-3269837454C1}"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6C1F8-3287-4AF8-9AAA-3269837454C1}"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5"/>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90" y="274645"/>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6C1F8-3287-4AF8-9AAA-3269837454C1}"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6C1F8-3287-4AF8-9AAA-3269837454C1}"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6C1F8-3287-4AF8-9AAA-3269837454C1}"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6"/>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6"/>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6C1F8-3287-4AF8-9AAA-3269837454C1}"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B6C1F8-3287-4AF8-9AAA-3269837454C1}"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B6C1F8-3287-4AF8-9AAA-3269837454C1}"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6C1F8-3287-4AF8-9AAA-3269837454C1}"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6"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7"/>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6"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6C1F8-3287-4AF8-9AAA-3269837454C1}"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6C1F8-3287-4AF8-9AAA-3269837454C1}"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98F08-4F17-47FB-95C3-4A8556A4D9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6"/>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7"/>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6C1F8-3287-4AF8-9AAA-3269837454C1}" type="datetimeFigureOut">
              <a:rPr lang="en-US" smtClean="0"/>
              <a:pPr/>
              <a:t>3/23/2022</a:t>
            </a:fld>
            <a:endParaRPr lang="en-US"/>
          </a:p>
        </p:txBody>
      </p:sp>
      <p:sp>
        <p:nvSpPr>
          <p:cNvPr id="5" name="Footer Placeholder 4"/>
          <p:cNvSpPr>
            <a:spLocks noGrp="1"/>
          </p:cNvSpPr>
          <p:nvPr>
            <p:ph type="ftr" sz="quarter" idx="3"/>
          </p:nvPr>
        </p:nvSpPr>
        <p:spPr>
          <a:xfrm>
            <a:off x="4164515" y="6356357"/>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7"/>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98F08-4F17-47FB-95C3-4A8556A4D9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wXB-V_Keiu8"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Endiannes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sectigostore.com/blog/what-is-asymmetric-encryption-how-does-it-work/" TargetMode="External"/><Relationship Id="rId13" Type="http://schemas.openxmlformats.org/officeDocument/2006/relationships/hyperlink" Target="mailto:https://signdesk.com/in/esign/how-digital-signature-works" TargetMode="External"/><Relationship Id="rId3" Type="http://schemas.openxmlformats.org/officeDocument/2006/relationships/hyperlink" Target="https://www.youtube.com/watch?v=O4xNJsjtN6E&amp;t=300s" TargetMode="External"/><Relationship Id="rId7" Type="http://schemas.openxmlformats.org/officeDocument/2006/relationships/hyperlink" Target="https://www.techtarget.com/searchsecurity/definition/asymmetric-cryptography" TargetMode="External"/><Relationship Id="rId12" Type="http://schemas.openxmlformats.org/officeDocument/2006/relationships/hyperlink" Target="https://en.wikipedia.org/wiki/Hash_function" TargetMode="External"/><Relationship Id="rId2" Type="http://schemas.openxmlformats.org/officeDocument/2006/relationships/hyperlink" Target="https://brilliant.org/wiki/symmetric-ciphers/" TargetMode="External"/><Relationship Id="rId1" Type="http://schemas.openxmlformats.org/officeDocument/2006/relationships/slideLayout" Target="../slideLayouts/slideLayout2.xml"/><Relationship Id="rId6" Type="http://schemas.openxmlformats.org/officeDocument/2006/relationships/hyperlink" Target="https://www.youtube.com/watch?v=wXB-V_Keiu8" TargetMode="External"/><Relationship Id="rId11" Type="http://schemas.openxmlformats.org/officeDocument/2006/relationships/hyperlink" Target="https://qvault.io/cryptography/how-sha-2-works-step-by-step-sha-256/" TargetMode="External"/><Relationship Id="rId5" Type="http://schemas.openxmlformats.org/officeDocument/2006/relationships/hyperlink" Target="https://www.movable-type.co.uk/scripts/aes.html" TargetMode="External"/><Relationship Id="rId10" Type="http://schemas.openxmlformats.org/officeDocument/2006/relationships/hyperlink" Target="https://en.wikipedia.org/wiki/RSA_(cryptosystem)" TargetMode="External"/><Relationship Id="rId4" Type="http://schemas.openxmlformats.org/officeDocument/2006/relationships/hyperlink" Target="https://www.geeksforgeeks.org/advanced-encryption-standard-aes/amp/" TargetMode="External"/><Relationship Id="rId9" Type="http://schemas.openxmlformats.org/officeDocument/2006/relationships/hyperlink" Target="https://www.geeksforgeeks.org/rsa-algorithm-cryptograph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2" y="228600"/>
            <a:ext cx="11506200" cy="2362200"/>
          </a:xfrm>
        </p:spPr>
        <p:txBody>
          <a:bodyPr>
            <a:normAutofit/>
          </a:bodyPr>
          <a:lstStyle/>
          <a:p>
            <a:r>
              <a:rPr lang="en-US" b="1" dirty="0" smtClean="0">
                <a:latin typeface="Castellar" pitchFamily="18" charset="0"/>
              </a:rPr>
              <a:t>Presentation – 1</a:t>
            </a:r>
            <a:r>
              <a:rPr lang="en-US" dirty="0" smtClean="0">
                <a:latin typeface="Castellar" pitchFamily="18" charset="0"/>
              </a:rPr>
              <a:t/>
            </a:r>
            <a:br>
              <a:rPr lang="en-US" dirty="0" smtClean="0">
                <a:latin typeface="Castellar" pitchFamily="18" charset="0"/>
              </a:rPr>
            </a:br>
            <a:r>
              <a:rPr lang="en-US" b="1" dirty="0" smtClean="0">
                <a:latin typeface="Castellar" pitchFamily="18" charset="0"/>
              </a:rPr>
              <a:t>Training – </a:t>
            </a:r>
            <a:r>
              <a:rPr lang="en-US" b="1" dirty="0" err="1" smtClean="0">
                <a:latin typeface="Castellar" pitchFamily="18" charset="0"/>
              </a:rPr>
              <a:t>BlockChain</a:t>
            </a:r>
            <a:endParaRPr lang="en-US" b="1" dirty="0">
              <a:latin typeface="Castellar" pitchFamily="18" charset="0"/>
            </a:endParaRPr>
          </a:p>
        </p:txBody>
      </p:sp>
      <p:sp>
        <p:nvSpPr>
          <p:cNvPr id="3" name="Subtitle 2"/>
          <p:cNvSpPr>
            <a:spLocks noGrp="1"/>
          </p:cNvSpPr>
          <p:nvPr>
            <p:ph type="subTitle" idx="1"/>
          </p:nvPr>
        </p:nvSpPr>
        <p:spPr>
          <a:xfrm>
            <a:off x="1829434" y="3429000"/>
            <a:ext cx="8532178" cy="1752600"/>
          </a:xfrm>
        </p:spPr>
        <p:txBody>
          <a:bodyPr>
            <a:normAutofit/>
          </a:bodyPr>
          <a:lstStyle/>
          <a:p>
            <a:r>
              <a:rPr lang="en-US" b="1" dirty="0" smtClean="0">
                <a:latin typeface="Bahnschrift Light SemiCondensed" pitchFamily="34" charset="0"/>
              </a:rPr>
              <a:t>Presented by:</a:t>
            </a:r>
          </a:p>
          <a:p>
            <a:pPr algn="just">
              <a:buFont typeface="Arial" pitchFamily="34" charset="0"/>
              <a:buChar char="•"/>
            </a:pPr>
            <a:r>
              <a:rPr lang="en-US" b="1" dirty="0" smtClean="0">
                <a:latin typeface="Bahnschrift Light SemiCondensed" pitchFamily="34" charset="0"/>
              </a:rPr>
              <a:t>Chirantan Ganguly</a:t>
            </a:r>
          </a:p>
          <a:p>
            <a:pPr algn="just">
              <a:buFont typeface="Arial" pitchFamily="34" charset="0"/>
              <a:buChar char="•"/>
            </a:pPr>
            <a:r>
              <a:rPr lang="en-US" b="1" dirty="0" smtClean="0">
                <a:latin typeface="Bahnschrift Light SemiCondensed" pitchFamily="34" charset="0"/>
              </a:rPr>
              <a:t>Sagnik Nayak</a:t>
            </a:r>
          </a:p>
          <a:p>
            <a:pPr lvl="8" algn="just"/>
            <a:endParaRPr lang="en-US" dirty="0">
              <a:latin typeface="Bahnschrift Light SemiCondense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dirty="0" smtClean="0">
                <a:solidFill>
                  <a:srgbClr val="0070C0"/>
                </a:solidFill>
              </a:rPr>
              <a:t>Properties of Block Ciphers</a:t>
            </a:r>
            <a:endParaRPr lang="en-US" dirty="0">
              <a:solidFill>
                <a:srgbClr val="0070C0"/>
              </a:solidFill>
            </a:endParaRPr>
          </a:p>
        </p:txBody>
      </p:sp>
      <p:sp>
        <p:nvSpPr>
          <p:cNvPr id="3" name="Content Placeholder 2"/>
          <p:cNvSpPr>
            <a:spLocks noGrp="1"/>
          </p:cNvSpPr>
          <p:nvPr>
            <p:ph idx="1"/>
          </p:nvPr>
        </p:nvSpPr>
        <p:spPr>
          <a:xfrm>
            <a:off x="0" y="960437"/>
            <a:ext cx="12188825" cy="5897563"/>
          </a:xfrm>
        </p:spPr>
        <p:txBody>
          <a:bodyPr>
            <a:normAutofit/>
          </a:bodyPr>
          <a:lstStyle/>
          <a:p>
            <a:r>
              <a:rPr lang="en-US" dirty="0" smtClean="0"/>
              <a:t>Plaintext to CT mappings must be 1-to-1 for a given</a:t>
            </a:r>
          </a:p>
          <a:p>
            <a:pPr marL="742950" lvl="2" indent="-342900"/>
            <a:r>
              <a:rPr lang="en-US" dirty="0" smtClean="0"/>
              <a:t>This means the same PT always becomes the same CT (and vice-versa)</a:t>
            </a:r>
          </a:p>
          <a:p>
            <a:r>
              <a:rPr lang="en-US" dirty="0" smtClean="0"/>
              <a:t>Input and output should have no correlation</a:t>
            </a:r>
          </a:p>
          <a:p>
            <a:pPr lvl="1"/>
            <a:r>
              <a:rPr lang="en-US" sz="2400" dirty="0" smtClean="0"/>
              <a:t>Change 1-bit of the input block, the change on the output should not be distinguishable from random. (About 50% of output bits should change for 1 bit change in input)</a:t>
            </a:r>
          </a:p>
          <a:p>
            <a:pPr lvl="1"/>
            <a:endParaRPr lang="en-US" dirty="0" smtClean="0"/>
          </a:p>
          <a:p>
            <a:pPr lvl="1"/>
            <a:endParaRPr lang="en-US" dirty="0" smtClean="0"/>
          </a:p>
          <a:p>
            <a:pPr marL="0" lvl="1" indent="457200">
              <a:buFont typeface="Arial" pitchFamily="34" charset="0"/>
              <a:buChar char="•"/>
            </a:pPr>
            <a:r>
              <a:rPr lang="en-US" dirty="0" smtClean="0"/>
              <a:t>Block size</a:t>
            </a:r>
          </a:p>
          <a:p>
            <a:pPr marL="400050" lvl="2" indent="457200"/>
            <a:r>
              <a:rPr lang="en-US" dirty="0" smtClean="0"/>
              <a:t>Bigger is more secure, but probably slower.</a:t>
            </a:r>
          </a:p>
          <a:p>
            <a:pPr marL="400050" lvl="2" indent="-349250"/>
            <a:r>
              <a:rPr lang="en-US" sz="2800" dirty="0" smtClean="0"/>
              <a:t>Key size</a:t>
            </a:r>
          </a:p>
          <a:p>
            <a:pPr marL="857250" lvl="3" indent="-349250">
              <a:buFont typeface="Arial" pitchFamily="34" charset="0"/>
              <a:buChar char="•"/>
            </a:pPr>
            <a:r>
              <a:rPr lang="en-US" sz="2400" dirty="0" smtClean="0"/>
              <a:t>Bigger is more secure, but probably slower.</a:t>
            </a:r>
          </a:p>
        </p:txBody>
      </p:sp>
      <p:sp>
        <p:nvSpPr>
          <p:cNvPr id="4" name="Title 1"/>
          <p:cNvSpPr txBox="1">
            <a:spLocks/>
          </p:cNvSpPr>
          <p:nvPr/>
        </p:nvSpPr>
        <p:spPr>
          <a:xfrm>
            <a:off x="991869" y="3352800"/>
            <a:ext cx="10969943"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Features of Block Ciphers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b="1" dirty="0" smtClean="0">
                <a:solidFill>
                  <a:srgbClr val="0070C0"/>
                </a:solidFill>
              </a:rPr>
              <a:t>Advanced Encryption Standard (AES)</a:t>
            </a:r>
            <a:endParaRPr lang="en-US" b="1" dirty="0">
              <a:solidFill>
                <a:srgbClr val="0070C0"/>
              </a:solidFill>
            </a:endParaRPr>
          </a:p>
        </p:txBody>
      </p:sp>
      <p:sp>
        <p:nvSpPr>
          <p:cNvPr id="3" name="Content Placeholder 2"/>
          <p:cNvSpPr>
            <a:spLocks noGrp="1"/>
          </p:cNvSpPr>
          <p:nvPr>
            <p:ph idx="1"/>
          </p:nvPr>
        </p:nvSpPr>
        <p:spPr>
          <a:xfrm>
            <a:off x="0" y="1066800"/>
            <a:ext cx="12188825" cy="5791200"/>
          </a:xfrm>
        </p:spPr>
        <p:txBody>
          <a:bodyPr/>
          <a:lstStyle/>
          <a:p>
            <a:r>
              <a:rPr lang="en-US" dirty="0" smtClean="0"/>
              <a:t>AES </a:t>
            </a:r>
            <a:r>
              <a:rPr lang="en-US" dirty="0"/>
              <a:t>is </a:t>
            </a:r>
            <a:r>
              <a:rPr lang="en-US" dirty="0" smtClean="0"/>
              <a:t>a </a:t>
            </a:r>
            <a:r>
              <a:rPr lang="en-US" dirty="0"/>
              <a:t>block cipher.</a:t>
            </a:r>
          </a:p>
          <a:p>
            <a:r>
              <a:rPr lang="en-US" dirty="0"/>
              <a:t>The key size </a:t>
            </a:r>
            <a:r>
              <a:rPr lang="en-US" dirty="0" smtClean="0"/>
              <a:t>can </a:t>
            </a:r>
            <a:r>
              <a:rPr lang="en-US" dirty="0"/>
              <a:t>be </a:t>
            </a:r>
            <a:r>
              <a:rPr lang="en-US" dirty="0">
                <a:solidFill>
                  <a:srgbClr val="FF0000"/>
                </a:solidFill>
              </a:rPr>
              <a:t>128/192/256</a:t>
            </a:r>
            <a:r>
              <a:rPr lang="en-US" dirty="0"/>
              <a:t> bits.</a:t>
            </a:r>
          </a:p>
          <a:p>
            <a:r>
              <a:rPr lang="en-US" dirty="0"/>
              <a:t>Encrypts </a:t>
            </a:r>
            <a:r>
              <a:rPr lang="en-US" dirty="0" smtClean="0"/>
              <a:t>data </a:t>
            </a:r>
            <a:r>
              <a:rPr lang="en-US" dirty="0"/>
              <a:t>in </a:t>
            </a:r>
            <a:r>
              <a:rPr lang="en-US" dirty="0">
                <a:solidFill>
                  <a:srgbClr val="FF0000"/>
                </a:solidFill>
              </a:rPr>
              <a:t>blocks of 128 bits </a:t>
            </a:r>
            <a:r>
              <a:rPr lang="en-US" dirty="0" smtClean="0"/>
              <a:t>each</a:t>
            </a:r>
            <a:r>
              <a:rPr lang="en-US" dirty="0"/>
              <a:t>.</a:t>
            </a:r>
          </a:p>
          <a:p>
            <a:r>
              <a:rPr lang="en-US" dirty="0" smtClean="0"/>
              <a:t>AES </a:t>
            </a:r>
            <a:r>
              <a:rPr lang="en-US" dirty="0"/>
              <a:t>performs </a:t>
            </a:r>
            <a:r>
              <a:rPr lang="en-US" dirty="0" smtClean="0"/>
              <a:t>operations </a:t>
            </a:r>
            <a:r>
              <a:rPr lang="en-US" dirty="0"/>
              <a:t>on bytes of </a:t>
            </a:r>
            <a:r>
              <a:rPr lang="en-US" dirty="0" smtClean="0"/>
              <a:t>data rather than </a:t>
            </a:r>
            <a:r>
              <a:rPr lang="en-US" dirty="0"/>
              <a:t>in bits. Since the block size is 128 bits, the cipher processes 128 bits (or 16 bytes) of the input </a:t>
            </a:r>
            <a:r>
              <a:rPr lang="en-US" dirty="0" smtClean="0"/>
              <a:t>data at a </a:t>
            </a:r>
            <a:r>
              <a:rPr lang="en-US" dirty="0"/>
              <a:t>time</a:t>
            </a:r>
            <a:r>
              <a:rPr lang="en-US" dirty="0" smtClean="0"/>
              <a:t>.</a:t>
            </a:r>
          </a:p>
          <a:p>
            <a:r>
              <a:rPr lang="en-US" dirty="0"/>
              <a:t>The number of rounds depends on the key </a:t>
            </a:r>
            <a:r>
              <a:rPr lang="en-US" dirty="0" smtClean="0"/>
              <a:t>length</a:t>
            </a:r>
          </a:p>
          <a:p>
            <a:endParaRPr lang="en-US" dirty="0"/>
          </a:p>
        </p:txBody>
      </p:sp>
      <p:graphicFrame>
        <p:nvGraphicFramePr>
          <p:cNvPr id="4" name="Table 3"/>
          <p:cNvGraphicFramePr>
            <a:graphicFrameLocks noGrp="1"/>
          </p:cNvGraphicFramePr>
          <p:nvPr/>
        </p:nvGraphicFramePr>
        <p:xfrm>
          <a:off x="4113212" y="5029200"/>
          <a:ext cx="3605741" cy="1483360"/>
        </p:xfrm>
        <a:graphic>
          <a:graphicData uri="http://schemas.openxmlformats.org/drawingml/2006/table">
            <a:tbl>
              <a:tblPr firstRow="1" bandRow="1">
                <a:tableStyleId>{9D7B26C5-4107-4FEC-AEDC-1716B250A1EF}</a:tableStyleId>
              </a:tblPr>
              <a:tblGrid>
                <a:gridCol w="1319741"/>
                <a:gridCol w="2286000"/>
              </a:tblGrid>
              <a:tr h="370840">
                <a:tc>
                  <a:txBody>
                    <a:bodyPr/>
                    <a:lstStyle/>
                    <a:p>
                      <a:pPr algn="ctr"/>
                      <a:r>
                        <a:rPr lang="en-US" dirty="0" smtClean="0"/>
                        <a:t>Key Length</a:t>
                      </a:r>
                      <a:endParaRPr lang="en-US" dirty="0"/>
                    </a:p>
                  </a:txBody>
                  <a:tcPr/>
                </a:tc>
                <a:tc>
                  <a:txBody>
                    <a:bodyPr/>
                    <a:lstStyle/>
                    <a:p>
                      <a:pPr algn="ctr"/>
                      <a:r>
                        <a:rPr lang="en-US" dirty="0" smtClean="0"/>
                        <a:t>Number of Rounds</a:t>
                      </a:r>
                      <a:endParaRPr lang="en-US" dirty="0"/>
                    </a:p>
                  </a:txBody>
                  <a:tcPr/>
                </a:tc>
              </a:tr>
              <a:tr h="370840">
                <a:tc>
                  <a:txBody>
                    <a:bodyPr/>
                    <a:lstStyle/>
                    <a:p>
                      <a:pPr algn="ctr"/>
                      <a:r>
                        <a:rPr lang="en-US" dirty="0" smtClean="0"/>
                        <a:t>128 bits</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192 bits</a:t>
                      </a:r>
                      <a:endParaRPr lang="en-US" dirty="0"/>
                    </a:p>
                  </a:txBody>
                  <a:tcPr/>
                </a:tc>
                <a:tc>
                  <a:txBody>
                    <a:bodyPr/>
                    <a:lstStyle/>
                    <a:p>
                      <a:pPr algn="ctr"/>
                      <a:r>
                        <a:rPr lang="en-US" dirty="0" smtClean="0"/>
                        <a:t>12</a:t>
                      </a:r>
                      <a:endParaRPr lang="en-US" dirty="0"/>
                    </a:p>
                  </a:txBody>
                  <a:tcPr/>
                </a:tc>
              </a:tr>
              <a:tr h="370840">
                <a:tc>
                  <a:txBody>
                    <a:bodyPr/>
                    <a:lstStyle/>
                    <a:p>
                      <a:pPr algn="ctr"/>
                      <a:r>
                        <a:rPr lang="en-US" dirty="0" smtClean="0"/>
                        <a:t>256 bits</a:t>
                      </a:r>
                      <a:endParaRPr lang="en-US" dirty="0"/>
                    </a:p>
                  </a:txBody>
                  <a:tcPr/>
                </a:tc>
                <a:tc>
                  <a:txBody>
                    <a:bodyPr/>
                    <a:lstStyle/>
                    <a:p>
                      <a:pPr algn="ctr"/>
                      <a:r>
                        <a:rPr lang="en-US" dirty="0" smtClean="0"/>
                        <a:t>14</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p>
            <a:r>
              <a:rPr lang="en-US" dirty="0" smtClean="0">
                <a:solidFill>
                  <a:srgbClr val="0070C0"/>
                </a:solidFill>
              </a:rPr>
              <a:t>AES encryption algorithm</a:t>
            </a:r>
            <a:endParaRPr lang="en-US" dirty="0">
              <a:solidFill>
                <a:srgbClr val="0070C0"/>
              </a:solidFill>
            </a:endParaRPr>
          </a:p>
        </p:txBody>
      </p:sp>
      <p:sp>
        <p:nvSpPr>
          <p:cNvPr id="3" name="Content Placeholder 2"/>
          <p:cNvSpPr>
            <a:spLocks noGrp="1"/>
          </p:cNvSpPr>
          <p:nvPr>
            <p:ph idx="1"/>
          </p:nvPr>
        </p:nvSpPr>
        <p:spPr>
          <a:xfrm>
            <a:off x="609441" y="1371600"/>
            <a:ext cx="10969943" cy="4525963"/>
          </a:xfrm>
        </p:spPr>
        <p:txBody>
          <a:bodyPr/>
          <a:lstStyle/>
          <a:p>
            <a:r>
              <a:rPr lang="en-US" dirty="0" smtClean="0"/>
              <a:t>AES </a:t>
            </a:r>
            <a:r>
              <a:rPr lang="en-US" dirty="0"/>
              <a:t>considers </a:t>
            </a:r>
            <a:r>
              <a:rPr lang="en-US" dirty="0" smtClean="0"/>
              <a:t>each </a:t>
            </a:r>
            <a:r>
              <a:rPr lang="en-US" dirty="0"/>
              <a:t>block </a:t>
            </a:r>
            <a:r>
              <a:rPr lang="en-US" dirty="0" smtClean="0"/>
              <a:t>as a </a:t>
            </a:r>
            <a:r>
              <a:rPr lang="en-US" dirty="0"/>
              <a:t>16 byte (4 byte x 4 byte = 128 ) grid in </a:t>
            </a:r>
            <a:r>
              <a:rPr lang="en-US" dirty="0" smtClean="0"/>
              <a:t>a </a:t>
            </a:r>
            <a:r>
              <a:rPr lang="en-US" dirty="0"/>
              <a:t>column </a:t>
            </a:r>
            <a:r>
              <a:rPr lang="en-US" dirty="0" smtClean="0"/>
              <a:t>major arrangement. </a:t>
            </a:r>
          </a:p>
          <a:p>
            <a:r>
              <a:rPr lang="en-US" dirty="0" smtClean="0"/>
              <a:t>This is  matrix obtained after </a:t>
            </a:r>
            <a:r>
              <a:rPr lang="en-US" dirty="0" err="1" smtClean="0"/>
              <a:t>XORing</a:t>
            </a:r>
            <a:r>
              <a:rPr lang="en-US" dirty="0" smtClean="0"/>
              <a:t> the 128 bit plaintext with the Key generated.</a:t>
            </a:r>
            <a:endParaRPr lang="en-US" dirty="0"/>
          </a:p>
        </p:txBody>
      </p:sp>
      <p:graphicFrame>
        <p:nvGraphicFramePr>
          <p:cNvPr id="4" name="Table 3"/>
          <p:cNvGraphicFramePr>
            <a:graphicFrameLocks noGrp="1"/>
          </p:cNvGraphicFramePr>
          <p:nvPr/>
        </p:nvGraphicFramePr>
        <p:xfrm>
          <a:off x="2208212" y="3840480"/>
          <a:ext cx="8125884" cy="2560320"/>
        </p:xfrm>
        <a:graphic>
          <a:graphicData uri="http://schemas.openxmlformats.org/drawingml/2006/table">
            <a:tbl>
              <a:tblPr firstRow="1" bandRow="1">
                <a:tableStyleId>{2D5ABB26-0587-4C30-8999-92F81FD0307C}</a:tableStyleId>
              </a:tblPr>
              <a:tblGrid>
                <a:gridCol w="2031471"/>
                <a:gridCol w="2031471"/>
                <a:gridCol w="2031471"/>
                <a:gridCol w="203147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8</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12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9</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13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6</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10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14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7</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smtClean="0">
                          <a:solidFill>
                            <a:schemeClr val="tx1"/>
                          </a:solidFill>
                          <a:latin typeface="+mn-lt"/>
                          <a:ea typeface="+mn-ea"/>
                          <a:cs typeface="+mn-cs"/>
                        </a:rPr>
                        <a:t>A</a:t>
                      </a:r>
                      <a:r>
                        <a:rPr lang="en-US" sz="3600" kern="1200" baseline="-25000" smtClean="0">
                          <a:solidFill>
                            <a:schemeClr val="tx1"/>
                          </a:solidFill>
                          <a:latin typeface="+mn-lt"/>
                          <a:ea typeface="+mn-ea"/>
                          <a:cs typeface="+mn-cs"/>
                        </a:rPr>
                        <a:t>11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A</a:t>
                      </a:r>
                      <a:r>
                        <a:rPr lang="en-US" sz="3600" kern="1200" baseline="-25000" dirty="0" smtClean="0">
                          <a:solidFill>
                            <a:schemeClr val="tx1"/>
                          </a:solidFill>
                          <a:latin typeface="+mn-lt"/>
                          <a:ea typeface="+mn-ea"/>
                          <a:cs typeface="+mn-cs"/>
                        </a:rPr>
                        <a:t>15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Structure of each Round</a:t>
            </a:r>
            <a:endParaRPr lang="en-US" dirty="0">
              <a:solidFill>
                <a:srgbClr val="0070C0"/>
              </a:solidFill>
            </a:endParaRPr>
          </a:p>
        </p:txBody>
      </p:sp>
      <p:sp>
        <p:nvSpPr>
          <p:cNvPr id="3" name="Content Placeholder 2"/>
          <p:cNvSpPr>
            <a:spLocks noGrp="1"/>
          </p:cNvSpPr>
          <p:nvPr>
            <p:ph idx="1"/>
          </p:nvPr>
        </p:nvSpPr>
        <p:spPr>
          <a:xfrm>
            <a:off x="609441" y="1798637"/>
            <a:ext cx="10969943" cy="4525963"/>
          </a:xfrm>
        </p:spPr>
        <p:txBody>
          <a:bodyPr/>
          <a:lstStyle/>
          <a:p>
            <a:pPr>
              <a:buNone/>
            </a:pPr>
            <a:r>
              <a:rPr lang="en-US" smtClean="0"/>
              <a:t>Each </a:t>
            </a:r>
            <a:r>
              <a:rPr lang="en-US" dirty="0" smtClean="0"/>
              <a:t>round </a:t>
            </a:r>
            <a:r>
              <a:rPr lang="en-US" smtClean="0"/>
              <a:t>is layered </a:t>
            </a:r>
            <a:r>
              <a:rPr lang="en-US" dirty="0" smtClean="0"/>
              <a:t>into the following steps:</a:t>
            </a:r>
          </a:p>
          <a:p>
            <a:r>
              <a:rPr lang="en-US" dirty="0" err="1" smtClean="0"/>
              <a:t>SubBytes</a:t>
            </a:r>
            <a:r>
              <a:rPr lang="en-US" dirty="0" smtClean="0"/>
              <a:t> – </a:t>
            </a:r>
            <a:r>
              <a:rPr lang="en-US" dirty="0" smtClean="0">
                <a:solidFill>
                  <a:schemeClr val="accent6"/>
                </a:solidFill>
              </a:rPr>
              <a:t>introduces confusion </a:t>
            </a:r>
            <a:endParaRPr lang="en-US" dirty="0">
              <a:solidFill>
                <a:schemeClr val="accent6"/>
              </a:solidFill>
            </a:endParaRPr>
          </a:p>
          <a:p>
            <a:r>
              <a:rPr lang="en-US" dirty="0" err="1" smtClean="0"/>
              <a:t>ShiftRows</a:t>
            </a:r>
            <a:r>
              <a:rPr lang="en-US" dirty="0" smtClean="0"/>
              <a:t> </a:t>
            </a:r>
            <a:endParaRPr lang="en-US" dirty="0"/>
          </a:p>
          <a:p>
            <a:r>
              <a:rPr lang="en-US" dirty="0" err="1"/>
              <a:t>MixColumns</a:t>
            </a:r>
            <a:endParaRPr lang="en-US" dirty="0"/>
          </a:p>
          <a:p>
            <a:r>
              <a:rPr lang="en-US" smtClean="0"/>
              <a:t>Add </a:t>
            </a:r>
            <a:r>
              <a:rPr lang="en-US" dirty="0"/>
              <a:t>Round Key</a:t>
            </a:r>
          </a:p>
          <a:p>
            <a:pPr>
              <a:buNone/>
            </a:pPr>
            <a:endParaRPr lang="en-US" dirty="0" smtClean="0"/>
          </a:p>
          <a:p>
            <a:pPr>
              <a:buNone/>
            </a:pPr>
            <a:r>
              <a:rPr lang="en-US"/>
              <a:t>The </a:t>
            </a:r>
            <a:r>
              <a:rPr lang="en-US" smtClean="0"/>
              <a:t>last </a:t>
            </a:r>
            <a:r>
              <a:rPr lang="en-US" dirty="0"/>
              <a:t>round </a:t>
            </a:r>
            <a:r>
              <a:rPr lang="en-US"/>
              <a:t>doesn’t </a:t>
            </a:r>
            <a:r>
              <a:rPr lang="en-US" smtClean="0"/>
              <a:t>have </a:t>
            </a:r>
            <a:r>
              <a:rPr lang="en-US" dirty="0"/>
              <a:t>the </a:t>
            </a:r>
            <a:r>
              <a:rPr lang="en-US" err="1" smtClean="0"/>
              <a:t>MixColumns</a:t>
            </a:r>
            <a:r>
              <a:rPr lang="en-US" smtClean="0"/>
              <a:t> layer</a:t>
            </a:r>
            <a:r>
              <a:rPr lang="en-US" dirty="0" smtClean="0"/>
              <a:t>.</a:t>
            </a:r>
            <a:endParaRPr lang="en-US" dirty="0"/>
          </a:p>
        </p:txBody>
      </p:sp>
      <p:sp>
        <p:nvSpPr>
          <p:cNvPr id="4" name="TextBox 3"/>
          <p:cNvSpPr txBox="1"/>
          <p:nvPr/>
        </p:nvSpPr>
        <p:spPr>
          <a:xfrm>
            <a:off x="4113212" y="3246436"/>
            <a:ext cx="6256393" cy="523220"/>
          </a:xfrm>
          <a:prstGeom prst="rect">
            <a:avLst/>
          </a:prstGeom>
          <a:noFill/>
        </p:spPr>
        <p:txBody>
          <a:bodyPr wrap="none" rtlCol="0">
            <a:spAutoFit/>
          </a:bodyPr>
          <a:lstStyle/>
          <a:p>
            <a:r>
              <a:rPr lang="en-US" sz="2800" dirty="0" smtClean="0">
                <a:solidFill>
                  <a:schemeClr val="accent6"/>
                </a:solidFill>
              </a:rPr>
              <a:t>Introduces diffusion </a:t>
            </a:r>
            <a:r>
              <a:rPr lang="en-US" sz="2800" smtClean="0">
                <a:solidFill>
                  <a:schemeClr val="accent6"/>
                </a:solidFill>
              </a:rPr>
              <a:t>through permutation</a:t>
            </a:r>
            <a:endParaRPr lang="en-US" sz="2800" dirty="0">
              <a:solidFill>
                <a:schemeClr val="accent6"/>
              </a:solidFill>
            </a:endParaRPr>
          </a:p>
        </p:txBody>
      </p:sp>
      <p:sp>
        <p:nvSpPr>
          <p:cNvPr id="5" name="TextBox 4"/>
          <p:cNvSpPr txBox="1"/>
          <p:nvPr/>
        </p:nvSpPr>
        <p:spPr>
          <a:xfrm>
            <a:off x="3122612" y="2789236"/>
            <a:ext cx="1600200" cy="1323439"/>
          </a:xfrm>
          <a:prstGeom prst="rect">
            <a:avLst/>
          </a:prstGeom>
          <a:noFill/>
        </p:spPr>
        <p:txBody>
          <a:bodyPr wrap="square" rtlCol="0">
            <a:spAutoFit/>
          </a:bodyPr>
          <a:lstStyle/>
          <a:p>
            <a:r>
              <a:rPr lang="en-US" sz="8000" dirty="0" smtClean="0">
                <a:solidFill>
                  <a:schemeClr val="accent6"/>
                </a:solidFill>
              </a:rPr>
              <a:t>} -</a:t>
            </a:r>
            <a:endParaRPr lang="en-US" sz="8000" dirty="0">
              <a:solidFill>
                <a:schemeClr val="accent6"/>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err="1">
                <a:solidFill>
                  <a:srgbClr val="0070C0"/>
                </a:solidFill>
              </a:rPr>
              <a:t>SubBytes</a:t>
            </a:r>
            <a:endParaRPr lang="en-US" dirty="0">
              <a:solidFill>
                <a:srgbClr val="0070C0"/>
              </a:solidFill>
            </a:endParaRPr>
          </a:p>
        </p:txBody>
      </p:sp>
      <p:sp>
        <p:nvSpPr>
          <p:cNvPr id="3" name="Content Placeholder 2"/>
          <p:cNvSpPr>
            <a:spLocks noGrp="1"/>
          </p:cNvSpPr>
          <p:nvPr>
            <p:ph idx="1"/>
          </p:nvPr>
        </p:nvSpPr>
        <p:spPr>
          <a:xfrm>
            <a:off x="0" y="762000"/>
            <a:ext cx="12188825" cy="6096000"/>
          </a:xfrm>
        </p:spPr>
        <p:txBody>
          <a:bodyPr/>
          <a:lstStyle/>
          <a:p>
            <a:r>
              <a:rPr lang="en-US" dirty="0"/>
              <a:t>In this step </a:t>
            </a:r>
            <a:r>
              <a:rPr lang="en-US" dirty="0" smtClean="0"/>
              <a:t>each </a:t>
            </a:r>
            <a:r>
              <a:rPr lang="en-US" dirty="0"/>
              <a:t>byte is substituted by </a:t>
            </a:r>
            <a:r>
              <a:rPr lang="en-US" dirty="0" smtClean="0"/>
              <a:t>another </a:t>
            </a:r>
            <a:r>
              <a:rPr lang="en-US" dirty="0"/>
              <a:t>byte</a:t>
            </a:r>
            <a:r>
              <a:rPr lang="en-US" dirty="0" smtClean="0"/>
              <a:t>.</a:t>
            </a:r>
          </a:p>
          <a:p>
            <a:r>
              <a:rPr lang="en-US" dirty="0"/>
              <a:t>Its performed using </a:t>
            </a:r>
            <a:r>
              <a:rPr lang="en-US" dirty="0" smtClean="0"/>
              <a:t>a </a:t>
            </a:r>
            <a:r>
              <a:rPr lang="en-US" dirty="0"/>
              <a:t>lookup </a:t>
            </a:r>
            <a:r>
              <a:rPr lang="en-US" dirty="0" smtClean="0"/>
              <a:t>table also called </a:t>
            </a:r>
            <a:r>
              <a:rPr lang="en-US" dirty="0"/>
              <a:t>the S-box. </a:t>
            </a:r>
            <a:endParaRPr lang="en-US" dirty="0" smtClean="0"/>
          </a:p>
          <a:p>
            <a:r>
              <a:rPr lang="en-US" dirty="0" smtClean="0"/>
              <a:t>This </a:t>
            </a:r>
            <a:r>
              <a:rPr lang="en-US" dirty="0"/>
              <a:t>substitution is done in </a:t>
            </a:r>
            <a:r>
              <a:rPr lang="en-US" dirty="0" smtClean="0"/>
              <a:t>a way that a </a:t>
            </a:r>
            <a:r>
              <a:rPr lang="en-US" dirty="0"/>
              <a:t>byte is never substituted by itself </a:t>
            </a:r>
            <a:r>
              <a:rPr lang="en-US" dirty="0" smtClean="0"/>
              <a:t>and also </a:t>
            </a:r>
            <a:r>
              <a:rPr lang="en-US" dirty="0"/>
              <a:t>not substituted by </a:t>
            </a:r>
            <a:r>
              <a:rPr lang="en-US" dirty="0" smtClean="0"/>
              <a:t>another </a:t>
            </a:r>
            <a:r>
              <a:rPr lang="en-US" dirty="0"/>
              <a:t>byte which is </a:t>
            </a:r>
            <a:r>
              <a:rPr lang="en-US" dirty="0" smtClean="0"/>
              <a:t>a </a:t>
            </a:r>
            <a:r>
              <a:rPr lang="en-US" dirty="0"/>
              <a:t>compliment of the current byte</a:t>
            </a:r>
            <a:r>
              <a:rPr lang="en-US" dirty="0" smtClean="0"/>
              <a:t>.</a:t>
            </a:r>
          </a:p>
          <a:p>
            <a:r>
              <a:rPr lang="en-US" dirty="0"/>
              <a:t>The result of this step is </a:t>
            </a:r>
            <a:r>
              <a:rPr lang="en-US" dirty="0" smtClean="0"/>
              <a:t>a </a:t>
            </a:r>
            <a:r>
              <a:rPr lang="en-US" dirty="0"/>
              <a:t>16 byte (4 x 4 ) </a:t>
            </a:r>
            <a:r>
              <a:rPr lang="en-US" dirty="0" smtClean="0"/>
              <a:t>matrix </a:t>
            </a:r>
            <a:r>
              <a:rPr lang="en-US" dirty="0"/>
              <a:t>like before.  </a:t>
            </a:r>
            <a:r>
              <a:rPr lang="en-US" dirty="0" smtClean="0"/>
              <a:t>B</a:t>
            </a:r>
            <a:r>
              <a:rPr lang="en-US" baseline="-25000" dirty="0" smtClean="0"/>
              <a:t>i</a:t>
            </a:r>
            <a:r>
              <a:rPr lang="en-US" dirty="0" smtClean="0"/>
              <a:t> = S(A</a:t>
            </a:r>
            <a:r>
              <a:rPr lang="en-US" baseline="-25000" dirty="0" smtClean="0"/>
              <a:t>i</a:t>
            </a:r>
            <a:r>
              <a:rPr lang="en-US" dirty="0" smtClean="0"/>
              <a:t>)</a:t>
            </a:r>
            <a:endParaRPr lang="en-US" dirty="0"/>
          </a:p>
          <a:p>
            <a:endParaRPr lang="en-US" dirty="0"/>
          </a:p>
        </p:txBody>
      </p:sp>
      <p:graphicFrame>
        <p:nvGraphicFramePr>
          <p:cNvPr id="7" name="Table 6"/>
          <p:cNvGraphicFramePr>
            <a:graphicFrameLocks noGrp="1"/>
          </p:cNvGraphicFramePr>
          <p:nvPr/>
        </p:nvGraphicFramePr>
        <p:xfrm>
          <a:off x="2284412" y="4114800"/>
          <a:ext cx="8125884" cy="2560320"/>
        </p:xfrm>
        <a:graphic>
          <a:graphicData uri="http://schemas.openxmlformats.org/drawingml/2006/table">
            <a:tbl>
              <a:tblPr firstRow="1" bandRow="1">
                <a:tableStyleId>{2D5ABB26-0587-4C30-8999-92F81FD0307C}</a:tableStyleId>
              </a:tblPr>
              <a:tblGrid>
                <a:gridCol w="2031471"/>
                <a:gridCol w="2031471"/>
                <a:gridCol w="2031471"/>
                <a:gridCol w="203147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8</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9</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6</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7</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1143000"/>
          </a:xfrm>
        </p:spPr>
        <p:txBody>
          <a:bodyPr/>
          <a:lstStyle/>
          <a:p>
            <a:r>
              <a:rPr lang="en-US" dirty="0" err="1" smtClean="0">
                <a:solidFill>
                  <a:srgbClr val="0070C0"/>
                </a:solidFill>
              </a:rPr>
              <a:t>ShiftRows</a:t>
            </a:r>
            <a:endParaRPr lang="en-US" dirty="0">
              <a:solidFill>
                <a:srgbClr val="0070C0"/>
              </a:solidFill>
            </a:endParaRPr>
          </a:p>
        </p:txBody>
      </p:sp>
      <p:sp>
        <p:nvSpPr>
          <p:cNvPr id="3" name="Content Placeholder 2"/>
          <p:cNvSpPr>
            <a:spLocks noGrp="1"/>
          </p:cNvSpPr>
          <p:nvPr>
            <p:ph idx="1"/>
          </p:nvPr>
        </p:nvSpPr>
        <p:spPr>
          <a:xfrm>
            <a:off x="0" y="914400"/>
            <a:ext cx="12188825" cy="5943600"/>
          </a:xfrm>
        </p:spPr>
        <p:txBody>
          <a:bodyPr/>
          <a:lstStyle/>
          <a:p>
            <a:pPr>
              <a:buNone/>
            </a:pPr>
            <a:r>
              <a:rPr lang="en-US" dirty="0"/>
              <a:t>Each row is shifted a particular number of times.</a:t>
            </a:r>
          </a:p>
          <a:p>
            <a:r>
              <a:rPr lang="en-US" sz="2800" dirty="0"/>
              <a:t>The first row is not shifted</a:t>
            </a:r>
          </a:p>
          <a:p>
            <a:r>
              <a:rPr lang="en-US" sz="2800" dirty="0"/>
              <a:t>The second row is shifted once to the left</a:t>
            </a:r>
            <a:r>
              <a:rPr lang="en-US" sz="2800" dirty="0" smtClean="0"/>
              <a:t>. (left circular shift)</a:t>
            </a:r>
            <a:endParaRPr lang="en-US" sz="2800" dirty="0"/>
          </a:p>
          <a:p>
            <a:r>
              <a:rPr lang="en-US" sz="2800" dirty="0"/>
              <a:t>The third row is shifted twice to the left</a:t>
            </a:r>
            <a:r>
              <a:rPr lang="en-US" sz="2800" dirty="0" smtClean="0"/>
              <a:t>. (left circular shift)</a:t>
            </a:r>
            <a:endParaRPr lang="en-US" sz="2800" dirty="0"/>
          </a:p>
          <a:p>
            <a:r>
              <a:rPr lang="en-US" sz="2800" dirty="0"/>
              <a:t>The fourth row is shifted thrice to the left</a:t>
            </a:r>
            <a:r>
              <a:rPr lang="en-US" sz="2800" dirty="0" smtClean="0"/>
              <a:t>. (in effect a right circular shift)</a:t>
            </a:r>
            <a:endParaRPr lang="en-US" sz="2800" dirty="0"/>
          </a:p>
          <a:p>
            <a:pPr>
              <a:buNone/>
            </a:pPr>
            <a:endParaRPr lang="en-US" dirty="0"/>
          </a:p>
        </p:txBody>
      </p:sp>
      <p:graphicFrame>
        <p:nvGraphicFramePr>
          <p:cNvPr id="5" name="Table 4"/>
          <p:cNvGraphicFramePr>
            <a:graphicFrameLocks noGrp="1"/>
          </p:cNvGraphicFramePr>
          <p:nvPr/>
        </p:nvGraphicFramePr>
        <p:xfrm>
          <a:off x="2284412" y="3810000"/>
          <a:ext cx="8125884" cy="2560320"/>
        </p:xfrm>
        <a:graphic>
          <a:graphicData uri="http://schemas.openxmlformats.org/drawingml/2006/table">
            <a:tbl>
              <a:tblPr firstRow="1" bandRow="1">
                <a:tableStyleId>{2D5ABB26-0587-4C30-8999-92F81FD0307C}</a:tableStyleId>
              </a:tblPr>
              <a:tblGrid>
                <a:gridCol w="2031471"/>
                <a:gridCol w="2031471"/>
                <a:gridCol w="2031471"/>
                <a:gridCol w="203147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8</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9</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6</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7</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B</a:t>
                      </a:r>
                      <a:r>
                        <a:rPr lang="en-US" sz="3600" kern="1200" baseline="-25000" dirty="0" smtClean="0">
                          <a:solidFill>
                            <a:schemeClr val="tx1"/>
                          </a:solidFill>
                          <a:latin typeface="+mn-lt"/>
                          <a:ea typeface="+mn-ea"/>
                          <a:cs typeface="+mn-cs"/>
                        </a:rPr>
                        <a:t>11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err="1">
                <a:solidFill>
                  <a:srgbClr val="0070C0"/>
                </a:solidFill>
              </a:rPr>
              <a:t>MixColumns</a:t>
            </a:r>
            <a:endParaRPr lang="en-US" dirty="0">
              <a:solidFill>
                <a:srgbClr val="0070C0"/>
              </a:solidFill>
            </a:endParaRPr>
          </a:p>
        </p:txBody>
      </p:sp>
      <p:sp>
        <p:nvSpPr>
          <p:cNvPr id="3" name="Content Placeholder 2"/>
          <p:cNvSpPr>
            <a:spLocks noGrp="1"/>
          </p:cNvSpPr>
          <p:nvPr>
            <p:ph idx="1"/>
          </p:nvPr>
        </p:nvSpPr>
        <p:spPr>
          <a:xfrm>
            <a:off x="0" y="731837"/>
            <a:ext cx="12188825" cy="6126163"/>
          </a:xfrm>
        </p:spPr>
        <p:txBody>
          <a:bodyPr/>
          <a:lstStyle/>
          <a:p>
            <a:r>
              <a:rPr lang="en-US" dirty="0"/>
              <a:t>Each column is multiplied with a specific matrix and thus the position of each byte in the column is changed as a result</a:t>
            </a:r>
            <a:r>
              <a:rPr lang="en-US" dirty="0" smtClean="0"/>
              <a:t>.</a:t>
            </a:r>
          </a:p>
          <a:p>
            <a:endParaRPr lang="en-US" dirty="0"/>
          </a:p>
          <a:p>
            <a:r>
              <a:rPr lang="en-US" dirty="0" smtClean="0"/>
              <a:t>Matrix to be used for multiplication: </a:t>
            </a:r>
          </a:p>
          <a:p>
            <a:endParaRPr lang="en-US" dirty="0"/>
          </a:p>
          <a:p>
            <a:r>
              <a:rPr lang="en-US" dirty="0" smtClean="0"/>
              <a:t>Thus the resultant column following Matrix multiplication:</a:t>
            </a:r>
          </a:p>
          <a:p>
            <a:endParaRPr lang="en-US" dirty="0"/>
          </a:p>
        </p:txBody>
      </p:sp>
      <p:graphicFrame>
        <p:nvGraphicFramePr>
          <p:cNvPr id="4" name="Table 3"/>
          <p:cNvGraphicFramePr>
            <a:graphicFrameLocks noGrp="1"/>
          </p:cNvGraphicFramePr>
          <p:nvPr/>
        </p:nvGraphicFramePr>
        <p:xfrm>
          <a:off x="6475412" y="1905000"/>
          <a:ext cx="3886200" cy="1483360"/>
        </p:xfrm>
        <a:graphic>
          <a:graphicData uri="http://schemas.openxmlformats.org/drawingml/2006/table">
            <a:tbl>
              <a:tblPr firstRow="1" bandRow="1">
                <a:tableStyleId>{5940675A-B579-460E-94D1-54222C63F5DA}</a:tableStyleId>
              </a:tblPr>
              <a:tblGrid>
                <a:gridCol w="971550"/>
                <a:gridCol w="971550"/>
                <a:gridCol w="971550"/>
                <a:gridCol w="97155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bl>
          </a:graphicData>
        </a:graphic>
      </p:graphicFrame>
      <p:pic>
        <p:nvPicPr>
          <p:cNvPr id="19458" name="Picture 2"/>
          <p:cNvPicPr>
            <a:picLocks noChangeAspect="1" noChangeArrowheads="1"/>
          </p:cNvPicPr>
          <p:nvPr/>
        </p:nvPicPr>
        <p:blipFill>
          <a:blip r:embed="rId3"/>
          <a:srcRect/>
          <a:stretch>
            <a:fillRect/>
          </a:stretch>
        </p:blipFill>
        <p:spPr bwMode="auto">
          <a:xfrm>
            <a:off x="3656012" y="4114800"/>
            <a:ext cx="5012954"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a:solidFill>
                  <a:srgbClr val="0070C0"/>
                </a:solidFill>
              </a:rPr>
              <a:t>Add Round Keys</a:t>
            </a:r>
          </a:p>
        </p:txBody>
      </p:sp>
      <p:sp>
        <p:nvSpPr>
          <p:cNvPr id="3" name="Content Placeholder 2"/>
          <p:cNvSpPr>
            <a:spLocks noGrp="1"/>
          </p:cNvSpPr>
          <p:nvPr>
            <p:ph idx="1"/>
          </p:nvPr>
        </p:nvSpPr>
        <p:spPr>
          <a:xfrm>
            <a:off x="1" y="762000"/>
            <a:ext cx="12188824" cy="6095999"/>
          </a:xfrm>
        </p:spPr>
        <p:txBody>
          <a:bodyPr>
            <a:normAutofit/>
          </a:bodyPr>
          <a:lstStyle/>
          <a:p>
            <a:pPr marL="0" indent="0">
              <a:buNone/>
            </a:pPr>
            <a:r>
              <a:rPr lang="en-US" sz="2800" dirty="0" smtClean="0"/>
              <a:t>The </a:t>
            </a:r>
            <a:r>
              <a:rPr lang="en-US" sz="2800" dirty="0"/>
              <a:t>resultant output of the previous stage is XOR-</a:t>
            </a:r>
            <a:r>
              <a:rPr lang="en-US" sz="2800" dirty="0" err="1"/>
              <a:t>ed</a:t>
            </a:r>
            <a:r>
              <a:rPr lang="en-US" sz="2800" dirty="0"/>
              <a:t> with </a:t>
            </a:r>
            <a:r>
              <a:rPr lang="en-US" sz="2800" dirty="0" smtClean="0"/>
              <a:t>the corresponding </a:t>
            </a:r>
            <a:r>
              <a:rPr lang="en-US" sz="2800" dirty="0"/>
              <a:t>round key. Here, the 16 bytes is not considered as a grid but just as 128 bits of data.</a:t>
            </a:r>
          </a:p>
        </p:txBody>
      </p:sp>
      <p:pic>
        <p:nvPicPr>
          <p:cNvPr id="20482" name="Picture 2" descr="https://media.geeksforgeeks.org/wp-content/uploads/20210729155115/aesfull.png"/>
          <p:cNvPicPr>
            <a:picLocks noChangeAspect="1" noChangeArrowheads="1"/>
          </p:cNvPicPr>
          <p:nvPr/>
        </p:nvPicPr>
        <p:blipFill>
          <a:blip r:embed="rId2"/>
          <a:srcRect/>
          <a:stretch>
            <a:fillRect/>
          </a:stretch>
        </p:blipFill>
        <p:spPr bwMode="auto">
          <a:xfrm>
            <a:off x="303212" y="1752600"/>
            <a:ext cx="6536521" cy="5105400"/>
          </a:xfrm>
          <a:prstGeom prst="rect">
            <a:avLst/>
          </a:prstGeom>
          <a:noFill/>
        </p:spPr>
      </p:pic>
      <p:sp>
        <p:nvSpPr>
          <p:cNvPr id="5" name="TextBox 4"/>
          <p:cNvSpPr txBox="1"/>
          <p:nvPr/>
        </p:nvSpPr>
        <p:spPr>
          <a:xfrm>
            <a:off x="6627812" y="2743200"/>
            <a:ext cx="5561013" cy="1938992"/>
          </a:xfrm>
          <a:prstGeom prst="rect">
            <a:avLst/>
          </a:prstGeom>
          <a:noFill/>
        </p:spPr>
        <p:txBody>
          <a:bodyPr wrap="square" rtlCol="0">
            <a:spAutoFit/>
          </a:bodyPr>
          <a:lstStyle/>
          <a:p>
            <a:r>
              <a:rPr lang="en-US" sz="2400" dirty="0"/>
              <a:t>After all these rounds 128 bits of encrypted data is given back as output</a:t>
            </a:r>
            <a:r>
              <a:rPr lang="en-US" sz="2400" dirty="0" smtClean="0"/>
              <a:t>.</a:t>
            </a:r>
          </a:p>
          <a:p>
            <a:r>
              <a:rPr lang="en-US" sz="2400" dirty="0" smtClean="0"/>
              <a:t> </a:t>
            </a:r>
          </a:p>
          <a:p>
            <a:r>
              <a:rPr lang="en-US" sz="2400" dirty="0" smtClean="0"/>
              <a:t>This </a:t>
            </a:r>
            <a:r>
              <a:rPr lang="en-US" sz="2400" dirty="0"/>
              <a:t>process is repeated until all the data to be encrypted undergoes this process.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s://media.geeksforgeeks.org/wp-content/uploads/20210729145308/aes.png"/>
          <p:cNvPicPr>
            <a:picLocks noChangeAspect="1" noChangeArrowheads="1"/>
          </p:cNvPicPr>
          <p:nvPr/>
        </p:nvPicPr>
        <p:blipFill>
          <a:blip r:embed="rId3"/>
          <a:srcRect/>
          <a:stretch>
            <a:fillRect/>
          </a:stretch>
        </p:blipFill>
        <p:spPr bwMode="auto">
          <a:xfrm>
            <a:off x="2817812" y="2057400"/>
            <a:ext cx="6834928" cy="4800600"/>
          </a:xfrm>
          <a:prstGeom prst="rect">
            <a:avLst/>
          </a:prstGeom>
          <a:noFill/>
        </p:spPr>
      </p:pic>
      <p:sp>
        <p:nvSpPr>
          <p:cNvPr id="2" name="Title 1"/>
          <p:cNvSpPr>
            <a:spLocks noGrp="1"/>
          </p:cNvSpPr>
          <p:nvPr>
            <p:ph type="title"/>
          </p:nvPr>
        </p:nvSpPr>
        <p:spPr>
          <a:xfrm>
            <a:off x="609441" y="-228600"/>
            <a:ext cx="10969943" cy="1143000"/>
          </a:xfrm>
        </p:spPr>
        <p:txBody>
          <a:bodyPr/>
          <a:lstStyle/>
          <a:p>
            <a:r>
              <a:rPr lang="en-US" dirty="0">
                <a:solidFill>
                  <a:srgbClr val="0070C0"/>
                </a:solidFill>
              </a:rPr>
              <a:t>Creation of Round keys</a:t>
            </a:r>
          </a:p>
        </p:txBody>
      </p:sp>
      <p:sp>
        <p:nvSpPr>
          <p:cNvPr id="3" name="Content Placeholder 2"/>
          <p:cNvSpPr>
            <a:spLocks noGrp="1"/>
          </p:cNvSpPr>
          <p:nvPr>
            <p:ph idx="1"/>
          </p:nvPr>
        </p:nvSpPr>
        <p:spPr>
          <a:xfrm>
            <a:off x="0" y="838200"/>
            <a:ext cx="12188825" cy="6019800"/>
          </a:xfrm>
        </p:spPr>
        <p:txBody>
          <a:bodyPr>
            <a:normAutofit/>
          </a:bodyPr>
          <a:lstStyle/>
          <a:p>
            <a:pPr marL="0" indent="0">
              <a:buNone/>
            </a:pPr>
            <a:r>
              <a:rPr lang="en-US" sz="2800" dirty="0" smtClean="0"/>
              <a:t>A </a:t>
            </a:r>
            <a:r>
              <a:rPr lang="en-US" sz="2800" dirty="0"/>
              <a:t>Key Schedule algorithm is used to calculate all the round keys from the key. So the initial key is used to create many different round keys which will be used in the corresponding round of the encryption.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AES Decryption</a:t>
            </a:r>
            <a:endParaRPr lang="en-US" dirty="0">
              <a:solidFill>
                <a:srgbClr val="0070C0"/>
              </a:solidFill>
            </a:endParaRPr>
          </a:p>
        </p:txBody>
      </p:sp>
      <p:sp>
        <p:nvSpPr>
          <p:cNvPr id="3" name="Content Placeholder 2"/>
          <p:cNvSpPr>
            <a:spLocks noGrp="1"/>
          </p:cNvSpPr>
          <p:nvPr>
            <p:ph idx="1"/>
          </p:nvPr>
        </p:nvSpPr>
        <p:spPr>
          <a:xfrm>
            <a:off x="0" y="762000"/>
            <a:ext cx="12188825" cy="6172200"/>
          </a:xfrm>
        </p:spPr>
        <p:txBody>
          <a:bodyPr/>
          <a:lstStyle/>
          <a:p>
            <a:pPr>
              <a:buNone/>
            </a:pPr>
            <a:r>
              <a:rPr lang="en-US" sz="2800" dirty="0"/>
              <a:t>The stages of each round in decryption is as follows :</a:t>
            </a:r>
          </a:p>
          <a:p>
            <a:r>
              <a:rPr lang="en-US" sz="2400" dirty="0"/>
              <a:t>Add round key</a:t>
            </a:r>
          </a:p>
          <a:p>
            <a:r>
              <a:rPr lang="en-US" sz="2400" dirty="0"/>
              <a:t>Inverse </a:t>
            </a:r>
            <a:r>
              <a:rPr lang="en-US" sz="2400" dirty="0" err="1"/>
              <a:t>MixColumns</a:t>
            </a:r>
            <a:endParaRPr lang="en-US" sz="2400" dirty="0"/>
          </a:p>
          <a:p>
            <a:r>
              <a:rPr lang="en-US" sz="2400" dirty="0" err="1"/>
              <a:t>ShiftRows</a:t>
            </a:r>
            <a:endParaRPr lang="en-US" sz="2400" dirty="0"/>
          </a:p>
          <a:p>
            <a:r>
              <a:rPr lang="en-US" sz="2400" dirty="0"/>
              <a:t>Inverse </a:t>
            </a:r>
            <a:r>
              <a:rPr lang="en-US" sz="2400" dirty="0" err="1"/>
              <a:t>SubByte</a:t>
            </a:r>
            <a:endParaRPr lang="en-US" sz="2400" dirty="0"/>
          </a:p>
          <a:p>
            <a:pPr marL="0" indent="0">
              <a:buNone/>
            </a:pPr>
            <a:r>
              <a:rPr lang="en-US" dirty="0" smtClean="0"/>
              <a:t>Let the encrypted cipher after initial round key addition be denoted in byte form by the table shown:</a:t>
            </a:r>
            <a:endParaRPr lang="en-US" dirty="0"/>
          </a:p>
        </p:txBody>
      </p:sp>
      <p:graphicFrame>
        <p:nvGraphicFramePr>
          <p:cNvPr id="4" name="Table 3"/>
          <p:cNvGraphicFramePr>
            <a:graphicFrameLocks noGrp="1"/>
          </p:cNvGraphicFramePr>
          <p:nvPr/>
        </p:nvGraphicFramePr>
        <p:xfrm>
          <a:off x="2284412" y="4145280"/>
          <a:ext cx="8125884" cy="2560320"/>
        </p:xfrm>
        <a:graphic>
          <a:graphicData uri="http://schemas.openxmlformats.org/drawingml/2006/table">
            <a:tbl>
              <a:tblPr firstRow="1" bandRow="1">
                <a:tableStyleId>{2D5ABB26-0587-4C30-8999-92F81FD0307C}</a:tableStyleId>
              </a:tblPr>
              <a:tblGrid>
                <a:gridCol w="2031471"/>
                <a:gridCol w="2031471"/>
                <a:gridCol w="2031471"/>
                <a:gridCol w="203147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8</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9</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10</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14</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2</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6</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15</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3</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7</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latin typeface="+mn-lt"/>
                          <a:ea typeface="+mn-ea"/>
                          <a:cs typeface="+mn-cs"/>
                        </a:rPr>
                        <a:t>C</a:t>
                      </a:r>
                      <a:r>
                        <a:rPr lang="en-US" sz="3600" kern="1200" baseline="-25000" dirty="0" smtClean="0">
                          <a:solidFill>
                            <a:schemeClr val="tx1"/>
                          </a:solidFill>
                          <a:latin typeface="+mn-lt"/>
                          <a:ea typeface="+mn-ea"/>
                          <a:cs typeface="+mn-cs"/>
                        </a:rPr>
                        <a:t>11</a:t>
                      </a:r>
                      <a:endParaRPr lang="en-US" sz="3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Topics</a:t>
            </a:r>
            <a:endParaRPr lang="en-US" b="1" dirty="0">
              <a:solidFill>
                <a:srgbClr val="0070C0"/>
              </a:solidFill>
            </a:endParaRPr>
          </a:p>
        </p:txBody>
      </p:sp>
      <p:sp>
        <p:nvSpPr>
          <p:cNvPr id="3" name="Content Placeholder 2"/>
          <p:cNvSpPr>
            <a:spLocks noGrp="1"/>
          </p:cNvSpPr>
          <p:nvPr>
            <p:ph idx="1"/>
          </p:nvPr>
        </p:nvSpPr>
        <p:spPr/>
        <p:txBody>
          <a:bodyPr/>
          <a:lstStyle/>
          <a:p>
            <a:pPr lvl="0"/>
            <a:r>
              <a:rPr lang="en-US" dirty="0" smtClean="0"/>
              <a:t>Basic idea </a:t>
            </a:r>
            <a:r>
              <a:rPr lang="en-US" dirty="0"/>
              <a:t>behind symmetric key </a:t>
            </a:r>
            <a:r>
              <a:rPr lang="en-US" dirty="0" smtClean="0"/>
              <a:t>Cryptography</a:t>
            </a:r>
            <a:endParaRPr lang="en-US" dirty="0"/>
          </a:p>
          <a:p>
            <a:pPr lvl="0"/>
            <a:r>
              <a:rPr lang="en-US" dirty="0" smtClean="0"/>
              <a:t>AES </a:t>
            </a:r>
            <a:r>
              <a:rPr lang="en-US" dirty="0"/>
              <a:t>(symmetric key </a:t>
            </a:r>
            <a:r>
              <a:rPr lang="en-US" dirty="0" smtClean="0"/>
              <a:t>algorithm</a:t>
            </a:r>
            <a:r>
              <a:rPr lang="en-US" dirty="0"/>
              <a:t>)</a:t>
            </a:r>
          </a:p>
          <a:p>
            <a:pPr lvl="0"/>
            <a:r>
              <a:rPr lang="en-US" dirty="0" smtClean="0"/>
              <a:t>Basic idea </a:t>
            </a:r>
            <a:r>
              <a:rPr lang="en-US" dirty="0"/>
              <a:t>behind </a:t>
            </a:r>
            <a:r>
              <a:rPr lang="en-US" dirty="0" smtClean="0"/>
              <a:t>asymmetric </a:t>
            </a:r>
            <a:r>
              <a:rPr lang="en-US" dirty="0"/>
              <a:t>key </a:t>
            </a:r>
            <a:r>
              <a:rPr lang="en-US" dirty="0" smtClean="0"/>
              <a:t>Cryptography</a:t>
            </a:r>
            <a:endParaRPr lang="en-US" dirty="0"/>
          </a:p>
          <a:p>
            <a:pPr lvl="0"/>
            <a:r>
              <a:rPr lang="en-US" dirty="0" smtClean="0"/>
              <a:t>RSA (asymmetric </a:t>
            </a:r>
            <a:r>
              <a:rPr lang="en-US" dirty="0"/>
              <a:t>key </a:t>
            </a:r>
            <a:r>
              <a:rPr lang="en-US" dirty="0" smtClean="0"/>
              <a:t>algorithm</a:t>
            </a:r>
            <a:r>
              <a:rPr lang="en-US" dirty="0"/>
              <a:t>)</a:t>
            </a:r>
          </a:p>
          <a:p>
            <a:pPr lvl="0"/>
            <a:r>
              <a:rPr lang="en-US" dirty="0" smtClean="0"/>
              <a:t>Basic idea </a:t>
            </a:r>
            <a:r>
              <a:rPr lang="en-US" dirty="0"/>
              <a:t>behind </a:t>
            </a:r>
            <a:r>
              <a:rPr lang="en-US" dirty="0" smtClean="0"/>
              <a:t>Hash </a:t>
            </a:r>
            <a:r>
              <a:rPr lang="en-US" dirty="0"/>
              <a:t>function</a:t>
            </a:r>
          </a:p>
          <a:p>
            <a:pPr lvl="0"/>
            <a:r>
              <a:rPr lang="en-US" dirty="0" smtClean="0"/>
              <a:t>SHA-256 </a:t>
            </a:r>
            <a:r>
              <a:rPr lang="en-US" dirty="0"/>
              <a:t>(</a:t>
            </a:r>
            <a:r>
              <a:rPr lang="en-US" dirty="0" smtClean="0"/>
              <a:t>Hash </a:t>
            </a:r>
            <a:r>
              <a:rPr lang="en-US" dirty="0"/>
              <a:t>function)</a:t>
            </a:r>
          </a:p>
          <a:p>
            <a:pPr lvl="0"/>
            <a:r>
              <a:rPr lang="en-US" dirty="0" smtClean="0"/>
              <a:t>Basic idea </a:t>
            </a:r>
            <a:r>
              <a:rPr lang="en-US" dirty="0"/>
              <a:t>of how </a:t>
            </a:r>
            <a:r>
              <a:rPr lang="en-US" dirty="0" smtClean="0"/>
              <a:t>digital signature </a:t>
            </a:r>
            <a:r>
              <a:rPr lang="en-US" dirty="0"/>
              <a:t>is done</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3656012" y="1659572"/>
            <a:ext cx="5600700" cy="3064828"/>
          </a:xfrm>
          <a:prstGeom prst="rect">
            <a:avLst/>
          </a:prstGeom>
          <a:noFill/>
          <a:ln w="9525">
            <a:noFill/>
            <a:miter lim="800000"/>
            <a:headEnd/>
            <a:tailEnd/>
          </a:ln>
          <a:effectLst/>
        </p:spPr>
      </p:pic>
      <p:sp>
        <p:nvSpPr>
          <p:cNvPr id="2" name="Title 1"/>
          <p:cNvSpPr>
            <a:spLocks noGrp="1"/>
          </p:cNvSpPr>
          <p:nvPr>
            <p:ph type="title"/>
          </p:nvPr>
        </p:nvSpPr>
        <p:spPr>
          <a:xfrm>
            <a:off x="609441" y="-228600"/>
            <a:ext cx="10969943" cy="1143000"/>
          </a:xfrm>
        </p:spPr>
        <p:txBody>
          <a:bodyPr/>
          <a:lstStyle/>
          <a:p>
            <a:r>
              <a:rPr lang="en-US" dirty="0">
                <a:solidFill>
                  <a:srgbClr val="0070C0"/>
                </a:solidFill>
              </a:rPr>
              <a:t>Inverse </a:t>
            </a:r>
            <a:r>
              <a:rPr lang="en-US" dirty="0" err="1" smtClean="0">
                <a:solidFill>
                  <a:srgbClr val="0070C0"/>
                </a:solidFill>
              </a:rPr>
              <a:t>MixColumns</a:t>
            </a:r>
            <a:endParaRPr lang="en-US" dirty="0">
              <a:solidFill>
                <a:srgbClr val="0070C0"/>
              </a:solidFill>
            </a:endParaRPr>
          </a:p>
        </p:txBody>
      </p:sp>
      <p:sp>
        <p:nvSpPr>
          <p:cNvPr id="3" name="Content Placeholder 2"/>
          <p:cNvSpPr>
            <a:spLocks noGrp="1"/>
          </p:cNvSpPr>
          <p:nvPr>
            <p:ph idx="1"/>
          </p:nvPr>
        </p:nvSpPr>
        <p:spPr>
          <a:xfrm>
            <a:off x="0" y="838200"/>
            <a:ext cx="12188825" cy="6019800"/>
          </a:xfrm>
        </p:spPr>
        <p:txBody>
          <a:bodyPr/>
          <a:lstStyle/>
          <a:p>
            <a:r>
              <a:rPr lang="en-US" dirty="0"/>
              <a:t> This step is similar to the </a:t>
            </a:r>
            <a:r>
              <a:rPr lang="en-US" dirty="0" err="1"/>
              <a:t>MixColumns</a:t>
            </a:r>
            <a:r>
              <a:rPr lang="en-US" dirty="0"/>
              <a:t> step in encryption, but differs in the matrix used to carry out the operation</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Inverse S-box is used as a lookup table and using which the bytes are substituted during decryption.</a:t>
            </a:r>
            <a:endParaRPr lang="en-US" dirty="0"/>
          </a:p>
        </p:txBody>
      </p:sp>
      <p:sp>
        <p:nvSpPr>
          <p:cNvPr id="5" name="Title 1"/>
          <p:cNvSpPr txBox="1">
            <a:spLocks/>
          </p:cNvSpPr>
          <p:nvPr/>
        </p:nvSpPr>
        <p:spPr>
          <a:xfrm>
            <a:off x="610869" y="4343400"/>
            <a:ext cx="10969943" cy="1143000"/>
          </a:xfrm>
          <a:prstGeom prst="rect">
            <a:avLst/>
          </a:prstGeom>
        </p:spPr>
        <p:txBody>
          <a:bodyPr vert="horz" lIns="91440" tIns="45720" rIns="91440" bIns="45720" rtlCol="0" anchor="ctr">
            <a:normAutofit/>
          </a:bodyPr>
          <a:lstStyle/>
          <a:p>
            <a:pPr lvl="0" algn="ctr">
              <a:spcBef>
                <a:spcPct val="0"/>
              </a:spcBef>
              <a:defRPr/>
            </a:pPr>
            <a:r>
              <a:rPr lang="en-US" sz="4400" dirty="0" smtClean="0">
                <a:solidFill>
                  <a:srgbClr val="0070C0"/>
                </a:solidFill>
              </a:rPr>
              <a:t>Inverse </a:t>
            </a:r>
            <a:r>
              <a:rPr lang="en-US" sz="4400" dirty="0" err="1" smtClean="0">
                <a:solidFill>
                  <a:srgbClr val="0070C0"/>
                </a:solidFill>
              </a:rPr>
              <a:t>SubBytes</a:t>
            </a:r>
            <a:r>
              <a:rPr lang="en-US" sz="4400" dirty="0" smtClean="0">
                <a:solidFill>
                  <a:srgbClr val="0070C0"/>
                </a:solidFill>
              </a:rPr>
              <a:t> </a:t>
            </a:r>
            <a:endParaRPr kumimoji="0" lang="en-US" sz="4400" i="0" u="none" strike="noStrike" kern="1200" cap="none" spc="0" normalizeH="0" baseline="0" noProof="0" dirty="0" smtClean="0">
              <a:ln>
                <a:noFill/>
              </a:ln>
              <a:solidFill>
                <a:srgbClr val="0070C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AES Summary</a:t>
            </a:r>
            <a:endParaRPr lang="en-US" dirty="0">
              <a:solidFill>
                <a:srgbClr val="0070C0"/>
              </a:solidFill>
            </a:endParaRPr>
          </a:p>
        </p:txBody>
      </p:sp>
      <p:sp>
        <p:nvSpPr>
          <p:cNvPr id="3" name="Content Placeholder 2"/>
          <p:cNvSpPr>
            <a:spLocks noGrp="1"/>
          </p:cNvSpPr>
          <p:nvPr>
            <p:ph idx="1"/>
          </p:nvPr>
        </p:nvSpPr>
        <p:spPr>
          <a:xfrm>
            <a:off x="0" y="914400"/>
            <a:ext cx="12188825" cy="5943600"/>
          </a:xfrm>
        </p:spPr>
        <p:txBody>
          <a:bodyPr/>
          <a:lstStyle/>
          <a:p>
            <a:r>
              <a:rPr lang="en-US" dirty="0" smtClean="0"/>
              <a:t>AES instruction set is now integrated into the CPU (offers throughput of several GB/s)to improve the speed and security of applications that use AES for encryption and decryption.</a:t>
            </a:r>
          </a:p>
          <a:p>
            <a:r>
              <a:rPr lang="en-US" dirty="0" smtClean="0"/>
              <a:t> Even though its been 20 years since its introduction we have failed to break the AES algorithm as it is infeasible even with the current technology. </a:t>
            </a:r>
          </a:p>
          <a:p>
            <a:r>
              <a:rPr lang="en-US" dirty="0" smtClean="0"/>
              <a:t>Till date the only vulnerability remains in the implementation of the algorithm.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b="1" dirty="0" smtClean="0">
                <a:solidFill>
                  <a:srgbClr val="0070C0"/>
                </a:solidFill>
              </a:rPr>
              <a:t>Asymmetric key Cryptography</a:t>
            </a:r>
            <a:endParaRPr lang="en-US" b="1" dirty="0">
              <a:solidFill>
                <a:srgbClr val="0070C0"/>
              </a:solidFill>
            </a:endParaRPr>
          </a:p>
        </p:txBody>
      </p:sp>
      <p:sp>
        <p:nvSpPr>
          <p:cNvPr id="3" name="Content Placeholder 2"/>
          <p:cNvSpPr>
            <a:spLocks noGrp="1"/>
          </p:cNvSpPr>
          <p:nvPr>
            <p:ph idx="1"/>
          </p:nvPr>
        </p:nvSpPr>
        <p:spPr>
          <a:xfrm>
            <a:off x="0" y="990600"/>
            <a:ext cx="12188825" cy="5867400"/>
          </a:xfrm>
        </p:spPr>
        <p:txBody>
          <a:bodyPr>
            <a:normAutofit fontScale="92500" lnSpcReduction="20000"/>
          </a:bodyPr>
          <a:lstStyle/>
          <a:p>
            <a:r>
              <a:rPr lang="en-US" dirty="0" smtClean="0"/>
              <a:t>This type of encryption uses</a:t>
            </a:r>
            <a:r>
              <a:rPr lang="en-US" b="1" dirty="0" smtClean="0"/>
              <a:t> two separate keys</a:t>
            </a:r>
            <a:r>
              <a:rPr lang="en-US" dirty="0" smtClean="0"/>
              <a:t> for encryption and decryption — a public key and a private key.</a:t>
            </a:r>
          </a:p>
          <a:p>
            <a:r>
              <a:rPr lang="en-US" dirty="0" smtClean="0"/>
              <a:t>A</a:t>
            </a:r>
            <a:r>
              <a:rPr lang="en-US" dirty="0" smtClean="0">
                <a:solidFill>
                  <a:srgbClr val="FF0000"/>
                </a:solidFill>
              </a:rPr>
              <a:t> </a:t>
            </a:r>
            <a:r>
              <a:rPr lang="en-US" u="sng" dirty="0" smtClean="0">
                <a:solidFill>
                  <a:srgbClr val="FF0000"/>
                </a:solidFill>
              </a:rPr>
              <a:t>public key</a:t>
            </a:r>
            <a:r>
              <a:rPr lang="en-US" dirty="0" smtClean="0"/>
              <a:t> is a cryptographic key that can be used by any person to encrypt a message so that it can only be decrypted by the intended recipient with their private key. </a:t>
            </a:r>
          </a:p>
          <a:p>
            <a:r>
              <a:rPr lang="en-US" dirty="0" smtClean="0"/>
              <a:t>A </a:t>
            </a:r>
            <a:r>
              <a:rPr lang="en-US" u="sng" dirty="0" smtClean="0"/>
              <a:t>private key </a:t>
            </a:r>
            <a:r>
              <a:rPr lang="en-US" dirty="0" smtClean="0"/>
              <a:t>-- also known as a secret key -- is shared only with key's initiator.</a:t>
            </a:r>
          </a:p>
          <a:p>
            <a:r>
              <a:rPr lang="en-US" dirty="0" smtClean="0"/>
              <a:t>Many protocols rely on asymmetric cryptography, including the transport layer security (</a:t>
            </a:r>
            <a:r>
              <a:rPr lang="en-US" u="sng" dirty="0" smtClean="0"/>
              <a:t>TLS</a:t>
            </a:r>
            <a:r>
              <a:rPr lang="en-US" dirty="0" smtClean="0"/>
              <a:t>) and secure sockets layer (</a:t>
            </a:r>
            <a:r>
              <a:rPr lang="en-US" u="sng" dirty="0" smtClean="0"/>
              <a:t>SSL</a:t>
            </a:r>
            <a:r>
              <a:rPr lang="en-US" dirty="0" smtClean="0"/>
              <a:t>) protocols, which make HTTPS possible.</a:t>
            </a:r>
          </a:p>
          <a:p>
            <a:r>
              <a:rPr lang="en-US" dirty="0" smtClean="0"/>
              <a:t>Increased data security is the primary benefit of asymmetric cryptography. It is the most secure encryption process because users are never required to reveal or share their private keys, thus decreasing the chances of a cybercriminal discovering a user's private key during transmission.</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1143000"/>
          </a:xfrm>
        </p:spPr>
        <p:txBody>
          <a:bodyPr>
            <a:normAutofit/>
          </a:bodyPr>
          <a:lstStyle/>
          <a:p>
            <a:r>
              <a:rPr lang="en-US" dirty="0" smtClean="0">
                <a:solidFill>
                  <a:srgbClr val="0070C0"/>
                </a:solidFill>
              </a:rPr>
              <a:t>How does asymmetric cryptography work?</a:t>
            </a:r>
            <a:endParaRPr lang="en-US" dirty="0">
              <a:solidFill>
                <a:srgbClr val="0070C0"/>
              </a:solidFill>
            </a:endParaRPr>
          </a:p>
        </p:txBody>
      </p:sp>
      <p:sp>
        <p:nvSpPr>
          <p:cNvPr id="3" name="Content Placeholder 2"/>
          <p:cNvSpPr>
            <a:spLocks noGrp="1"/>
          </p:cNvSpPr>
          <p:nvPr>
            <p:ph idx="1"/>
          </p:nvPr>
        </p:nvSpPr>
        <p:spPr>
          <a:xfrm>
            <a:off x="0" y="762000"/>
            <a:ext cx="12188825" cy="6096000"/>
          </a:xfrm>
        </p:spPr>
        <p:txBody>
          <a:bodyPr>
            <a:normAutofit/>
          </a:bodyPr>
          <a:lstStyle/>
          <a:p>
            <a:r>
              <a:rPr lang="en-US" sz="2400" dirty="0" smtClean="0"/>
              <a:t>Asymmetric encryption uses a mathematically related pair of keys for encryption and decryption: a public key and a private key.</a:t>
            </a:r>
          </a:p>
          <a:p>
            <a:r>
              <a:rPr lang="en-US" sz="2400" dirty="0" smtClean="0"/>
              <a:t>If the public key is used for encryption, then the related private key is used for decryption. If the private key is used for encryption, then the related public key is used for decryption.</a:t>
            </a:r>
          </a:p>
          <a:p>
            <a:r>
              <a:rPr lang="en-US" sz="2400" dirty="0" smtClean="0"/>
              <a:t>The sender obtains the receiver's public key. Next, the plaintext message is encrypted by the sender using the receiver's public key. This creates ciphertext. The ciphertext is sent to the receiver, who decrypts it with their private key, returning it to legible plaintext.</a:t>
            </a:r>
          </a:p>
          <a:p>
            <a:r>
              <a:rPr lang="en-US" sz="2400" dirty="0" smtClean="0"/>
              <a:t>Because of the one-way nature of the encryption function, one sender is unable to read the messages of another sender, even though each has the public key of the receiver.</a:t>
            </a:r>
            <a:endParaRPr lang="en-US" sz="2400" dirty="0"/>
          </a:p>
        </p:txBody>
      </p:sp>
      <p:pic>
        <p:nvPicPr>
          <p:cNvPr id="1027" name="Picture 3"/>
          <p:cNvPicPr>
            <a:picLocks noChangeAspect="1" noChangeArrowheads="1"/>
          </p:cNvPicPr>
          <p:nvPr/>
        </p:nvPicPr>
        <p:blipFill>
          <a:blip r:embed="rId3"/>
          <a:srcRect/>
          <a:stretch>
            <a:fillRect/>
          </a:stretch>
        </p:blipFill>
        <p:spPr bwMode="auto">
          <a:xfrm>
            <a:off x="3275012" y="4324350"/>
            <a:ext cx="5476875"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s for Architectural Mailboxes MB1 Black, Medium, Steel, Post Mount  Mailbox and 2 in. In-Ground Post Kit | Pg 1 - The Home Depot"/>
          <p:cNvPicPr>
            <a:picLocks noChangeAspect="1" noChangeArrowheads="1"/>
          </p:cNvPicPr>
          <p:nvPr/>
        </p:nvPicPr>
        <p:blipFill>
          <a:blip r:embed="rId2"/>
          <a:srcRect/>
          <a:stretch>
            <a:fillRect/>
          </a:stretch>
        </p:blipFill>
        <p:spPr bwMode="auto">
          <a:xfrm>
            <a:off x="5256212" y="3276600"/>
            <a:ext cx="3581400" cy="3581400"/>
          </a:xfrm>
          <a:prstGeom prst="rect">
            <a:avLst/>
          </a:prstGeom>
          <a:noFill/>
        </p:spPr>
      </p:pic>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A simple mailbox analogy</a:t>
            </a:r>
            <a:endParaRPr lang="en-US" dirty="0">
              <a:solidFill>
                <a:srgbClr val="0070C0"/>
              </a:solidFill>
            </a:endParaRPr>
          </a:p>
        </p:txBody>
      </p:sp>
      <p:sp>
        <p:nvSpPr>
          <p:cNvPr id="3" name="Content Placeholder 2"/>
          <p:cNvSpPr>
            <a:spLocks noGrp="1"/>
          </p:cNvSpPr>
          <p:nvPr>
            <p:ph idx="1"/>
          </p:nvPr>
        </p:nvSpPr>
        <p:spPr>
          <a:xfrm>
            <a:off x="609441" y="1265237"/>
            <a:ext cx="10969943" cy="4525963"/>
          </a:xfrm>
        </p:spPr>
        <p:txBody>
          <a:bodyPr/>
          <a:lstStyle/>
          <a:p>
            <a:r>
              <a:rPr lang="en-US" dirty="0" smtClean="0"/>
              <a:t>The location of a persons mailbox is publicly known (public key), people can send their messages by addressing through the public key. </a:t>
            </a:r>
          </a:p>
          <a:p>
            <a:r>
              <a:rPr lang="en-US" dirty="0" smtClean="0"/>
              <a:t>However, the letters can only be accessed and read by the owner using his/her private key to open the mailbox.</a:t>
            </a:r>
            <a:endParaRPr lang="en-US" dirty="0"/>
          </a:p>
        </p:txBody>
      </p:sp>
      <p:pic>
        <p:nvPicPr>
          <p:cNvPr id="1028" name="Picture 4" descr="File:Crypto key.svg - Wikipedia"/>
          <p:cNvPicPr>
            <a:picLocks noChangeAspect="1" noChangeArrowheads="1"/>
          </p:cNvPicPr>
          <p:nvPr/>
        </p:nvPicPr>
        <p:blipFill>
          <a:blip r:embed="rId3" cstate="print"/>
          <a:srcRect/>
          <a:stretch>
            <a:fillRect/>
          </a:stretch>
        </p:blipFill>
        <p:spPr bwMode="auto">
          <a:xfrm>
            <a:off x="3122612" y="4876800"/>
            <a:ext cx="1295400" cy="539413"/>
          </a:xfrm>
          <a:prstGeom prst="rect">
            <a:avLst/>
          </a:prstGeom>
          <a:noFill/>
        </p:spPr>
      </p:pic>
      <p:sp>
        <p:nvSpPr>
          <p:cNvPr id="6" name="TextBox 5"/>
          <p:cNvSpPr txBox="1"/>
          <p:nvPr/>
        </p:nvSpPr>
        <p:spPr>
          <a:xfrm>
            <a:off x="7542212" y="5791200"/>
            <a:ext cx="3087961" cy="369332"/>
          </a:xfrm>
          <a:prstGeom prst="rect">
            <a:avLst/>
          </a:prstGeom>
          <a:noFill/>
        </p:spPr>
        <p:txBody>
          <a:bodyPr wrap="none" rtlCol="0">
            <a:spAutoFit/>
          </a:bodyPr>
          <a:lstStyle/>
          <a:p>
            <a:r>
              <a:rPr lang="en-US" dirty="0" smtClean="0"/>
              <a:t>Location of mailbox: Public Key</a:t>
            </a:r>
            <a:endParaRPr lang="en-US" dirty="0"/>
          </a:p>
        </p:txBody>
      </p:sp>
      <p:sp>
        <p:nvSpPr>
          <p:cNvPr id="7" name="TextBox 6"/>
          <p:cNvSpPr txBox="1"/>
          <p:nvPr/>
        </p:nvSpPr>
        <p:spPr>
          <a:xfrm>
            <a:off x="1962398" y="5791200"/>
            <a:ext cx="3598614" cy="369332"/>
          </a:xfrm>
          <a:prstGeom prst="rect">
            <a:avLst/>
          </a:prstGeom>
          <a:noFill/>
        </p:spPr>
        <p:txBody>
          <a:bodyPr wrap="none" rtlCol="0">
            <a:spAutoFit/>
          </a:bodyPr>
          <a:lstStyle/>
          <a:p>
            <a:r>
              <a:rPr lang="en-US" dirty="0" smtClean="0"/>
              <a:t>Key to open the mailbox: Private Key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t>Uses of asymmetric cryptography</a:t>
            </a:r>
            <a:endParaRPr lang="en-US" dirty="0"/>
          </a:p>
        </p:txBody>
      </p:sp>
      <p:sp>
        <p:nvSpPr>
          <p:cNvPr id="3" name="Content Placeholder 2"/>
          <p:cNvSpPr>
            <a:spLocks noGrp="1"/>
          </p:cNvSpPr>
          <p:nvPr>
            <p:ph idx="1"/>
          </p:nvPr>
        </p:nvSpPr>
        <p:spPr>
          <a:xfrm>
            <a:off x="0" y="838200"/>
            <a:ext cx="12188825" cy="6019800"/>
          </a:xfrm>
        </p:spPr>
        <p:txBody>
          <a:bodyPr>
            <a:normAutofit lnSpcReduction="10000"/>
          </a:bodyPr>
          <a:lstStyle/>
          <a:p>
            <a:r>
              <a:rPr lang="en-US" dirty="0" smtClean="0"/>
              <a:t>To authenticate data using digital signatures. A digital signature is a mathematical technique used to validate the authenticity and integrity of a message, software or digital document. It is the digital equivalent of a handwritten signature or stamped seal.</a:t>
            </a:r>
          </a:p>
          <a:p>
            <a:r>
              <a:rPr lang="en-US" dirty="0" smtClean="0"/>
              <a:t>Applied to systems in which many users may need to encrypt and decrypt messages, including:</a:t>
            </a:r>
          </a:p>
          <a:p>
            <a:pPr lvl="1"/>
            <a:r>
              <a:rPr lang="en-US" b="1" dirty="0" smtClean="0"/>
              <a:t>Encrypted email.</a:t>
            </a:r>
            <a:r>
              <a:rPr lang="en-US" dirty="0" smtClean="0"/>
              <a:t> A public key can be used to encrypt a message and a private key can be used to decrypt it.</a:t>
            </a:r>
          </a:p>
          <a:p>
            <a:pPr lvl="1"/>
            <a:r>
              <a:rPr lang="en-US" b="1" dirty="0" smtClean="0"/>
              <a:t>SSL/TLS.</a:t>
            </a:r>
            <a:r>
              <a:rPr lang="en-US" dirty="0" smtClean="0"/>
              <a:t> Establishing encrypted links between websites and browsers also makes use of asymmetric encryption.</a:t>
            </a:r>
          </a:p>
          <a:p>
            <a:pPr lvl="1"/>
            <a:r>
              <a:rPr lang="en-US" b="1" dirty="0" smtClean="0"/>
              <a:t>Cryptocurrencies.</a:t>
            </a:r>
            <a:r>
              <a:rPr lang="en-US" dirty="0" smtClean="0"/>
              <a:t> Bitcoin and other </a:t>
            </a:r>
            <a:r>
              <a:rPr lang="en-US" dirty="0" err="1" smtClean="0"/>
              <a:t>cryptocurrencies</a:t>
            </a:r>
            <a:r>
              <a:rPr lang="en-US" dirty="0" smtClean="0"/>
              <a:t> rely on asymmetric cryptography.</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869" y="-228600"/>
            <a:ext cx="10969943" cy="1143000"/>
          </a:xfrm>
        </p:spPr>
        <p:txBody>
          <a:bodyPr>
            <a:normAutofit/>
          </a:bodyPr>
          <a:lstStyle/>
          <a:p>
            <a:r>
              <a:rPr lang="en-US" dirty="0" smtClean="0">
                <a:solidFill>
                  <a:srgbClr val="0070C0"/>
                </a:solidFill>
              </a:rPr>
              <a:t>Advantages of Asymmetric Cryptography</a:t>
            </a:r>
            <a:endParaRPr lang="en-US" dirty="0">
              <a:solidFill>
                <a:srgbClr val="0070C0"/>
              </a:solidFill>
            </a:endParaRPr>
          </a:p>
        </p:txBody>
      </p:sp>
      <p:sp>
        <p:nvSpPr>
          <p:cNvPr id="3" name="Content Placeholder 2"/>
          <p:cNvSpPr>
            <a:spLocks noGrp="1"/>
          </p:cNvSpPr>
          <p:nvPr>
            <p:ph idx="1"/>
          </p:nvPr>
        </p:nvSpPr>
        <p:spPr>
          <a:xfrm>
            <a:off x="0" y="1295400"/>
            <a:ext cx="12188825" cy="6096000"/>
          </a:xfrm>
        </p:spPr>
        <p:txBody>
          <a:bodyPr/>
          <a:lstStyle/>
          <a:p>
            <a:r>
              <a:rPr lang="en-US" dirty="0" smtClean="0"/>
              <a:t>The key distribution problem is eliminated because there's no need for exchanging keys.</a:t>
            </a:r>
          </a:p>
          <a:p>
            <a:r>
              <a:rPr lang="en-US" dirty="0" smtClean="0"/>
              <a:t>Security is increased since the private keys don't ever have to be transmitted or revealed to anyone.</a:t>
            </a:r>
          </a:p>
          <a:p>
            <a:r>
              <a:rPr lang="en-US" dirty="0" smtClean="0"/>
              <a:t>The use of digital signatures is enabled so that a recipient can verify that a message comes from a particular sender.</a:t>
            </a:r>
          </a:p>
          <a:p>
            <a:r>
              <a:rPr lang="en-US" dirty="0" smtClean="0"/>
              <a:t>It allows for nonrepudiation so the sender can't deny sending a message.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normAutofit/>
          </a:bodyPr>
          <a:lstStyle/>
          <a:p>
            <a:r>
              <a:rPr lang="en-US" dirty="0" smtClean="0">
                <a:solidFill>
                  <a:srgbClr val="0070C0"/>
                </a:solidFill>
              </a:rPr>
              <a:t>Disadvantages of Asymmetric Cryptography</a:t>
            </a:r>
            <a:endParaRPr lang="en-US" dirty="0">
              <a:solidFill>
                <a:srgbClr val="0070C0"/>
              </a:solidFill>
            </a:endParaRPr>
          </a:p>
        </p:txBody>
      </p:sp>
      <p:sp>
        <p:nvSpPr>
          <p:cNvPr id="3" name="Content Placeholder 2"/>
          <p:cNvSpPr>
            <a:spLocks noGrp="1"/>
          </p:cNvSpPr>
          <p:nvPr>
            <p:ph idx="1"/>
          </p:nvPr>
        </p:nvSpPr>
        <p:spPr>
          <a:xfrm>
            <a:off x="0" y="990600"/>
            <a:ext cx="12188825" cy="5562600"/>
          </a:xfrm>
        </p:spPr>
        <p:txBody>
          <a:bodyPr>
            <a:normAutofit fontScale="92500" lnSpcReduction="10000"/>
          </a:bodyPr>
          <a:lstStyle/>
          <a:p>
            <a:r>
              <a:rPr lang="en-US" dirty="0" smtClean="0"/>
              <a:t>It's a slow process compared to symmetric cryptography. Therefore, it's not appropriate for decrypting bulk messages.</a:t>
            </a:r>
          </a:p>
          <a:p>
            <a:r>
              <a:rPr lang="en-US" dirty="0" smtClean="0"/>
              <a:t>If an individual loses his private key, he can't decrypt the messages he receives.</a:t>
            </a:r>
          </a:p>
          <a:p>
            <a:r>
              <a:rPr lang="en-US" dirty="0" smtClean="0"/>
              <a:t>Because public keys aren't authenticated, no one can ensure a public key belongs to the person specified. Consequently, users must verify that their public keys belong to them.</a:t>
            </a:r>
          </a:p>
          <a:p>
            <a:r>
              <a:rPr lang="en-US" dirty="0" smtClean="0"/>
              <a:t>If a malicious actor identifies a person's private key, the attacker can read that individual's messages.</a:t>
            </a:r>
          </a:p>
          <a:p>
            <a:r>
              <a:rPr lang="en-US" dirty="0" smtClean="0"/>
              <a:t>The difference in the length of the keys is very pronounced, a 2048-bit asymmetric key and a 128-bit symmetric key provide about an equivalent level of security.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b="1" dirty="0" err="1" smtClean="0">
                <a:solidFill>
                  <a:srgbClr val="0070C0"/>
                </a:solidFill>
              </a:rPr>
              <a:t>Rivest</a:t>
            </a:r>
            <a:r>
              <a:rPr lang="en-US" b="1" dirty="0" smtClean="0">
                <a:solidFill>
                  <a:srgbClr val="0070C0"/>
                </a:solidFill>
              </a:rPr>
              <a:t>–Shamir–</a:t>
            </a:r>
            <a:r>
              <a:rPr lang="en-US" b="1" dirty="0" err="1" smtClean="0">
                <a:solidFill>
                  <a:srgbClr val="0070C0"/>
                </a:solidFill>
              </a:rPr>
              <a:t>Adleman</a:t>
            </a:r>
            <a:r>
              <a:rPr lang="en-US" b="1" dirty="0" smtClean="0">
                <a:solidFill>
                  <a:srgbClr val="0070C0"/>
                </a:solidFill>
              </a:rPr>
              <a:t> (RSA)</a:t>
            </a:r>
            <a:endParaRPr lang="en-US" b="1" dirty="0">
              <a:solidFill>
                <a:srgbClr val="0070C0"/>
              </a:solidFill>
            </a:endParaRPr>
          </a:p>
        </p:txBody>
      </p:sp>
      <p:sp>
        <p:nvSpPr>
          <p:cNvPr id="3" name="Content Placeholder 2"/>
          <p:cNvSpPr>
            <a:spLocks noGrp="1"/>
          </p:cNvSpPr>
          <p:nvPr>
            <p:ph idx="1"/>
          </p:nvPr>
        </p:nvSpPr>
        <p:spPr>
          <a:xfrm>
            <a:off x="0" y="838200"/>
            <a:ext cx="12188825" cy="6019800"/>
          </a:xfrm>
        </p:spPr>
        <p:txBody>
          <a:bodyPr>
            <a:normAutofit/>
          </a:bodyPr>
          <a:lstStyle/>
          <a:p>
            <a:r>
              <a:rPr lang="en-US" sz="2400" dirty="0" smtClean="0"/>
              <a:t>RSA algorithm is asymmetric cryptography algorithm.</a:t>
            </a:r>
          </a:p>
          <a:p>
            <a:r>
              <a:rPr lang="en-US" sz="2400" dirty="0" smtClean="0"/>
              <a:t>The idea of RSA is based on the fact that it is difficult to factorize a large integer.</a:t>
            </a:r>
          </a:p>
          <a:p>
            <a:r>
              <a:rPr lang="en-US" sz="2400" dirty="0" smtClean="0"/>
              <a:t>The public key consists of two numbers where one number is multiplication of two large prime numbers.</a:t>
            </a:r>
          </a:p>
          <a:p>
            <a:r>
              <a:rPr lang="en-US" sz="2400" dirty="0" smtClean="0"/>
              <a:t>Private key is also derived from the same two prime numbers.</a:t>
            </a:r>
          </a:p>
          <a:p>
            <a:r>
              <a:rPr lang="en-US" sz="2400" dirty="0" smtClean="0"/>
              <a:t> If somebody can factorize the large number, the private key is compromised. Therefore encryption strength totally lies on the key size and if we double or triple the key size, the strength of encryption increases exponentially.</a:t>
            </a:r>
          </a:p>
          <a:p>
            <a:r>
              <a:rPr lang="en-US" sz="2400" dirty="0" smtClean="0"/>
              <a:t>RSA keys can be typically 1024 or 2048 bits long</a:t>
            </a:r>
            <a:endParaRPr lang="en-US" sz="2400" dirty="0"/>
          </a:p>
        </p:txBody>
      </p:sp>
      <p:pic>
        <p:nvPicPr>
          <p:cNvPr id="37890" name="Picture 2" descr="Ronald L Rivest photo.jpg"/>
          <p:cNvPicPr>
            <a:picLocks noChangeAspect="1" noChangeArrowheads="1"/>
          </p:cNvPicPr>
          <p:nvPr/>
        </p:nvPicPr>
        <p:blipFill>
          <a:blip r:embed="rId2"/>
          <a:srcRect/>
          <a:stretch>
            <a:fillRect/>
          </a:stretch>
        </p:blipFill>
        <p:spPr bwMode="auto">
          <a:xfrm>
            <a:off x="2741612" y="4572000"/>
            <a:ext cx="1981200" cy="1981201"/>
          </a:xfrm>
          <a:prstGeom prst="rect">
            <a:avLst/>
          </a:prstGeom>
          <a:noFill/>
        </p:spPr>
      </p:pic>
      <p:pic>
        <p:nvPicPr>
          <p:cNvPr id="37891" name="Picture 3"/>
          <p:cNvPicPr>
            <a:picLocks noChangeAspect="1" noChangeArrowheads="1"/>
          </p:cNvPicPr>
          <p:nvPr/>
        </p:nvPicPr>
        <p:blipFill>
          <a:blip r:embed="rId3"/>
          <a:srcRect/>
          <a:stretch>
            <a:fillRect/>
          </a:stretch>
        </p:blipFill>
        <p:spPr bwMode="auto">
          <a:xfrm>
            <a:off x="5027612" y="4572000"/>
            <a:ext cx="2216085" cy="1981200"/>
          </a:xfrm>
          <a:prstGeom prst="rect">
            <a:avLst/>
          </a:prstGeom>
          <a:noFill/>
          <a:ln w="9525">
            <a:noFill/>
            <a:miter lim="800000"/>
            <a:headEnd/>
            <a:tailEnd/>
          </a:ln>
          <a:effectLst/>
        </p:spPr>
      </p:pic>
      <p:pic>
        <p:nvPicPr>
          <p:cNvPr id="37893" name="Picture 5" descr="Len-mankin-pic.jpg"/>
          <p:cNvPicPr>
            <a:picLocks noChangeAspect="1" noChangeArrowheads="1"/>
          </p:cNvPicPr>
          <p:nvPr/>
        </p:nvPicPr>
        <p:blipFill>
          <a:blip r:embed="rId4"/>
          <a:srcRect/>
          <a:stretch>
            <a:fillRect/>
          </a:stretch>
        </p:blipFill>
        <p:spPr bwMode="auto">
          <a:xfrm>
            <a:off x="7466012" y="4267200"/>
            <a:ext cx="1752600" cy="2286000"/>
          </a:xfrm>
          <a:prstGeom prst="rect">
            <a:avLst/>
          </a:prstGeom>
          <a:noFill/>
        </p:spPr>
      </p:pic>
      <p:sp>
        <p:nvSpPr>
          <p:cNvPr id="7" name="TextBox 6"/>
          <p:cNvSpPr txBox="1"/>
          <p:nvPr/>
        </p:nvSpPr>
        <p:spPr>
          <a:xfrm>
            <a:off x="2360612" y="6488668"/>
            <a:ext cx="7095276" cy="369332"/>
          </a:xfrm>
          <a:prstGeom prst="rect">
            <a:avLst/>
          </a:prstGeom>
          <a:noFill/>
        </p:spPr>
        <p:txBody>
          <a:bodyPr wrap="none" rtlCol="0">
            <a:spAutoFit/>
          </a:bodyPr>
          <a:lstStyle/>
          <a:p>
            <a:r>
              <a:rPr lang="en-US" dirty="0" smtClean="0"/>
              <a:t>                 Ron </a:t>
            </a:r>
            <a:r>
              <a:rPr lang="en-US" dirty="0" err="1" smtClean="0"/>
              <a:t>Rivest</a:t>
            </a:r>
            <a:r>
              <a:rPr lang="en-US" dirty="0" smtClean="0"/>
              <a:t>	         </a:t>
            </a:r>
            <a:r>
              <a:rPr lang="en-US" dirty="0" err="1" smtClean="0"/>
              <a:t>Adi</a:t>
            </a:r>
            <a:r>
              <a:rPr lang="en-US" dirty="0" smtClean="0"/>
              <a:t> Shamir	          Leonard </a:t>
            </a:r>
            <a:r>
              <a:rPr lang="en-US" dirty="0" err="1" smtClean="0"/>
              <a:t>Adleman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Mechanism behind RSA algorithm</a:t>
            </a:r>
            <a:endParaRPr lang="en-US" dirty="0">
              <a:solidFill>
                <a:srgbClr val="0070C0"/>
              </a:solidFill>
            </a:endParaRPr>
          </a:p>
        </p:txBody>
      </p:sp>
      <p:sp>
        <p:nvSpPr>
          <p:cNvPr id="3" name="Content Placeholder 2"/>
          <p:cNvSpPr>
            <a:spLocks noGrp="1"/>
          </p:cNvSpPr>
          <p:nvPr>
            <p:ph idx="1"/>
          </p:nvPr>
        </p:nvSpPr>
        <p:spPr>
          <a:xfrm>
            <a:off x="0" y="838200"/>
            <a:ext cx="12188825" cy="5943600"/>
          </a:xfrm>
        </p:spPr>
        <p:txBody>
          <a:bodyPr>
            <a:normAutofit/>
          </a:bodyPr>
          <a:lstStyle/>
          <a:p>
            <a:r>
              <a:rPr lang="en-US" sz="2800" dirty="0" smtClean="0"/>
              <a:t>Key generation is based on the product of two large prime numbers p and q resulting into N i.e. N = p × q. </a:t>
            </a:r>
          </a:p>
          <a:p>
            <a:r>
              <a:rPr lang="en-US" sz="2800" dirty="0" smtClean="0"/>
              <a:t>The attacker needs to first find out p and q by factorization of N which takes place in exponential time.</a:t>
            </a:r>
          </a:p>
        </p:txBody>
      </p:sp>
      <p:sp>
        <p:nvSpPr>
          <p:cNvPr id="44034" name="AutoShape 2" descr="\\ \textbf{\hspace{4cm} Key generation:} \\ Select \hspace{0.2cm} p, q \hspace{5cm} p,q \hspace{0.2cm}both \hspace{0.2cm} prime\\ calculate \hspace{0.2cm} n = p*q \\ calculate \hspace{0.2cm}\phi(n) = (p-1)*(q-1) \\ select \hspace{0.2cm}integer \hspace{0.2cm}e \hspace{4cm} gcd(\phi(n),e)=1; 1&lt;e&lt;\phi(n)\\ calculate \hspace{0.2cm} d\\ Public Key \hspace{5cm} KU = {e,n}\\ PrivateKey \hspace{4.7cm} KR = {d,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 \textbf{\hspace{4cm} Key generation:} \\ Select \hspace{0.2cm} p, q \hspace{5cm} p,q \hspace{0.2cm}both \hspace{0.2cm} prime\\ calculate \hspace{0.2cm} n = p*q \\ calculate \hspace{0.2cm}\phi(n) = (p-1)*(q-1) \\ select \hspace{0.2cm}integer \hspace{0.2cm}e \hspace{4cm} gcd(\phi(n),e)=1; 1&lt;e&lt;\phi(n)\\ calculate \hspace{0.2cm} d\\ Public Key \hspace{5cm} KU = {e,n}\\ PrivateKey \hspace{4.7cm} KR = {d,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 \textbf{\hspace{4cm} Key generation:} \\ Select \hspace{0.2cm} p, q \hspace{5cm} p,q \hspace{0.2cm}both \hspace{0.2cm} prime\\ calculate \hspace{0.2cm} n = p*q \\ calculate \hspace{0.2cm}\phi(n) = (p-1)*(q-1) \\ select \hspace{0.2cm}integer \hspace{0.2cm}e \hspace{4cm} gcd(\phi(n),e)=1; 1&lt;e&lt;\phi(n)\\ calculate \hspace{0.2cm} d\\ Public Key \hspace{5cm} KU = {e,n}\\ PrivateKey \hspace{4.7cm} KR = {d,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9" name="Picture 7"/>
          <p:cNvPicPr>
            <a:picLocks noChangeAspect="1" noChangeArrowheads="1"/>
          </p:cNvPicPr>
          <p:nvPr/>
        </p:nvPicPr>
        <p:blipFill>
          <a:blip r:embed="rId3"/>
          <a:srcRect/>
          <a:stretch>
            <a:fillRect/>
          </a:stretch>
        </p:blipFill>
        <p:spPr bwMode="auto">
          <a:xfrm>
            <a:off x="0" y="2743200"/>
            <a:ext cx="1218882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1143000"/>
          </a:xfrm>
        </p:spPr>
        <p:txBody>
          <a:bodyPr/>
          <a:lstStyle/>
          <a:p>
            <a:r>
              <a:rPr lang="en-US" b="1" dirty="0" smtClean="0">
                <a:solidFill>
                  <a:srgbClr val="0070C0"/>
                </a:solidFill>
              </a:rPr>
              <a:t>Introduction</a:t>
            </a:r>
            <a:endParaRPr lang="en-US" b="1" dirty="0">
              <a:solidFill>
                <a:srgbClr val="0070C0"/>
              </a:solidFill>
            </a:endParaRPr>
          </a:p>
        </p:txBody>
      </p:sp>
      <p:sp>
        <p:nvSpPr>
          <p:cNvPr id="3" name="Content Placeholder 2"/>
          <p:cNvSpPr>
            <a:spLocks noGrp="1"/>
          </p:cNvSpPr>
          <p:nvPr>
            <p:ph idx="1"/>
          </p:nvPr>
        </p:nvSpPr>
        <p:spPr>
          <a:xfrm>
            <a:off x="609441" y="1066800"/>
            <a:ext cx="10969943" cy="4525963"/>
          </a:xfrm>
        </p:spPr>
        <p:txBody>
          <a:bodyPr/>
          <a:lstStyle/>
          <a:p>
            <a:pPr>
              <a:buNone/>
            </a:pPr>
            <a:r>
              <a:rPr lang="en-US" dirty="0" smtClean="0"/>
              <a:t>What is Cryptography?</a:t>
            </a:r>
          </a:p>
          <a:p>
            <a:r>
              <a:rPr lang="en-US" dirty="0" smtClean="0"/>
              <a:t>Cryptography is </a:t>
            </a:r>
            <a:r>
              <a:rPr lang="en-US" dirty="0"/>
              <a:t>the </a:t>
            </a:r>
            <a:r>
              <a:rPr lang="en-US" dirty="0" smtClean="0"/>
              <a:t>practice and </a:t>
            </a:r>
            <a:r>
              <a:rPr lang="en-US" dirty="0"/>
              <a:t>study of techniques for </a:t>
            </a:r>
            <a:r>
              <a:rPr lang="en-US" dirty="0" smtClean="0">
                <a:solidFill>
                  <a:srgbClr val="0070C0"/>
                </a:solidFill>
              </a:rPr>
              <a:t>secure communication</a:t>
            </a:r>
            <a:r>
              <a:rPr lang="en-US" dirty="0">
                <a:solidFill>
                  <a:srgbClr val="0070C0"/>
                </a:solidFill>
              </a:rPr>
              <a:t> in the presence of </a:t>
            </a:r>
            <a:r>
              <a:rPr lang="en-US" dirty="0" smtClean="0">
                <a:solidFill>
                  <a:srgbClr val="0070C0"/>
                </a:solidFill>
              </a:rPr>
              <a:t>adversarial</a:t>
            </a:r>
            <a:r>
              <a:rPr lang="en-US" dirty="0">
                <a:solidFill>
                  <a:srgbClr val="0070C0"/>
                </a:solidFill>
              </a:rPr>
              <a:t> </a:t>
            </a:r>
            <a:r>
              <a:rPr lang="en-US" dirty="0" smtClean="0">
                <a:solidFill>
                  <a:srgbClr val="0070C0"/>
                </a:solidFill>
              </a:rPr>
              <a:t>behavior</a:t>
            </a:r>
            <a:r>
              <a:rPr lang="en-US" dirty="0" smtClean="0"/>
              <a:t>.</a:t>
            </a:r>
            <a:r>
              <a:rPr lang="en-US" dirty="0"/>
              <a:t> </a:t>
            </a:r>
            <a:endParaRPr lang="en-US" dirty="0" smtClean="0"/>
          </a:p>
          <a:p>
            <a:r>
              <a:rPr lang="en-US" dirty="0" smtClean="0"/>
              <a:t>The main objective of cryptography is to construct and analyze</a:t>
            </a:r>
            <a:r>
              <a:rPr lang="en-US" dirty="0"/>
              <a:t> protocols </a:t>
            </a:r>
            <a:r>
              <a:rPr lang="en-US" dirty="0" smtClean="0"/>
              <a:t>that </a:t>
            </a:r>
            <a:r>
              <a:rPr lang="en-US" dirty="0"/>
              <a:t>prevent third </a:t>
            </a:r>
            <a:r>
              <a:rPr lang="en-US" dirty="0" smtClean="0"/>
              <a:t>parties </a:t>
            </a:r>
            <a:r>
              <a:rPr lang="en-US" dirty="0"/>
              <a:t>or the public from </a:t>
            </a:r>
            <a:r>
              <a:rPr lang="en-US" dirty="0" smtClean="0"/>
              <a:t>reading private messages.</a:t>
            </a:r>
            <a:endParaRPr lang="en-US" dirty="0"/>
          </a:p>
        </p:txBody>
      </p:sp>
      <p:pic>
        <p:nvPicPr>
          <p:cNvPr id="1026" name="Picture 2" descr="Cryptosystems"/>
          <p:cNvPicPr>
            <a:picLocks noChangeAspect="1" noChangeArrowheads="1"/>
          </p:cNvPicPr>
          <p:nvPr/>
        </p:nvPicPr>
        <p:blipFill>
          <a:blip r:embed="rId2"/>
          <a:srcRect/>
          <a:stretch>
            <a:fillRect/>
          </a:stretch>
        </p:blipFill>
        <p:spPr bwMode="auto">
          <a:xfrm>
            <a:off x="6170612" y="3788153"/>
            <a:ext cx="5105400" cy="3069847"/>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32" name="Picture 168"/>
          <p:cNvPicPr>
            <a:picLocks noChangeAspect="1" noChangeArrowheads="1"/>
          </p:cNvPicPr>
          <p:nvPr/>
        </p:nvPicPr>
        <p:blipFill>
          <a:blip r:embed="rId3"/>
          <a:srcRect/>
          <a:stretch>
            <a:fillRect/>
          </a:stretch>
        </p:blipFill>
        <p:spPr bwMode="auto">
          <a:xfrm>
            <a:off x="0" y="3657600"/>
            <a:ext cx="12188825" cy="2344654"/>
          </a:xfrm>
          <a:prstGeom prst="rect">
            <a:avLst/>
          </a:prstGeom>
          <a:noFill/>
          <a:ln w="9525">
            <a:noFill/>
            <a:miter lim="800000"/>
            <a:headEnd/>
            <a:tailEnd/>
          </a:ln>
          <a:effectLst/>
        </p:spPr>
      </p:pic>
      <p:pic>
        <p:nvPicPr>
          <p:cNvPr id="11375" name="Picture 111"/>
          <p:cNvPicPr>
            <a:picLocks noChangeAspect="1" noChangeArrowheads="1"/>
          </p:cNvPicPr>
          <p:nvPr/>
        </p:nvPicPr>
        <p:blipFill>
          <a:blip r:embed="rId4"/>
          <a:srcRect/>
          <a:stretch>
            <a:fillRect/>
          </a:stretch>
        </p:blipFill>
        <p:spPr bwMode="auto">
          <a:xfrm>
            <a:off x="8456612" y="2667000"/>
            <a:ext cx="2866887"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441" y="-228600"/>
            <a:ext cx="10969943"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Mechanism behind RSA algorithm</a:t>
            </a:r>
            <a:endParaRPr kumimoji="0" lang="en-US" sz="4400" b="0" i="0" u="none" strike="noStrike" kern="1200" cap="none" spc="0" normalizeH="0" baseline="0" noProof="0" dirty="0">
              <a:ln>
                <a:noFill/>
              </a:ln>
              <a:solidFill>
                <a:srgbClr val="0070C0"/>
              </a:solidFill>
              <a:effectLst/>
              <a:uLnTx/>
              <a:uFillTx/>
              <a:latin typeface="+mj-lt"/>
              <a:ea typeface="+mj-ea"/>
              <a:cs typeface="+mj-cs"/>
            </a:endParaRPr>
          </a:p>
        </p:txBody>
      </p:sp>
      <p:pic>
        <p:nvPicPr>
          <p:cNvPr id="43010" name="Picture 2" descr="https://media.geeksforgeeks.org/wp-content/uploads/rsaalgo-1.png"/>
          <p:cNvPicPr>
            <a:picLocks noChangeAspect="1" noChangeArrowheads="1"/>
          </p:cNvPicPr>
          <p:nvPr/>
        </p:nvPicPr>
        <p:blipFill>
          <a:blip r:embed="rId2"/>
          <a:srcRect/>
          <a:stretch>
            <a:fillRect/>
          </a:stretch>
        </p:blipFill>
        <p:spPr bwMode="auto">
          <a:xfrm>
            <a:off x="1370012" y="1752600"/>
            <a:ext cx="8968805" cy="3581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12188825" cy="5943600"/>
          </a:xfrm>
        </p:spPr>
        <p:txBody>
          <a:bodyPr>
            <a:normAutofit/>
          </a:bodyPr>
          <a:lstStyle/>
          <a:p>
            <a:pPr marL="228600" lvl="4">
              <a:buFont typeface="Arial" pitchFamily="34" charset="0"/>
              <a:buChar char="•"/>
            </a:pPr>
            <a:r>
              <a:rPr lang="en-US" sz="2800" dirty="0" smtClean="0"/>
              <a:t>If p=53, q=59 Public Key ( n = 3127 and e = 3) and Private Key(d = 2011)</a:t>
            </a:r>
          </a:p>
          <a:p>
            <a:pPr marL="228600" lvl="4">
              <a:buFont typeface="Arial" pitchFamily="34" charset="0"/>
              <a:buChar char="•"/>
            </a:pPr>
            <a:r>
              <a:rPr lang="en-US" sz="2800" dirty="0" smtClean="0"/>
              <a:t>Encrypting message “HI”:</a:t>
            </a:r>
          </a:p>
          <a:p>
            <a:pPr marL="685800" lvl="5"/>
            <a:r>
              <a:rPr lang="en-US" sz="2800" dirty="0" smtClean="0"/>
              <a:t>Convert letters to numbers : </a:t>
            </a:r>
          </a:p>
          <a:p>
            <a:pPr marL="1143000" lvl="6"/>
            <a:r>
              <a:rPr lang="en-US" sz="2800" dirty="0" smtClean="0"/>
              <a:t>H = 8 and I = 9 </a:t>
            </a:r>
          </a:p>
          <a:p>
            <a:pPr marL="685800" lvl="5"/>
            <a:r>
              <a:rPr lang="en-US" sz="2800" dirty="0" smtClean="0"/>
              <a:t>Thus </a:t>
            </a:r>
            <a:r>
              <a:rPr lang="en-US" sz="2800" b="1" dirty="0" smtClean="0"/>
              <a:t>Encrypted Data c = 89</a:t>
            </a:r>
            <a:r>
              <a:rPr lang="en-US" sz="2800" b="1" baseline="30000" dirty="0" smtClean="0"/>
              <a:t>e</a:t>
            </a:r>
            <a:r>
              <a:rPr lang="en-US" sz="2800" b="1" dirty="0" smtClean="0"/>
              <a:t> mod n</a:t>
            </a:r>
            <a:r>
              <a:rPr lang="en-US" sz="2800" dirty="0" smtClean="0"/>
              <a:t>. Thus our Encrypted Data comes out to be 1394 Now we will decrypt </a:t>
            </a:r>
            <a:r>
              <a:rPr lang="en-US" sz="2800" b="1" dirty="0" smtClean="0"/>
              <a:t>1394</a:t>
            </a:r>
            <a:r>
              <a:rPr lang="en-US" sz="2800" dirty="0" smtClean="0"/>
              <a:t> : </a:t>
            </a:r>
          </a:p>
          <a:p>
            <a:pPr marL="0" lvl="5" indent="236538"/>
            <a:r>
              <a:rPr lang="en-US" sz="2800" b="1" dirty="0" smtClean="0"/>
              <a:t>Decrypted Data = </a:t>
            </a:r>
            <a:r>
              <a:rPr lang="en-US" sz="2800" b="1" dirty="0" err="1" smtClean="0"/>
              <a:t>c</a:t>
            </a:r>
            <a:r>
              <a:rPr lang="en-US" sz="2800" b="1" baseline="30000" dirty="0" err="1" smtClean="0"/>
              <a:t>d</a:t>
            </a:r>
            <a:r>
              <a:rPr lang="en-US" sz="2800" b="1" dirty="0" smtClean="0"/>
              <a:t> mod n</a:t>
            </a:r>
            <a:r>
              <a:rPr lang="en-US" sz="2800" dirty="0" smtClean="0"/>
              <a:t>. </a:t>
            </a:r>
          </a:p>
          <a:p>
            <a:pPr marL="457200" lvl="6" indent="236538"/>
            <a:r>
              <a:rPr lang="en-US" sz="2800" dirty="0" smtClean="0"/>
              <a:t>Thus our Encrypted Data comes out to be 89. </a:t>
            </a:r>
            <a:r>
              <a:rPr lang="en-US" sz="2800" b="1" dirty="0" smtClean="0"/>
              <a:t>8 = H and I = 9 i.e. "HI".</a:t>
            </a:r>
            <a:endParaRPr lang="en-US" sz="2800" dirty="0" smtClean="0"/>
          </a:p>
          <a:p>
            <a:pPr marL="228600" lvl="4">
              <a:buFont typeface="Arial" pitchFamily="34" charset="0"/>
              <a:buChar char="•"/>
            </a:pPr>
            <a:r>
              <a:rPr lang="en-US" sz="2800" dirty="0" smtClean="0"/>
              <a:t>For efficiency, many popular crypto libraries use for decryption and signing the optimization based on the Chinese remainder theorem.</a:t>
            </a:r>
          </a:p>
          <a:p>
            <a:pPr marL="228600" lvl="4">
              <a:buFont typeface="Arial" pitchFamily="34" charset="0"/>
              <a:buChar char="•"/>
            </a:pPr>
            <a:r>
              <a:rPr lang="en-US" sz="2800" dirty="0" smtClean="0"/>
              <a:t>A good video demonstration of RSA algorithm at work: </a:t>
            </a:r>
            <a:r>
              <a:rPr lang="en-US" sz="2800" dirty="0" smtClean="0">
                <a:hlinkClick r:id="rId2"/>
              </a:rPr>
              <a:t>https://www.youtube.com/watch?v=wXB-V_Keiu8</a:t>
            </a:r>
            <a:r>
              <a:rPr lang="en-US" sz="2800" dirty="0" smtClean="0"/>
              <a:t> </a:t>
            </a:r>
          </a:p>
        </p:txBody>
      </p:sp>
      <p:sp>
        <p:nvSpPr>
          <p:cNvPr id="4" name="Title 1"/>
          <p:cNvSpPr txBox="1">
            <a:spLocks/>
          </p:cNvSpPr>
          <p:nvPr/>
        </p:nvSpPr>
        <p:spPr>
          <a:xfrm>
            <a:off x="609441" y="-228600"/>
            <a:ext cx="10969943"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Mechanism behind RSA algorithm</a:t>
            </a:r>
            <a:endParaRPr kumimoji="0" lang="en-US" sz="4400" b="0" i="0" u="none" strike="noStrike" kern="1200" cap="none" spc="0" normalizeH="0" baseline="0" noProof="0" dirty="0">
              <a:ln>
                <a:noFill/>
              </a:ln>
              <a:solidFill>
                <a:srgbClr val="0070C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b="1" dirty="0" smtClean="0">
                <a:solidFill>
                  <a:srgbClr val="0070C0"/>
                </a:solidFill>
              </a:rPr>
              <a:t>Hash Function</a:t>
            </a:r>
            <a:endParaRPr lang="en-US" b="1" dirty="0">
              <a:solidFill>
                <a:srgbClr val="0070C0"/>
              </a:solidFill>
            </a:endParaRPr>
          </a:p>
        </p:txBody>
      </p:sp>
      <p:sp>
        <p:nvSpPr>
          <p:cNvPr id="3" name="Content Placeholder 2"/>
          <p:cNvSpPr>
            <a:spLocks noGrp="1"/>
          </p:cNvSpPr>
          <p:nvPr>
            <p:ph idx="1"/>
          </p:nvPr>
        </p:nvSpPr>
        <p:spPr>
          <a:xfrm>
            <a:off x="0" y="762000"/>
            <a:ext cx="12188825" cy="6096000"/>
          </a:xfrm>
        </p:spPr>
        <p:txBody>
          <a:bodyPr/>
          <a:lstStyle/>
          <a:p>
            <a:r>
              <a:rPr lang="en-US" dirty="0" smtClean="0"/>
              <a:t>A </a:t>
            </a:r>
            <a:r>
              <a:rPr lang="en-US" b="1" dirty="0" smtClean="0"/>
              <a:t>cryptographic hash</a:t>
            </a:r>
            <a:r>
              <a:rPr lang="en-US" dirty="0" smtClean="0"/>
              <a:t> (sometimes called ‘digest’) is a kind of ‘signature’ for a text or a data file.</a:t>
            </a:r>
          </a:p>
          <a:p>
            <a:r>
              <a:rPr lang="en-US" dirty="0" smtClean="0"/>
              <a:t>A hash is not ‘encryption’ – it cannot be decrypted back to the original text (it is a ‘one-way’ cryptographic function, and is a fixed size for any size of source text). This makes it suitable when it is appropriate to compare ‘hashed’ versions of texts, as opposed to decrypting the text to obtain the original version.</a:t>
            </a:r>
          </a:p>
          <a:p>
            <a:pPr lvl="1">
              <a:buNone/>
            </a:pPr>
            <a:endParaRPr lang="en-US" dirty="0" smtClean="0"/>
          </a:p>
          <a:p>
            <a:pPr lvl="1"/>
            <a:endParaRPr lang="en-US" dirty="0"/>
          </a:p>
        </p:txBody>
      </p:sp>
      <p:pic>
        <p:nvPicPr>
          <p:cNvPr id="45058" name="Picture 2"/>
          <p:cNvPicPr>
            <a:picLocks noChangeAspect="1" noChangeArrowheads="1"/>
          </p:cNvPicPr>
          <p:nvPr/>
        </p:nvPicPr>
        <p:blipFill>
          <a:blip r:embed="rId2"/>
          <a:srcRect/>
          <a:stretch>
            <a:fillRect/>
          </a:stretch>
        </p:blipFill>
        <p:spPr bwMode="auto">
          <a:xfrm>
            <a:off x="4799012" y="4648200"/>
            <a:ext cx="6934200" cy="903278"/>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4799011" y="5648932"/>
            <a:ext cx="7010401" cy="888411"/>
          </a:xfrm>
          <a:prstGeom prst="rect">
            <a:avLst/>
          </a:prstGeom>
          <a:noFill/>
          <a:ln w="9525">
            <a:noFill/>
            <a:miter lim="800000"/>
            <a:headEnd/>
            <a:tailEnd/>
          </a:ln>
          <a:effectLst/>
        </p:spPr>
      </p:pic>
      <p:sp>
        <p:nvSpPr>
          <p:cNvPr id="11" name="Rounded Rectangle 10"/>
          <p:cNvSpPr/>
          <p:nvPr/>
        </p:nvSpPr>
        <p:spPr>
          <a:xfrm>
            <a:off x="1292224" y="4724400"/>
            <a:ext cx="22860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Input: Arbitrary Length</a:t>
            </a:r>
            <a:endParaRPr lang="en-US" dirty="0"/>
          </a:p>
        </p:txBody>
      </p:sp>
      <p:sp>
        <p:nvSpPr>
          <p:cNvPr id="12" name="Down Arrow 11"/>
          <p:cNvSpPr/>
          <p:nvPr/>
        </p:nvSpPr>
        <p:spPr>
          <a:xfrm>
            <a:off x="2282824" y="53340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2812" y="5410200"/>
            <a:ext cx="1489510" cy="369332"/>
          </a:xfrm>
          <a:prstGeom prst="rect">
            <a:avLst/>
          </a:prstGeom>
          <a:noFill/>
        </p:spPr>
        <p:txBody>
          <a:bodyPr wrap="none" rtlCol="0">
            <a:spAutoFit/>
          </a:bodyPr>
          <a:lstStyle/>
          <a:p>
            <a:r>
              <a:rPr lang="en-US" dirty="0" smtClean="0"/>
              <a:t>Hash function</a:t>
            </a:r>
            <a:endParaRPr lang="en-US" dirty="0"/>
          </a:p>
        </p:txBody>
      </p:sp>
      <p:sp>
        <p:nvSpPr>
          <p:cNvPr id="14" name="Rounded Rectangle 13"/>
          <p:cNvSpPr/>
          <p:nvPr/>
        </p:nvSpPr>
        <p:spPr>
          <a:xfrm>
            <a:off x="1216024" y="6096000"/>
            <a:ext cx="22860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Output: Fixed Length</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p>
            <a:r>
              <a:rPr lang="en-US" dirty="0" smtClean="0">
                <a:solidFill>
                  <a:srgbClr val="0070C0"/>
                </a:solidFill>
              </a:rPr>
              <a:t>Applications of Hash Function</a:t>
            </a:r>
            <a:endParaRPr lang="en-US" dirty="0">
              <a:solidFill>
                <a:srgbClr val="0070C0"/>
              </a:solidFill>
            </a:endParaRPr>
          </a:p>
        </p:txBody>
      </p:sp>
      <p:sp>
        <p:nvSpPr>
          <p:cNvPr id="3" name="Content Placeholder 2"/>
          <p:cNvSpPr>
            <a:spLocks noGrp="1"/>
          </p:cNvSpPr>
          <p:nvPr>
            <p:ph idx="1"/>
          </p:nvPr>
        </p:nvSpPr>
        <p:spPr>
          <a:xfrm>
            <a:off x="1" y="1066800"/>
            <a:ext cx="12188824" cy="5638799"/>
          </a:xfrm>
        </p:spPr>
        <p:txBody>
          <a:bodyPr>
            <a:noAutofit/>
          </a:bodyPr>
          <a:lstStyle/>
          <a:p>
            <a:r>
              <a:rPr lang="en-US" sz="2800" i="1" dirty="0" smtClean="0">
                <a:solidFill>
                  <a:srgbClr val="0070C0"/>
                </a:solidFill>
              </a:rPr>
              <a:t>anti-tamper</a:t>
            </a:r>
            <a:r>
              <a:rPr lang="en-US" sz="2800" dirty="0" smtClean="0"/>
              <a:t> – link a hash of a message to the original, and the recipient can re-hash the message and compare it to the supplied hash: if they match, the message is unchanged; this can also be used to confirm no data-loss in transmission</a:t>
            </a:r>
          </a:p>
          <a:p>
            <a:r>
              <a:rPr lang="en-US" sz="2800" i="1" dirty="0" smtClean="0">
                <a:solidFill>
                  <a:srgbClr val="0070C0"/>
                </a:solidFill>
              </a:rPr>
              <a:t>‘challenge handshake authentication</a:t>
            </a:r>
            <a:r>
              <a:rPr lang="en-US" sz="2800" dirty="0" smtClean="0">
                <a:solidFill>
                  <a:srgbClr val="0070C0"/>
                </a:solidFill>
              </a:rPr>
              <a:t>’</a:t>
            </a:r>
            <a:r>
              <a:rPr lang="en-US" sz="2800" dirty="0" smtClean="0"/>
              <a:t> (or ‘challenge hash authentication’) avoids </a:t>
            </a:r>
            <a:r>
              <a:rPr lang="en-US" sz="2800" dirty="0" err="1" smtClean="0"/>
              <a:t>transmissing</a:t>
            </a:r>
            <a:r>
              <a:rPr lang="en-US" sz="2800" dirty="0" smtClean="0"/>
              <a:t> passwords in ‘clear’ – a client can send the hash of a password over the internet for validation by a server without risk of the original password being intercepted</a:t>
            </a:r>
          </a:p>
          <a:p>
            <a:r>
              <a:rPr lang="en-US" sz="2800" i="1" dirty="0" smtClean="0">
                <a:solidFill>
                  <a:srgbClr val="0070C0"/>
                </a:solidFill>
              </a:rPr>
              <a:t>digital signatures</a:t>
            </a:r>
            <a:r>
              <a:rPr lang="en-US" sz="2800" dirty="0" smtClean="0"/>
              <a:t> are rather more involved, but in essence, you can sign the hash of a document by encrypting it with your private key, producing a digital signature for the document. Anyone else can then check that you authenticated the text by decrypting the signature with your public key to obtain the original hash again, and comparing it with their hash of the text.</a:t>
            </a:r>
          </a:p>
          <a:p>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b="1" dirty="0" smtClean="0">
                <a:solidFill>
                  <a:srgbClr val="0070C0"/>
                </a:solidFill>
              </a:rPr>
              <a:t>Secure Hash Algorithm : SHA-256</a:t>
            </a:r>
            <a:endParaRPr lang="en-US" b="1" dirty="0">
              <a:solidFill>
                <a:srgbClr val="0070C0"/>
              </a:solidFill>
            </a:endParaRPr>
          </a:p>
        </p:txBody>
      </p:sp>
      <p:sp>
        <p:nvSpPr>
          <p:cNvPr id="3" name="Content Placeholder 2"/>
          <p:cNvSpPr>
            <a:spLocks noGrp="1"/>
          </p:cNvSpPr>
          <p:nvPr>
            <p:ph idx="1"/>
          </p:nvPr>
        </p:nvSpPr>
        <p:spPr>
          <a:xfrm>
            <a:off x="0" y="914400"/>
            <a:ext cx="12188825" cy="5943600"/>
          </a:xfrm>
        </p:spPr>
        <p:txBody>
          <a:bodyPr>
            <a:normAutofit/>
          </a:bodyPr>
          <a:lstStyle/>
          <a:p>
            <a:r>
              <a:rPr lang="en-US" b="1" dirty="0" smtClean="0"/>
              <a:t>SHA-256</a:t>
            </a:r>
            <a:r>
              <a:rPr lang="en-US" dirty="0" smtClean="0"/>
              <a:t> is one of the successor hash functions to SHA-1 (collectively referred to as SHA-2), and is one of the strongest hash functions available. SHA-256 is not much more complex to code than SHA-1, and has not yet been compromised in any way. </a:t>
            </a:r>
          </a:p>
          <a:p>
            <a:r>
              <a:rPr lang="en-US" dirty="0" smtClean="0"/>
              <a:t>Properties of SHA-256:</a:t>
            </a:r>
          </a:p>
          <a:p>
            <a:pPr lvl="1"/>
            <a:r>
              <a:rPr lang="en-US" dirty="0" err="1" smtClean="0">
                <a:solidFill>
                  <a:srgbClr val="FF0000"/>
                </a:solidFill>
              </a:rPr>
              <a:t>Preimage</a:t>
            </a:r>
            <a:r>
              <a:rPr lang="en-US" dirty="0" smtClean="0">
                <a:solidFill>
                  <a:srgbClr val="FF0000"/>
                </a:solidFill>
              </a:rPr>
              <a:t> attack resistant</a:t>
            </a:r>
            <a:r>
              <a:rPr lang="en-US" dirty="0" smtClean="0"/>
              <a:t>: Seeing the hash code, we will not be able to predict the characteristics of the item hashed</a:t>
            </a:r>
          </a:p>
          <a:p>
            <a:pPr lvl="1"/>
            <a:r>
              <a:rPr lang="en-US" dirty="0" smtClean="0">
                <a:solidFill>
                  <a:srgbClr val="FF0000"/>
                </a:solidFill>
              </a:rPr>
              <a:t>Collision resistant</a:t>
            </a:r>
            <a:r>
              <a:rPr lang="en-US" dirty="0" smtClean="0"/>
              <a:t>: There is negligible probability that two words have the same hash code (1 in 2^256)</a:t>
            </a:r>
          </a:p>
          <a:p>
            <a:r>
              <a:rPr lang="en-US" dirty="0" smtClean="0"/>
              <a:t>The 256-bit key makes it a good partner-function for AES.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Steps in SHA-256 algorithm</a:t>
            </a:r>
            <a:endParaRPr lang="en-US" dirty="0">
              <a:solidFill>
                <a:srgbClr val="0070C0"/>
              </a:solidFill>
            </a:endParaRPr>
          </a:p>
        </p:txBody>
      </p:sp>
      <p:sp>
        <p:nvSpPr>
          <p:cNvPr id="3" name="Content Placeholder 2"/>
          <p:cNvSpPr>
            <a:spLocks noGrp="1"/>
          </p:cNvSpPr>
          <p:nvPr>
            <p:ph idx="1"/>
          </p:nvPr>
        </p:nvSpPr>
        <p:spPr>
          <a:xfrm>
            <a:off x="-1588" y="838200"/>
            <a:ext cx="12190413" cy="6019800"/>
          </a:xfrm>
        </p:spPr>
        <p:txBody>
          <a:bodyPr>
            <a:normAutofit lnSpcReduction="10000"/>
          </a:bodyPr>
          <a:lstStyle/>
          <a:p>
            <a:r>
              <a:rPr lang="en-US" dirty="0" smtClean="0"/>
              <a:t>Step 1: Preprocessing</a:t>
            </a:r>
          </a:p>
          <a:p>
            <a:pPr lvl="1"/>
            <a:r>
              <a:rPr lang="en-US" dirty="0" smtClean="0"/>
              <a:t>Convert the given data to binary</a:t>
            </a:r>
          </a:p>
          <a:p>
            <a:pPr lvl="1"/>
            <a:r>
              <a:rPr lang="en-US" dirty="0" smtClean="0"/>
              <a:t>Append a single 1 at the end</a:t>
            </a:r>
          </a:p>
          <a:p>
            <a:pPr lvl="1"/>
            <a:r>
              <a:rPr lang="en-US" dirty="0" smtClean="0"/>
              <a:t>Pad with 0’s until data is 64 bits less than a multiple of 512</a:t>
            </a:r>
          </a:p>
          <a:p>
            <a:pPr lvl="1"/>
            <a:r>
              <a:rPr lang="en-US" dirty="0" smtClean="0"/>
              <a:t>Append 64 bits to the end, where the 64 bits are a </a:t>
            </a:r>
            <a:r>
              <a:rPr lang="en-US" u="sng" dirty="0" smtClean="0">
                <a:hlinkClick r:id="rId2"/>
              </a:rPr>
              <a:t>big-endian</a:t>
            </a:r>
            <a:r>
              <a:rPr lang="en-US" dirty="0" smtClean="0"/>
              <a:t> integer representing the length of the original input in binary. </a:t>
            </a:r>
          </a:p>
          <a:p>
            <a:pPr lvl="1"/>
            <a:r>
              <a:rPr lang="en-US" dirty="0" smtClean="0"/>
              <a:t>Now we have our input, which will always be evenly divisible by 512.</a:t>
            </a:r>
          </a:p>
          <a:p>
            <a:pPr lvl="1"/>
            <a:endParaRPr lang="en-US" dirty="0" smtClean="0"/>
          </a:p>
          <a:p>
            <a:r>
              <a:rPr lang="en-US" dirty="0" smtClean="0"/>
              <a:t>Step 2 – Initialize Hash Values (h)</a:t>
            </a:r>
          </a:p>
          <a:p>
            <a:pPr lvl="1"/>
            <a:r>
              <a:rPr lang="en-US" dirty="0" smtClean="0"/>
              <a:t>We create 8 hash values. These are hard-coded constants that represent the first 32 bits of the fractional parts of the square roots of the first 8 primes. (h0-h7)</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Steps in SHA-256 algorithm</a:t>
            </a:r>
            <a:endParaRPr lang="en-US" dirty="0">
              <a:solidFill>
                <a:srgbClr val="0070C0"/>
              </a:solidFill>
            </a:endParaRPr>
          </a:p>
        </p:txBody>
      </p:sp>
      <p:sp>
        <p:nvSpPr>
          <p:cNvPr id="3" name="Content Placeholder 2"/>
          <p:cNvSpPr>
            <a:spLocks noGrp="1"/>
          </p:cNvSpPr>
          <p:nvPr>
            <p:ph idx="1"/>
          </p:nvPr>
        </p:nvSpPr>
        <p:spPr>
          <a:xfrm>
            <a:off x="-1588" y="1219200"/>
            <a:ext cx="12190413" cy="5410200"/>
          </a:xfrm>
        </p:spPr>
        <p:txBody>
          <a:bodyPr/>
          <a:lstStyle/>
          <a:p>
            <a:r>
              <a:rPr lang="en-US" dirty="0" smtClean="0"/>
              <a:t>Step 3: Initialize Round Constants (k)</a:t>
            </a:r>
          </a:p>
          <a:p>
            <a:pPr lvl="1"/>
            <a:r>
              <a:rPr lang="en-US" dirty="0" smtClean="0"/>
              <a:t>Similar to step 2, we create some constants.  </a:t>
            </a:r>
          </a:p>
          <a:p>
            <a:pPr lvl="1"/>
            <a:r>
              <a:rPr lang="en-US" dirty="0" smtClean="0"/>
              <a:t>There are 64 of them. Each value (0-63) is the first 32 bits of the fractional parts of the cube roots of the first 64 primes</a:t>
            </a:r>
          </a:p>
          <a:p>
            <a:pPr lvl="1"/>
            <a:endParaRPr lang="en-US" dirty="0" smtClean="0"/>
          </a:p>
          <a:p>
            <a:r>
              <a:rPr lang="en-US" dirty="0" smtClean="0"/>
              <a:t>Step 4 – Chunk Loop</a:t>
            </a:r>
          </a:p>
          <a:p>
            <a:pPr lvl="1"/>
            <a:r>
              <a:rPr lang="en-US" dirty="0" smtClean="0"/>
              <a:t>The following steps will happen for each 512-bit “chunk” of data from our input.  At each iteration of the loop, we will be mutating the hash values h0-h7, which will be the final output.</a:t>
            </a:r>
          </a:p>
          <a:p>
            <a:pPr>
              <a:buNone/>
            </a:pP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dirty="0" smtClean="0">
                <a:solidFill>
                  <a:srgbClr val="0070C0"/>
                </a:solidFill>
              </a:rPr>
              <a:t>Steps in SHA-256 algorithm</a:t>
            </a:r>
            <a:endParaRPr lang="en-US" dirty="0">
              <a:solidFill>
                <a:srgbClr val="0070C0"/>
              </a:solidFill>
            </a:endParaRPr>
          </a:p>
        </p:txBody>
      </p:sp>
      <p:sp>
        <p:nvSpPr>
          <p:cNvPr id="3" name="Content Placeholder 2"/>
          <p:cNvSpPr>
            <a:spLocks noGrp="1"/>
          </p:cNvSpPr>
          <p:nvPr>
            <p:ph idx="1"/>
          </p:nvPr>
        </p:nvSpPr>
        <p:spPr>
          <a:xfrm>
            <a:off x="-1588" y="1066800"/>
            <a:ext cx="12190413" cy="5410200"/>
          </a:xfrm>
        </p:spPr>
        <p:txBody>
          <a:bodyPr>
            <a:normAutofit/>
          </a:bodyPr>
          <a:lstStyle/>
          <a:p>
            <a:r>
              <a:rPr lang="en-US" dirty="0" smtClean="0"/>
              <a:t>Step 5 – Create Message Schedule (w)</a:t>
            </a:r>
          </a:p>
          <a:p>
            <a:pPr lvl="1"/>
            <a:r>
              <a:rPr lang="en-US" dirty="0" smtClean="0"/>
              <a:t>Copy the input data from step 1 into a new array where each entry is a 32-bit word</a:t>
            </a:r>
          </a:p>
          <a:p>
            <a:pPr lvl="1"/>
            <a:r>
              <a:rPr lang="en-US" dirty="0" smtClean="0"/>
              <a:t>Add 48 more words initialized to zero, such that we have an array </a:t>
            </a:r>
            <a:r>
              <a:rPr lang="en-US" b="1" dirty="0" smtClean="0"/>
              <a:t>w[0…63]</a:t>
            </a:r>
            <a:endParaRPr lang="en-US" dirty="0" smtClean="0"/>
          </a:p>
          <a:p>
            <a:pPr lvl="1"/>
            <a:r>
              <a:rPr lang="en-US" dirty="0" smtClean="0"/>
              <a:t>Modify the zero-</a:t>
            </a:r>
            <a:r>
              <a:rPr lang="en-US" dirty="0" err="1" smtClean="0"/>
              <a:t>ed</a:t>
            </a:r>
            <a:r>
              <a:rPr lang="en-US" dirty="0" smtClean="0"/>
              <a:t> indexes at the end of the array using the following algorithm:</a:t>
            </a:r>
          </a:p>
          <a:p>
            <a:pPr lvl="1"/>
            <a:r>
              <a:rPr lang="en-US" dirty="0" smtClean="0"/>
              <a:t>For </a:t>
            </a:r>
            <a:r>
              <a:rPr lang="en-US" b="1" dirty="0" err="1" smtClean="0"/>
              <a:t>i</a:t>
            </a:r>
            <a:r>
              <a:rPr lang="en-US" dirty="0" smtClean="0"/>
              <a:t> from w[16…63]:</a:t>
            </a:r>
          </a:p>
          <a:p>
            <a:pPr lvl="2"/>
            <a:r>
              <a:rPr lang="en-US" dirty="0" smtClean="0"/>
              <a:t>s0 = (w[i-15] </a:t>
            </a:r>
            <a:r>
              <a:rPr lang="en-US" dirty="0" err="1" smtClean="0"/>
              <a:t>rightrotate</a:t>
            </a:r>
            <a:r>
              <a:rPr lang="en-US" dirty="0" smtClean="0"/>
              <a:t> 7) </a:t>
            </a:r>
            <a:r>
              <a:rPr lang="en-US" dirty="0" err="1" smtClean="0"/>
              <a:t>xor</a:t>
            </a:r>
            <a:r>
              <a:rPr lang="en-US" dirty="0" smtClean="0"/>
              <a:t> (w[i-15] </a:t>
            </a:r>
            <a:r>
              <a:rPr lang="en-US" dirty="0" err="1" smtClean="0"/>
              <a:t>rightrotate</a:t>
            </a:r>
            <a:r>
              <a:rPr lang="en-US" dirty="0" smtClean="0"/>
              <a:t> 18) </a:t>
            </a:r>
            <a:r>
              <a:rPr lang="en-US" dirty="0" err="1" smtClean="0"/>
              <a:t>xor</a:t>
            </a:r>
            <a:r>
              <a:rPr lang="en-US" dirty="0" smtClean="0"/>
              <a:t> (w[i-15] </a:t>
            </a:r>
            <a:r>
              <a:rPr lang="en-US" dirty="0" err="1" smtClean="0"/>
              <a:t>rightshift</a:t>
            </a:r>
            <a:r>
              <a:rPr lang="en-US" dirty="0" smtClean="0"/>
              <a:t> 3)</a:t>
            </a:r>
          </a:p>
          <a:p>
            <a:pPr lvl="2"/>
            <a:r>
              <a:rPr lang="en-US" dirty="0" smtClean="0"/>
              <a:t>s1 = (w[</a:t>
            </a:r>
            <a:r>
              <a:rPr lang="en-US" dirty="0" err="1" smtClean="0"/>
              <a:t>i</a:t>
            </a:r>
            <a:r>
              <a:rPr lang="en-US" dirty="0" smtClean="0"/>
              <a:t>- 2] </a:t>
            </a:r>
            <a:r>
              <a:rPr lang="en-US" dirty="0" err="1" smtClean="0"/>
              <a:t>rightrotate</a:t>
            </a:r>
            <a:r>
              <a:rPr lang="en-US" dirty="0" smtClean="0"/>
              <a:t> 17) </a:t>
            </a:r>
            <a:r>
              <a:rPr lang="en-US" dirty="0" err="1" smtClean="0"/>
              <a:t>xor</a:t>
            </a:r>
            <a:r>
              <a:rPr lang="en-US" dirty="0" smtClean="0"/>
              <a:t> (w[</a:t>
            </a:r>
            <a:r>
              <a:rPr lang="en-US" dirty="0" err="1" smtClean="0"/>
              <a:t>i</a:t>
            </a:r>
            <a:r>
              <a:rPr lang="en-US" dirty="0" smtClean="0"/>
              <a:t>- 2] </a:t>
            </a:r>
            <a:r>
              <a:rPr lang="en-US" dirty="0" err="1" smtClean="0"/>
              <a:t>rightrotate</a:t>
            </a:r>
            <a:r>
              <a:rPr lang="en-US" dirty="0" smtClean="0"/>
              <a:t> 19) </a:t>
            </a:r>
            <a:r>
              <a:rPr lang="en-US" dirty="0" err="1" smtClean="0"/>
              <a:t>xor</a:t>
            </a:r>
            <a:r>
              <a:rPr lang="en-US" dirty="0" smtClean="0"/>
              <a:t> (w[</a:t>
            </a:r>
            <a:r>
              <a:rPr lang="en-US" dirty="0" err="1" smtClean="0"/>
              <a:t>i</a:t>
            </a:r>
            <a:r>
              <a:rPr lang="en-US" dirty="0" smtClean="0"/>
              <a:t>- 2] </a:t>
            </a:r>
            <a:r>
              <a:rPr lang="en-US" dirty="0" err="1" smtClean="0"/>
              <a:t>rightshift</a:t>
            </a:r>
            <a:r>
              <a:rPr lang="en-US" dirty="0" smtClean="0"/>
              <a:t> 10)</a:t>
            </a:r>
          </a:p>
          <a:p>
            <a:pPr lvl="2"/>
            <a:r>
              <a:rPr lang="en-US" dirty="0" smtClean="0"/>
              <a:t>w[</a:t>
            </a:r>
            <a:r>
              <a:rPr lang="en-US" dirty="0" err="1" smtClean="0"/>
              <a:t>i</a:t>
            </a:r>
            <a:r>
              <a:rPr lang="en-US" dirty="0" smtClean="0"/>
              <a:t>] = w[i-16] + s0 + w[i-7] + s1</a:t>
            </a:r>
          </a:p>
          <a:p>
            <a:pPr lvl="1"/>
            <a:r>
              <a:rPr lang="en-US" dirty="0" smtClean="0"/>
              <a:t>This leaves us with 64 words in our message schedule (w)</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441" y="-228600"/>
            <a:ext cx="10969943" cy="1143000"/>
          </a:xfrm>
        </p:spPr>
        <p:txBody>
          <a:bodyPr/>
          <a:lstStyle/>
          <a:p>
            <a:r>
              <a:rPr lang="en-US" dirty="0" smtClean="0">
                <a:solidFill>
                  <a:srgbClr val="0070C0"/>
                </a:solidFill>
              </a:rPr>
              <a:t>Steps in SHA-256 algorithm</a:t>
            </a:r>
            <a:endParaRPr lang="en-US" dirty="0">
              <a:solidFill>
                <a:srgbClr val="0070C0"/>
              </a:solidFill>
            </a:endParaRPr>
          </a:p>
        </p:txBody>
      </p:sp>
      <p:sp>
        <p:nvSpPr>
          <p:cNvPr id="3" name="Content Placeholder 2"/>
          <p:cNvSpPr>
            <a:spLocks noGrp="1"/>
          </p:cNvSpPr>
          <p:nvPr>
            <p:ph idx="1"/>
          </p:nvPr>
        </p:nvSpPr>
        <p:spPr>
          <a:xfrm>
            <a:off x="0" y="838200"/>
            <a:ext cx="12188825" cy="6019800"/>
          </a:xfrm>
        </p:spPr>
        <p:txBody>
          <a:bodyPr>
            <a:noAutofit/>
          </a:bodyPr>
          <a:lstStyle/>
          <a:p>
            <a:r>
              <a:rPr lang="en-US" sz="2400" b="1" dirty="0" smtClean="0"/>
              <a:t>Step 6 – Compression</a:t>
            </a:r>
          </a:p>
          <a:p>
            <a:pPr lvl="1"/>
            <a:r>
              <a:rPr lang="en-US" sz="1800" dirty="0" smtClean="0"/>
              <a:t>Initialize variables </a:t>
            </a:r>
            <a:r>
              <a:rPr lang="en-US" sz="1800" b="1" dirty="0" smtClean="0"/>
              <a:t>a, b, c, d, e, f, g, h</a:t>
            </a:r>
            <a:r>
              <a:rPr lang="en-US" sz="1800" dirty="0" smtClean="0"/>
              <a:t> and set them equal to the current hash values respectively. </a:t>
            </a:r>
            <a:r>
              <a:rPr lang="en-US" sz="1800" b="1" dirty="0" smtClean="0"/>
              <a:t>h0, h1, h2, h3, h4, h5, h6, h7</a:t>
            </a:r>
            <a:endParaRPr lang="en-US" sz="1800" dirty="0" smtClean="0"/>
          </a:p>
          <a:p>
            <a:pPr lvl="1"/>
            <a:r>
              <a:rPr lang="en-US" sz="1800" dirty="0" smtClean="0"/>
              <a:t>Run the compression loop. The compression loop will mutate the values of </a:t>
            </a:r>
            <a:r>
              <a:rPr lang="en-US" sz="1800" b="1" dirty="0" smtClean="0"/>
              <a:t>a…h</a:t>
            </a:r>
            <a:r>
              <a:rPr lang="en-US" sz="1800" dirty="0" smtClean="0"/>
              <a:t>. The compression loop is as follows:</a:t>
            </a:r>
          </a:p>
          <a:p>
            <a:pPr lvl="1"/>
            <a:r>
              <a:rPr lang="en-US" sz="1800" dirty="0" smtClean="0"/>
              <a:t>for </a:t>
            </a:r>
            <a:r>
              <a:rPr lang="en-US" sz="1800" dirty="0" err="1" smtClean="0"/>
              <a:t>i</a:t>
            </a:r>
            <a:r>
              <a:rPr lang="en-US" sz="1800" dirty="0" smtClean="0"/>
              <a:t> from 0 to 63</a:t>
            </a:r>
          </a:p>
          <a:p>
            <a:pPr lvl="2"/>
            <a:r>
              <a:rPr lang="en-US" sz="1600" dirty="0" smtClean="0"/>
              <a:t>S1 = (e </a:t>
            </a:r>
            <a:r>
              <a:rPr lang="en-US" sz="1600" dirty="0" err="1" smtClean="0"/>
              <a:t>rightrotate</a:t>
            </a:r>
            <a:r>
              <a:rPr lang="en-US" sz="1600" dirty="0" smtClean="0"/>
              <a:t> 6) </a:t>
            </a:r>
            <a:r>
              <a:rPr lang="en-US" sz="1600" dirty="0" err="1" smtClean="0"/>
              <a:t>xor</a:t>
            </a:r>
            <a:r>
              <a:rPr lang="en-US" sz="1600" dirty="0" smtClean="0"/>
              <a:t> (e </a:t>
            </a:r>
            <a:r>
              <a:rPr lang="en-US" sz="1600" dirty="0" err="1" smtClean="0"/>
              <a:t>rightrotate</a:t>
            </a:r>
            <a:r>
              <a:rPr lang="en-US" sz="1600" dirty="0" smtClean="0"/>
              <a:t> 11) </a:t>
            </a:r>
            <a:r>
              <a:rPr lang="en-US" sz="1600" dirty="0" err="1" smtClean="0"/>
              <a:t>xor</a:t>
            </a:r>
            <a:r>
              <a:rPr lang="en-US" sz="1600" dirty="0" smtClean="0"/>
              <a:t> (e </a:t>
            </a:r>
            <a:r>
              <a:rPr lang="en-US" sz="1600" dirty="0" err="1" smtClean="0"/>
              <a:t>rightrotate</a:t>
            </a:r>
            <a:r>
              <a:rPr lang="en-US" sz="1600" dirty="0" smtClean="0"/>
              <a:t> 25)</a:t>
            </a:r>
          </a:p>
          <a:p>
            <a:pPr lvl="2"/>
            <a:r>
              <a:rPr lang="en-US" sz="1600" dirty="0" err="1" smtClean="0"/>
              <a:t>ch</a:t>
            </a:r>
            <a:r>
              <a:rPr lang="en-US" sz="1600" dirty="0" smtClean="0"/>
              <a:t> = (e and f) </a:t>
            </a:r>
            <a:r>
              <a:rPr lang="en-US" sz="1600" dirty="0" err="1" smtClean="0"/>
              <a:t>xor</a:t>
            </a:r>
            <a:r>
              <a:rPr lang="en-US" sz="1600" dirty="0" smtClean="0"/>
              <a:t> ((not e) and g)</a:t>
            </a:r>
          </a:p>
          <a:p>
            <a:pPr lvl="2"/>
            <a:r>
              <a:rPr lang="en-US" sz="1600" dirty="0" smtClean="0"/>
              <a:t>temp1 = h + S1 + </a:t>
            </a:r>
            <a:r>
              <a:rPr lang="en-US" sz="1600" dirty="0" err="1" smtClean="0"/>
              <a:t>ch</a:t>
            </a:r>
            <a:r>
              <a:rPr lang="en-US" sz="1600" dirty="0" smtClean="0"/>
              <a:t> + k[</a:t>
            </a:r>
            <a:r>
              <a:rPr lang="en-US" sz="1600" dirty="0" err="1" smtClean="0"/>
              <a:t>i</a:t>
            </a:r>
            <a:r>
              <a:rPr lang="en-US" sz="1600" dirty="0" smtClean="0"/>
              <a:t>] + w[</a:t>
            </a:r>
            <a:r>
              <a:rPr lang="en-US" sz="1600" dirty="0" err="1" smtClean="0"/>
              <a:t>i</a:t>
            </a:r>
            <a:r>
              <a:rPr lang="en-US" sz="1600" dirty="0" smtClean="0"/>
              <a:t>]</a:t>
            </a:r>
          </a:p>
          <a:p>
            <a:pPr lvl="2"/>
            <a:r>
              <a:rPr lang="en-US" sz="1600" dirty="0" smtClean="0"/>
              <a:t>S0 = (a </a:t>
            </a:r>
            <a:r>
              <a:rPr lang="en-US" sz="1600" dirty="0" err="1" smtClean="0"/>
              <a:t>rightrotate</a:t>
            </a:r>
            <a:r>
              <a:rPr lang="en-US" sz="1600" dirty="0" smtClean="0"/>
              <a:t> 2) </a:t>
            </a:r>
            <a:r>
              <a:rPr lang="en-US" sz="1600" dirty="0" err="1" smtClean="0"/>
              <a:t>xor</a:t>
            </a:r>
            <a:r>
              <a:rPr lang="en-US" sz="1600" dirty="0" smtClean="0"/>
              <a:t> (a </a:t>
            </a:r>
            <a:r>
              <a:rPr lang="en-US" sz="1600" dirty="0" err="1" smtClean="0"/>
              <a:t>rightrotate</a:t>
            </a:r>
            <a:r>
              <a:rPr lang="en-US" sz="1600" dirty="0" smtClean="0"/>
              <a:t> 13) </a:t>
            </a:r>
            <a:r>
              <a:rPr lang="en-US" sz="1600" dirty="0" err="1" smtClean="0"/>
              <a:t>xor</a:t>
            </a:r>
            <a:r>
              <a:rPr lang="en-US" sz="1600" dirty="0" smtClean="0"/>
              <a:t> (a </a:t>
            </a:r>
            <a:r>
              <a:rPr lang="en-US" sz="1600" dirty="0" err="1" smtClean="0"/>
              <a:t>rightrotate</a:t>
            </a:r>
            <a:r>
              <a:rPr lang="en-US" sz="1600" dirty="0" smtClean="0"/>
              <a:t> 22)</a:t>
            </a:r>
          </a:p>
          <a:p>
            <a:pPr lvl="2"/>
            <a:r>
              <a:rPr lang="en-US" sz="1600" dirty="0" err="1" smtClean="0"/>
              <a:t>maj</a:t>
            </a:r>
            <a:r>
              <a:rPr lang="en-US" sz="1600" dirty="0" smtClean="0"/>
              <a:t> = (a and b) </a:t>
            </a:r>
            <a:r>
              <a:rPr lang="en-US" sz="1600" dirty="0" err="1" smtClean="0"/>
              <a:t>xor</a:t>
            </a:r>
            <a:r>
              <a:rPr lang="en-US" sz="1600" dirty="0" smtClean="0"/>
              <a:t> (a and c) </a:t>
            </a:r>
            <a:r>
              <a:rPr lang="en-US" sz="1600" dirty="0" err="1" smtClean="0"/>
              <a:t>xor</a:t>
            </a:r>
            <a:r>
              <a:rPr lang="en-US" sz="1600" dirty="0" smtClean="0"/>
              <a:t> (b and c)</a:t>
            </a:r>
          </a:p>
          <a:p>
            <a:pPr lvl="2"/>
            <a:r>
              <a:rPr lang="en-US" sz="1600" dirty="0" smtClean="0"/>
              <a:t>temp2 := S0 + </a:t>
            </a:r>
            <a:r>
              <a:rPr lang="en-US" sz="1600" dirty="0" err="1" smtClean="0"/>
              <a:t>maj</a:t>
            </a:r>
            <a:endParaRPr lang="en-US" sz="1600" dirty="0" smtClean="0"/>
          </a:p>
          <a:p>
            <a:pPr lvl="2"/>
            <a:r>
              <a:rPr lang="en-US" sz="1600" dirty="0" smtClean="0"/>
              <a:t>h = g</a:t>
            </a:r>
          </a:p>
          <a:p>
            <a:pPr lvl="2"/>
            <a:r>
              <a:rPr lang="en-US" sz="1600" dirty="0" smtClean="0"/>
              <a:t>g = f</a:t>
            </a:r>
          </a:p>
          <a:p>
            <a:pPr lvl="2"/>
            <a:r>
              <a:rPr lang="en-US" sz="1600" dirty="0" smtClean="0"/>
              <a:t>f = e</a:t>
            </a:r>
          </a:p>
          <a:p>
            <a:pPr lvl="2"/>
            <a:r>
              <a:rPr lang="en-US" sz="1600" dirty="0" smtClean="0"/>
              <a:t>e = d + temp1</a:t>
            </a:r>
          </a:p>
          <a:p>
            <a:pPr lvl="2"/>
            <a:r>
              <a:rPr lang="en-US" sz="1600" dirty="0" smtClean="0"/>
              <a:t>d = c</a:t>
            </a:r>
          </a:p>
          <a:p>
            <a:pPr lvl="2"/>
            <a:r>
              <a:rPr lang="en-US" sz="1600" dirty="0" smtClean="0"/>
              <a:t>c = b</a:t>
            </a:r>
          </a:p>
          <a:p>
            <a:pPr lvl="2"/>
            <a:r>
              <a:rPr lang="en-US" sz="1600" dirty="0" smtClean="0"/>
              <a:t>b = a</a:t>
            </a:r>
          </a:p>
          <a:p>
            <a:pPr lvl="2"/>
            <a:r>
              <a:rPr lang="en-US" sz="1600" dirty="0" smtClean="0"/>
              <a:t>a = temp1 + temp2</a:t>
            </a:r>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dirty="0" smtClean="0">
                <a:solidFill>
                  <a:srgbClr val="0070C0"/>
                </a:solidFill>
              </a:rPr>
              <a:t>Types of Cryptography</a:t>
            </a:r>
            <a:endParaRPr lang="en-US" dirty="0">
              <a:solidFill>
                <a:srgbClr val="0070C0"/>
              </a:solidFill>
            </a:endParaRPr>
          </a:p>
        </p:txBody>
      </p:sp>
      <p:sp>
        <p:nvSpPr>
          <p:cNvPr id="3" name="Content Placeholder 2"/>
          <p:cNvSpPr>
            <a:spLocks noGrp="1"/>
          </p:cNvSpPr>
          <p:nvPr>
            <p:ph idx="1"/>
          </p:nvPr>
        </p:nvSpPr>
        <p:spPr>
          <a:xfrm>
            <a:off x="-1" y="1295400"/>
            <a:ext cx="12188825" cy="4525963"/>
          </a:xfrm>
        </p:spPr>
        <p:txBody>
          <a:bodyPr>
            <a:normAutofit/>
          </a:bodyPr>
          <a:lstStyle/>
          <a:p>
            <a:pPr>
              <a:buNone/>
            </a:pPr>
            <a:r>
              <a:rPr lang="en-US" sz="2800" dirty="0" smtClean="0"/>
              <a:t>Cryptosystems can be classified into two broad classes:</a:t>
            </a:r>
          </a:p>
          <a:p>
            <a:pPr marL="514350" indent="-514350">
              <a:buFont typeface="+mj-lt"/>
              <a:buAutoNum type="arabicPeriod"/>
            </a:pPr>
            <a:r>
              <a:rPr lang="en-US" sz="2800" dirty="0" smtClean="0">
                <a:solidFill>
                  <a:schemeClr val="tx2"/>
                </a:solidFill>
              </a:rPr>
              <a:t>Symmetric Key Cryptosystems </a:t>
            </a:r>
            <a:r>
              <a:rPr lang="en-US" sz="2800" dirty="0" smtClean="0"/>
              <a:t>: uses same shared key for encryption and decryption</a:t>
            </a:r>
          </a:p>
          <a:p>
            <a:pPr marL="914400" lvl="1" indent="-514350">
              <a:buNone/>
            </a:pPr>
            <a:endParaRPr lang="en-US" sz="2400" dirty="0"/>
          </a:p>
          <a:p>
            <a:pPr marL="514350" indent="-514350">
              <a:buFont typeface="+mj-lt"/>
              <a:buAutoNum type="arabicPeriod"/>
            </a:pPr>
            <a:endParaRPr lang="en-US" sz="2800" dirty="0" smtClean="0"/>
          </a:p>
          <a:p>
            <a:pPr marL="514350" indent="-514350">
              <a:buFont typeface="+mj-lt"/>
              <a:buAutoNum type="arabicPeriod"/>
            </a:pPr>
            <a:endParaRPr lang="en-US" sz="2800" dirty="0" smtClean="0"/>
          </a:p>
          <a:p>
            <a:pPr marL="514350" indent="-514350">
              <a:buFont typeface="+mj-lt"/>
              <a:buAutoNum type="arabicPeriod"/>
            </a:pPr>
            <a:r>
              <a:rPr lang="en-US" sz="2800" dirty="0" smtClean="0">
                <a:solidFill>
                  <a:schemeClr val="tx2"/>
                </a:solidFill>
              </a:rPr>
              <a:t>Asymmetric Key Cryptosystems </a:t>
            </a:r>
            <a:r>
              <a:rPr lang="en-US" sz="2800" dirty="0" smtClean="0"/>
              <a:t>: uses different keys for encryption and decryption</a:t>
            </a:r>
          </a:p>
        </p:txBody>
      </p:sp>
      <p:pic>
        <p:nvPicPr>
          <p:cNvPr id="16389" name="Picture 5"/>
          <p:cNvPicPr>
            <a:picLocks noChangeAspect="1" noChangeArrowheads="1"/>
          </p:cNvPicPr>
          <p:nvPr/>
        </p:nvPicPr>
        <p:blipFill>
          <a:blip r:embed="rId2"/>
          <a:srcRect/>
          <a:stretch>
            <a:fillRect/>
          </a:stretch>
        </p:blipFill>
        <p:spPr bwMode="auto">
          <a:xfrm>
            <a:off x="4418012" y="2362200"/>
            <a:ext cx="4218753" cy="1768286"/>
          </a:xfrm>
          <a:prstGeom prst="rect">
            <a:avLst/>
          </a:prstGeom>
          <a:noFill/>
          <a:ln w="9525">
            <a:noFill/>
            <a:miter lim="800000"/>
            <a:headEnd/>
            <a:tailEnd/>
          </a:ln>
          <a:effectLst/>
        </p:spPr>
      </p:pic>
      <p:pic>
        <p:nvPicPr>
          <p:cNvPr id="16392" name="Picture 8"/>
          <p:cNvPicPr>
            <a:picLocks noChangeAspect="1" noChangeArrowheads="1"/>
          </p:cNvPicPr>
          <p:nvPr/>
        </p:nvPicPr>
        <p:blipFill>
          <a:blip r:embed="rId3"/>
          <a:srcRect/>
          <a:stretch>
            <a:fillRect/>
          </a:stretch>
        </p:blipFill>
        <p:spPr bwMode="auto">
          <a:xfrm>
            <a:off x="4341812" y="4674649"/>
            <a:ext cx="4648200" cy="21833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570037"/>
            <a:ext cx="10969943" cy="4525963"/>
          </a:xfrm>
        </p:spPr>
        <p:txBody>
          <a:bodyPr/>
          <a:lstStyle/>
          <a:p>
            <a:r>
              <a:rPr lang="en-US" b="1" dirty="0" smtClean="0"/>
              <a:t>Step 7 – Modify Final Values</a:t>
            </a:r>
          </a:p>
          <a:p>
            <a:pPr lvl="1"/>
            <a:r>
              <a:rPr lang="en-US" dirty="0" smtClean="0"/>
              <a:t>After the compression loop, but still, within the </a:t>
            </a:r>
            <a:r>
              <a:rPr lang="en-US" i="1" dirty="0" smtClean="0"/>
              <a:t>chunk </a:t>
            </a:r>
            <a:r>
              <a:rPr lang="en-US" dirty="0" smtClean="0"/>
              <a:t>loop, we modify the hash values by adding their respective variables to them, a-h. As usual, all addition is modulo 2^32.</a:t>
            </a:r>
          </a:p>
          <a:p>
            <a:pPr lvl="1"/>
            <a:endParaRPr lang="en-US" dirty="0" smtClean="0"/>
          </a:p>
          <a:p>
            <a:r>
              <a:rPr lang="en-US" b="1" dirty="0" smtClean="0"/>
              <a:t>Step 8 – Concatenate Final Hash</a:t>
            </a:r>
          </a:p>
          <a:p>
            <a:pPr lvl="1"/>
            <a:r>
              <a:rPr lang="en-US" dirty="0" smtClean="0"/>
              <a:t>Last but not least, join them all together, using a simple string concatenation will do.</a:t>
            </a:r>
          </a:p>
          <a:p>
            <a:pPr>
              <a:buNone/>
            </a:pPr>
            <a:endParaRPr lang="en-US" dirty="0"/>
          </a:p>
        </p:txBody>
      </p:sp>
      <p:sp>
        <p:nvSpPr>
          <p:cNvPr id="5" name="Title 1"/>
          <p:cNvSpPr txBox="1">
            <a:spLocks/>
          </p:cNvSpPr>
          <p:nvPr/>
        </p:nvSpPr>
        <p:spPr>
          <a:xfrm>
            <a:off x="609441" y="-228600"/>
            <a:ext cx="10969943"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Steps in SHA-256 algorithm</a:t>
            </a:r>
            <a:endParaRPr kumimoji="0" lang="en-US" sz="4400" b="0" i="0" u="none" strike="noStrike" kern="1200" cap="none" spc="0" normalizeH="0" baseline="0" noProof="0" dirty="0">
              <a:ln>
                <a:noFill/>
              </a:ln>
              <a:solidFill>
                <a:srgbClr val="0070C0"/>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b="1" dirty="0" smtClean="0">
                <a:solidFill>
                  <a:srgbClr val="0070C0"/>
                </a:solidFill>
              </a:rPr>
              <a:t>What is Digital Signature?</a:t>
            </a:r>
            <a:endParaRPr lang="en-US" b="1" dirty="0">
              <a:solidFill>
                <a:srgbClr val="0070C0"/>
              </a:solidFill>
            </a:endParaRPr>
          </a:p>
        </p:txBody>
      </p:sp>
      <p:sp>
        <p:nvSpPr>
          <p:cNvPr id="3" name="Content Placeholder 2"/>
          <p:cNvSpPr>
            <a:spLocks noGrp="1"/>
          </p:cNvSpPr>
          <p:nvPr>
            <p:ph idx="1"/>
          </p:nvPr>
        </p:nvSpPr>
        <p:spPr>
          <a:xfrm>
            <a:off x="0" y="960437"/>
            <a:ext cx="12188825" cy="5897563"/>
          </a:xfrm>
        </p:spPr>
        <p:txBody>
          <a:bodyPr>
            <a:normAutofit/>
          </a:bodyPr>
          <a:lstStyle/>
          <a:p>
            <a:pPr fontAlgn="base"/>
            <a:r>
              <a:rPr lang="en-US" sz="2800" dirty="0" smtClean="0"/>
              <a:t>A digital signature is a code attached to a message or a document. Verifying the code proves that the message was unchanged or it was not tampered with. One should not confuse it with a digital signature certificate, which is equivalent to paper certificates that validate the holder’s identity.  </a:t>
            </a:r>
          </a:p>
          <a:p>
            <a:pPr fontAlgn="base"/>
            <a:r>
              <a:rPr lang="en-US" sz="2800" b="1" dirty="0" smtClean="0"/>
              <a:t>Digital signatures have been developed as an application of cryptography and also find extensive utility in network security.</a:t>
            </a:r>
            <a:endParaRPr lang="en-US" sz="2800" dirty="0" smtClean="0"/>
          </a:p>
          <a:p>
            <a:pPr fontAlgn="base"/>
            <a:r>
              <a:rPr lang="en-US" sz="2800" dirty="0" smtClean="0"/>
              <a:t>Digital signatures are easy to use &amp; essentially involve the convenient click of a button. However, behind this simple process of clicking and selecting a signature source, is a complex workflow involving multiple instances of encryption and decryption. </a:t>
            </a:r>
          </a:p>
          <a:p>
            <a:endParaRPr lang="en-US" sz="2800" dirty="0"/>
          </a:p>
        </p:txBody>
      </p:sp>
      <p:pic>
        <p:nvPicPr>
          <p:cNvPr id="47108" name="Picture 4"/>
          <p:cNvPicPr>
            <a:picLocks noChangeAspect="1" noChangeArrowheads="1"/>
          </p:cNvPicPr>
          <p:nvPr/>
        </p:nvPicPr>
        <p:blipFill>
          <a:blip r:embed="rId2"/>
          <a:srcRect/>
          <a:stretch>
            <a:fillRect/>
          </a:stretch>
        </p:blipFill>
        <p:spPr bwMode="auto">
          <a:xfrm>
            <a:off x="4974257" y="5029200"/>
            <a:ext cx="5410819" cy="1676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pPr fontAlgn="base"/>
            <a:r>
              <a:rPr lang="en-US" dirty="0" smtClean="0">
                <a:solidFill>
                  <a:srgbClr val="0070C0"/>
                </a:solidFill>
              </a:rPr>
              <a:t>How are digital signatures created?</a:t>
            </a:r>
            <a:r>
              <a:rPr lang="en-US" dirty="0" smtClean="0"/>
              <a:t> </a:t>
            </a:r>
            <a:endParaRPr lang="en-US" dirty="0"/>
          </a:p>
        </p:txBody>
      </p:sp>
      <p:sp>
        <p:nvSpPr>
          <p:cNvPr id="3" name="Content Placeholder 2"/>
          <p:cNvSpPr>
            <a:spLocks noGrp="1"/>
          </p:cNvSpPr>
          <p:nvPr>
            <p:ph idx="1"/>
          </p:nvPr>
        </p:nvSpPr>
        <p:spPr>
          <a:xfrm>
            <a:off x="0" y="990600"/>
            <a:ext cx="12188825" cy="6172200"/>
          </a:xfrm>
        </p:spPr>
        <p:txBody>
          <a:bodyPr>
            <a:normAutofit/>
          </a:bodyPr>
          <a:lstStyle/>
          <a:p>
            <a:r>
              <a:rPr lang="en-US" sz="2600" dirty="0" smtClean="0"/>
              <a:t>A digital signature is created using hash algorithms or a scheme of algorithms like Digital Signature Algorithm (DSA) or RSA that use public key and private key encryptions. The </a:t>
            </a:r>
            <a:r>
              <a:rPr lang="en-US" sz="2600" b="1" dirty="0" smtClean="0"/>
              <a:t>sender uses the private key to sign the message digest </a:t>
            </a:r>
            <a:r>
              <a:rPr lang="en-US" sz="2600" dirty="0" smtClean="0"/>
              <a:t>(not the data), and when they do, it forms a digital thumbprint to send the data.</a:t>
            </a:r>
          </a:p>
          <a:p>
            <a:r>
              <a:rPr lang="en-US" sz="2600" dirty="0" smtClean="0"/>
              <a:t>When a </a:t>
            </a:r>
            <a:r>
              <a:rPr lang="en-US" sz="2600" b="1" dirty="0" smtClean="0"/>
              <a:t>signed document is authenticated using the public key</a:t>
            </a:r>
            <a:r>
              <a:rPr lang="en-US" sz="2600" dirty="0" smtClean="0"/>
              <a:t>, the signer is aware of who created it &amp; whether the document has been altered since being digitally signed. The decryption process gets back the original hashed document, and this can be compared to the encrypted hash, to determine the authenticity of the document &amp; the digital signature. </a:t>
            </a:r>
          </a:p>
          <a:p>
            <a:r>
              <a:rPr lang="en-US" sz="2600" dirty="0" smtClean="0"/>
              <a:t>To verify the identity of the signer and the digital signature, </a:t>
            </a:r>
            <a:r>
              <a:rPr lang="en-US" sz="2600" b="1" dirty="0" smtClean="0"/>
              <a:t>DSC or Digital Signature Certificate is issued</a:t>
            </a:r>
            <a:r>
              <a:rPr lang="en-US" sz="2600" dirty="0" smtClean="0"/>
              <a:t>. DSC is a secure digital public key that does all the decrypting &amp; authenticates the identity of the holder. To understand what DSC is and why you require it, we’ll delve into the details further in this article.</a:t>
            </a:r>
            <a:endParaRPr lang="en-US" sz="2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Are Digital Signatures &amp; How Do They Work? | Sectigo® Official"/>
          <p:cNvPicPr>
            <a:picLocks noChangeAspect="1" noChangeArrowheads="1"/>
          </p:cNvPicPr>
          <p:nvPr/>
        </p:nvPicPr>
        <p:blipFill>
          <a:blip r:embed="rId2"/>
          <a:srcRect/>
          <a:stretch>
            <a:fillRect/>
          </a:stretch>
        </p:blipFill>
        <p:spPr bwMode="auto">
          <a:xfrm>
            <a:off x="266628" y="685800"/>
            <a:ext cx="11695184" cy="55626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8600"/>
            <a:ext cx="10969943" cy="1143000"/>
          </a:xfrm>
        </p:spPr>
        <p:txBody>
          <a:bodyPr/>
          <a:lstStyle/>
          <a:p>
            <a:r>
              <a:rPr lang="en-US" dirty="0" smtClean="0"/>
              <a:t>References</a:t>
            </a:r>
            <a:endParaRPr lang="en-US" dirty="0"/>
          </a:p>
        </p:txBody>
      </p:sp>
      <p:sp>
        <p:nvSpPr>
          <p:cNvPr id="3" name="Content Placeholder 2"/>
          <p:cNvSpPr>
            <a:spLocks noGrp="1"/>
          </p:cNvSpPr>
          <p:nvPr>
            <p:ph idx="1"/>
          </p:nvPr>
        </p:nvSpPr>
        <p:spPr>
          <a:xfrm>
            <a:off x="0" y="838200"/>
            <a:ext cx="12188825" cy="6019800"/>
          </a:xfrm>
        </p:spPr>
        <p:txBody>
          <a:bodyPr>
            <a:normAutofit fontScale="77500" lnSpcReduction="20000"/>
          </a:bodyPr>
          <a:lstStyle/>
          <a:p>
            <a:r>
              <a:rPr lang="en-US" dirty="0" smtClean="0"/>
              <a:t>Symmetric Encryption and AES: </a:t>
            </a:r>
          </a:p>
          <a:p>
            <a:pPr lvl="1"/>
            <a:r>
              <a:rPr lang="en-US" dirty="0" smtClean="0">
                <a:hlinkClick r:id="rId2"/>
              </a:rPr>
              <a:t>https://brilliant.org/wiki/symmetric-ciphers/</a:t>
            </a:r>
            <a:r>
              <a:rPr lang="en-US" dirty="0" smtClean="0"/>
              <a:t> </a:t>
            </a:r>
          </a:p>
          <a:p>
            <a:pPr lvl="1"/>
            <a:r>
              <a:rPr lang="en-US" dirty="0" smtClean="0">
                <a:hlinkClick r:id="rId3"/>
              </a:rPr>
              <a:t>https://www.youtube.com/watch?v=O4xNJsjtN6E&amp;t=300s</a:t>
            </a:r>
            <a:r>
              <a:rPr lang="en-US" dirty="0" smtClean="0"/>
              <a:t> </a:t>
            </a:r>
          </a:p>
          <a:p>
            <a:pPr lvl="1"/>
            <a:r>
              <a:rPr lang="en-US" dirty="0" smtClean="0">
                <a:hlinkClick r:id="rId4"/>
              </a:rPr>
              <a:t>https://www.geeksforgeeks.org/advanced-encryption-standard-aes/amp/</a:t>
            </a:r>
            <a:r>
              <a:rPr lang="en-US" dirty="0" smtClean="0"/>
              <a:t> </a:t>
            </a:r>
          </a:p>
          <a:p>
            <a:pPr lvl="1"/>
            <a:r>
              <a:rPr lang="en-US" dirty="0" smtClean="0">
                <a:hlinkClick r:id="rId5"/>
              </a:rPr>
              <a:t>https://en.wikipedia.org/wiki/Advanced_Encryption_Standard</a:t>
            </a:r>
          </a:p>
          <a:p>
            <a:pPr lvl="1"/>
            <a:r>
              <a:rPr lang="en-US" dirty="0" smtClean="0">
                <a:hlinkClick r:id="rId5"/>
              </a:rPr>
              <a:t>https://www.movable-type.co.uk/scripts/aes.html</a:t>
            </a:r>
            <a:r>
              <a:rPr lang="en-US" dirty="0" smtClean="0"/>
              <a:t> </a:t>
            </a:r>
          </a:p>
          <a:p>
            <a:r>
              <a:rPr lang="en-US" dirty="0" smtClean="0"/>
              <a:t>Asymmetric Encryption and RSA:</a:t>
            </a:r>
          </a:p>
          <a:p>
            <a:pPr lvl="1"/>
            <a:r>
              <a:rPr lang="en-US" dirty="0" smtClean="0">
                <a:hlinkClick r:id="rId6"/>
              </a:rPr>
              <a:t>https://www.youtube.com/watch?v=wXB-V_Keiu8</a:t>
            </a:r>
            <a:r>
              <a:rPr lang="en-US" dirty="0" smtClean="0"/>
              <a:t> </a:t>
            </a:r>
          </a:p>
          <a:p>
            <a:pPr lvl="1"/>
            <a:r>
              <a:rPr lang="en-US" dirty="0" smtClean="0">
                <a:hlinkClick r:id="rId7"/>
              </a:rPr>
              <a:t>https://www.techtarget.com/searchsecurity/definition/asymmetric-cryptography</a:t>
            </a:r>
            <a:r>
              <a:rPr lang="en-US" dirty="0" smtClean="0"/>
              <a:t> </a:t>
            </a:r>
          </a:p>
          <a:p>
            <a:pPr lvl="1"/>
            <a:r>
              <a:rPr lang="en-US" dirty="0" smtClean="0">
                <a:hlinkClick r:id="rId8"/>
              </a:rPr>
              <a:t>https://sectigostore.com/blog/what-is-asymmetric-encryption-how-does-it-work/</a:t>
            </a:r>
            <a:endParaRPr lang="en-US" dirty="0" smtClean="0"/>
          </a:p>
          <a:p>
            <a:pPr lvl="1"/>
            <a:r>
              <a:rPr lang="en-US" dirty="0" smtClean="0">
                <a:hlinkClick r:id="rId9"/>
              </a:rPr>
              <a:t>https://www.geeksforgeeks.org/rsa-algorithm-cryptography/</a:t>
            </a:r>
            <a:endParaRPr lang="en-US" dirty="0" smtClean="0"/>
          </a:p>
          <a:p>
            <a:pPr lvl="1"/>
            <a:r>
              <a:rPr lang="en-US" dirty="0" smtClean="0">
                <a:hlinkClick r:id="rId10"/>
              </a:rPr>
              <a:t>https://en.wikipedia.org/wiki/RSA_(cryptosystem)</a:t>
            </a:r>
            <a:r>
              <a:rPr lang="en-US" dirty="0" smtClean="0"/>
              <a:t> </a:t>
            </a:r>
          </a:p>
          <a:p>
            <a:r>
              <a:rPr lang="en-US" dirty="0" smtClean="0"/>
              <a:t>Hashing and SHA</a:t>
            </a:r>
          </a:p>
          <a:p>
            <a:pPr lvl="1"/>
            <a:r>
              <a:rPr lang="en-US" dirty="0" smtClean="0">
                <a:hlinkClick r:id="rId11"/>
              </a:rPr>
              <a:t>https://qvault.io/cryptography/how-sha-2-works-step-by-step-sha-256/</a:t>
            </a:r>
            <a:r>
              <a:rPr lang="en-US" dirty="0" smtClean="0"/>
              <a:t> </a:t>
            </a:r>
          </a:p>
          <a:p>
            <a:pPr lvl="1"/>
            <a:r>
              <a:rPr lang="en-US" dirty="0" smtClean="0">
                <a:hlinkClick r:id="rId12"/>
              </a:rPr>
              <a:t>https://en.wikipedia.org/wiki/Hash_function</a:t>
            </a:r>
            <a:r>
              <a:rPr lang="en-US" dirty="0" smtClean="0"/>
              <a:t> </a:t>
            </a:r>
          </a:p>
          <a:p>
            <a:pPr lvl="1"/>
            <a:r>
              <a:rPr lang="en-US" dirty="0" smtClean="0"/>
              <a:t>https://www.tutorialspoint.com/cryptography/cryptography_hash_functions.htm</a:t>
            </a:r>
          </a:p>
          <a:p>
            <a:r>
              <a:rPr lang="en-US" dirty="0" smtClean="0"/>
              <a:t>Digital Signature: </a:t>
            </a:r>
            <a:r>
              <a:rPr lang="en-US" dirty="0" smtClean="0">
                <a:hlinkClick r:id="rId13"/>
              </a:rPr>
              <a:t>link</a:t>
            </a:r>
            <a:endParaRPr lang="en-US"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4012" y="2625804"/>
            <a:ext cx="6471643" cy="1107996"/>
          </a:xfrm>
          <a:prstGeom prst="rect">
            <a:avLst/>
          </a:prstGeom>
          <a:noFill/>
        </p:spPr>
        <p:txBody>
          <a:bodyPr wrap="none" rtlCol="0">
            <a:spAutoFit/>
          </a:bodyPr>
          <a:lstStyle/>
          <a:p>
            <a:r>
              <a:rPr lang="en-US" sz="6600" b="1" dirty="0" smtClean="0">
                <a:latin typeface="Castellar" pitchFamily="18" charset="0"/>
              </a:rPr>
              <a:t>Thank  You</a:t>
            </a:r>
            <a:endParaRPr lang="en-US" sz="6600" b="1" dirty="0">
              <a:latin typeface="Castellar"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b="1" dirty="0">
                <a:solidFill>
                  <a:srgbClr val="0070C0"/>
                </a:solidFill>
              </a:rPr>
              <a:t>Symmetric Key </a:t>
            </a:r>
            <a:r>
              <a:rPr lang="en-US" b="1" dirty="0" smtClean="0">
                <a:solidFill>
                  <a:srgbClr val="0070C0"/>
                </a:solidFill>
              </a:rPr>
              <a:t>Cryptography</a:t>
            </a:r>
            <a:endParaRPr lang="en-US" b="1" dirty="0">
              <a:solidFill>
                <a:srgbClr val="0070C0"/>
              </a:solidFill>
            </a:endParaRPr>
          </a:p>
        </p:txBody>
      </p:sp>
      <p:sp>
        <p:nvSpPr>
          <p:cNvPr id="3" name="Content Placeholder 2"/>
          <p:cNvSpPr>
            <a:spLocks noGrp="1"/>
          </p:cNvSpPr>
          <p:nvPr>
            <p:ph idx="1"/>
          </p:nvPr>
        </p:nvSpPr>
        <p:spPr>
          <a:xfrm>
            <a:off x="0" y="1143000"/>
            <a:ext cx="12188825" cy="4525963"/>
          </a:xfrm>
        </p:spPr>
        <p:txBody>
          <a:bodyPr/>
          <a:lstStyle/>
          <a:p>
            <a:r>
              <a:rPr lang="en-US" dirty="0"/>
              <a:t>Symmetric Key </a:t>
            </a:r>
            <a:r>
              <a:rPr lang="en-US" dirty="0" smtClean="0"/>
              <a:t>Cryptography also </a:t>
            </a:r>
            <a:r>
              <a:rPr lang="en-US" dirty="0"/>
              <a:t>known </a:t>
            </a:r>
            <a:r>
              <a:rPr lang="en-US" dirty="0" smtClean="0"/>
              <a:t>as </a:t>
            </a:r>
            <a:r>
              <a:rPr lang="en-US" dirty="0"/>
              <a:t>Symmetric Encryption is when </a:t>
            </a:r>
            <a:r>
              <a:rPr lang="en-US" dirty="0" smtClean="0"/>
              <a:t>a </a:t>
            </a:r>
            <a:r>
              <a:rPr lang="en-US" dirty="0">
                <a:solidFill>
                  <a:srgbClr val="FF0000"/>
                </a:solidFill>
              </a:rPr>
              <a:t>secret </a:t>
            </a:r>
            <a:r>
              <a:rPr lang="en-US" dirty="0" smtClean="0">
                <a:solidFill>
                  <a:srgbClr val="FF0000"/>
                </a:solidFill>
              </a:rPr>
              <a:t>cryptographic </a:t>
            </a:r>
            <a:r>
              <a:rPr lang="en-US" dirty="0">
                <a:solidFill>
                  <a:srgbClr val="FF0000"/>
                </a:solidFill>
              </a:rPr>
              <a:t>key is </a:t>
            </a:r>
            <a:r>
              <a:rPr lang="en-US" dirty="0" smtClean="0">
                <a:solidFill>
                  <a:srgbClr val="FF0000"/>
                </a:solidFill>
              </a:rPr>
              <a:t>leveraged for BOTH encryption and decryption </a:t>
            </a:r>
            <a:r>
              <a:rPr lang="en-US" dirty="0">
                <a:solidFill>
                  <a:srgbClr val="FF0000"/>
                </a:solidFill>
              </a:rPr>
              <a:t>functions</a:t>
            </a:r>
            <a:r>
              <a:rPr lang="en-US" dirty="0"/>
              <a:t>.</a:t>
            </a:r>
          </a:p>
          <a:p>
            <a:r>
              <a:rPr lang="en-US" dirty="0"/>
              <a:t>The keys </a:t>
            </a:r>
            <a:r>
              <a:rPr lang="en-US" dirty="0" smtClean="0"/>
              <a:t>may </a:t>
            </a:r>
            <a:r>
              <a:rPr lang="en-US" dirty="0"/>
              <a:t>be completely </a:t>
            </a:r>
            <a:r>
              <a:rPr lang="en-US" dirty="0" smtClean="0"/>
              <a:t>identical</a:t>
            </a:r>
            <a:r>
              <a:rPr lang="en-US" dirty="0"/>
              <a:t>, or there </a:t>
            </a:r>
            <a:r>
              <a:rPr lang="en-US" dirty="0" smtClean="0"/>
              <a:t>may </a:t>
            </a:r>
            <a:r>
              <a:rPr lang="en-US" dirty="0"/>
              <a:t>be </a:t>
            </a:r>
            <a:r>
              <a:rPr lang="en-US" dirty="0" smtClean="0"/>
              <a:t>a </a:t>
            </a:r>
            <a:r>
              <a:rPr lang="en-US" dirty="0"/>
              <a:t>simple </a:t>
            </a:r>
            <a:r>
              <a:rPr lang="en-US" dirty="0" smtClean="0"/>
              <a:t>transformation </a:t>
            </a:r>
            <a:r>
              <a:rPr lang="en-US" dirty="0"/>
              <a:t>to go between the two keys.</a:t>
            </a:r>
          </a:p>
          <a:p>
            <a:endParaRPr lang="en-US" b="1" dirty="0"/>
          </a:p>
        </p:txBody>
      </p:sp>
      <p:graphicFrame>
        <p:nvGraphicFramePr>
          <p:cNvPr id="4" name="Diagram 3"/>
          <p:cNvGraphicFramePr/>
          <p:nvPr/>
        </p:nvGraphicFramePr>
        <p:xfrm>
          <a:off x="989012" y="3886200"/>
          <a:ext cx="10361613"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dirty="0" smtClean="0">
                <a:solidFill>
                  <a:srgbClr val="0070C0"/>
                </a:solidFill>
              </a:rPr>
              <a:t>Stream Cipher</a:t>
            </a:r>
            <a:endParaRPr lang="en-US" dirty="0">
              <a:solidFill>
                <a:srgbClr val="0070C0"/>
              </a:solidFill>
            </a:endParaRPr>
          </a:p>
        </p:txBody>
      </p:sp>
      <p:sp>
        <p:nvSpPr>
          <p:cNvPr id="3" name="Content Placeholder 2"/>
          <p:cNvSpPr>
            <a:spLocks noGrp="1"/>
          </p:cNvSpPr>
          <p:nvPr>
            <p:ph idx="1"/>
          </p:nvPr>
        </p:nvSpPr>
        <p:spPr>
          <a:xfrm>
            <a:off x="0" y="1066800"/>
            <a:ext cx="12188825" cy="5791200"/>
          </a:xfrm>
        </p:spPr>
        <p:txBody>
          <a:bodyPr>
            <a:normAutofit/>
          </a:bodyPr>
          <a:lstStyle/>
          <a:p>
            <a:r>
              <a:rPr lang="en-US" sz="2800" dirty="0" smtClean="0"/>
              <a:t>Used </a:t>
            </a:r>
            <a:r>
              <a:rPr lang="en-US" sz="2800" dirty="0"/>
              <a:t>to encrypt digits or letters </a:t>
            </a:r>
            <a:r>
              <a:rPr lang="en-US" sz="2800"/>
              <a:t>of </a:t>
            </a:r>
            <a:r>
              <a:rPr lang="en-US" sz="2800" smtClean="0"/>
              <a:t>a message </a:t>
            </a:r>
            <a:r>
              <a:rPr lang="en-US" sz="2800"/>
              <a:t>one </a:t>
            </a:r>
            <a:r>
              <a:rPr lang="en-US" sz="2800" smtClean="0"/>
              <a:t>at a </a:t>
            </a:r>
            <a:r>
              <a:rPr lang="en-US" sz="2800" dirty="0" smtClean="0"/>
              <a:t>time (</a:t>
            </a:r>
            <a:r>
              <a:rPr lang="en-US" sz="2800" dirty="0" err="1" smtClean="0"/>
              <a:t>Eg</a:t>
            </a:r>
            <a:r>
              <a:rPr lang="en-US" sz="2800" smtClean="0"/>
              <a:t>. one-time-pad </a:t>
            </a:r>
            <a:r>
              <a:rPr lang="en-US" sz="2800" dirty="0" smtClean="0"/>
              <a:t>RC4</a:t>
            </a:r>
            <a:r>
              <a:rPr lang="en-US" sz="2800" smtClean="0"/>
              <a:t>, A5/1</a:t>
            </a:r>
            <a:r>
              <a:rPr lang="en-US" sz="2800" dirty="0" smtClean="0"/>
              <a:t>) (Key </a:t>
            </a:r>
            <a:r>
              <a:rPr lang="en-US" sz="2800" smtClean="0"/>
              <a:t>length variable</a:t>
            </a:r>
            <a:r>
              <a:rPr lang="en-US" sz="2800" dirty="0" smtClean="0"/>
              <a:t>)</a:t>
            </a:r>
          </a:p>
          <a:p>
            <a:r>
              <a:rPr lang="en-US" sz="2800" smtClean="0"/>
              <a:t>A simple demonstration of stream </a:t>
            </a:r>
            <a:r>
              <a:rPr lang="en-US" sz="2800" dirty="0" smtClean="0"/>
              <a:t>cipher </a:t>
            </a:r>
            <a:r>
              <a:rPr lang="en-US" sz="2800" smtClean="0"/>
              <a:t>(one-time-pad</a:t>
            </a:r>
            <a:r>
              <a:rPr lang="en-US" sz="2800" dirty="0" smtClean="0"/>
              <a:t>)</a:t>
            </a:r>
          </a:p>
          <a:p>
            <a:pPr lvl="1"/>
            <a:r>
              <a:rPr lang="en-US" sz="2400"/>
              <a:t>Let's </a:t>
            </a:r>
            <a:r>
              <a:rPr lang="en-US" sz="2400" smtClean="0"/>
              <a:t>say a message </a:t>
            </a:r>
            <a:r>
              <a:rPr lang="en-US" sz="2400" dirty="0" smtClean="0"/>
              <a:t>is </a:t>
            </a:r>
            <a:r>
              <a:rPr lang="en-US" sz="2400" smtClean="0"/>
              <a:t>in binary format and </a:t>
            </a:r>
            <a:r>
              <a:rPr lang="en-US" sz="2400" dirty="0" smtClean="0"/>
              <a:t>is to </a:t>
            </a:r>
            <a:r>
              <a:rPr lang="en-US" sz="2400" smtClean="0"/>
              <a:t>be transmitted </a:t>
            </a:r>
            <a:r>
              <a:rPr lang="en-US" sz="2400" dirty="0" smtClean="0"/>
              <a:t>securely. </a:t>
            </a:r>
            <a:r>
              <a:rPr lang="en-US" sz="2400" dirty="0"/>
              <a:t>The </a:t>
            </a:r>
            <a:r>
              <a:rPr lang="en-US" sz="2400" err="1" smtClean="0"/>
              <a:t>Tx</a:t>
            </a:r>
            <a:r>
              <a:rPr lang="en-US" sz="2400" smtClean="0"/>
              <a:t> and </a:t>
            </a:r>
            <a:r>
              <a:rPr lang="en-US" sz="2400" dirty="0" smtClean="0"/>
              <a:t>the </a:t>
            </a:r>
            <a:r>
              <a:rPr lang="en-US" sz="2400" smtClean="0"/>
              <a:t>Rx have </a:t>
            </a:r>
            <a:r>
              <a:rPr lang="en-US" sz="2400" dirty="0" smtClean="0"/>
              <a:t>decided </a:t>
            </a:r>
            <a:r>
              <a:rPr lang="en-US" sz="2400"/>
              <a:t>on </a:t>
            </a:r>
            <a:r>
              <a:rPr lang="en-US" sz="2400" smtClean="0"/>
              <a:t>a </a:t>
            </a:r>
            <a:r>
              <a:rPr lang="en-US" sz="2400" dirty="0"/>
              <a:t>key of </a:t>
            </a:r>
            <a:r>
              <a:rPr lang="en-US" sz="2400" dirty="0" smtClean="0"/>
              <a:t>10110</a:t>
            </a:r>
            <a:r>
              <a:rPr lang="en-US" sz="2400" dirty="0"/>
              <a:t> for this </a:t>
            </a:r>
            <a:r>
              <a:rPr lang="en-US" sz="2400"/>
              <a:t>one </a:t>
            </a:r>
            <a:r>
              <a:rPr lang="en-US" sz="2400" smtClean="0"/>
              <a:t>message</a:t>
            </a:r>
            <a:r>
              <a:rPr lang="en-US" sz="2400" dirty="0"/>
              <a:t>. </a:t>
            </a:r>
            <a:endParaRPr lang="en-US" sz="2400" dirty="0" smtClean="0"/>
          </a:p>
          <a:p>
            <a:pPr lvl="1"/>
            <a:r>
              <a:rPr lang="en-US" sz="2400" dirty="0" smtClean="0"/>
              <a:t>This </a:t>
            </a:r>
            <a:r>
              <a:rPr lang="en-US" sz="2400" dirty="0"/>
              <a:t>key </a:t>
            </a:r>
            <a:r>
              <a:rPr lang="en-US" sz="2400"/>
              <a:t>is </a:t>
            </a:r>
            <a:r>
              <a:rPr lang="en-US" sz="2400" smtClean="0"/>
              <a:t>usually </a:t>
            </a:r>
            <a:r>
              <a:rPr lang="en-US" sz="2400"/>
              <a:t>decided </a:t>
            </a:r>
            <a:r>
              <a:rPr lang="en-US" sz="2400" smtClean="0"/>
              <a:t>at random </a:t>
            </a:r>
            <a:r>
              <a:rPr lang="en-US" sz="2400" dirty="0"/>
              <a:t>to heighten security. </a:t>
            </a:r>
            <a:endParaRPr lang="en-US" sz="2400" dirty="0" smtClean="0"/>
          </a:p>
          <a:p>
            <a:pPr lvl="1"/>
            <a:r>
              <a:rPr lang="en-US" sz="2400" smtClean="0"/>
              <a:t>Lets say the message </a:t>
            </a:r>
            <a:r>
              <a:rPr lang="en-US" sz="2400" dirty="0" smtClean="0"/>
              <a:t>to be sent is 01101. </a:t>
            </a:r>
            <a:r>
              <a:rPr lang="en-US" sz="2400" dirty="0"/>
              <a:t>To encrypt </a:t>
            </a:r>
            <a:r>
              <a:rPr lang="en-US" sz="2400" smtClean="0"/>
              <a:t>the message</a:t>
            </a:r>
            <a:r>
              <a:rPr lang="en-US" sz="2400"/>
              <a:t>, </a:t>
            </a:r>
            <a:r>
              <a:rPr lang="en-US" sz="2400" smtClean="0"/>
              <a:t>a </a:t>
            </a:r>
            <a:r>
              <a:rPr lang="en-US" sz="2400" dirty="0"/>
              <a:t>new cipher text </a:t>
            </a:r>
            <a:r>
              <a:rPr lang="en-US" sz="2400" smtClean="0"/>
              <a:t>is created </a:t>
            </a:r>
            <a:r>
              <a:rPr lang="en-US" sz="2400" dirty="0" smtClean="0"/>
              <a:t>by </a:t>
            </a:r>
            <a:r>
              <a:rPr lang="en-US" sz="2400" dirty="0" err="1" smtClean="0"/>
              <a:t>XORing</a:t>
            </a:r>
            <a:r>
              <a:rPr lang="en-US" sz="2400" dirty="0" smtClean="0"/>
              <a:t> </a:t>
            </a:r>
            <a:r>
              <a:rPr lang="en-US" sz="2400" smtClean="0"/>
              <a:t>the plain </a:t>
            </a:r>
            <a:r>
              <a:rPr lang="en-US" sz="2400" dirty="0" smtClean="0"/>
              <a:t>text with the key.</a:t>
            </a:r>
          </a:p>
          <a:p>
            <a:pPr lvl="1">
              <a:buNone/>
            </a:pPr>
            <a:r>
              <a:rPr lang="en-US" sz="2400" dirty="0" smtClean="0"/>
              <a:t>					</a:t>
            </a:r>
            <a:r>
              <a:rPr lang="en-US" sz="2400" dirty="0"/>
              <a:t>	</a:t>
            </a:r>
            <a:r>
              <a:rPr lang="en-US" sz="2400" dirty="0" smtClean="0"/>
              <a:t>01101⊕10110=</a:t>
            </a:r>
            <a:r>
              <a:rPr lang="en-US" sz="2400" dirty="0" smtClean="0">
                <a:solidFill>
                  <a:srgbClr val="0070C0"/>
                </a:solidFill>
              </a:rPr>
              <a:t>11011 ( cipher text)</a:t>
            </a:r>
          </a:p>
          <a:p>
            <a:pPr lvl="1">
              <a:buFontTx/>
              <a:buChar char="-"/>
            </a:pPr>
            <a:r>
              <a:rPr lang="en-US" sz="2400" dirty="0" smtClean="0"/>
              <a:t>To </a:t>
            </a:r>
            <a:r>
              <a:rPr lang="en-US" sz="2400" smtClean="0"/>
              <a:t>decrypt plain </a:t>
            </a:r>
            <a:r>
              <a:rPr lang="en-US" sz="2400" dirty="0" smtClean="0"/>
              <a:t>text from cipher text, </a:t>
            </a:r>
            <a:r>
              <a:rPr lang="en-US" sz="2400" smtClean="0"/>
              <a:t>the same </a:t>
            </a:r>
            <a:r>
              <a:rPr lang="en-US" sz="2400" dirty="0" smtClean="0"/>
              <a:t>cipher text </a:t>
            </a:r>
            <a:r>
              <a:rPr lang="en-US" sz="2400" smtClean="0"/>
              <a:t>is again </a:t>
            </a:r>
            <a:r>
              <a:rPr lang="en-US" sz="2400" dirty="0" err="1" smtClean="0"/>
              <a:t>XORed</a:t>
            </a:r>
            <a:r>
              <a:rPr lang="en-US" sz="2400" dirty="0" smtClean="0"/>
              <a:t> with </a:t>
            </a:r>
            <a:r>
              <a:rPr lang="en-US" sz="2400" smtClean="0"/>
              <a:t>the same </a:t>
            </a:r>
            <a:r>
              <a:rPr lang="en-US" sz="2400" dirty="0" smtClean="0"/>
              <a:t>key</a:t>
            </a:r>
          </a:p>
          <a:p>
            <a:pPr lvl="1">
              <a:buNone/>
            </a:pPr>
            <a:r>
              <a:rPr lang="en-US" sz="2400" dirty="0" smtClean="0"/>
              <a:t>						</a:t>
            </a:r>
            <a:r>
              <a:rPr lang="en-US" sz="2400" dirty="0" smtClean="0">
                <a:solidFill>
                  <a:srgbClr val="0070C0"/>
                </a:solidFill>
              </a:rPr>
              <a:t>11011</a:t>
            </a:r>
            <a:r>
              <a:rPr lang="en-US" sz="2400" dirty="0"/>
              <a:t>⊕</a:t>
            </a:r>
            <a:r>
              <a:rPr lang="en-US" sz="2400" dirty="0" smtClean="0"/>
              <a:t>10110=01101 </a:t>
            </a:r>
            <a:r>
              <a:rPr lang="en-US" sz="2400" smtClean="0"/>
              <a:t>(plain </a:t>
            </a:r>
            <a:r>
              <a:rPr lang="en-US" sz="2400" dirty="0" smtClean="0"/>
              <a:t>text)</a:t>
            </a:r>
          </a:p>
          <a:p>
            <a:pPr lvl="1">
              <a:buFontTx/>
              <a:buChar char="-"/>
            </a:pP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1143000"/>
          </a:xfrm>
        </p:spPr>
        <p:txBody>
          <a:bodyPr>
            <a:normAutofit/>
          </a:bodyPr>
          <a:lstStyle/>
          <a:p>
            <a:r>
              <a:rPr lang="en-US" dirty="0" smtClean="0">
                <a:solidFill>
                  <a:srgbClr val="0070C0"/>
                </a:solidFill>
              </a:rPr>
              <a:t>Stream Cipher Encryption and Decryption</a:t>
            </a:r>
            <a:endParaRPr lang="en-US" dirty="0">
              <a:solidFill>
                <a:srgbClr val="0070C0"/>
              </a:solidFill>
            </a:endParaRPr>
          </a:p>
        </p:txBody>
      </p:sp>
      <p:sp>
        <p:nvSpPr>
          <p:cNvPr id="3" name="Content Placeholder 2"/>
          <p:cNvSpPr>
            <a:spLocks noGrp="1"/>
          </p:cNvSpPr>
          <p:nvPr>
            <p:ph idx="1"/>
          </p:nvPr>
        </p:nvSpPr>
        <p:spPr>
          <a:xfrm>
            <a:off x="-1588" y="990600"/>
            <a:ext cx="10969943" cy="4525963"/>
          </a:xfrm>
        </p:spPr>
        <p:txBody>
          <a:bodyPr/>
          <a:lstStyle/>
          <a:p>
            <a:pPr>
              <a:buNone/>
            </a:pPr>
            <a:r>
              <a:rPr lang="en-US" dirty="0" smtClean="0"/>
              <a:t>Encryption</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Decryption</a:t>
            </a:r>
            <a:endParaRPr lang="en-US" dirty="0"/>
          </a:p>
        </p:txBody>
      </p:sp>
      <p:pic>
        <p:nvPicPr>
          <p:cNvPr id="17410" name="Picture 2"/>
          <p:cNvPicPr>
            <a:picLocks noChangeAspect="1" noChangeArrowheads="1"/>
          </p:cNvPicPr>
          <p:nvPr/>
        </p:nvPicPr>
        <p:blipFill>
          <a:blip r:embed="rId2"/>
          <a:srcRect/>
          <a:stretch>
            <a:fillRect/>
          </a:stretch>
        </p:blipFill>
        <p:spPr bwMode="auto">
          <a:xfrm>
            <a:off x="2730500" y="685800"/>
            <a:ext cx="6869112" cy="3102468"/>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2891467" y="3733800"/>
            <a:ext cx="678434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dirty="0" smtClean="0">
                <a:solidFill>
                  <a:srgbClr val="0070C0"/>
                </a:solidFill>
              </a:rPr>
              <a:t>Block Cipher</a:t>
            </a:r>
            <a:endParaRPr lang="en-US" dirty="0">
              <a:solidFill>
                <a:srgbClr val="0070C0"/>
              </a:solidFill>
            </a:endParaRPr>
          </a:p>
        </p:txBody>
      </p:sp>
      <p:sp>
        <p:nvSpPr>
          <p:cNvPr id="3" name="Content Placeholder 2"/>
          <p:cNvSpPr>
            <a:spLocks noGrp="1"/>
          </p:cNvSpPr>
          <p:nvPr>
            <p:ph idx="1"/>
          </p:nvPr>
        </p:nvSpPr>
        <p:spPr>
          <a:xfrm>
            <a:off x="1" y="1219200"/>
            <a:ext cx="12188824" cy="5105399"/>
          </a:xfrm>
        </p:spPr>
        <p:txBody>
          <a:bodyPr>
            <a:normAutofit/>
          </a:bodyPr>
          <a:lstStyle/>
          <a:p>
            <a:r>
              <a:rPr lang="en-US" dirty="0" smtClean="0"/>
              <a:t>Takes a </a:t>
            </a:r>
            <a:r>
              <a:rPr lang="en-US" dirty="0" smtClean="0">
                <a:solidFill>
                  <a:srgbClr val="FF0000"/>
                </a:solidFill>
              </a:rPr>
              <a:t>fixed number </a:t>
            </a:r>
            <a:r>
              <a:rPr lang="en-US" dirty="0">
                <a:solidFill>
                  <a:srgbClr val="FF0000"/>
                </a:solidFill>
              </a:rPr>
              <a:t>of bits </a:t>
            </a:r>
            <a:r>
              <a:rPr lang="en-US" dirty="0" smtClean="0">
                <a:solidFill>
                  <a:srgbClr val="FF0000"/>
                </a:solidFill>
              </a:rPr>
              <a:t>(block)</a:t>
            </a:r>
            <a:r>
              <a:rPr lang="en-US" dirty="0" smtClean="0"/>
              <a:t> and </a:t>
            </a:r>
            <a:r>
              <a:rPr lang="en-US" dirty="0"/>
              <a:t>encrypts them </a:t>
            </a:r>
            <a:r>
              <a:rPr lang="en-US" dirty="0" smtClean="0"/>
              <a:t>as a </a:t>
            </a:r>
            <a:r>
              <a:rPr lang="en-US" dirty="0"/>
              <a:t>single </a:t>
            </a:r>
            <a:r>
              <a:rPr lang="en-US" dirty="0" smtClean="0"/>
              <a:t>unit. If the plaintext size is not the same as the fixed block size, padding is done so that </a:t>
            </a:r>
            <a:r>
              <a:rPr lang="en-US" dirty="0"/>
              <a:t>it </a:t>
            </a:r>
            <a:r>
              <a:rPr lang="en-US" dirty="0" smtClean="0"/>
              <a:t>becomes a </a:t>
            </a:r>
            <a:r>
              <a:rPr lang="en-US" dirty="0"/>
              <a:t>multiple of the block </a:t>
            </a:r>
            <a:r>
              <a:rPr lang="en-US" dirty="0" smtClean="0"/>
              <a:t>size.</a:t>
            </a:r>
          </a:p>
          <a:p>
            <a:r>
              <a:rPr lang="en-US" dirty="0" smtClean="0">
                <a:solidFill>
                  <a:srgbClr val="FF0000"/>
                </a:solidFill>
              </a:rPr>
              <a:t>Key length is fixed </a:t>
            </a:r>
            <a:r>
              <a:rPr lang="en-US" dirty="0" smtClean="0"/>
              <a:t>in case of block ciphers (For example: Block length = 64 bit, Key length = 128 bit)</a:t>
            </a:r>
          </a:p>
          <a:p>
            <a:r>
              <a:rPr lang="en-US" dirty="0" smtClean="0"/>
              <a:t>Examples: </a:t>
            </a:r>
          </a:p>
          <a:p>
            <a:pPr lvl="1"/>
            <a:r>
              <a:rPr lang="en-US" dirty="0" smtClean="0"/>
              <a:t>Data Encryption Standard (DES) {Block size = 64 bit, Key size = 56 bit}</a:t>
            </a:r>
          </a:p>
          <a:p>
            <a:pPr lvl="1"/>
            <a:r>
              <a:rPr lang="en-US" dirty="0" smtClean="0"/>
              <a:t>Advanced Encryption Standard (AES) {Block size = 128 bit, Key size = 128/192/256 bits}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0969943" cy="1143000"/>
          </a:xfrm>
        </p:spPr>
        <p:txBody>
          <a:bodyPr/>
          <a:lstStyle/>
          <a:p>
            <a:r>
              <a:rPr lang="en-US" dirty="0" smtClean="0">
                <a:solidFill>
                  <a:srgbClr val="0070C0"/>
                </a:solidFill>
              </a:rPr>
              <a:t>Simplified AES Example</a:t>
            </a:r>
            <a:endParaRPr lang="en-US" dirty="0">
              <a:solidFill>
                <a:srgbClr val="0070C0"/>
              </a:solidFill>
            </a:endParaRPr>
          </a:p>
        </p:txBody>
      </p:sp>
      <p:pic>
        <p:nvPicPr>
          <p:cNvPr id="18434" name="Picture 2"/>
          <p:cNvPicPr>
            <a:picLocks noChangeAspect="1" noChangeArrowheads="1"/>
          </p:cNvPicPr>
          <p:nvPr/>
        </p:nvPicPr>
        <p:blipFill>
          <a:blip r:embed="rId2"/>
          <a:srcRect/>
          <a:stretch>
            <a:fillRect/>
          </a:stretch>
        </p:blipFill>
        <p:spPr bwMode="auto">
          <a:xfrm>
            <a:off x="836612" y="865746"/>
            <a:ext cx="10363200" cy="58398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TotalTime>
  <Words>2083</Words>
  <Application>Microsoft Office PowerPoint</Application>
  <PresentationFormat>Custom</PresentationFormat>
  <Paragraphs>367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Presentation – 1 Training – BlockChain</vt:lpstr>
      <vt:lpstr>Topics</vt:lpstr>
      <vt:lpstr>Introduction</vt:lpstr>
      <vt:lpstr>Types of Cryptography</vt:lpstr>
      <vt:lpstr>Symmetric Key Cryptography</vt:lpstr>
      <vt:lpstr>Stream Cipher</vt:lpstr>
      <vt:lpstr>Stream Cipher Encryption and Decryption</vt:lpstr>
      <vt:lpstr>Block Cipher</vt:lpstr>
      <vt:lpstr>Simplified AES Example</vt:lpstr>
      <vt:lpstr>Properties of Block Ciphers</vt:lpstr>
      <vt:lpstr>Advanced Encryption Standard (AES)</vt:lpstr>
      <vt:lpstr>AES encryption algorithm</vt:lpstr>
      <vt:lpstr>Structure of each Round</vt:lpstr>
      <vt:lpstr>SubBytes</vt:lpstr>
      <vt:lpstr>ShiftRows</vt:lpstr>
      <vt:lpstr>MixColumns</vt:lpstr>
      <vt:lpstr>Add Round Keys</vt:lpstr>
      <vt:lpstr>Creation of Round keys</vt:lpstr>
      <vt:lpstr>AES Decryption</vt:lpstr>
      <vt:lpstr>Inverse MixColumns</vt:lpstr>
      <vt:lpstr>AES Summary</vt:lpstr>
      <vt:lpstr>Asymmetric key Cryptography</vt:lpstr>
      <vt:lpstr>How does asymmetric cryptography work?</vt:lpstr>
      <vt:lpstr>A simple mailbox analogy</vt:lpstr>
      <vt:lpstr>Uses of asymmetric cryptography</vt:lpstr>
      <vt:lpstr>Advantages of Asymmetric Cryptography</vt:lpstr>
      <vt:lpstr>Disadvantages of Asymmetric Cryptography</vt:lpstr>
      <vt:lpstr>Rivest–Shamir–Adleman (RSA)</vt:lpstr>
      <vt:lpstr>Mechanism behind RSA algorithm</vt:lpstr>
      <vt:lpstr>Slide 30</vt:lpstr>
      <vt:lpstr>Slide 31</vt:lpstr>
      <vt:lpstr>Slide 32</vt:lpstr>
      <vt:lpstr>Hash Function</vt:lpstr>
      <vt:lpstr>Applications of Hash Function</vt:lpstr>
      <vt:lpstr>Secure Hash Algorithm : SHA-256</vt:lpstr>
      <vt:lpstr>Steps in SHA-256 algorithm</vt:lpstr>
      <vt:lpstr>Steps in SHA-256 algorithm</vt:lpstr>
      <vt:lpstr>Steps in SHA-256 algorithm</vt:lpstr>
      <vt:lpstr>Steps in SHA-256 algorithm</vt:lpstr>
      <vt:lpstr>Slide 40</vt:lpstr>
      <vt:lpstr>What is Digital Signature?</vt:lpstr>
      <vt:lpstr>How are digital signatures created? </vt:lpstr>
      <vt:lpstr>Slide 43</vt:lpstr>
      <vt:lpstr>References</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- 1</dc:title>
  <dc:creator>Lenovo</dc:creator>
  <cp:lastModifiedBy>Lenovo</cp:lastModifiedBy>
  <cp:revision>81</cp:revision>
  <dcterms:created xsi:type="dcterms:W3CDTF">2022-03-19T12:02:55Z</dcterms:created>
  <dcterms:modified xsi:type="dcterms:W3CDTF">2022-03-23T02:02:58Z</dcterms:modified>
</cp:coreProperties>
</file>